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06" r:id="rId2"/>
    <p:sldId id="294" r:id="rId3"/>
    <p:sldId id="347" r:id="rId4"/>
    <p:sldId id="358" r:id="rId5"/>
    <p:sldId id="357" r:id="rId6"/>
    <p:sldId id="348" r:id="rId7"/>
    <p:sldId id="350" r:id="rId8"/>
    <p:sldId id="349" r:id="rId9"/>
    <p:sldId id="356" r:id="rId10"/>
    <p:sldId id="359" r:id="rId11"/>
    <p:sldId id="351" r:id="rId12"/>
    <p:sldId id="352" r:id="rId13"/>
    <p:sldId id="355" r:id="rId14"/>
    <p:sldId id="354" r:id="rId15"/>
    <p:sldId id="360" r:id="rId16"/>
    <p:sldId id="328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AFE1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711" autoAdjust="0"/>
  </p:normalViewPr>
  <p:slideViewPr>
    <p:cSldViewPr snapToObjects="1">
      <p:cViewPr varScale="1">
        <p:scale>
          <a:sx n="103" d="100"/>
          <a:sy n="103" d="100"/>
        </p:scale>
        <p:origin x="1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B7ACE-7066-46FF-9B88-6F2639B2E65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4EDA1-65A2-40A4-80F8-121F4576E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90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4EDA1-65A2-40A4-80F8-121F4576EC6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92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4EDA1-65A2-40A4-80F8-121F4576EC6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6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3EA2-F35E-491F-8B5B-92C0DF60BF1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34219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A9996-E2DF-4D22-900F-ADC42CBD560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7190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6130-761D-44AD-8E73-61FB0EF7718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72843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7DE49-3B13-454E-9AA1-5988AC488A8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4882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CB04-1031-4F27-8F35-BF8C38B5A8E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969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19F5-C711-4B98-B639-D07F58CD040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5125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7801-2F7C-4FB3-A1DE-D1FE07436922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9274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AB4D-9F9F-450F-B41A-25C8ACBD8FF8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8062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4C8AD-19A5-4E50-B48A-F57F46E0703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544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2E94-63EE-44CE-8FEB-C12E4BF749BB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1692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2431-13DD-43FF-BD63-7F723F947251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6917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724F-AE45-4443-9A42-576E1B89730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312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F4644A-0FB6-4F71-8D3F-8F3A8F8809F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GZlQ-k9KQ-w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www.youtube.com/watch?v=QAsEEgic1Sg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544638" y="2430463"/>
            <a:ext cx="63357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5400" b="1" i="1" dirty="0" smtClean="0"/>
              <a:t>VibraImage in the world</a:t>
            </a:r>
            <a:endParaRPr lang="en-US" altLang="sk-SK" sz="6000" b="1" i="1" dirty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845594" y="4952915"/>
            <a:ext cx="373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sk-SK" sz="1900" dirty="0" smtClean="0"/>
              <a:t>Ing. </a:t>
            </a:r>
            <a:r>
              <a:rPr lang="cs-CZ" altLang="sk-SK" sz="1900" dirty="0"/>
              <a:t>Filip Krejčík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77573"/>
            <a:ext cx="2664296" cy="109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43936" y="2348880"/>
            <a:ext cx="6686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Location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000" dirty="0" smtClean="0"/>
              <a:t>Area of security control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Macromode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Setup of the camera</a:t>
            </a:r>
            <a:r>
              <a:rPr lang="sk-SK" altLang="sk-SK" sz="2400" dirty="0" smtClean="0"/>
              <a:t> (</a:t>
            </a:r>
            <a:r>
              <a:rPr lang="en-US" altLang="sk-SK" sz="2400" dirty="0" smtClean="0"/>
              <a:t>angle of view</a:t>
            </a:r>
            <a:r>
              <a:rPr lang="sk-SK" altLang="sk-SK" sz="2400" dirty="0" smtClean="0"/>
              <a:t>, </a:t>
            </a:r>
            <a:r>
              <a:rPr lang="en-US" altLang="sk-SK" sz="2400" dirty="0" smtClean="0"/>
              <a:t>distance, height</a:t>
            </a:r>
            <a:r>
              <a:rPr lang="sk-SK" altLang="sk-SK" sz="2400" dirty="0" smtClean="0"/>
              <a:t>)</a:t>
            </a:r>
            <a:endParaRPr lang="en-US" altLang="sk-SK" sz="2400" dirty="0" smtClean="0"/>
          </a:p>
          <a:p>
            <a:pPr>
              <a:lnSpc>
                <a:spcPct val="150000"/>
              </a:lnSpc>
            </a:pPr>
            <a:endParaRPr lang="en-US" altLang="sk-SK" sz="2400" dirty="0" smtClean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251520" y="980728"/>
            <a:ext cx="856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sk-SK" sz="3600" b="1" i="1" dirty="0" smtClean="0"/>
              <a:t>Implementation of the</a:t>
            </a:r>
            <a:r>
              <a:rPr lang="sk-SK" altLang="sk-SK" sz="3600" b="1" i="1" dirty="0" smtClean="0"/>
              <a:t> </a:t>
            </a:r>
            <a:r>
              <a:rPr lang="en-US" altLang="sk-SK" sz="3600" b="1" i="1" dirty="0" smtClean="0"/>
              <a:t>VibraImage in Vaclav Havel Airport Prague</a:t>
            </a:r>
            <a:endParaRPr lang="en-US" altLang="sk-SK" sz="2800" b="1" i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358" y="2244688"/>
            <a:ext cx="3744416" cy="19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43936" y="2348880"/>
            <a:ext cx="6686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2 terminals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000" dirty="0" smtClean="0"/>
              <a:t>T1 – </a:t>
            </a:r>
            <a:r>
              <a:rPr lang="cs-CZ" altLang="sk-SK" sz="2000" dirty="0" smtClean="0"/>
              <a:t>de</a:t>
            </a:r>
            <a:r>
              <a:rPr lang="en-US" altLang="sk-SK" sz="2000" dirty="0" smtClean="0"/>
              <a:t>centralized security control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000" dirty="0" smtClean="0"/>
              <a:t>T2 – centralized security control</a:t>
            </a:r>
            <a:endParaRPr lang="sk-SK" altLang="sk-SK" sz="20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400" dirty="0" smtClean="0"/>
              <a:t>28 checkpoints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400" dirty="0" smtClean="0"/>
              <a:t>2 layouts of frame detectors</a:t>
            </a:r>
            <a:endParaRPr lang="en-US" altLang="sk-SK" sz="2400" dirty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07504" y="980726"/>
            <a:ext cx="5357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sk-SK" sz="3600" b="1" i="1" dirty="0" smtClean="0"/>
              <a:t>Vaclav Havel Airport Prague</a:t>
            </a:r>
            <a:endParaRPr lang="en-US" altLang="sk-SK" sz="2800" b="1" i="1" dirty="0"/>
          </a:p>
        </p:txBody>
      </p:sp>
      <p:pic>
        <p:nvPicPr>
          <p:cNvPr id="4" name="Picture 2" descr="http://ecdeafshooting2015.cz/wp-content/uploads/2015/05/Vaclav-Havel-Airport-Pragu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2" y="348917"/>
            <a:ext cx="3710417" cy="24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58888" y="1822450"/>
            <a:ext cx="6686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Regulation</a:t>
            </a:r>
            <a:r>
              <a:rPr lang="sk-SK" altLang="sk-SK" sz="2400" dirty="0" smtClean="0"/>
              <a:t> </a:t>
            </a:r>
            <a:r>
              <a:rPr lang="en-US" altLang="sk-SK" sz="2400" dirty="0"/>
              <a:t>(E</a:t>
            </a:r>
            <a:r>
              <a:rPr lang="sk-SK" altLang="sk-SK" sz="2400" dirty="0"/>
              <a:t>C</a:t>
            </a:r>
            <a:r>
              <a:rPr lang="en-US" altLang="sk-SK" sz="2400" dirty="0"/>
              <a:t>) </a:t>
            </a:r>
            <a:r>
              <a:rPr lang="sk-SK" altLang="sk-SK" sz="2400" dirty="0"/>
              <a:t>No</a:t>
            </a:r>
            <a:r>
              <a:rPr lang="en-US" altLang="sk-SK" sz="2400" dirty="0"/>
              <a:t> </a:t>
            </a:r>
            <a:r>
              <a:rPr lang="en-US" altLang="sk-SK" sz="2400" dirty="0" smtClean="0"/>
              <a:t>272/2009</a:t>
            </a:r>
            <a:endParaRPr lang="en-US" altLang="sk-SK" sz="2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000" dirty="0" smtClean="0"/>
              <a:t>Hand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search, walk-through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metal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detection</a:t>
            </a:r>
            <a:r>
              <a:rPr lang="sk-SK" altLang="sk-SK" sz="2000" dirty="0" smtClean="0"/>
              <a:t> (</a:t>
            </a:r>
            <a:r>
              <a:rPr lang="en-US" altLang="sk-SK" sz="2000" dirty="0" smtClean="0"/>
              <a:t>WTMD</a:t>
            </a:r>
            <a:r>
              <a:rPr lang="sk-SK" altLang="sk-SK" sz="2000" dirty="0" smtClean="0"/>
              <a:t>)</a:t>
            </a:r>
            <a:r>
              <a:rPr lang="en-US" altLang="sk-SK" sz="2000" dirty="0"/>
              <a:t>, </a:t>
            </a:r>
            <a:r>
              <a:rPr lang="en-US" altLang="sk-SK" sz="2000" dirty="0" smtClean="0"/>
              <a:t>hand-held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metal</a:t>
            </a:r>
            <a:r>
              <a:rPr lang="sk-SK" altLang="sk-SK" sz="2000" dirty="0" smtClean="0"/>
              <a:t> </a:t>
            </a:r>
            <a:r>
              <a:rPr lang="en-US" altLang="sk-SK" sz="2000" dirty="0" err="1" smtClean="0"/>
              <a:t>detec</a:t>
            </a:r>
            <a:r>
              <a:rPr lang="cs-CZ" altLang="sk-SK" sz="2000" dirty="0" smtClean="0"/>
              <a:t>t</a:t>
            </a:r>
            <a:r>
              <a:rPr lang="en-US" altLang="sk-SK" sz="2000" dirty="0" smtClean="0"/>
              <a:t>ion</a:t>
            </a:r>
            <a:r>
              <a:rPr lang="sk-SK" altLang="sk-SK" sz="2000" dirty="0" smtClean="0"/>
              <a:t> (</a:t>
            </a:r>
            <a:r>
              <a:rPr lang="en-US" altLang="sk-SK" sz="2000" dirty="0" smtClean="0"/>
              <a:t>HHMD</a:t>
            </a:r>
            <a:r>
              <a:rPr lang="sk-SK" altLang="sk-SK" sz="2000" dirty="0" smtClean="0"/>
              <a:t>)</a:t>
            </a:r>
            <a:r>
              <a:rPr lang="en-US" altLang="sk-SK" sz="2000" dirty="0"/>
              <a:t>, </a:t>
            </a:r>
            <a:r>
              <a:rPr lang="en-US" altLang="sk-SK" sz="2000" dirty="0" smtClean="0"/>
              <a:t>explosive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detection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dogs, explosive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trace</a:t>
            </a:r>
            <a:r>
              <a:rPr lang="sk-SK" altLang="sk-SK" sz="2000" dirty="0" smtClean="0"/>
              <a:t> </a:t>
            </a:r>
            <a:r>
              <a:rPr lang="en-US" altLang="sk-SK" sz="2000" dirty="0" smtClean="0"/>
              <a:t>detection</a:t>
            </a:r>
            <a:r>
              <a:rPr lang="sk-SK" altLang="sk-SK" sz="2000" dirty="0" smtClean="0"/>
              <a:t> (</a:t>
            </a:r>
            <a:r>
              <a:rPr lang="en-US" altLang="sk-SK" sz="2000" dirty="0" smtClean="0"/>
              <a:t>ETD</a:t>
            </a:r>
            <a:r>
              <a:rPr lang="sk-SK" altLang="sk-SK" sz="2000" dirty="0" smtClean="0"/>
              <a:t>)</a:t>
            </a:r>
            <a:endParaRPr lang="en-US" altLang="sk-SK" sz="2000" dirty="0"/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Regulation</a:t>
            </a:r>
            <a:r>
              <a:rPr lang="sk-SK" altLang="sk-SK" sz="2400" dirty="0" smtClean="0"/>
              <a:t> </a:t>
            </a:r>
            <a:r>
              <a:rPr lang="en-US" altLang="sk-SK" sz="2400" dirty="0"/>
              <a:t>(E</a:t>
            </a:r>
            <a:r>
              <a:rPr lang="sk-SK" altLang="sk-SK" sz="2400" dirty="0"/>
              <a:t>U</a:t>
            </a:r>
            <a:r>
              <a:rPr lang="en-US" altLang="sk-SK" sz="2400" dirty="0"/>
              <a:t>) </a:t>
            </a:r>
            <a:r>
              <a:rPr lang="sk-SK" altLang="sk-SK" sz="2400" dirty="0"/>
              <a:t>No </a:t>
            </a:r>
            <a:r>
              <a:rPr lang="en-US" altLang="sk-SK" sz="2400" dirty="0"/>
              <a:t>185/2010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k-SK" sz="2000" dirty="0" smtClean="0"/>
              <a:t>testing conditions</a:t>
            </a:r>
            <a:endParaRPr lang="en-US" altLang="sk-SK" sz="2000" dirty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1196752"/>
            <a:ext cx="5357813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Legislation</a:t>
            </a:r>
            <a:endParaRPr lang="en-US" altLang="sk-SK" sz="2800" b="1" i="1" dirty="0"/>
          </a:p>
        </p:txBody>
      </p:sp>
    </p:spTree>
    <p:extLst>
      <p:ext uri="{BB962C8B-B14F-4D97-AF65-F5344CB8AC3E}">
        <p14:creationId xmlns:p14="http://schemas.microsoft.com/office/powerpoint/2010/main" val="4651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603877" y="1040324"/>
            <a:ext cx="5357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3600" b="1" i="1" dirty="0" smtClean="0"/>
              <a:t>Setup of the camera – </a:t>
            </a:r>
            <a:r>
              <a:rPr lang="sk-SK" altLang="sk-SK" sz="3600" b="1" i="1" dirty="0" smtClean="0"/>
              <a:t>single</a:t>
            </a:r>
            <a:r>
              <a:rPr lang="en-US" altLang="sk-SK" sz="3600" b="1" i="1" dirty="0" smtClean="0"/>
              <a:t> frame detector</a:t>
            </a:r>
            <a:endParaRPr lang="en-US" altLang="sk-SK" sz="3600" b="1" i="1" dirty="0"/>
          </a:p>
        </p:txBody>
      </p:sp>
      <p:sp>
        <p:nvSpPr>
          <p:cNvPr id="6" name="Rectangle 1034"/>
          <p:cNvSpPr>
            <a:spLocks noChangeArrowheads="1"/>
          </p:cNvSpPr>
          <p:nvPr/>
        </p:nvSpPr>
        <p:spPr bwMode="auto">
          <a:xfrm>
            <a:off x="545262" y="2244066"/>
            <a:ext cx="215332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sk-SK" sz="2200" dirty="0" smtClean="0"/>
              <a:t>Distance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1800" dirty="0"/>
              <a:t>3</a:t>
            </a:r>
            <a:r>
              <a:rPr lang="en-US" altLang="sk-SK" sz="1800" dirty="0" smtClean="0"/>
              <a:t>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sk-SK" sz="2200" dirty="0" smtClean="0"/>
              <a:t>Height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3m</a:t>
            </a:r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>
            <a:off x="2698584" y="2244066"/>
            <a:ext cx="316840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sk-SK" sz="2200" dirty="0" smtClean="0"/>
              <a:t>Focal Length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1800" dirty="0" smtClean="0"/>
              <a:t>7.5</a:t>
            </a:r>
            <a:r>
              <a:rPr lang="en-US" altLang="sk-SK" sz="1800" dirty="0" smtClean="0"/>
              <a:t> mm</a:t>
            </a:r>
          </a:p>
        </p:txBody>
      </p:sp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5866985" y="2247479"/>
            <a:ext cx="316840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sk-SK" sz="2200" dirty="0" smtClean="0"/>
              <a:t>Angle</a:t>
            </a:r>
            <a:r>
              <a:rPr lang="sk-SK" altLang="sk-SK" sz="2200" dirty="0" smtClean="0"/>
              <a:t> of </a:t>
            </a:r>
            <a:r>
              <a:rPr lang="en-US" altLang="sk-SK" sz="2200" dirty="0" smtClean="0"/>
              <a:t>view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Horizontal</a:t>
            </a:r>
            <a:r>
              <a:rPr lang="sk-SK" altLang="sk-SK" sz="1800" dirty="0" smtClean="0"/>
              <a:t> </a:t>
            </a:r>
            <a:r>
              <a:rPr lang="en-US" altLang="sk-SK" sz="1800" dirty="0" smtClean="0"/>
              <a:t>3</a:t>
            </a:r>
            <a:r>
              <a:rPr lang="sk-SK" altLang="sk-SK" sz="1800" dirty="0" smtClean="0"/>
              <a:t>9</a:t>
            </a:r>
            <a:r>
              <a:rPr lang="en-US" altLang="sk-SK" sz="1800" dirty="0" smtClean="0"/>
              <a:t>°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Vertical</a:t>
            </a:r>
            <a:r>
              <a:rPr lang="sk-SK" altLang="sk-SK" sz="1800" dirty="0" smtClean="0"/>
              <a:t> 30</a:t>
            </a:r>
            <a:r>
              <a:rPr lang="en-US" altLang="sk-SK" sz="1800" dirty="0" smtClean="0"/>
              <a:t>°</a:t>
            </a:r>
          </a:p>
        </p:txBody>
      </p:sp>
      <p:pic>
        <p:nvPicPr>
          <p:cNvPr id="9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65104"/>
            <a:ext cx="36639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46410"/>
            <a:ext cx="28765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603877" y="1045443"/>
            <a:ext cx="5357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sk-SK" sz="3600" b="1" i="1" dirty="0" smtClean="0"/>
              <a:t>Setup of the camera – double frame detector</a:t>
            </a:r>
            <a:endParaRPr lang="en-US" altLang="sk-SK" sz="3600" b="1" i="1" dirty="0"/>
          </a:p>
        </p:txBody>
      </p:sp>
      <p:pic>
        <p:nvPicPr>
          <p:cNvPr id="4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3386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75163"/>
            <a:ext cx="421163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4"/>
          <p:cNvSpPr>
            <a:spLocks noChangeArrowheads="1"/>
          </p:cNvSpPr>
          <p:nvPr/>
        </p:nvSpPr>
        <p:spPr bwMode="auto">
          <a:xfrm>
            <a:off x="545262" y="2244066"/>
            <a:ext cx="215332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sk-SK" sz="2200" dirty="0" smtClean="0"/>
              <a:t>Distance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5m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sk-SK" sz="2200" dirty="0" smtClean="0"/>
              <a:t>Height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3m</a:t>
            </a:r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>
            <a:off x="2698584" y="2244066"/>
            <a:ext cx="316840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sk-SK" sz="2200" dirty="0" smtClean="0"/>
              <a:t>Focal Length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10 mm</a:t>
            </a:r>
          </a:p>
        </p:txBody>
      </p:sp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5866985" y="2247479"/>
            <a:ext cx="316840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sk-SK" sz="2200" dirty="0" smtClean="0"/>
              <a:t>Angle</a:t>
            </a:r>
            <a:r>
              <a:rPr lang="sk-SK" altLang="sk-SK" sz="2200" dirty="0" smtClean="0"/>
              <a:t> of </a:t>
            </a:r>
            <a:r>
              <a:rPr lang="en-US" altLang="sk-SK" sz="2200" dirty="0" smtClean="0"/>
              <a:t>view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Horizontal</a:t>
            </a:r>
            <a:r>
              <a:rPr lang="sk-SK" altLang="sk-SK" sz="1800" dirty="0" smtClean="0"/>
              <a:t> </a:t>
            </a:r>
            <a:r>
              <a:rPr lang="en-US" altLang="sk-SK" sz="1800" dirty="0" smtClean="0"/>
              <a:t>30°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sk-SK" sz="1800" dirty="0" smtClean="0"/>
              <a:t>Vertical</a:t>
            </a:r>
            <a:r>
              <a:rPr lang="sk-SK" altLang="sk-SK" sz="1800" dirty="0" smtClean="0"/>
              <a:t> </a:t>
            </a:r>
            <a:r>
              <a:rPr lang="en-US" altLang="sk-SK" sz="1800" dirty="0" smtClean="0"/>
              <a:t>22°</a:t>
            </a:r>
          </a:p>
        </p:txBody>
      </p:sp>
    </p:spTree>
    <p:extLst>
      <p:ext uri="{BB962C8B-B14F-4D97-AF65-F5344CB8AC3E}">
        <p14:creationId xmlns:p14="http://schemas.microsoft.com/office/powerpoint/2010/main" val="6934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58888" y="1822450"/>
            <a:ext cx="6686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sk-SK" altLang="sk-SK" sz="2400" dirty="0" smtClean="0"/>
              <a:t>www.psymaker.com</a:t>
            </a:r>
            <a:endParaRPr lang="en-US" altLang="sk-SK" sz="2400" dirty="0" smtClean="0"/>
          </a:p>
          <a:p>
            <a:pPr>
              <a:lnSpc>
                <a:spcPct val="150000"/>
              </a:lnSpc>
            </a:pPr>
            <a:r>
              <a:rPr lang="sk-SK" altLang="sk-SK" sz="2400" dirty="0" smtClean="0"/>
              <a:t>www.elsys.ru</a:t>
            </a:r>
            <a:endParaRPr lang="en-US" altLang="sk-SK" sz="2400" dirty="0" smtClean="0"/>
          </a:p>
          <a:p>
            <a:pPr>
              <a:lnSpc>
                <a:spcPct val="150000"/>
              </a:lnSpc>
            </a:pPr>
            <a:r>
              <a:rPr lang="sk-SK" altLang="sk-SK" sz="2400" dirty="0" smtClean="0"/>
              <a:t>Prof. Viktor </a:t>
            </a:r>
            <a:r>
              <a:rPr lang="sk-SK" altLang="sk-SK" sz="2400" dirty="0" err="1" smtClean="0"/>
              <a:t>Minkin</a:t>
            </a:r>
            <a:r>
              <a:rPr lang="sk-SK" altLang="sk-SK" sz="2400" dirty="0" smtClean="0"/>
              <a:t>: minkin@elsys.ru</a:t>
            </a:r>
          </a:p>
          <a:p>
            <a:pPr lvl="1">
              <a:lnSpc>
                <a:spcPct val="150000"/>
              </a:lnSpc>
            </a:pPr>
            <a:r>
              <a:rPr lang="sk-SK" altLang="sk-SK" sz="2000" dirty="0" smtClean="0"/>
              <a:t>ELSYS </a:t>
            </a:r>
            <a:r>
              <a:rPr lang="sk-SK" altLang="sk-SK" sz="2000" dirty="0" err="1" smtClean="0"/>
              <a:t>Corp</a:t>
            </a:r>
            <a:r>
              <a:rPr lang="sk-SK" altLang="sk-SK" sz="2000" dirty="0" smtClean="0"/>
              <a:t>, </a:t>
            </a:r>
            <a:r>
              <a:rPr lang="sk-SK" altLang="sk-SK" sz="2000" dirty="0" err="1" smtClean="0"/>
              <a:t>Ltd</a:t>
            </a:r>
            <a:r>
              <a:rPr lang="sk-SK" altLang="sk-SK" sz="2000" dirty="0" smtClean="0"/>
              <a:t>., </a:t>
            </a:r>
            <a:r>
              <a:rPr lang="sk-SK" altLang="sk-SK" sz="2000" dirty="0" err="1" smtClean="0"/>
              <a:t>Prospect</a:t>
            </a:r>
            <a:r>
              <a:rPr lang="sk-SK" altLang="sk-SK" sz="2000" dirty="0" smtClean="0"/>
              <a:t> </a:t>
            </a:r>
            <a:r>
              <a:rPr lang="sk-SK" altLang="sk-SK" sz="2000" dirty="0" err="1" smtClean="0"/>
              <a:t>Toreza</a:t>
            </a:r>
            <a:r>
              <a:rPr lang="sk-SK" altLang="sk-SK" sz="2000" dirty="0" smtClean="0"/>
              <a:t> 68, St. </a:t>
            </a:r>
            <a:r>
              <a:rPr lang="sk-SK" altLang="sk-SK" sz="2000" dirty="0" err="1" smtClean="0"/>
              <a:t>Petersburg</a:t>
            </a:r>
            <a:r>
              <a:rPr lang="sk-SK" altLang="sk-SK" sz="2000" dirty="0" smtClean="0"/>
              <a:t>, 194223, </a:t>
            </a:r>
            <a:r>
              <a:rPr lang="sk-SK" altLang="sk-SK" sz="2000" dirty="0" err="1" smtClean="0"/>
              <a:t>Russia</a:t>
            </a:r>
            <a:endParaRPr lang="sk-SK" altLang="sk-SK" sz="2000" dirty="0" smtClean="0"/>
          </a:p>
          <a:p>
            <a:pPr lvl="1">
              <a:lnSpc>
                <a:spcPct val="150000"/>
              </a:lnSpc>
            </a:pPr>
            <a:r>
              <a:rPr lang="sk-SK" altLang="sk-SK" sz="2000" dirty="0" smtClean="0"/>
              <a:t>elsys@infopro.spb.su</a:t>
            </a:r>
            <a:endParaRPr lang="en-US" altLang="sk-SK" sz="2000" dirty="0" smtClean="0"/>
          </a:p>
          <a:p>
            <a:pPr>
              <a:lnSpc>
                <a:spcPct val="150000"/>
              </a:lnSpc>
            </a:pPr>
            <a:r>
              <a:rPr lang="sk-SK" altLang="sk-SK" sz="2400" dirty="0" err="1" smtClean="0"/>
              <a:t>Source</a:t>
            </a:r>
            <a:r>
              <a:rPr lang="sk-SK" altLang="sk-SK" sz="2400" dirty="0" smtClean="0"/>
              <a:t>: </a:t>
            </a:r>
            <a:r>
              <a:rPr lang="sk-SK" altLang="sk-SK" sz="2400" dirty="0" err="1" smtClean="0"/>
              <a:t>Behavior</a:t>
            </a:r>
            <a:r>
              <a:rPr lang="sk-SK" altLang="sk-SK" sz="2400" dirty="0" smtClean="0"/>
              <a:t> </a:t>
            </a:r>
            <a:r>
              <a:rPr lang="sk-SK" altLang="sk-SK" sz="2400" dirty="0" err="1" smtClean="0"/>
              <a:t>Detection</a:t>
            </a:r>
            <a:r>
              <a:rPr lang="sk-SK" altLang="sk-SK" sz="2400" dirty="0" smtClean="0"/>
              <a:t> </a:t>
            </a:r>
            <a:r>
              <a:rPr lang="sk-SK" altLang="sk-SK" sz="2400" dirty="0" err="1" smtClean="0"/>
              <a:t>System</a:t>
            </a:r>
            <a:r>
              <a:rPr lang="sk-SK" altLang="sk-SK" sz="2400" dirty="0" smtClean="0"/>
              <a:t> </a:t>
            </a:r>
            <a:r>
              <a:rPr lang="sk-SK" altLang="sk-SK" sz="2400" dirty="0" err="1" smtClean="0"/>
              <a:t>VibraImage</a:t>
            </a:r>
            <a:r>
              <a:rPr lang="sk-SK" altLang="sk-SK" sz="2400" dirty="0" smtClean="0"/>
              <a:t> </a:t>
            </a:r>
            <a:r>
              <a:rPr lang="sk-SK" altLang="sk-SK" sz="2400" dirty="0" err="1" smtClean="0"/>
              <a:t>Manual</a:t>
            </a:r>
            <a:r>
              <a:rPr lang="sk-SK" altLang="sk-SK" sz="2400" dirty="0" smtClean="0"/>
              <a:t> 8.1, ELSYS </a:t>
            </a:r>
            <a:r>
              <a:rPr lang="sk-SK" altLang="sk-SK" sz="2400" dirty="0" err="1" smtClean="0"/>
              <a:t>Corp</a:t>
            </a:r>
            <a:r>
              <a:rPr lang="sk-SK" altLang="sk-SK" sz="2400" dirty="0" smtClean="0"/>
              <a:t>, </a:t>
            </a:r>
            <a:r>
              <a:rPr lang="sk-SK" altLang="sk-SK" sz="2400" dirty="0" err="1" smtClean="0"/>
              <a:t>SPb</a:t>
            </a:r>
            <a:r>
              <a:rPr lang="sk-SK" altLang="sk-SK" sz="2400" dirty="0" smtClean="0"/>
              <a:t>., 2011</a:t>
            </a:r>
            <a:endParaRPr lang="en-US" altLang="sk-SK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k-SK" altLang="sk-SK" sz="2400" dirty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258888" y="1052736"/>
            <a:ext cx="6049416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Useful contacts and sources</a:t>
            </a:r>
            <a:endParaRPr lang="en-US" altLang="sk-SK" sz="2800" b="1" i="1" dirty="0"/>
          </a:p>
        </p:txBody>
      </p:sp>
    </p:spTree>
    <p:extLst>
      <p:ext uri="{BB962C8B-B14F-4D97-AF65-F5344CB8AC3E}">
        <p14:creationId xmlns:p14="http://schemas.microsoft.com/office/powerpoint/2010/main" val="28465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258888" y="1992313"/>
            <a:ext cx="66865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endParaRPr lang="en-US" altLang="sk-SK" sz="2000" i="1">
              <a:solidFill>
                <a:srgbClr val="000000"/>
              </a:solidFill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619250" y="2323237"/>
            <a:ext cx="5905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sk-SK" sz="5400" b="1" dirty="0" smtClean="0"/>
              <a:t>Thank you for your attention!</a:t>
            </a:r>
            <a:endParaRPr lang="sk-SK" altLang="sk-SK" sz="5400" b="1" dirty="0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sk-SK" sz="2400"/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4479925" y="28987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cs-CZ" altLang="sk-SK" sz="2400"/>
          </a:p>
          <a:p>
            <a:pPr algn="ctr">
              <a:spcBef>
                <a:spcPct val="0"/>
              </a:spcBef>
              <a:buFontTx/>
              <a:buNone/>
            </a:pPr>
            <a:endParaRPr lang="cs-CZ" altLang="sk-SK" sz="240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81200" y="6013380"/>
            <a:ext cx="52419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1700" i="1" dirty="0" err="1" smtClean="0"/>
              <a:t>Ing</a:t>
            </a:r>
            <a:r>
              <a:rPr lang="en-US" altLang="sk-SK" sz="1700" i="1" dirty="0" smtClean="0"/>
              <a:t>. Filip </a:t>
            </a:r>
            <a:r>
              <a:rPr lang="en-US" altLang="sk-SK" sz="1700" i="1" dirty="0" err="1" smtClean="0"/>
              <a:t>Krej</a:t>
            </a:r>
            <a:r>
              <a:rPr lang="sk-SK" altLang="sk-SK" sz="1700" i="1" dirty="0" smtClean="0"/>
              <a:t>čík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700" b="1" dirty="0" smtClean="0"/>
              <a:t>filip9krejcik@gmail.com</a:t>
            </a:r>
            <a:endParaRPr lang="cs-CZ" altLang="sk-SK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58888" y="1822450"/>
            <a:ext cx="6686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Where is/was</a:t>
            </a:r>
            <a:r>
              <a:rPr lang="cs-CZ" altLang="sk-SK" sz="2400" dirty="0" smtClean="0"/>
              <a:t> </a:t>
            </a:r>
            <a:r>
              <a:rPr lang="en-US" altLang="sk-SK" sz="2400" dirty="0"/>
              <a:t>the </a:t>
            </a:r>
            <a:r>
              <a:rPr lang="en-US" altLang="sk-SK" sz="2400" dirty="0" err="1"/>
              <a:t>VibraImage</a:t>
            </a:r>
            <a:r>
              <a:rPr lang="en-US" altLang="sk-SK" sz="2400" dirty="0"/>
              <a:t> used</a:t>
            </a:r>
            <a:r>
              <a:rPr lang="sk-SK" altLang="sk-SK" sz="2400" dirty="0" smtClean="0"/>
              <a:t>?</a:t>
            </a:r>
            <a:endParaRPr lang="en-US" altLang="sk-SK" sz="2400" dirty="0" smtClean="0"/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Russian airports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Sochi Olympic Games 2014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Implementation in Vaclav Havel Airport Prague</a:t>
            </a:r>
          </a:p>
          <a:p>
            <a:pPr marL="0" indent="0">
              <a:lnSpc>
                <a:spcPct val="150000"/>
              </a:lnSpc>
              <a:buNone/>
            </a:pPr>
            <a:endParaRPr lang="sk-SK" altLang="sk-SK" sz="2400" dirty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1052736"/>
            <a:ext cx="5357813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Presentation structure</a:t>
            </a:r>
            <a:endParaRPr lang="en-US" altLang="sk-SK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58888" y="1945035"/>
            <a:ext cx="6686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Sochi Olympic Games 2014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South Korea Police Department</a:t>
            </a:r>
          </a:p>
          <a:p>
            <a:pPr>
              <a:lnSpc>
                <a:spcPct val="150000"/>
              </a:lnSpc>
            </a:pPr>
            <a:r>
              <a:rPr lang="en-US" altLang="sk-SK" sz="2400" dirty="0" err="1" smtClean="0"/>
              <a:t>Okhotny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Ryad</a:t>
            </a:r>
            <a:r>
              <a:rPr lang="en-US" altLang="sk-SK" sz="2400" dirty="0" smtClean="0"/>
              <a:t> Metro Station (Moscow)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Russian airports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Shopping center in St. Petersburg</a:t>
            </a:r>
            <a:endParaRPr lang="en-US" altLang="sk-SK" sz="2400" dirty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764704"/>
            <a:ext cx="5357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sk-SK" sz="3600" b="1" i="1" dirty="0" smtClean="0"/>
              <a:t>Where is/was </a:t>
            </a:r>
            <a:r>
              <a:rPr lang="en-US" altLang="sk-SK" sz="3600" b="1" i="1" dirty="0"/>
              <a:t>the </a:t>
            </a:r>
            <a:r>
              <a:rPr lang="en-US" altLang="sk-SK" sz="3600" b="1" i="1" dirty="0" err="1"/>
              <a:t>VibraImage</a:t>
            </a:r>
            <a:r>
              <a:rPr lang="en-US" altLang="sk-SK" sz="3600" b="1" i="1" dirty="0"/>
              <a:t> used?</a:t>
            </a:r>
            <a:endParaRPr lang="en-US" altLang="sk-SK" sz="2800" b="1" i="1" dirty="0"/>
          </a:p>
        </p:txBody>
      </p:sp>
    </p:spTree>
    <p:extLst>
      <p:ext uri="{BB962C8B-B14F-4D97-AF65-F5344CB8AC3E}">
        <p14:creationId xmlns:p14="http://schemas.microsoft.com/office/powerpoint/2010/main" val="42613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764704"/>
            <a:ext cx="5357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sk-SK" sz="3600" b="1" i="1" dirty="0" smtClean="0"/>
              <a:t>Where is/was the </a:t>
            </a:r>
            <a:r>
              <a:rPr lang="en-US" altLang="sk-SK" sz="3600" b="1" i="1" dirty="0" err="1" smtClean="0"/>
              <a:t>VibraImage</a:t>
            </a:r>
            <a:r>
              <a:rPr lang="en-US" altLang="sk-SK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sk-SK" sz="3600" b="1" i="1" dirty="0" smtClean="0"/>
              <a:t>used?</a:t>
            </a:r>
            <a:endParaRPr lang="en-US" altLang="sk-SK" sz="2800" b="1" i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0888"/>
            <a:ext cx="4249825" cy="2688103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96" y="3429000"/>
            <a:ext cx="39433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5530" y="5118455"/>
            <a:ext cx="4269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Okhotny</a:t>
            </a:r>
            <a:r>
              <a:rPr lang="en-US" sz="1600" dirty="0" smtClean="0"/>
              <a:t> </a:t>
            </a:r>
            <a:r>
              <a:rPr lang="en-US" sz="1600" dirty="0" err="1" smtClean="0"/>
              <a:t>Ryad</a:t>
            </a:r>
            <a:r>
              <a:rPr lang="en-US" sz="1600" dirty="0" smtClean="0"/>
              <a:t>, Moscow metro station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960496" y="6418134"/>
            <a:ext cx="4269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Lie detection, Seoul Police Department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260648"/>
            <a:ext cx="5357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sk-SK" sz="3600" b="1" i="1" dirty="0" smtClean="0"/>
              <a:t>Detection of the terrorist</a:t>
            </a:r>
            <a:r>
              <a:rPr lang="sk-SK" altLang="sk-SK" sz="3600" b="1" i="1" dirty="0" smtClean="0"/>
              <a:t> – </a:t>
            </a:r>
            <a:r>
              <a:rPr lang="en-US" altLang="sk-SK" sz="2800" b="1" i="1" dirty="0" smtClean="0"/>
              <a:t>Boston Marathon 2013</a:t>
            </a:r>
            <a:endParaRPr lang="en-US" altLang="sk-SK" sz="2000" b="1" i="1" dirty="0"/>
          </a:p>
        </p:txBody>
      </p:sp>
      <p:pic>
        <p:nvPicPr>
          <p:cNvPr id="2" name="Boston Marathon Terrorist Detection using VibraIma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60642"/>
            <a:ext cx="9144000" cy="513547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" y="6519446"/>
            <a:ext cx="510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sk-SK" sz="1600" dirty="0" smtClean="0"/>
              <a:t>: </a:t>
            </a:r>
            <a:r>
              <a:rPr lang="sk-SK" sz="1600" dirty="0">
                <a:solidFill>
                  <a:schemeClr val="accent2"/>
                </a:solidFill>
                <a:hlinkClick r:id="rId5"/>
              </a:rPr>
              <a:t>https://www.youtube.com/watch?v=GZlQ-k9KQ-w</a:t>
            </a:r>
            <a:endParaRPr lang="sk-SK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80467" y="548680"/>
            <a:ext cx="5357813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Russian airports</a:t>
            </a:r>
            <a:endParaRPr lang="en-US" altLang="sk-SK" sz="2800" b="1" i="1" dirty="0"/>
          </a:p>
        </p:txBody>
      </p:sp>
      <p:pic>
        <p:nvPicPr>
          <p:cNvPr id="4" name="Picture 5" descr="IMG_0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8" y="1268760"/>
            <a:ext cx="2317485" cy="1738114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абота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6"/>
          <a:stretch>
            <a:fillRect/>
          </a:stretch>
        </p:blipFill>
        <p:spPr bwMode="auto">
          <a:xfrm>
            <a:off x="250287" y="3250016"/>
            <a:ext cx="2696765" cy="1536254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8" y="4996961"/>
            <a:ext cx="2317485" cy="173236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171254" y="1244752"/>
            <a:ext cx="55208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/>
              <a:t>Pulkovo</a:t>
            </a:r>
            <a:r>
              <a:rPr lang="en-US" sz="2000" b="1" dirty="0" smtClean="0"/>
              <a:t> airport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Testing mode: 6/2007, Operating mode: 12/2008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Error rate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FAR: 0%</a:t>
            </a:r>
            <a:endParaRPr lang="en-US" dirty="0" smtClean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FRR: 10%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171253" y="3250016"/>
            <a:ext cx="519379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Domodedovo airport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 mode: 2007, Operating mode: 1/2009</a:t>
            </a:r>
            <a:endParaRPr lang="sk-S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 smtClean="0"/>
              <a:t>Error</a:t>
            </a:r>
            <a:r>
              <a:rPr lang="sk-SK" sz="2000" dirty="0" smtClean="0"/>
              <a:t> </a:t>
            </a:r>
            <a:r>
              <a:rPr lang="sk-SK" sz="2000" dirty="0" err="1" smtClean="0"/>
              <a:t>rates</a:t>
            </a:r>
            <a:endParaRPr lang="sk-SK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 smtClean="0"/>
              <a:t>confidential</a:t>
            </a:r>
            <a:endParaRPr lang="en-US" sz="2000" dirty="0" smtClean="0"/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171252" y="4996961"/>
            <a:ext cx="5193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Sheremetyevo airport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 mode: 2007, Operating mode: 1/2009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 smtClean="0"/>
              <a:t>Error</a:t>
            </a:r>
            <a:r>
              <a:rPr lang="sk-SK" sz="2000" dirty="0" smtClean="0"/>
              <a:t> </a:t>
            </a:r>
            <a:r>
              <a:rPr lang="sk-SK" sz="2000" dirty="0" err="1" smtClean="0"/>
              <a:t>rates</a:t>
            </a:r>
            <a:endParaRPr lang="sk-SK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 smtClean="0"/>
              <a:t>confidential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6159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58888" y="1822450"/>
            <a:ext cx="4105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Main goal: to use VibraImage as a part of security control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17 checking pavilions</a:t>
            </a:r>
            <a:endParaRPr lang="sk-SK" altLang="sk-SK" sz="2400" dirty="0" smtClean="0"/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262 VibraImage cameras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131 computers</a:t>
            </a:r>
            <a:endParaRPr lang="sk-SK" altLang="sk-SK" sz="2400" dirty="0" smtClean="0"/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Every</a:t>
            </a:r>
            <a:r>
              <a:rPr lang="sk-SK" altLang="sk-SK" sz="2400" dirty="0" smtClean="0"/>
              <a:t> </a:t>
            </a:r>
            <a:r>
              <a:rPr lang="en-US" altLang="sk-SK" sz="2400" dirty="0" smtClean="0"/>
              <a:t>visitor check</a:t>
            </a:r>
            <a:r>
              <a:rPr lang="cs-CZ" altLang="sk-SK" sz="2400" dirty="0" err="1" smtClean="0"/>
              <a:t>ed</a:t>
            </a:r>
            <a:r>
              <a:rPr lang="en-US" altLang="sk-SK" sz="2400" dirty="0" smtClean="0"/>
              <a:t>!!!</a:t>
            </a:r>
            <a:endParaRPr lang="en-US" altLang="sk-SK" sz="2400" dirty="0"/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827584" y="991564"/>
            <a:ext cx="5357813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Sochi 2014</a:t>
            </a:r>
            <a:endParaRPr lang="en-US" altLang="sk-SK" sz="2800" b="1" i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1"/>
            <a:ext cx="3581400" cy="231146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76672"/>
            <a:ext cx="3581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746948"/>
            <a:ext cx="5357813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Sochi</a:t>
            </a:r>
            <a:r>
              <a:rPr lang="sk-SK" altLang="sk-SK" sz="3600" b="1" i="1" dirty="0" smtClean="0"/>
              <a:t> 2014</a:t>
            </a:r>
            <a:endParaRPr lang="en-US" altLang="sk-SK" sz="2800" b="1" i="1" dirty="0"/>
          </a:p>
        </p:txBody>
      </p:sp>
      <p:pic>
        <p:nvPicPr>
          <p:cNvPr id="3" name="Sochi Olympic Terrorist Detection using VibraIma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1412776"/>
            <a:ext cx="9144000" cy="51435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" y="6519446"/>
            <a:ext cx="503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sk-SK" sz="1600" dirty="0" smtClean="0"/>
              <a:t>: </a:t>
            </a:r>
            <a:r>
              <a:rPr lang="sk-SK" sz="1600" dirty="0">
                <a:solidFill>
                  <a:schemeClr val="accent2"/>
                </a:solidFill>
                <a:hlinkClick r:id="rId6"/>
              </a:rPr>
              <a:t>https://www.youtube.com/watch?v=QAsEEgic1Sg</a:t>
            </a:r>
            <a:endParaRPr lang="sk-SK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258888" y="1822450"/>
            <a:ext cx="3906173" cy="448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k-SK" sz="2400" dirty="0" smtClean="0"/>
              <a:t>2.7 </a:t>
            </a:r>
            <a:r>
              <a:rPr lang="en-US" altLang="sk-SK" sz="2400" dirty="0" smtClean="0"/>
              <a:t>million </a:t>
            </a:r>
            <a:r>
              <a:rPr lang="en-US" altLang="sk-SK" sz="2400" dirty="0" smtClean="0"/>
              <a:t>visitors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120 000 visitors each day during peak loading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5-15 capture each day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FRR: 8%</a:t>
            </a:r>
          </a:p>
          <a:p>
            <a:pPr>
              <a:lnSpc>
                <a:spcPct val="150000"/>
              </a:lnSpc>
            </a:pPr>
            <a:r>
              <a:rPr lang="en-US" altLang="sk-SK" sz="2400" dirty="0" smtClean="0"/>
              <a:t>Number of serious illegal actions =&gt; 0</a:t>
            </a:r>
          </a:p>
        </p:txBody>
      </p:sp>
      <p:sp>
        <p:nvSpPr>
          <p:cNvPr id="3076" name="Text Box 1047"/>
          <p:cNvSpPr txBox="1">
            <a:spLocks noChangeArrowheads="1"/>
          </p:cNvSpPr>
          <p:nvPr/>
        </p:nvSpPr>
        <p:spPr bwMode="auto">
          <a:xfrm>
            <a:off x="1574358" y="1196752"/>
            <a:ext cx="5357813" cy="4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sk-SK" sz="3600" b="1" i="1" dirty="0" smtClean="0"/>
              <a:t>Sochi 2014 - results</a:t>
            </a:r>
            <a:endParaRPr lang="en-US" altLang="sk-SK" sz="2800" b="1" i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61" y="2026853"/>
            <a:ext cx="3785562" cy="191464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61" y="4365104"/>
            <a:ext cx="388345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411</Words>
  <Application>Microsoft Office PowerPoint</Application>
  <PresentationFormat>Prezentácia na obrazovke (4:3)</PresentationFormat>
  <Paragraphs>94</Paragraphs>
  <Slides>16</Slides>
  <Notes>2</Notes>
  <HiddenSlides>0</HiddenSlides>
  <MMClips>2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Výchozí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BP</dc:title>
  <dc:creator>Rensová</dc:creator>
  <cp:lastModifiedBy>Filip</cp:lastModifiedBy>
  <cp:revision>762</cp:revision>
  <dcterms:created xsi:type="dcterms:W3CDTF">2003-05-05T14:33:47Z</dcterms:created>
  <dcterms:modified xsi:type="dcterms:W3CDTF">2015-09-24T21:06:35Z</dcterms:modified>
</cp:coreProperties>
</file>