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70" r:id="rId11"/>
    <p:sldId id="271" r:id="rId12"/>
  </p:sldIdLst>
  <p:sldSz cx="11341100" cy="6985000"/>
  <p:notesSz cx="6858000" cy="9144000"/>
  <p:defaultTextStyle>
    <a:defPPr>
      <a:defRPr lang="ru-RU"/>
    </a:defPPr>
    <a:lvl1pPr marL="0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86405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72809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59214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45619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932024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518428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104833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91238" algn="l" defTabSz="1172809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0">
          <p15:clr>
            <a:srgbClr val="A4A3A4"/>
          </p15:clr>
        </p15:guide>
        <p15:guide id="2" pos="35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33636" autoAdjust="0"/>
  </p:normalViewPr>
  <p:slideViewPr>
    <p:cSldViewPr showGuides="1">
      <p:cViewPr varScale="1">
        <p:scale>
          <a:sx n="24" d="100"/>
          <a:sy n="24" d="100"/>
        </p:scale>
        <p:origin x="2538" y="30"/>
      </p:cViewPr>
      <p:guideLst>
        <p:guide orient="horz" pos="2200"/>
        <p:guide pos="35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0EA603-3EA9-4CCB-933E-E8BDC9D05211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44525" y="685800"/>
            <a:ext cx="55689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74EC43-3C7F-4FEE-846A-FC4A6CE373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1745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86405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72809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59214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45619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932024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518428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104833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91238" algn="l" defTabSz="11728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dirty="0" smtClean="0">
                <a:latin typeface="+mn-lt"/>
              </a:rPr>
              <a:t>Добрый день дорогие</a:t>
            </a:r>
            <a:r>
              <a:rPr lang="ru-RU" sz="1400" baseline="0" dirty="0" smtClean="0">
                <a:latin typeface="+mn-lt"/>
              </a:rPr>
              <a:t> друзья, докладчики и слушатели второй международной конференции «Современная психофизиология. Технология </a:t>
            </a:r>
            <a:r>
              <a:rPr lang="ru-RU" sz="1400" baseline="0" dirty="0" err="1" smtClean="0">
                <a:latin typeface="+mn-lt"/>
              </a:rPr>
              <a:t>Виброизображения</a:t>
            </a:r>
            <a:r>
              <a:rPr lang="ru-RU" sz="1400" baseline="0" dirty="0" smtClean="0">
                <a:latin typeface="+mn-lt"/>
              </a:rPr>
              <a:t>».</a:t>
            </a: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 smtClean="0">
              <a:latin typeface="+mn-lt"/>
            </a:endParaRP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n-lt"/>
              </a:rPr>
              <a:t>В ходе работы над программными продуктами, которые построены на технологии </a:t>
            </a:r>
            <a:r>
              <a:rPr lang="ru-RU" sz="1400" baseline="0" dirty="0" err="1" smtClean="0">
                <a:latin typeface="+mn-lt"/>
              </a:rPr>
              <a:t>виброизображения</a:t>
            </a:r>
            <a:r>
              <a:rPr lang="ru-RU" sz="1400" baseline="0" dirty="0" smtClean="0">
                <a:latin typeface="+mn-lt"/>
              </a:rPr>
              <a:t>, мы постоянно получаем обратную связь от наших покупателей и партнеров. </a:t>
            </a: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 smtClean="0">
              <a:latin typeface="+mn-lt"/>
            </a:endParaRP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n-lt"/>
              </a:rPr>
              <a:t>Весьма часто нам задают вопросы, которые прямо или косвенно касаются базовых принципов работы системы. Или же, вопросы могут быть о корректности тех или иных результатов исследования: например, система показывает странные результаты пользователя. В ходе проверки, к сожалению, часто оказывается, что система попросту не настроена для проведения эксперимента и не соблюдены базовые требования, изложенные в описании к системе.</a:t>
            </a: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 smtClean="0">
              <a:latin typeface="+mn-lt"/>
            </a:endParaRP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n-lt"/>
              </a:rPr>
              <a:t>Такие вопросы не единичны и даже можно сказать постоянны. Поэтому мы решили скомпилировать наиболее показательные и частые из них и подробно рассказать о наиболее типичных ошибках пользователей технологии </a:t>
            </a:r>
            <a:r>
              <a:rPr lang="ru-RU" sz="1400" baseline="0" dirty="0" err="1" smtClean="0">
                <a:latin typeface="+mn-lt"/>
              </a:rPr>
              <a:t>виброизображения</a:t>
            </a:r>
            <a:r>
              <a:rPr lang="ru-RU" sz="1400" baseline="0" dirty="0" smtClean="0">
                <a:latin typeface="+mn-lt"/>
              </a:rPr>
              <a:t>. Уверен, что многие из вас частично или полностью знакомы с этапами настройки системы и тем, как сделать правильные настройки, однако, как показывает практика, ошибки именно с базовыми настройками случаются намного чаще, чем хотелось бы.</a:t>
            </a: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baseline="0" dirty="0" smtClean="0">
              <a:latin typeface="+mn-lt"/>
            </a:endParaRP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aseline="0" dirty="0" smtClean="0">
                <a:latin typeface="+mn-lt"/>
              </a:rPr>
              <a:t>Наши партнеры, опираясь на этот доклад, могут акцентировать внимание конечных пользователей на эти моменты и чуть более подробно их освещать, пользователи же могут подметить некие новые моменты или же просто повторить знакомую процедуру, чтобы не допускать простых, но частых ошибок.</a:t>
            </a: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2301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корректной работы программных продуктов, основанных на технологии 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крайне важным является понимание основных принципов работы системы, что позволит избежать и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других ошибок, которые не изложены в данной статье. При этом, особое внимание следует уделять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обучению операторов и пользователей, которое, при том, что может иметь разную глубину, в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зависимости от поставленных задач, должно в полной мере давать представление именно о базовых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требованиях для работы с системой.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того, перед проведением какого-либо исследования или сбора информации о нескольких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испытуемых, стоит внимательно проверять корректность видео и настроек системы.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80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dirty="0" smtClean="0">
                <a:latin typeface="Arial" pitchFamily="34" charset="0"/>
              </a:rPr>
              <a:t>Спасибо </a:t>
            </a:r>
            <a:r>
              <a:rPr lang="ru-RU" altLang="ru-RU" smtClean="0">
                <a:latin typeface="Arial" pitchFamily="34" charset="0"/>
              </a:rPr>
              <a:t>за внимание.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25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Процесс</a:t>
            </a:r>
            <a:r>
              <a:rPr lang="ru-RU" baseline="0" dirty="0" smtClean="0"/>
              <a:t> получения результатов можно условно разделить на три больших этапа. Первый этап связан с получением самого изображения испытуемого. Именно видеоизображение – входная информация для работы системы. И чем это изображение качественней для системы, тем более точные результаты будут на выходе. Если видео на входе в систему будет низкого качества – то говорить о каких-либо точных результатах не приходится. Хорошее видео – это необходимая составляющая точных результатов работы программы.</a:t>
            </a: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Второй этап – это анализ поступившего на вход видео. Казалось бы, тут всё происходит на стороне программы и от пользователя мало чего зависит, но это не так. Пользователь выбирает режимы, пользователь может делать тонкие настройки системы и очень гибко изменять её. Кроме того, пользователь может даже отключать в системе некоторые расчеты и выполнение некоторых преобразований. Стоит ли говорить, что в случае, если система работает, например, в неподходящем режиме или же пользовательские настройки выполнены с ошибками, то и результат может быть далек от точного.</a:t>
            </a:r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baseline="0" dirty="0" smtClean="0"/>
          </a:p>
          <a:p>
            <a:pPr marL="0" marR="0" indent="0" algn="l" defTabSz="11728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aseline="0" dirty="0" smtClean="0"/>
              <a:t>И конечно, интерпретация результатов работы система – тоже важный этап. Да, в ряде случаев система </a:t>
            </a:r>
            <a:r>
              <a:rPr lang="ru-RU" baseline="0" dirty="0" err="1" smtClean="0"/>
              <a:t>виброизображения</a:t>
            </a:r>
            <a:r>
              <a:rPr lang="ru-RU" baseline="0" dirty="0" smtClean="0"/>
              <a:t> даёт автоматический результат, но всё равно в отчете необходимо контролировать и верно оценивать правильность входного видео и настроек системы. На каждом из этих этапов возможно появление ошибок, существенно отражающихся на результате. Поговорим о них подробнее. 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923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4525" y="685800"/>
            <a:ext cx="5568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Уже на</a:t>
            </a:r>
            <a:r>
              <a:rPr lang="ru-RU" baseline="0" dirty="0" smtClean="0"/>
              <a:t> этапе выбора аппаратных компонентов для работы с системой могут возникнуть ошибки. Например, недостаточна производительность процессора компьютера, на котором будет запущена система или же камера не позволяет получить качество картинки, необходимого для корректной работы.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Поэтому необходимо внимательно изучить системные требования, изложенные в описании и не допускать использования оборудования не отвечающего им.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Кроме того, в ряде случаем пользователь предполагает модифицировать систему для работы, например, с двумя камерами или же в нестандартных режимах. В этом случае перед покупкой оборудования лучшим решением будет связаться с нами для получения информации о технических возможностях работы такой системы.</a:t>
            </a:r>
          </a:p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45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4525" y="685800"/>
            <a:ext cx="5568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Удивительно, но довольно часто возникают и ошибки связанные с установкой системы. Для корректной работы требуется, чтобы сама камера была верно установлена в системе (инструкция по установке и необходимое программное обеспечение предоставляется производителем камеры), был установлен драйвер ключа защиты (если версия программы </a:t>
            </a:r>
            <a:r>
              <a:rPr lang="ru-RU" baseline="0" dirty="0" err="1" smtClean="0"/>
              <a:t>виброизображения</a:t>
            </a:r>
            <a:r>
              <a:rPr lang="ru-RU" baseline="0" dirty="0" smtClean="0"/>
              <a:t> это предполагает), а также была установлена без ошибок сама программа и все модули (в соответствии с руководством пользователя).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И конечно же, следует упомянуть, что изъятие ключа защиты во время работы системы приведет к завершению работы.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Конечно, без установки ключа защиты программа попросту не запустится, а некорректная инсталляция драйверов камеры может привести к тому, что видео или попросту отсутствует, или же передаётся со сбоями.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5691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ряде случаев возникают ошибки,</a:t>
            </a:r>
            <a:r>
              <a:rPr lang="ru-RU" baseline="0" dirty="0" smtClean="0"/>
              <a:t> связанные со способом и местом установки видеокамеры:</a:t>
            </a:r>
          </a:p>
          <a:p>
            <a:r>
              <a:rPr lang="ru-RU" baseline="0" dirty="0" smtClean="0"/>
              <a:t>камера монтируется таким образом, что объект в кадре находится неверно;</a:t>
            </a:r>
          </a:p>
          <a:p>
            <a:r>
              <a:rPr lang="ru-RU" baseline="0" dirty="0" smtClean="0"/>
              <a:t>установка камеры производится на поверхность подверженную вибрациям и толчкам (это может быть, например крышка ноутбука или плохо закрепленный кронштейн, часто могут возникать вибрации из-за работы механизмов (лифты, эскалаторы);</a:t>
            </a:r>
          </a:p>
          <a:p>
            <a:r>
              <a:rPr lang="ru-RU" baseline="0" dirty="0" smtClean="0"/>
              <a:t>и конечно не стоит при монтаже видеокамеры забывать об основных требованиях таких как неподвижный фон, отсутствие контрастных объектов и так далее. </a:t>
            </a:r>
          </a:p>
          <a:p>
            <a:endParaRPr lang="ru-RU" baseline="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3598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 smtClean="0"/>
              <a:t>В ряде случаев возникает и ошибка, связанная с качеством видео. Бывает, что пользователи хотят проанализировать видео, которое было записано на уличные камеры видеонаблюдения в плохом качестве и с пропуском кадров. Конечно, часто такое видео анализировать с высокой достоверностью результатов на представляется возможным. Также и записи с </a:t>
            </a:r>
            <a:r>
              <a:rPr lang="ru-RU" baseline="0" dirty="0" err="1" smtClean="0"/>
              <a:t>видеосервисов</a:t>
            </a:r>
            <a:r>
              <a:rPr lang="ru-RU" baseline="0" dirty="0" smtClean="0"/>
              <a:t> – </a:t>
            </a:r>
            <a:r>
              <a:rPr lang="ru-RU" baseline="0" dirty="0" err="1" smtClean="0"/>
              <a:t>ютюб</a:t>
            </a:r>
            <a:r>
              <a:rPr lang="ru-RU" baseline="0" dirty="0" smtClean="0"/>
              <a:t>, </a:t>
            </a:r>
            <a:r>
              <a:rPr lang="ru-RU" baseline="0" dirty="0" err="1" smtClean="0"/>
              <a:t>вимео</a:t>
            </a:r>
            <a:r>
              <a:rPr lang="ru-RU" baseline="0" dirty="0" smtClean="0"/>
              <a:t> – обычно они непригодны для точного анализа из-за компрессии видео. </a:t>
            </a:r>
          </a:p>
          <a:p>
            <a:endParaRPr lang="ru-RU" baseline="0" dirty="0" smtClean="0"/>
          </a:p>
          <a:p>
            <a:r>
              <a:rPr lang="ru-RU" baseline="0" dirty="0" smtClean="0"/>
              <a:t>Если же речь идет о «живом» видео с камеры, то тут также надо помнить о требованиях, изложенных в руководстве пользователя. Отдельно бы хотелось обратить внимание на настройку камеры: все автоматические параметры в настройках следует отключать, так как автофокус и </a:t>
            </a:r>
            <a:r>
              <a:rPr lang="ru-RU" baseline="0" dirty="0" err="1" smtClean="0"/>
              <a:t>автоэкспозиция</a:t>
            </a:r>
            <a:r>
              <a:rPr lang="ru-RU" baseline="0" dirty="0" smtClean="0"/>
              <a:t> могут снижать качество входного видео.</a:t>
            </a:r>
          </a:p>
          <a:p>
            <a:endParaRPr lang="ru-RU" baseline="0" dirty="0" smtClean="0"/>
          </a:p>
          <a:p>
            <a:r>
              <a:rPr lang="ru-RU" baseline="0" dirty="0" smtClean="0"/>
              <a:t>Также следует отметить, что необходимо контролировать число входных кадров и не допускать резкого увеличения показателя «Ошибки потока».</a:t>
            </a:r>
          </a:p>
          <a:p>
            <a:endParaRPr lang="ru-RU" baseline="0" dirty="0" smtClean="0"/>
          </a:p>
          <a:p>
            <a:endParaRPr lang="en-US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4355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Часто</a:t>
            </a:r>
            <a:r>
              <a:rPr lang="ru-RU" baseline="0" dirty="0" smtClean="0"/>
              <a:t> встречаются и ошибки оператора системы. Казалось бы, все настройки выполнены и остается только провести эксперимент, однако и на этом этапе возникают ошибки. Наиболее типичные из них:</a:t>
            </a:r>
          </a:p>
          <a:p>
            <a:pPr marL="285750" indent="-285750">
              <a:buFontTx/>
              <a:buChar char="-"/>
            </a:pPr>
            <a:r>
              <a:rPr lang="ru-RU" baseline="0" dirty="0" smtClean="0"/>
              <a:t>Неверное положение испытуемого в кадре, его ненужные движение, отвлечение внимания. Например, резкие движения при исследовании в режиме </a:t>
            </a:r>
            <a:r>
              <a:rPr lang="ru-RU" baseline="0" dirty="0" err="1" smtClean="0"/>
              <a:t>детекции</a:t>
            </a:r>
            <a:r>
              <a:rPr lang="ru-RU" baseline="0" dirty="0" smtClean="0"/>
              <a:t> лжи, где требуется максимальная точность результатов, никоим образом недопустимы. К слову, как и в классическом полиграфе.</a:t>
            </a:r>
          </a:p>
          <a:p>
            <a:pPr marL="285750" indent="-285750">
              <a:buFontTx/>
              <a:buChar char="-"/>
            </a:pPr>
            <a:r>
              <a:rPr lang="ru-RU" baseline="0" dirty="0" smtClean="0"/>
              <a:t>Посторонние люди в кадре при работе в режиме анализа одного человека;</a:t>
            </a:r>
          </a:p>
          <a:p>
            <a:pPr marL="285750" indent="-285750">
              <a:buFontTx/>
              <a:buChar char="-"/>
            </a:pPr>
            <a:r>
              <a:rPr lang="ru-RU" baseline="0" dirty="0" smtClean="0"/>
              <a:t>Резкое изменение освещения во время тестирования;</a:t>
            </a:r>
          </a:p>
          <a:p>
            <a:pPr marL="285750" indent="-285750">
              <a:buFontTx/>
              <a:buChar char="-"/>
            </a:pPr>
            <a:r>
              <a:rPr lang="ru-RU" baseline="0" dirty="0" smtClean="0"/>
              <a:t>Падение кадров с видеокамеры;</a:t>
            </a:r>
          </a:p>
          <a:p>
            <a:pPr marL="285750" indent="-285750">
              <a:buFontTx/>
              <a:buChar char="-"/>
            </a:pPr>
            <a:r>
              <a:rPr lang="ru-RU" baseline="0" dirty="0" smtClean="0"/>
              <a:t>Игнорирование показаний шкалы качества видео во время тестирования. Между тем, шкала качества очень важная и нужная опция, которая позволяет вовремя заметить, что какие-то параметры видео не соответствуют требуемым и принять меры. Это очень важно для получения верных результатов. </a:t>
            </a:r>
          </a:p>
          <a:p>
            <a:pPr marL="285750" indent="-285750">
              <a:buFontTx/>
              <a:buChar char="-"/>
            </a:pPr>
            <a:endParaRPr lang="ru-RU" baseline="0" dirty="0" smtClean="0"/>
          </a:p>
          <a:p>
            <a:pPr marL="0" indent="0">
              <a:buFontTx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0625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Режимы, которые спроектированы для работы с множеством людей в кадре и те, которые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предназначены для работы с одним человеком в кадре, работают по-разному. Наиболее точные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можно получить, если работать в оптимальном режиме. </a:t>
            </a:r>
          </a:p>
          <a:p>
            <a:endParaRPr lang="ru-RU" sz="15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Например, применение режима «Микро», когда в кадре находится несколько человек, чаще всего приводит к получению недостоверных результатов. Если планируется, что в кадре постоянно будет несколько человек, то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необходимо пользоваться специально разработанными для этого режимами «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Микс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или «Макро».</a:t>
            </a:r>
          </a:p>
          <a:p>
            <a:endParaRPr lang="ru-RU" dirty="0" smtClean="0"/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Еще одной очень частой ошибкой при работе с режимом макро и «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Микс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 является неверный выбор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типа алгоритма 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детекции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лиц, а также параметров 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детекции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В каждом конкретном случае стоит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выбирать, согласно описанию, те параметры, которые подходят для отдельной конфигурации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системы. На это влияет множество факторов: ракурс камеры, освещенность, количество людей в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кадре, особенности помещения и так далее. В качестве примера можно привести выбор режима</a:t>
            </a:r>
          </a:p>
          <a:p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детекции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лиц, предназначенного для случая, когда человек находится боком к камере, когда все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люди в кадре находятся к этой камере лицом.</a:t>
            </a:r>
          </a:p>
          <a:p>
            <a:endParaRPr lang="ru-RU" sz="15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И, конечно, весьма часто оператор пробует изменить настройки системы, не имея полного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представления о степени влияния того или иного параметра на результат. В таких случаях следует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проводить подробное обучение персонала в соответствии с уровнем, необходимым для работы с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системой. При этом, для работы с режимом «Макро» оператору будут достаточны более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поверхностные знания, нежели этого требует работа с 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детекцией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лжи. Также, в ряде случаев,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требуется блокировать возможность изменения важных параметров или же не показывать интерфейс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их изменения.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7814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44525" y="685800"/>
            <a:ext cx="556895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Технология 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позволяет производить интеграцию с другими системами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безопасности, а также написать собственное приложение, использующее алгоритмы анализа видео,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основанные на этой технологии. </a:t>
            </a:r>
          </a:p>
          <a:p>
            <a:endParaRPr lang="ru-RU" sz="15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этого разработано SDK, а также оформлен бриф для разработчиков с необходимой информацией. Как показывает практика, частой проблемой при работе сторонних разработчиков с SDK являются не технические компетенции, а непонимание базовых основ работы системы и важных принципов при работе с технологией. Для того чтобы избежать трудностей в разработке собственного программного обеспечения, использующего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алгоритмы технологии </a:t>
            </a:r>
            <a:r>
              <a:rPr lang="ru-RU" sz="15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виброизображения</a:t>
            </a:r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следует внимательно изучить и понять все требования к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входному видео, а также оценить принципиальную возможность реализации проекта. Например,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идея расположить камеру на движущийся автомобиль для сканирования на ходу толпы людей с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высокой точностью, представляется мало реализуемой в свете ограничений технологии.</a:t>
            </a:r>
          </a:p>
          <a:p>
            <a:endParaRPr lang="ru-RU" sz="15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Кроме интеграции при помощи SDK имеется возможность взаимодействия с алгоритмами обработки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видео при помощи специального API, которое позволяет разрабатывать своё приложение, а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результаты анализа видео получать в специальном формате с сервера. </a:t>
            </a:r>
          </a:p>
          <a:p>
            <a:endParaRPr lang="ru-RU" sz="15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инженеров-программистов техническая составляющая также не является сложной, однако, как и в случае с SDK,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недостаточно понимание назначения этого инструмента и ограничений технологий, приводит к</a:t>
            </a:r>
          </a:p>
          <a:p>
            <a:r>
              <a:rPr lang="ru-RU" sz="15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сложностям в реализации проекта.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74EC43-3C7F-4FEE-846A-FC4A6CE373C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914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0583" y="2169878"/>
            <a:ext cx="9639935" cy="1497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1165" y="3958166"/>
            <a:ext cx="7938770" cy="178505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864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728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59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456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9320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51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1048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91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689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3379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22297" y="279725"/>
            <a:ext cx="2551748" cy="59598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7055" y="279725"/>
            <a:ext cx="7466224" cy="59598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3288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3021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869" y="4488511"/>
            <a:ext cx="9639935" cy="138729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5869" y="2960541"/>
            <a:ext cx="9639935" cy="1527968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586405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72809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75921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4561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9320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51842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10483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9123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552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67055" y="1629835"/>
            <a:ext cx="5008986" cy="460977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5059" y="1629835"/>
            <a:ext cx="5008986" cy="4609777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0286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055" y="1563541"/>
            <a:ext cx="5010955" cy="6516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405" indent="0">
              <a:buNone/>
              <a:defRPr sz="2600" b="1"/>
            </a:lvl2pPr>
            <a:lvl3pPr marL="1172809" indent="0">
              <a:buNone/>
              <a:defRPr sz="2300" b="1"/>
            </a:lvl3pPr>
            <a:lvl4pPr marL="1759214" indent="0">
              <a:buNone/>
              <a:defRPr sz="2100" b="1"/>
            </a:lvl4pPr>
            <a:lvl5pPr marL="2345619" indent="0">
              <a:buNone/>
              <a:defRPr sz="2100" b="1"/>
            </a:lvl5pPr>
            <a:lvl6pPr marL="2932024" indent="0">
              <a:buNone/>
              <a:defRPr sz="2100" b="1"/>
            </a:lvl6pPr>
            <a:lvl7pPr marL="3518428" indent="0">
              <a:buNone/>
              <a:defRPr sz="2100" b="1"/>
            </a:lvl7pPr>
            <a:lvl8pPr marL="4104833" indent="0">
              <a:buNone/>
              <a:defRPr sz="2100" b="1"/>
            </a:lvl8pPr>
            <a:lvl9pPr marL="469123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67055" y="2215150"/>
            <a:ext cx="5010955" cy="402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761123" y="1563541"/>
            <a:ext cx="5012924" cy="651610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405" indent="0">
              <a:buNone/>
              <a:defRPr sz="2600" b="1"/>
            </a:lvl2pPr>
            <a:lvl3pPr marL="1172809" indent="0">
              <a:buNone/>
              <a:defRPr sz="2300" b="1"/>
            </a:lvl3pPr>
            <a:lvl4pPr marL="1759214" indent="0">
              <a:buNone/>
              <a:defRPr sz="2100" b="1"/>
            </a:lvl4pPr>
            <a:lvl5pPr marL="2345619" indent="0">
              <a:buNone/>
              <a:defRPr sz="2100" b="1"/>
            </a:lvl5pPr>
            <a:lvl6pPr marL="2932024" indent="0">
              <a:buNone/>
              <a:defRPr sz="2100" b="1"/>
            </a:lvl6pPr>
            <a:lvl7pPr marL="3518428" indent="0">
              <a:buNone/>
              <a:defRPr sz="2100" b="1"/>
            </a:lvl7pPr>
            <a:lvl8pPr marL="4104833" indent="0">
              <a:buNone/>
              <a:defRPr sz="2100" b="1"/>
            </a:lvl8pPr>
            <a:lvl9pPr marL="4691238" indent="0">
              <a:buNone/>
              <a:defRPr sz="21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761123" y="2215150"/>
            <a:ext cx="5012924" cy="4024460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88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765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1932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57" y="278106"/>
            <a:ext cx="3731144" cy="11835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34055" y="278108"/>
            <a:ext cx="6339990" cy="5961504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7057" y="1461678"/>
            <a:ext cx="3731144" cy="4777934"/>
          </a:xfrm>
        </p:spPr>
        <p:txBody>
          <a:bodyPr/>
          <a:lstStyle>
            <a:lvl1pPr marL="0" indent="0">
              <a:buNone/>
              <a:defRPr sz="1800"/>
            </a:lvl1pPr>
            <a:lvl2pPr marL="586405" indent="0">
              <a:buNone/>
              <a:defRPr sz="1500"/>
            </a:lvl2pPr>
            <a:lvl3pPr marL="1172809" indent="0">
              <a:buNone/>
              <a:defRPr sz="1300"/>
            </a:lvl3pPr>
            <a:lvl4pPr marL="1759214" indent="0">
              <a:buNone/>
              <a:defRPr sz="1200"/>
            </a:lvl4pPr>
            <a:lvl5pPr marL="2345619" indent="0">
              <a:buNone/>
              <a:defRPr sz="1200"/>
            </a:lvl5pPr>
            <a:lvl6pPr marL="2932024" indent="0">
              <a:buNone/>
              <a:defRPr sz="1200"/>
            </a:lvl6pPr>
            <a:lvl7pPr marL="3518428" indent="0">
              <a:buNone/>
              <a:defRPr sz="1200"/>
            </a:lvl7pPr>
            <a:lvl8pPr marL="4104833" indent="0">
              <a:buNone/>
              <a:defRPr sz="1200"/>
            </a:lvl8pPr>
            <a:lvl9pPr marL="469123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457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2935" y="4889500"/>
            <a:ext cx="6804660" cy="577234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22935" y="624122"/>
            <a:ext cx="6804660" cy="4191000"/>
          </a:xfrm>
        </p:spPr>
        <p:txBody>
          <a:bodyPr/>
          <a:lstStyle>
            <a:lvl1pPr marL="0" indent="0">
              <a:buNone/>
              <a:defRPr sz="4100"/>
            </a:lvl1pPr>
            <a:lvl2pPr marL="586405" indent="0">
              <a:buNone/>
              <a:defRPr sz="3600"/>
            </a:lvl2pPr>
            <a:lvl3pPr marL="1172809" indent="0">
              <a:buNone/>
              <a:defRPr sz="3100"/>
            </a:lvl3pPr>
            <a:lvl4pPr marL="1759214" indent="0">
              <a:buNone/>
              <a:defRPr sz="2600"/>
            </a:lvl4pPr>
            <a:lvl5pPr marL="2345619" indent="0">
              <a:buNone/>
              <a:defRPr sz="2600"/>
            </a:lvl5pPr>
            <a:lvl6pPr marL="2932024" indent="0">
              <a:buNone/>
              <a:defRPr sz="2600"/>
            </a:lvl6pPr>
            <a:lvl7pPr marL="3518428" indent="0">
              <a:buNone/>
              <a:defRPr sz="2600"/>
            </a:lvl7pPr>
            <a:lvl8pPr marL="4104833" indent="0">
              <a:buNone/>
              <a:defRPr sz="2600"/>
            </a:lvl8pPr>
            <a:lvl9pPr marL="4691238" indent="0">
              <a:buNone/>
              <a:defRPr sz="26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22935" y="5466733"/>
            <a:ext cx="6804660" cy="819768"/>
          </a:xfrm>
        </p:spPr>
        <p:txBody>
          <a:bodyPr/>
          <a:lstStyle>
            <a:lvl1pPr marL="0" indent="0">
              <a:buNone/>
              <a:defRPr sz="1800"/>
            </a:lvl1pPr>
            <a:lvl2pPr marL="586405" indent="0">
              <a:buNone/>
              <a:defRPr sz="1500"/>
            </a:lvl2pPr>
            <a:lvl3pPr marL="1172809" indent="0">
              <a:buNone/>
              <a:defRPr sz="1300"/>
            </a:lvl3pPr>
            <a:lvl4pPr marL="1759214" indent="0">
              <a:buNone/>
              <a:defRPr sz="1200"/>
            </a:lvl4pPr>
            <a:lvl5pPr marL="2345619" indent="0">
              <a:buNone/>
              <a:defRPr sz="1200"/>
            </a:lvl5pPr>
            <a:lvl6pPr marL="2932024" indent="0">
              <a:buNone/>
              <a:defRPr sz="1200"/>
            </a:lvl6pPr>
            <a:lvl7pPr marL="3518428" indent="0">
              <a:buNone/>
              <a:defRPr sz="1200"/>
            </a:lvl7pPr>
            <a:lvl8pPr marL="4104833" indent="0">
              <a:buNone/>
              <a:defRPr sz="1200"/>
            </a:lvl8pPr>
            <a:lvl9pPr marL="4691238" indent="0">
              <a:buNone/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26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55" y="279724"/>
            <a:ext cx="10206990" cy="1164167"/>
          </a:xfrm>
          <a:prstGeom prst="rect">
            <a:avLst/>
          </a:prstGeom>
        </p:spPr>
        <p:txBody>
          <a:bodyPr vert="horz" lIns="117281" tIns="58640" rIns="117281" bIns="5864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7055" y="1629835"/>
            <a:ext cx="10206990" cy="4609777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67055" y="6474061"/>
            <a:ext cx="2646257" cy="371887"/>
          </a:xfrm>
          <a:prstGeom prst="rect">
            <a:avLst/>
          </a:prstGeom>
        </p:spPr>
        <p:txBody>
          <a:bodyPr vert="horz" lIns="117281" tIns="58640" rIns="117281" bIns="5864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BA70F5-97C5-4E6B-8152-08BFF64A568C}" type="datetimeFigureOut">
              <a:rPr lang="ru-RU" smtClean="0"/>
              <a:t>04.07.2019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74876" y="6474061"/>
            <a:ext cx="3591348" cy="371887"/>
          </a:xfrm>
          <a:prstGeom prst="rect">
            <a:avLst/>
          </a:prstGeom>
        </p:spPr>
        <p:txBody>
          <a:bodyPr vert="horz" lIns="117281" tIns="58640" rIns="117281" bIns="5864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27788" y="6474061"/>
            <a:ext cx="2646257" cy="371887"/>
          </a:xfrm>
          <a:prstGeom prst="rect">
            <a:avLst/>
          </a:prstGeom>
        </p:spPr>
        <p:txBody>
          <a:bodyPr vert="horz" lIns="117281" tIns="58640" rIns="117281" bIns="5864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0B1C69-3768-4F58-A88A-C1D61E507D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731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172809" rtl="0" eaLnBrk="1" latinLnBrk="0" hangingPunct="1">
        <a:spcBef>
          <a:spcPct val="0"/>
        </a:spcBef>
        <a:buNone/>
        <a:defRPr sz="5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9804" indent="-439804" algn="l" defTabSz="1172809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52908" indent="-366503" algn="l" defTabSz="1172809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466012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052417" indent="-293202" algn="l" defTabSz="1172809" rtl="0" eaLnBrk="1" latinLnBrk="0" hangingPunct="1">
        <a:spcBef>
          <a:spcPct val="20000"/>
        </a:spcBef>
        <a:buFont typeface="Arial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38821" indent="-293202" algn="l" defTabSz="1172809" rtl="0" eaLnBrk="1" latinLnBrk="0" hangingPunct="1">
        <a:spcBef>
          <a:spcPct val="20000"/>
        </a:spcBef>
        <a:buFont typeface="Arial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25226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811631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398035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4984440" indent="-293202" algn="l" defTabSz="1172809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405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809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9214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5619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2024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8428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4833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91238" algn="l" defTabSz="1172809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637506" y="3124993"/>
            <a:ext cx="8066087" cy="1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80133" tIns="40067" rIns="80133" bIns="4006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3600" dirty="0">
                <a:latin typeface="Calibri" pitchFamily="34" charset="0"/>
              </a:rPr>
              <a:t>Типичные ошибки пользователей технологии </a:t>
            </a:r>
            <a:r>
              <a:rPr lang="ru-RU" sz="3600" dirty="0" err="1">
                <a:latin typeface="Calibri" pitchFamily="34" charset="0"/>
              </a:rPr>
              <a:t>виброизображения</a:t>
            </a:r>
            <a:endParaRPr lang="en-US" sz="36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250281" y="4822031"/>
            <a:ext cx="7161212" cy="17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Сергей Диденко</a:t>
            </a: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>
                <a:latin typeface="Calibri" pitchFamily="34" charset="0"/>
              </a:rPr>
              <a:t>ООО «Многопрофильное предприятие «</a:t>
            </a:r>
            <a:r>
              <a:rPr lang="ru-RU" dirty="0" err="1">
                <a:latin typeface="Calibri" pitchFamily="34" charset="0"/>
              </a:rPr>
              <a:t>Элсис</a:t>
            </a:r>
            <a:r>
              <a:rPr lang="ru-RU" dirty="0">
                <a:latin typeface="Calibri" pitchFamily="34" charset="0"/>
              </a:rPr>
              <a:t>», г. Санкт-Петербург, Россия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accent2"/>
                </a:solidFill>
                <a:latin typeface="Calibri" pitchFamily="34" charset="0"/>
              </a:rPr>
              <a:t>sergey@elsys.ru</a:t>
            </a:r>
            <a:endParaRPr lang="en-US" altLang="en-US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1753393" y="407193"/>
            <a:ext cx="7950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Calibri" pitchFamily="34" charset="0"/>
              </a:rPr>
              <a:t>ВТОРАЯ МЕЖДУНАРОДНАЯ КОНФЕРЕНЦИЯ «СОВРЕМЕННАЯ ПСИХОФИЗИОЛОГИЯ. ТЕХНОЛОГИЯ ВИБРОИЗОБРАЖЕНИЯ (VIBRAIMAGE)»</a:t>
            </a:r>
            <a:endParaRPr lang="en-US" altLang="en-US" sz="1800" b="1" dirty="0">
              <a:latin typeface="Calibri" pitchFamily="34" charset="0"/>
            </a:endParaRPr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8822" y="1154961"/>
            <a:ext cx="2903537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982" y="1463674"/>
            <a:ext cx="2873375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5709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055" y="468164"/>
            <a:ext cx="10206990" cy="1164167"/>
          </a:xfrm>
        </p:spPr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Заключение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7055" y="2340372"/>
            <a:ext cx="10206990" cy="40229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/>
              <a:t>Понимание базовых принципов работы системы позволяет избежать большинства частых ошибок. </a:t>
            </a: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ru-RU" sz="2800" dirty="0" smtClean="0"/>
              <a:t>Особое внимание </a:t>
            </a:r>
            <a:r>
              <a:rPr lang="ru-RU" sz="2800" dirty="0"/>
              <a:t>следует </a:t>
            </a:r>
            <a:r>
              <a:rPr lang="ru-RU" sz="2800" dirty="0" smtClean="0"/>
              <a:t>уделять обучению </a:t>
            </a:r>
            <a:r>
              <a:rPr lang="ru-RU" sz="2800" dirty="0"/>
              <a:t>операторов и пользователей, которое, при том, что может иметь разную глубину, </a:t>
            </a:r>
            <a:r>
              <a:rPr lang="ru-RU" sz="2800" dirty="0" smtClean="0"/>
              <a:t>в зависимости </a:t>
            </a:r>
            <a:r>
              <a:rPr lang="ru-RU" sz="2800" dirty="0"/>
              <a:t>от поставленных задач, должно в полной мере давать представление именно о </a:t>
            </a:r>
            <a:r>
              <a:rPr lang="ru-RU" sz="2800" dirty="0" smtClean="0"/>
              <a:t>базовых требованиях </a:t>
            </a:r>
            <a:r>
              <a:rPr lang="ru-RU" sz="2800" dirty="0"/>
              <a:t>для работы с системой.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35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95121" y="6239173"/>
            <a:ext cx="19050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C3802E5-3878-4DB7-8B1B-9339E849A17B}" type="slidenum">
              <a:rPr lang="ru-RU" altLang="ru-RU" sz="1400"/>
              <a:pPr/>
              <a:t>11</a:t>
            </a:fld>
            <a:endParaRPr lang="ru-RU" altLang="ru-RU" sz="140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926134" y="324148"/>
            <a:ext cx="7772400" cy="987425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Спасибо за внимание</a:t>
            </a:r>
            <a:r>
              <a:rPr lang="en-US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!</a:t>
            </a:r>
            <a:endParaRPr lang="ru-RU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11834" y="1449686"/>
            <a:ext cx="7989887" cy="4608512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>
            <a:lvl1pPr marL="439804" indent="-439804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908" indent="-366503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6012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2417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882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226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1163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8035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4440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altLang="ru-RU" sz="2800" dirty="0" smtClean="0">
              <a:solidFill>
                <a:schemeClr val="accent2"/>
              </a:solidFill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226171" y="2896337"/>
            <a:ext cx="7161212" cy="1715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133" tIns="40067" rIns="80133" bIns="40067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ru-RU" altLang="en-US" sz="2800" dirty="0" smtClean="0">
                <a:latin typeface="Calibri" pitchFamily="34" charset="0"/>
                <a:ea typeface="Calibri" pitchFamily="34" charset="0"/>
                <a:cs typeface="Calibri" pitchFamily="34" charset="0"/>
              </a:rPr>
              <a:t>Сергей Диденко</a:t>
            </a:r>
            <a:endParaRPr lang="en-US" altLang="en-US" sz="2800" dirty="0"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algn="ctr">
              <a:spcBef>
                <a:spcPct val="20000"/>
              </a:spcBef>
            </a:pPr>
            <a:r>
              <a:rPr lang="ru-RU" dirty="0">
                <a:latin typeface="Calibri" pitchFamily="34" charset="0"/>
              </a:rPr>
              <a:t>ООО «Многопрофильное предприятие «</a:t>
            </a:r>
            <a:r>
              <a:rPr lang="ru-RU" dirty="0" err="1">
                <a:latin typeface="Calibri" pitchFamily="34" charset="0"/>
              </a:rPr>
              <a:t>Элсис</a:t>
            </a:r>
            <a:r>
              <a:rPr lang="ru-RU" dirty="0">
                <a:latin typeface="Calibri" pitchFamily="34" charset="0"/>
              </a:rPr>
              <a:t>», г. Санкт-Петербург, Россия</a:t>
            </a:r>
            <a:r>
              <a:rPr lang="ru-RU" dirty="0" smtClean="0">
                <a:latin typeface="Calibri" pitchFamily="34" charset="0"/>
              </a:rPr>
              <a:t>.</a:t>
            </a:r>
          </a:p>
          <a:p>
            <a:pPr algn="ctr">
              <a:spcBef>
                <a:spcPct val="20000"/>
              </a:spcBef>
            </a:pPr>
            <a:r>
              <a:rPr lang="en-US" altLang="en-US" u="sng" dirty="0" smtClean="0">
                <a:solidFill>
                  <a:schemeClr val="accent2"/>
                </a:solidFill>
                <a:latin typeface="Calibri" pitchFamily="34" charset="0"/>
              </a:rPr>
              <a:t>sergey@elsys.ru</a:t>
            </a:r>
            <a:endParaRPr lang="en-US" altLang="en-US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7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Получение результатов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8143" y="2759085"/>
            <a:ext cx="6085904" cy="2816106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8142" y="2423976"/>
            <a:ext cx="5391527" cy="3151215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>
            <a:lvl1pPr marL="439804" indent="-439804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4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52908" indent="-366503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66012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52417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3882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225226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811631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98035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84440" indent="-293202" algn="l" defTabSz="1172809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800" dirty="0" smtClean="0"/>
              <a:t>1. Захват изображения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2. Анализ изображения</a:t>
            </a:r>
          </a:p>
          <a:p>
            <a:pPr marL="0" indent="0">
              <a:buNone/>
            </a:pPr>
            <a:endParaRPr lang="ru-RU" sz="2800" dirty="0" smtClean="0"/>
          </a:p>
          <a:p>
            <a:pPr marL="0" indent="0">
              <a:buNone/>
            </a:pPr>
            <a:r>
              <a:rPr lang="ru-RU" sz="2800" dirty="0" smtClean="0"/>
              <a:t>3. Вывод и анализ результатов</a:t>
            </a:r>
            <a:endParaRPr lang="en-US" sz="2800" dirty="0" smtClean="0"/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  <p:sp>
        <p:nvSpPr>
          <p:cNvPr id="7" name="Right Arrow 15"/>
          <p:cNvSpPr/>
          <p:nvPr/>
        </p:nvSpPr>
        <p:spPr>
          <a:xfrm rot="5400000">
            <a:off x="9023137" y="2729164"/>
            <a:ext cx="369239" cy="65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8499" y="1578487"/>
            <a:ext cx="1303615" cy="11587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7829" y="1509800"/>
            <a:ext cx="1296144" cy="1296144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23" y="5397403"/>
            <a:ext cx="1373469" cy="110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ight Arrow 15"/>
          <p:cNvSpPr/>
          <p:nvPr/>
        </p:nvSpPr>
        <p:spPr>
          <a:xfrm rot="5400000">
            <a:off x="9032044" y="4629968"/>
            <a:ext cx="369239" cy="65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1023" y="3239688"/>
            <a:ext cx="1414878" cy="138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872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Неверный выбор оборудования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06" y="1154168"/>
            <a:ext cx="2742100" cy="2952328"/>
          </a:xfrm>
          <a:prstGeom prst="rect">
            <a:avLst/>
          </a:prstGeom>
        </p:spPr>
      </p:pic>
      <p:sp>
        <p:nvSpPr>
          <p:cNvPr id="14" name="Right Arrow 15"/>
          <p:cNvSpPr/>
          <p:nvPr/>
        </p:nvSpPr>
        <p:spPr>
          <a:xfrm>
            <a:off x="3510310" y="4934044"/>
            <a:ext cx="564769" cy="65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9884" y="1605241"/>
            <a:ext cx="6447085" cy="2501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96" y="4284588"/>
            <a:ext cx="1950720" cy="1950720"/>
          </a:xfrm>
          <a:prstGeom prst="rect">
            <a:avLst/>
          </a:prstGeom>
        </p:spPr>
      </p:pic>
      <p:sp>
        <p:nvSpPr>
          <p:cNvPr id="17" name="Right Arrow 15"/>
          <p:cNvSpPr/>
          <p:nvPr/>
        </p:nvSpPr>
        <p:spPr>
          <a:xfrm>
            <a:off x="3531104" y="2304428"/>
            <a:ext cx="564769" cy="65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9884" y="4445155"/>
            <a:ext cx="3512914" cy="2093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Неверная установка системы и драйверов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363" y="1883470"/>
            <a:ext cx="3816424" cy="311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75" y="1883470"/>
            <a:ext cx="5594011" cy="160903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755" y="3276476"/>
            <a:ext cx="5716055" cy="192479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46" y="4428604"/>
            <a:ext cx="5583834" cy="225154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69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Неверный монтаж камеры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67055" y="1438940"/>
            <a:ext cx="10206990" cy="5094038"/>
          </a:xfrm>
          <a:prstGeom prst="rect">
            <a:avLst/>
          </a:prstGeom>
        </p:spPr>
        <p:txBody>
          <a:bodyPr vert="horz" lIns="117281" tIns="58640" rIns="117281" bIns="5864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98" y="1620292"/>
            <a:ext cx="6903695" cy="4106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885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0" y="1655296"/>
            <a:ext cx="9639300" cy="3022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Низкое качество видео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8" name="Right Arrow 15"/>
          <p:cNvSpPr/>
          <p:nvPr/>
        </p:nvSpPr>
        <p:spPr>
          <a:xfrm>
            <a:off x="4880227" y="2840692"/>
            <a:ext cx="1563382" cy="65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2198" y="5148684"/>
            <a:ext cx="1978633" cy="1272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15"/>
          <p:cNvSpPr/>
          <p:nvPr/>
        </p:nvSpPr>
        <p:spPr>
          <a:xfrm>
            <a:off x="4880227" y="5459151"/>
            <a:ext cx="1563382" cy="6518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5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694" y="5022807"/>
            <a:ext cx="2151724" cy="139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34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Ошибки оператора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122" y="1476276"/>
            <a:ext cx="7704856" cy="4503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838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Ошибки настроек / выбора режима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2172" y="3852540"/>
            <a:ext cx="7743825" cy="2762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06" y="1543050"/>
            <a:ext cx="5144639" cy="2885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46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dirty="0" smtClean="0">
                <a:solidFill>
                  <a:schemeClr val="accent1"/>
                </a:solidFill>
              </a:rPr>
              <a:t>Ошибки интеграции</a:t>
            </a:r>
            <a:endParaRPr lang="ru-RU" dirty="0">
              <a:solidFill>
                <a:schemeClr val="accent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014" y="1520701"/>
            <a:ext cx="6972300" cy="19716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102" y="3060452"/>
            <a:ext cx="7329009" cy="18722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2238" y="4319885"/>
            <a:ext cx="7267575" cy="2114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224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2184</TotalTime>
  <Words>1796</Words>
  <Application>Microsoft Office PowerPoint</Application>
  <PresentationFormat>Произвольный</PresentationFormat>
  <Paragraphs>125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Times New Roman</vt:lpstr>
      <vt:lpstr>Тема Office</vt:lpstr>
      <vt:lpstr>Презентация PowerPoint</vt:lpstr>
      <vt:lpstr>Получение результатов</vt:lpstr>
      <vt:lpstr>Неверный выбор оборудования</vt:lpstr>
      <vt:lpstr>Неверная установка системы и драйверов</vt:lpstr>
      <vt:lpstr>Неверный монтаж камеры</vt:lpstr>
      <vt:lpstr>Низкое качество видео</vt:lpstr>
      <vt:lpstr>Ошибки оператора</vt:lpstr>
      <vt:lpstr>Ошибки настроек / выбора режима</vt:lpstr>
      <vt:lpstr>Ошибки интеграции</vt:lpstr>
      <vt:lpstr>Заключение</vt:lpstr>
      <vt:lpstr>Спасибо за внимание!</vt:lpstr>
    </vt:vector>
  </TitlesOfParts>
  <Company>Elsys Corp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Vibra_M software development description and application</dc:title>
  <dc:subject>vibrainage technology</dc:subject>
  <dc:creator>Sergey Didenko, Valery Akimov</dc:creator>
  <cp:keywords>vibraimage, android, mobile phones</cp:keywords>
  <cp:lastModifiedBy>Sergei</cp:lastModifiedBy>
  <cp:revision>73</cp:revision>
  <dcterms:created xsi:type="dcterms:W3CDTF">2018-06-18T11:25:40Z</dcterms:created>
  <dcterms:modified xsi:type="dcterms:W3CDTF">2019-07-04T11:26:05Z</dcterms:modified>
  <cp:category>biometrics</cp:category>
</cp:coreProperties>
</file>