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9" r:id="rId2"/>
    <p:sldId id="272" r:id="rId3"/>
    <p:sldId id="267" r:id="rId4"/>
    <p:sldId id="271" r:id="rId5"/>
    <p:sldId id="275" r:id="rId6"/>
    <p:sldId id="279" r:id="rId7"/>
    <p:sldId id="276" r:id="rId8"/>
    <p:sldId id="277" r:id="rId9"/>
    <p:sldId id="278" r:id="rId10"/>
    <p:sldId id="264" r:id="rId11"/>
    <p:sldId id="274" r:id="rId12"/>
    <p:sldId id="266" r:id="rId13"/>
    <p:sldId id="273" r:id="rId14"/>
    <p:sldId id="265" r:id="rId15"/>
    <p:sldId id="260" r:id="rId16"/>
    <p:sldId id="263" r:id="rId17"/>
    <p:sldId id="269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5699673-ABD7-4B53-81C5-C9C900773560}">
          <p14:sldIdLst>
            <p14:sldId id="259"/>
            <p14:sldId id="272"/>
          </p14:sldIdLst>
        </p14:section>
        <p14:section name="Раздел без заголовка" id="{ED926ED8-4695-455D-9251-E8618A6E6C4D}">
          <p14:sldIdLst>
            <p14:sldId id="267"/>
            <p14:sldId id="271"/>
            <p14:sldId id="275"/>
            <p14:sldId id="279"/>
            <p14:sldId id="276"/>
            <p14:sldId id="277"/>
            <p14:sldId id="278"/>
            <p14:sldId id="264"/>
            <p14:sldId id="274"/>
            <p14:sldId id="266"/>
            <p14:sldId id="273"/>
            <p14:sldId id="265"/>
            <p14:sldId id="260"/>
            <p14:sldId id="263"/>
            <p14:sldId id="269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F19"/>
    <a:srgbClr val="CF856A"/>
    <a:srgbClr val="FF50FF"/>
    <a:srgbClr val="CD8064"/>
    <a:srgbClr val="FF70FF"/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56" autoAdjust="0"/>
    <p:restoredTop sz="78766" autoAdjust="0"/>
  </p:normalViewPr>
  <p:slideViewPr>
    <p:cSldViewPr snapToGrid="0">
      <p:cViewPr varScale="1">
        <p:scale>
          <a:sx n="54" d="100"/>
          <a:sy n="54" d="100"/>
        </p:scale>
        <p:origin x="11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18BC9-FB3E-4FF2-B3D7-EFB047145B44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42805-05AF-4FC0-B44D-7D8B166A4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62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effectLst/>
              </a:rPr>
              <a:t>Здравствуйте уважаемые коллеги. </a:t>
            </a:r>
            <a:r>
              <a:rPr lang="ru-RU" dirty="0" smtClean="0">
                <a:effectLst/>
              </a:rPr>
              <a:t>В</a:t>
            </a:r>
            <a:r>
              <a:rPr lang="ru-RU" baseline="0" dirty="0" smtClean="0">
                <a:effectLst/>
              </a:rPr>
              <a:t> данном докладе я расскажу о том, </a:t>
            </a:r>
            <a:r>
              <a:rPr lang="ru-RU" baseline="0" dirty="0" smtClean="0">
                <a:effectLst/>
              </a:rPr>
              <a:t>как меняется период мозговой активности в низкочастотном диапазоне (0.01-0.04 Гц) при различных видах умственной деятельности и соответственно при различной нагрузке на мозг.</a:t>
            </a:r>
            <a:r>
              <a:rPr lang="ru-RU" dirty="0" smtClean="0">
                <a:effectLst/>
              </a:rPr>
              <a:t> </a:t>
            </a:r>
          </a:p>
          <a:p>
            <a:endParaRPr lang="en-US" altLang="ru-RU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09B14AD-9723-458F-9E0C-8ABD0471634A}" type="slidenum">
              <a:rPr lang="ru-RU" altLang="ru-RU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1014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effectLst/>
              </a:rPr>
              <a:t>Полученная спектрограмма по результатам измерения активности мозга во время чтения технической литературы и составления документов показала, что наибольший период мозговой активности соответствует 48,5 секундам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При этом периоды среднего и медианного значения совпали, что косвенно говорит о неплохом качестве экспериментальных данных и удовлетворительном состоянии субъекта исследования.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42805-05AF-4FC0-B44D-7D8B166A449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284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dirty="0" smtClean="0">
                <a:effectLst/>
              </a:rPr>
              <a:t>Саму работу программиста очень хорошо описать программным циклом. Вначале работы — какое-то маленькое задание (программисты называют это </a:t>
            </a:r>
            <a:r>
              <a:rPr lang="ru-RU" dirty="0" err="1" smtClean="0">
                <a:effectLst/>
              </a:rPr>
              <a:t>taskом</a:t>
            </a:r>
            <a:r>
              <a:rPr lang="ru-RU" dirty="0" smtClean="0">
                <a:effectLst/>
              </a:rPr>
              <a:t>). Типичный </a:t>
            </a:r>
            <a:r>
              <a:rPr lang="ru-RU" dirty="0" err="1" smtClean="0">
                <a:effectLst/>
              </a:rPr>
              <a:t>таск</a:t>
            </a:r>
            <a:r>
              <a:rPr lang="ru-RU" dirty="0" smtClean="0">
                <a:effectLst/>
              </a:rPr>
              <a:t>: написать функцию, найти ошибку в классе, правильно подключить модуль. По завершении выполнения таска есть два базовых сценария — код запустился и всё работает — тогда мы переходим к новому таску, или проект упал с ошибкой — тогда мы ищем ошибку на стороннем сайте. Строго говоря, алгоритм работы для меня заранее понятен, вариантов решения каждая проблема имеет немного. И хотя каждую функцию можно реализовать большим количеством способов, когда программист создаёт минимально рабочий продукт, он старается не задумываться над этими способами. </a:t>
            </a:r>
            <a:endParaRPr lang="ru-RU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42805-05AF-4FC0-B44D-7D8B166A449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668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effectLst/>
              </a:rPr>
              <a:t>Определение периода изменения психофизиологического состояния с помощью быстрого преобразования </a:t>
            </a:r>
            <a:r>
              <a:rPr lang="ru-RU" dirty="0" err="1" smtClean="0">
                <a:effectLst/>
              </a:rPr>
              <a:t>фурье</a:t>
            </a:r>
            <a:r>
              <a:rPr lang="ru-RU" dirty="0" smtClean="0">
                <a:effectLst/>
              </a:rPr>
              <a:t> (FFT) по 38 измерениям. Период мозговой активности соответствует максимальным значениям спектрограммы, которые приходятся на 42,5 секунд.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42805-05AF-4FC0-B44D-7D8B166A449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086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effectLst/>
              </a:rPr>
              <a:t>По экспертной оценке </a:t>
            </a:r>
            <a:r>
              <a:rPr lang="ru-RU" dirty="0" err="1" smtClean="0">
                <a:effectLst/>
              </a:rPr>
              <a:t>Рэймонда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Курцвейла</a:t>
            </a:r>
            <a:r>
              <a:rPr lang="ru-RU" dirty="0" smtClean="0">
                <a:effectLst/>
              </a:rPr>
              <a:t>, Каспаров знал примерно 100 тыс. шахматных комбинаций. Учитывая, что мой уровень значительно ниже Каспарова, я оценю свои знания в 10 000 шахматных комбинаций.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Вооруженный этими знаниями, типичных шахматист смотрит на шахматную доску и сравнивает каждую конкретную комбинацию со всеми знакомыми ему комбинациями.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10 000 сравнений мозг производит одновременно. В этом вопросе наблюдается полный консенсус: все наши нейроны одновременно участвуют в обработке изображения. Это не означает, что все они одновременно возбуждаются (в такой ситуации мы, возможно,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не могли бы удержаться на ногах), но выполнение их функции подразумевает возможность возбуждения. (</a:t>
            </a:r>
            <a:r>
              <a:rPr lang="ru-RU" dirty="0" err="1" smtClean="0">
                <a:effectLst/>
              </a:rPr>
              <a:t>Рэймонд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Курцвейл</a:t>
            </a:r>
            <a:r>
              <a:rPr lang="ru-RU" dirty="0" smtClean="0">
                <a:effectLst/>
              </a:rPr>
              <a:t>, как создать разум, </a:t>
            </a:r>
            <a:r>
              <a:rPr lang="ru-RU" dirty="0" err="1" smtClean="0">
                <a:effectLst/>
              </a:rPr>
              <a:t>стр</a:t>
            </a:r>
            <a:r>
              <a:rPr lang="ru-RU" dirty="0" smtClean="0">
                <a:effectLst/>
              </a:rPr>
              <a:t> 49).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Для меня шахматы</a:t>
            </a:r>
            <a:r>
              <a:rPr lang="ru-RU" baseline="0" dirty="0" smtClean="0">
                <a:effectLst/>
              </a:rPr>
              <a:t> – это средство отдыха, поэтому я способен делать ходы, принимать правильные решения практически не напрягаясь. 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42805-05AF-4FC0-B44D-7D8B166A449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5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effectLst/>
              </a:rPr>
              <a:t>Определение периода изменения психофизиологического состояния с помощью быстрого преобразования Ф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урье </a:t>
            </a:r>
            <a:r>
              <a:rPr lang="ru-RU" dirty="0" smtClean="0">
                <a:effectLst/>
              </a:rPr>
              <a:t>(FFT) по 23 тестированиям. В ходе измерений я занимался игрой в шахматы. В этой деятельности, у меня самый большой опыт. Период мозговой активности приходился на 34 секунды и опять же значения медианного и среднего периода совпали.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42805-05AF-4FC0-B44D-7D8B166A449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480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effectLst/>
              </a:rPr>
              <a:t>Многие мои коллеги-программисты жаловались, что после выполнения основной работы по составлению и тестированию кода, техническое описание работы программы даётся очень тяжело. У любого проект-менеджера или директора </a:t>
            </a:r>
            <a:r>
              <a:rPr lang="ru-RU" dirty="0" err="1" smtClean="0">
                <a:effectLst/>
              </a:rPr>
              <a:t>it</a:t>
            </a:r>
            <a:r>
              <a:rPr lang="ru-RU" dirty="0" smtClean="0">
                <a:effectLst/>
              </a:rPr>
              <a:t>-фирмы (который сам не писал код) подобные жалобы вызывают большое не понимание. Непрограммисту не понятно, как может программирование быть более лёгкой деятельностью для мозга, чем составление документов? В данном эксперименте, ответ по крайней мере на примере одного человека утвердительный. Но человек который много лет занимался составлением документов, и который научился программировать месяц назад, если он повторит мой эксперимент получит обратные данные. На начальном периоде любой деятельности обучение происходит очень медленно.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42805-05AF-4FC0-B44D-7D8B166A449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524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effectLst/>
              </a:rPr>
              <a:t>Результаты сводятся в общую итоговую кривую. Данная кривая носит индивидуальный</a:t>
            </a:r>
            <a:r>
              <a:rPr lang="ru-RU" baseline="0" dirty="0" smtClean="0">
                <a:effectLst/>
              </a:rPr>
              <a:t> </a:t>
            </a:r>
            <a:r>
              <a:rPr lang="ru-RU" dirty="0" smtClean="0">
                <a:effectLst/>
              </a:rPr>
              <a:t>характер для каждого человека. В зависимости от </a:t>
            </a:r>
            <a:r>
              <a:rPr lang="ru-RU" dirty="0" smtClean="0">
                <a:effectLst/>
              </a:rPr>
              <a:t>нагрузки</a:t>
            </a:r>
            <a:r>
              <a:rPr lang="ru-RU" baseline="0" dirty="0" smtClean="0">
                <a:effectLst/>
              </a:rPr>
              <a:t> на мозг испытуемого</a:t>
            </a:r>
            <a:r>
              <a:rPr lang="ru-RU" dirty="0" smtClean="0">
                <a:effectLst/>
              </a:rPr>
              <a:t>, от того какой </a:t>
            </a:r>
            <a:r>
              <a:rPr lang="ru-RU" dirty="0" smtClean="0">
                <a:effectLst/>
              </a:rPr>
              <a:t>у него опыт</a:t>
            </a:r>
            <a:r>
              <a:rPr lang="ru-RU" baseline="0" dirty="0" smtClean="0">
                <a:effectLst/>
              </a:rPr>
              <a:t> </a:t>
            </a:r>
            <a:r>
              <a:rPr lang="ru-RU" baseline="0" dirty="0" smtClean="0">
                <a:effectLst/>
              </a:rPr>
              <a:t>в данном виде деятельности (а </a:t>
            </a:r>
            <a:r>
              <a:rPr lang="ru-RU" baseline="0" dirty="0" smtClean="0">
                <a:effectLst/>
              </a:rPr>
              <a:t>возможно и от других критериев)</a:t>
            </a:r>
            <a:r>
              <a:rPr lang="ru-RU" dirty="0" smtClean="0">
                <a:effectLst/>
              </a:rPr>
              <a:t> </a:t>
            </a:r>
            <a:r>
              <a:rPr lang="ru-RU" dirty="0" smtClean="0">
                <a:effectLst/>
              </a:rPr>
              <a:t>изменяется </a:t>
            </a:r>
            <a:r>
              <a:rPr lang="ru-RU" dirty="0" smtClean="0">
                <a:effectLst/>
              </a:rPr>
              <a:t>период мозговой активности. </a:t>
            </a:r>
            <a:r>
              <a:rPr lang="ru-RU" dirty="0" smtClean="0">
                <a:effectLst/>
              </a:rPr>
              <a:t>Предположительно нагрузка на мозг работает</a:t>
            </a:r>
            <a:r>
              <a:rPr lang="ru-RU" baseline="0" dirty="0" smtClean="0">
                <a:effectLst/>
              </a:rPr>
              <a:t> аналогично физической нагрузке на сердце. Известно, что увеличение физической нагрузки увеличивает частоту сердечных сокращений. Аналогично увеличение умственной нагрузки увеличивает частоту и уменьшает период мозговой активности.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42805-05AF-4FC0-B44D-7D8B166A449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636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добавление к приведенным выводам подчеркну, что технология виброизображения в отличие от других технологий исследования мозга позволяет проводить исследования человека в естественных условиях никак не влияя на его поведение. Именно эта особенность технологии виброизображения позволила получить данные результаты.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42805-05AF-4FC0-B44D-7D8B166A449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084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ru-RU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C379A3F-B8C7-4812-BDEE-1B99645F46C1}" type="slidenum">
              <a:rPr lang="ru-RU" altLang="ru-RU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7345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dirty="0" smtClean="0">
                <a:effectLst/>
              </a:rPr>
              <a:t>Мозг это сложный орган, центральной нервной системы.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Современные исследования мозга строятся в основном на технологиях МРТ, ПЭТ, ЭЭГ и других. До сих пор в работе мозга много не исследованного. К примеру, </a:t>
            </a:r>
            <a:r>
              <a:rPr lang="ru-RU" dirty="0" err="1" smtClean="0">
                <a:effectLst/>
              </a:rPr>
              <a:t>Рэндал</a:t>
            </a:r>
            <a:r>
              <a:rPr lang="ru-RU" dirty="0" smtClean="0">
                <a:effectLst/>
              </a:rPr>
              <a:t> Монро, в книге «А что если …» пишет о том, что измеряя способность мозга к вычислениям на бумаге, получается, что производительность мозга только 10 000 операций в секунду. Если же симулировать работу нейронов головного мозга с помощью компьютера, то уже получается, что мозг способен на 50 млрд. операций в секунду. </a:t>
            </a:r>
          </a:p>
          <a:p>
            <a:pPr rtl="0"/>
            <a:r>
              <a:rPr lang="ru-RU" dirty="0" smtClean="0">
                <a:effectLst/>
              </a:rPr>
              <a:t>Сам мозг состоит из множества отделов. К примеру, рептильное ядро, часть мозга, строением схожая с мозгом рептилий, отвечает за базовые функции, такие как терморегуляция, поддержка пульса, дыхания и т. д. За высшие когнитивные способности (такие как осознанное</a:t>
            </a:r>
            <a:r>
              <a:rPr lang="ru-RU" baseline="0" dirty="0" smtClean="0">
                <a:effectLst/>
              </a:rPr>
              <a:t> мышление)</a:t>
            </a:r>
            <a:r>
              <a:rPr lang="ru-RU" dirty="0" smtClean="0">
                <a:effectLst/>
              </a:rPr>
              <a:t> отвечает </a:t>
            </a:r>
            <a:r>
              <a:rPr lang="ru-RU" dirty="0" err="1" smtClean="0">
                <a:effectLst/>
              </a:rPr>
              <a:t>неокортекс</a:t>
            </a:r>
            <a:r>
              <a:rPr lang="ru-RU" dirty="0" smtClean="0">
                <a:effectLst/>
              </a:rPr>
              <a:t> — новая кора. Новая кора покрывает весь мозг, имеет толщину</a:t>
            </a:r>
            <a:r>
              <a:rPr lang="ru-RU" baseline="0" dirty="0" smtClean="0">
                <a:effectLst/>
              </a:rPr>
              <a:t> 2-4 мм.  </a:t>
            </a:r>
            <a:endParaRPr lang="ru-RU" dirty="0" smtClean="0">
              <a:effectLst/>
            </a:endParaRPr>
          </a:p>
          <a:p>
            <a:pPr rtl="0"/>
            <a:r>
              <a:rPr lang="ru-RU" dirty="0" smtClean="0">
                <a:effectLst/>
              </a:rPr>
              <a:t>В</a:t>
            </a:r>
            <a:r>
              <a:rPr lang="ru-RU" baseline="0" dirty="0" smtClean="0">
                <a:effectLst/>
              </a:rPr>
              <a:t> совокупности, в головном мозге почти 100 млрд нейронов образующих </a:t>
            </a:r>
            <a:r>
              <a:rPr lang="ru-RU" baseline="0" dirty="0" err="1" smtClean="0">
                <a:effectLst/>
              </a:rPr>
              <a:t>нейросеть</a:t>
            </a:r>
            <a:r>
              <a:rPr lang="ru-RU" baseline="0" dirty="0" smtClean="0">
                <a:effectLst/>
              </a:rPr>
              <a:t>. Новые нейроны генерируются всю жизнь, а в процессе обучения  человека навыкам </a:t>
            </a:r>
            <a:r>
              <a:rPr lang="ru-RU" dirty="0" smtClean="0">
                <a:effectLst/>
              </a:rPr>
              <a:t> — прокладывают новые нейронные связи. При этом,</a:t>
            </a:r>
            <a:r>
              <a:rPr lang="ru-RU" baseline="0" dirty="0" smtClean="0">
                <a:effectLst/>
              </a:rPr>
              <a:t> одному нейрону в процессе обучения совершенно необязательно расти синапс до другого. Достаточно найти кратчайшую сеть и «посодействовать» её утолщению.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Несмотря на</a:t>
            </a:r>
            <a:r>
              <a:rPr lang="ru-RU" baseline="0" dirty="0" smtClean="0">
                <a:effectLst/>
              </a:rPr>
              <a:t> то, что мозг крайне сложный орган, мы сделали попытку косвенно измерить особенности его работы технологией </a:t>
            </a:r>
            <a:r>
              <a:rPr lang="ru-RU" baseline="0" dirty="0" err="1" smtClean="0">
                <a:effectLst/>
              </a:rPr>
              <a:t>виброизображения</a:t>
            </a:r>
            <a:r>
              <a:rPr lang="ru-RU" baseline="0" dirty="0" smtClean="0">
                <a:effectLst/>
              </a:rPr>
              <a:t>. 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42805-05AF-4FC0-B44D-7D8B166A449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525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effectLst/>
              </a:rPr>
              <a:t>Конечно данные</a:t>
            </a:r>
            <a:r>
              <a:rPr lang="ru-RU" baseline="0" dirty="0" smtClean="0">
                <a:effectLst/>
              </a:rPr>
              <a:t> исследования на основании одного человека требуют дополнительного подтверждения</a:t>
            </a:r>
            <a:r>
              <a:rPr lang="ru-RU" dirty="0" smtClean="0">
                <a:effectLst/>
              </a:rPr>
              <a:t>. Но в контексте того, что организмы любого представителя вида </a:t>
            </a:r>
            <a:r>
              <a:rPr lang="en-US" dirty="0" smtClean="0">
                <a:effectLst/>
              </a:rPr>
              <a:t>homo sapiens </a:t>
            </a:r>
            <a:r>
              <a:rPr lang="ru-RU" dirty="0" smtClean="0">
                <a:effectLst/>
              </a:rPr>
              <a:t>работают весьма схожим образом,</a:t>
            </a:r>
            <a:r>
              <a:rPr lang="ru-RU" baseline="0" dirty="0" smtClean="0">
                <a:effectLst/>
              </a:rPr>
              <a:t> можно ожидать, что при повторении эксперимента на другой человеческой особи не будет критических различий.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42805-05AF-4FC0-B44D-7D8B166A449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617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проходил за одним и тем же рабочим местом, за одним и тем же оборудованием. Я работал за компьютером, а камера смотрела мне в лицо. Программа</a:t>
            </a:r>
            <a:r>
              <a:rPr lang="ru-RU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VibraMed10 </a:t>
            </a:r>
            <a:r>
              <a:rPr lang="ru-RU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обрабатывала кадры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фиксировала изменения моего психофизиологического состояния. Я занимался тремя разными видами деятельности. Это программирование, шахматы и работа с документами по фотоприбору. За четыре дня данные были собраны и программа</a:t>
            </a:r>
            <a:r>
              <a:rPr lang="ru-RU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VibraStat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их обработала</a:t>
            </a:r>
            <a:r>
              <a:rPr lang="ru-RU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быстрым преобразованием Фурье.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42805-05AF-4FC0-B44D-7D8B166A449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745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effectLst/>
              </a:rPr>
              <a:t>Обработка Фурье — является разложением</a:t>
            </a:r>
            <a:r>
              <a:rPr lang="ru-RU" baseline="0" dirty="0" smtClean="0">
                <a:effectLst/>
              </a:rPr>
              <a:t> некоторой исходной функции изменения </a:t>
            </a:r>
            <a:r>
              <a:rPr lang="ru-RU" baseline="0" dirty="0" err="1" smtClean="0">
                <a:effectLst/>
              </a:rPr>
              <a:t>психо</a:t>
            </a:r>
            <a:r>
              <a:rPr lang="ru-RU" baseline="0" dirty="0" smtClean="0">
                <a:effectLst/>
              </a:rPr>
              <a:t>-физиологического состояния на синусоидальные функции.</a:t>
            </a:r>
            <a:r>
              <a:rPr lang="ru-RU" dirty="0" smtClean="0">
                <a:effectLst/>
              </a:rPr>
              <a:t> В результате</a:t>
            </a:r>
            <a:r>
              <a:rPr lang="ru-RU" baseline="0" dirty="0" smtClean="0">
                <a:effectLst/>
              </a:rPr>
              <a:t> разложения мы получаем некоторое количество периодических функций. Каждая из них имеет уникальную амплитуду и период.</a:t>
            </a:r>
            <a:r>
              <a:rPr lang="en-US" baseline="0" dirty="0" smtClean="0">
                <a:effectLst/>
              </a:rPr>
              <a:t> </a:t>
            </a:r>
            <a:r>
              <a:rPr lang="ru-RU" baseline="0" dirty="0" smtClean="0">
                <a:effectLst/>
              </a:rPr>
              <a:t>Далее, по точкам строится спектрограмма – одна периодическая функция соответствует одной точке, абсциссой точки будет период, а ординатой – амплитуда.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42805-05AF-4FC0-B44D-7D8B166A449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480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effectLst/>
              </a:rPr>
              <a:t>Реальная</a:t>
            </a:r>
            <a:r>
              <a:rPr lang="ru-RU" baseline="0" dirty="0" smtClean="0">
                <a:effectLst/>
              </a:rPr>
              <a:t> временная функция намного сложнее приведённого выше примера – она раскладывается более чем на 30 периодических элементарных функций. Поэтому спектрограмма одного замера в 380 секунд содержала более 30 точек. К примеру, в случае работы с документами мы делали 78 замеров по 380 секунд. Соответственно у нас было 78 спектрограмм (левый рисунок), который мы свели в две – по среднему и медианному значению. </a:t>
            </a:r>
            <a:r>
              <a:rPr lang="ru-RU" dirty="0" smtClean="0">
                <a:effectLst/>
              </a:rPr>
              <a:t>В результате обработки </a:t>
            </a:r>
            <a:r>
              <a:rPr lang="ru-RU" dirty="0" err="1" smtClean="0">
                <a:effectLst/>
              </a:rPr>
              <a:t>fft</a:t>
            </a:r>
            <a:r>
              <a:rPr lang="ru-RU" dirty="0" smtClean="0">
                <a:effectLst/>
              </a:rPr>
              <a:t> получается спектрограмма, максимум которой совпадает с периодом мозговой активности.   </a:t>
            </a:r>
            <a:r>
              <a:rPr lang="ru-RU" baseline="0" dirty="0" smtClean="0">
                <a:effectLst/>
              </a:rPr>
              <a:t> 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42805-05AF-4FC0-B44D-7D8B166A449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10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effectLst/>
              </a:rPr>
              <a:t>Слева и справа мы видим изменения </a:t>
            </a:r>
            <a:r>
              <a:rPr lang="ru-RU" dirty="0" err="1" smtClean="0">
                <a:effectLst/>
              </a:rPr>
              <a:t>психо</a:t>
            </a:r>
            <a:r>
              <a:rPr lang="ru-RU" dirty="0" smtClean="0">
                <a:effectLst/>
              </a:rPr>
              <a:t>-физиологическое состояние выраженные в диаграммах информация-энергия при проведении тестирования. Характер</a:t>
            </a:r>
            <a:r>
              <a:rPr lang="ru-RU" baseline="0" dirty="0" smtClean="0">
                <a:effectLst/>
              </a:rPr>
              <a:t> зависимости показывает относительное хаотическое состояние относительно центра</a:t>
            </a:r>
            <a:r>
              <a:rPr lang="ru-RU" dirty="0" smtClean="0">
                <a:effectLst/>
              </a:rPr>
              <a:t>. Для</a:t>
            </a:r>
            <a:r>
              <a:rPr lang="ru-RU" baseline="0" dirty="0" smtClean="0">
                <a:effectLst/>
              </a:rPr>
              <a:t> меня шахматы – это гораздо более привычная деятельность, чем составление документов. Более привычная деятельность означает, что я более сфокусирован и внешним раздражителям гораздо сложнее вывести меня из равновесного состояния.  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42805-05AF-4FC0-B44D-7D8B166A449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521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effectLst/>
              </a:rPr>
              <a:t>Эти</a:t>
            </a:r>
            <a:r>
              <a:rPr lang="ru-RU" baseline="0" dirty="0" smtClean="0">
                <a:effectLst/>
              </a:rPr>
              <a:t> же информационно-энергетические диаграммы в зависимости от времени. В формате этой модели видно, что информационный КПД (в процентах), который прогнозирует эффективность передачи информации, увеличивается в моменты спада энергопотребления. По ощущениям, во время более привычной деятельности, (в моем случае это шахматы), уровень потери информации был существенно ниже, чем во время не интересной деятельности, такой как работа с документами.  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Вообще, в силу различных причин, более менее серьёзное различие в диаграммах носит лишь статистический характер, тогда как отдельный совокупный расход энергии в течении одного измерения может заметно выделяться, как в большую так и в меньшую сторону, относительно среднего значения. </a:t>
            </a:r>
            <a:r>
              <a:rPr lang="ru-RU" baseline="0" dirty="0" smtClean="0">
                <a:effectLst/>
              </a:rPr>
              <a:t>  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42805-05AF-4FC0-B44D-7D8B166A449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04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dirty="0" smtClean="0">
                <a:effectLst/>
              </a:rPr>
              <a:t>Во время работы с документами шёл интенсивный образовательный процесс. А значит интенсифицировался процесс прокладки новых нейронных связей. Данный процесс имел переходы в написание (составление) различных документов — писем и техническому описанию. </a:t>
            </a:r>
          </a:p>
          <a:p>
            <a:pPr rtl="0"/>
            <a:r>
              <a:rPr lang="ru-RU" dirty="0" smtClean="0">
                <a:effectLst/>
              </a:rPr>
              <a:t>Работу мозга можно представить так: чтение — (прокладка нейронных связей) и запись информации непосредственно в мозг. После — извлечение информации и перенос его на электронный (иногда бумажный) носитель. По</a:t>
            </a:r>
            <a:r>
              <a:rPr lang="ru-RU" baseline="0" dirty="0" smtClean="0">
                <a:effectLst/>
              </a:rPr>
              <a:t> личным ощущениям, процесс конвертации информации по фотоприбору очень скучен и не интересен.  Требуется приобретать знания и навыки, которые более в жизни не пригодятся. 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42805-05AF-4FC0-B44D-7D8B166A449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10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3F1E-A48B-4224-865A-2DA558519EDA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1297-1C5F-431C-B3C4-D3D7E35D2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855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3F1E-A48B-4224-865A-2DA558519EDA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1297-1C5F-431C-B3C4-D3D7E35D2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33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3F1E-A48B-4224-865A-2DA558519EDA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1297-1C5F-431C-B3C4-D3D7E35D2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39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3F1E-A48B-4224-865A-2DA558519EDA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1297-1C5F-431C-B3C4-D3D7E35D2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30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3F1E-A48B-4224-865A-2DA558519EDA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1297-1C5F-431C-B3C4-D3D7E35D2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00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3F1E-A48B-4224-865A-2DA558519EDA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1297-1C5F-431C-B3C4-D3D7E35D2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45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3F1E-A48B-4224-865A-2DA558519EDA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1297-1C5F-431C-B3C4-D3D7E35D2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399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3F1E-A48B-4224-865A-2DA558519EDA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1297-1C5F-431C-B3C4-D3D7E35D2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240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3F1E-A48B-4224-865A-2DA558519EDA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1297-1C5F-431C-B3C4-D3D7E35D2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971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3F1E-A48B-4224-865A-2DA558519EDA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1297-1C5F-431C-B3C4-D3D7E35D2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37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3F1E-A48B-4224-865A-2DA558519EDA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1297-1C5F-431C-B3C4-D3D7E35D2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894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53F1E-A48B-4224-865A-2DA558519EDA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F1297-1C5F-431C-B3C4-D3D7E35D2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14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inkin@elsys.r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ust_work_1@mail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215900" y="4193055"/>
            <a:ext cx="8763000" cy="116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100" tIns="30050" rIns="60100" bIns="300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None/>
            </a:pPr>
            <a:r>
              <a:rPr lang="ru-RU" sz="2400" b="1" dirty="0"/>
              <a:t>АНАЛИЗ ПЕРИОДА МОЗГОВОЙ АКТИВНОСТИ ПРИ РАЗЛИЧНЫХ ВИДАХ ДЕЯТЕЛЬНОСТИ ТЕХНОЛОГИЕЙ ВИБРОИЗОБРАЖЕНИЯ</a:t>
            </a:r>
            <a:endParaRPr lang="ru-RU" sz="2400" dirty="0"/>
          </a:p>
        </p:txBody>
      </p:sp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1604368" y="5816487"/>
            <a:ext cx="5937051" cy="124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100" tIns="30050" rIns="60100" bIns="300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2800" dirty="0">
                <a:cs typeface="Calibri" pitchFamily="34" charset="0"/>
              </a:rPr>
              <a:t>В.А. Минкин</a:t>
            </a:r>
            <a:r>
              <a:rPr lang="en-US" altLang="en-US" sz="2800" dirty="0">
                <a:cs typeface="Calibri" pitchFamily="34" charset="0"/>
              </a:rPr>
              <a:t>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2800" dirty="0" smtClean="0">
                <a:cs typeface="Calibri" pitchFamily="34" charset="0"/>
              </a:rPr>
              <a:t>А.Н. Качалин </a:t>
            </a:r>
            <a:endParaRPr lang="en-US" altLang="en-US" sz="2800" dirty="0">
              <a:cs typeface="Calibri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100" dirty="0">
              <a:cs typeface="Calibri" pitchFamily="34" charset="0"/>
            </a:endParaRPr>
          </a:p>
        </p:txBody>
      </p:sp>
      <p:sp>
        <p:nvSpPr>
          <p:cNvPr id="2052" name="Rectangle 1"/>
          <p:cNvSpPr>
            <a:spLocks noChangeArrowheads="1"/>
          </p:cNvSpPr>
          <p:nvPr/>
        </p:nvSpPr>
        <p:spPr bwMode="auto">
          <a:xfrm>
            <a:off x="552704" y="592411"/>
            <a:ext cx="76835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800" b="1" i="1" dirty="0" smtClean="0">
                <a:latin typeface="Arial" charset="0"/>
              </a:rPr>
              <a:t>2-ая </a:t>
            </a:r>
            <a:r>
              <a:rPr lang="ru-RU" altLang="en-US" sz="1800" b="1" i="1" dirty="0">
                <a:latin typeface="Arial" charset="0"/>
              </a:rPr>
              <a:t>Международная научно-техническую конференция </a:t>
            </a:r>
            <a:r>
              <a:rPr lang="ru-RU" altLang="en-US" sz="1800" b="1" dirty="0">
                <a:latin typeface="Arial" charset="0"/>
              </a:rPr>
              <a:t>Современная психофизиология. Технология </a:t>
            </a:r>
            <a:r>
              <a:rPr lang="ru-RU" altLang="en-US" sz="1800" b="1" dirty="0" err="1">
                <a:latin typeface="Arial" charset="0"/>
              </a:rPr>
              <a:t>виброизображения</a:t>
            </a:r>
            <a:r>
              <a:rPr lang="ru-RU" altLang="en-US" sz="1800" b="1" dirty="0">
                <a:latin typeface="Arial" charset="0"/>
              </a:rPr>
              <a:t> (</a:t>
            </a:r>
            <a:r>
              <a:rPr lang="ru-RU" altLang="en-US" sz="1800" b="1" dirty="0" err="1">
                <a:latin typeface="Arial" charset="0"/>
              </a:rPr>
              <a:t>Vibraimage</a:t>
            </a:r>
            <a:r>
              <a:rPr lang="ru-RU" altLang="en-US" sz="1800" b="1" dirty="0">
                <a:latin typeface="Arial" charset="0"/>
              </a:rPr>
              <a:t>).</a:t>
            </a:r>
            <a:endParaRPr lang="en-US" altLang="en-US" sz="1800" dirty="0">
              <a:latin typeface="Arial" charset="0"/>
            </a:endParaRPr>
          </a:p>
        </p:txBody>
      </p:sp>
      <p:pic>
        <p:nvPicPr>
          <p:cNvPr id="205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865" y="1970490"/>
            <a:ext cx="3450035" cy="210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221417"/>
            <a:ext cx="3498195" cy="174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2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07" y="747054"/>
            <a:ext cx="7753029" cy="46305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7482" y="5538799"/>
            <a:ext cx="89259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Рисунок 1</a:t>
            </a:r>
            <a:r>
              <a:rPr lang="ru-RU" dirty="0"/>
              <a:t>. Усредненная спектрограмма </a:t>
            </a:r>
            <a:r>
              <a:rPr lang="en-US" dirty="0"/>
              <a:t>FFT </a:t>
            </a:r>
            <a:r>
              <a:rPr lang="ru-RU" dirty="0" smtClean="0"/>
              <a:t> периода </a:t>
            </a:r>
            <a:r>
              <a:rPr lang="ru-RU" dirty="0"/>
              <a:t>изменения психофизиологического состояния с помощью быстрого преобразования Фурье (FFT) по 78 тестированиям. В ходе измерений субъект занимался составлением документов и чтением технической литературы.</a:t>
            </a:r>
            <a:endParaRPr lang="ru-RU" dirty="0">
              <a:effectLst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4154" y="94593"/>
            <a:ext cx="8855254" cy="69494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Фурье-спектрограмма. Работа с документами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70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021"/>
            <a:ext cx="6045419" cy="71470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программиста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190" y="2851339"/>
            <a:ext cx="3488729" cy="25140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45" y="826812"/>
            <a:ext cx="3120374" cy="1657424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4407972" y="1852140"/>
            <a:ext cx="1095876" cy="12417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1793913" y="3182166"/>
            <a:ext cx="3709935" cy="80550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279161" y="2519360"/>
            <a:ext cx="629387" cy="15889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Рисунок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704" y="4087850"/>
            <a:ext cx="4796394" cy="1561628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 rot="21201659">
            <a:off x="4425621" y="787011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 rot="3311300">
            <a:off x="4748643" y="2064395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Стрелка вправо 81"/>
          <p:cNvSpPr/>
          <p:nvPr/>
        </p:nvSpPr>
        <p:spPr>
          <a:xfrm>
            <a:off x="2949206" y="1486790"/>
            <a:ext cx="1352457" cy="443337"/>
          </a:xfrm>
          <a:prstGeom prst="rightArrow">
            <a:avLst/>
          </a:prstGeom>
          <a:solidFill>
            <a:srgbClr val="00B05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TextBox 88"/>
          <p:cNvSpPr txBox="1"/>
          <p:nvPr/>
        </p:nvSpPr>
        <p:spPr>
          <a:xfrm>
            <a:off x="3236149" y="1004689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 rot="19700412">
            <a:off x="6359198" y="3652909"/>
            <a:ext cx="22821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Error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 rot="20953138">
            <a:off x="1913502" y="3055771"/>
            <a:ext cx="2980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SEARCHING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 rot="3606500">
            <a:off x="215466" y="2984861"/>
            <a:ext cx="1702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Editing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3" name="Группа 122"/>
          <p:cNvGrpSpPr/>
          <p:nvPr/>
        </p:nvGrpSpPr>
        <p:grpSpPr>
          <a:xfrm>
            <a:off x="5977865" y="241903"/>
            <a:ext cx="916470" cy="780928"/>
            <a:chOff x="6376371" y="178485"/>
            <a:chExt cx="916470" cy="780928"/>
          </a:xfrm>
        </p:grpSpPr>
        <p:sp>
          <p:nvSpPr>
            <p:cNvPr id="114" name="Скругленный прямоугольник 113"/>
            <p:cNvSpPr/>
            <p:nvPr/>
          </p:nvSpPr>
          <p:spPr>
            <a:xfrm>
              <a:off x="6422013" y="273742"/>
              <a:ext cx="647806" cy="68567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3" name="Рисунок 1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6371" y="178485"/>
              <a:ext cx="916470" cy="680054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 rot="21300198">
            <a:off x="5985462" y="253108"/>
            <a:ext cx="3240773" cy="2362520"/>
            <a:chOff x="5877389" y="348713"/>
            <a:chExt cx="3240773" cy="2362520"/>
          </a:xfrm>
        </p:grpSpPr>
        <p:grpSp>
          <p:nvGrpSpPr>
            <p:cNvPr id="122" name="Группа 121"/>
            <p:cNvGrpSpPr/>
            <p:nvPr/>
          </p:nvGrpSpPr>
          <p:grpSpPr>
            <a:xfrm>
              <a:off x="5877389" y="348713"/>
              <a:ext cx="3240773" cy="2362520"/>
              <a:chOff x="5877389" y="348713"/>
              <a:chExt cx="3240773" cy="2362520"/>
            </a:xfrm>
          </p:grpSpPr>
          <p:sp>
            <p:nvSpPr>
              <p:cNvPr id="115" name="Стрелка вправо 114"/>
              <p:cNvSpPr/>
              <p:nvPr/>
            </p:nvSpPr>
            <p:spPr>
              <a:xfrm rot="21296848">
                <a:off x="6622980" y="348713"/>
                <a:ext cx="2495182" cy="2362520"/>
              </a:xfrm>
              <a:prstGeom prst="righ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7" name="Трапеция 116"/>
              <p:cNvSpPr/>
              <p:nvPr/>
            </p:nvSpPr>
            <p:spPr>
              <a:xfrm rot="15847174">
                <a:off x="5673784" y="1304415"/>
                <a:ext cx="1168438" cy="761227"/>
              </a:xfrm>
              <a:prstGeom prst="trapezoid">
                <a:avLst>
                  <a:gd name="adj" fmla="val 48895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 rot="21202589">
              <a:off x="6739495" y="907061"/>
              <a:ext cx="166173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NEXT</a:t>
              </a:r>
            </a:p>
            <a:p>
              <a:r>
                <a:rPr lang="en-US" sz="4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TASK</a:t>
              </a:r>
              <a:endPara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1" name="Стрелка вправо 120"/>
          <p:cNvSpPr/>
          <p:nvPr/>
        </p:nvSpPr>
        <p:spPr>
          <a:xfrm rot="21227415">
            <a:off x="4483199" y="1501458"/>
            <a:ext cx="1438628" cy="320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TextBox 124"/>
          <p:cNvSpPr txBox="1"/>
          <p:nvPr/>
        </p:nvSpPr>
        <p:spPr>
          <a:xfrm rot="21332196">
            <a:off x="341781" y="779733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CODING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69345" y="5639504"/>
            <a:ext cx="8911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Упрощенно, работа программиста выглядит как цикл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Кодирование ➜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апуск программы ➜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Ошибка программы ➜ Поиск причины ➜ Правка кода ➜ Запуск.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51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68" y="845940"/>
            <a:ext cx="8386270" cy="48650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4154" y="5710997"/>
            <a:ext cx="85618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Рисунок 3.</a:t>
            </a:r>
            <a:r>
              <a:rPr lang="ru-RU" dirty="0"/>
              <a:t> </a:t>
            </a:r>
            <a:r>
              <a:rPr lang="ru-RU" b="1" dirty="0"/>
              <a:t>.</a:t>
            </a:r>
            <a:r>
              <a:rPr lang="ru-RU" dirty="0"/>
              <a:t> Усредненная спектрограмма изменения </a:t>
            </a:r>
            <a:r>
              <a:rPr lang="ru-RU" dirty="0" smtClean="0"/>
              <a:t> психофизиологического </a:t>
            </a:r>
            <a:r>
              <a:rPr lang="ru-RU" dirty="0"/>
              <a:t>состояния с помощью быстрого преобразования Ф</a:t>
            </a:r>
            <a:r>
              <a:rPr lang="ru-RU" dirty="0" smtClean="0"/>
              <a:t>урье </a:t>
            </a:r>
            <a:r>
              <a:rPr lang="ru-RU" dirty="0"/>
              <a:t>(FFT) по 38 измерениям. В ходе измерений субъект занимался отладкой программы и программированием.</a:t>
            </a:r>
            <a:endParaRPr lang="ru-RU" dirty="0">
              <a:effectLst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4154" y="94593"/>
            <a:ext cx="8855254" cy="69494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Фурье-спектрограмма. Программирование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96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54" y="94593"/>
            <a:ext cx="7886700" cy="694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мозга шахматиста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1475">
            <a:off x="117118" y="3471700"/>
            <a:ext cx="3988675" cy="3988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95" y="2664191"/>
            <a:ext cx="7427300" cy="3974257"/>
          </a:xfrm>
          <a:prstGeom prst="rect">
            <a:avLst/>
          </a:prstGeom>
        </p:spPr>
      </p:pic>
      <p:sp>
        <p:nvSpPr>
          <p:cNvPr id="8" name="Прямоугольная выноска 7"/>
          <p:cNvSpPr/>
          <p:nvPr/>
        </p:nvSpPr>
        <p:spPr>
          <a:xfrm rot="16200000">
            <a:off x="270112" y="1638426"/>
            <a:ext cx="2078167" cy="2370083"/>
          </a:xfrm>
          <a:prstGeom prst="wedgeRectCallout">
            <a:avLst>
              <a:gd name="adj1" fmla="val -57959"/>
              <a:gd name="adj2" fmla="val 1333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223" y="1878150"/>
            <a:ext cx="2173945" cy="1890633"/>
          </a:xfrm>
          <a:prstGeom prst="rect">
            <a:avLst/>
          </a:prstGeom>
        </p:spPr>
      </p:pic>
      <p:sp>
        <p:nvSpPr>
          <p:cNvPr id="10" name="Прямоугольная выноска 9"/>
          <p:cNvSpPr/>
          <p:nvPr/>
        </p:nvSpPr>
        <p:spPr>
          <a:xfrm>
            <a:off x="6505903" y="252248"/>
            <a:ext cx="2322788" cy="2247278"/>
          </a:xfrm>
          <a:prstGeom prst="wedgeRectCallout">
            <a:avLst>
              <a:gd name="adj1" fmla="val 6401"/>
              <a:gd name="adj2" fmla="val 849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3945" y="312536"/>
            <a:ext cx="2126703" cy="2126703"/>
          </a:xfrm>
          <a:prstGeom prst="rect">
            <a:avLst/>
          </a:prstGeom>
        </p:spPr>
      </p:pic>
      <p:sp>
        <p:nvSpPr>
          <p:cNvPr id="12" name="Прямоугольная выноска 11"/>
          <p:cNvSpPr/>
          <p:nvPr/>
        </p:nvSpPr>
        <p:spPr>
          <a:xfrm>
            <a:off x="3367805" y="789536"/>
            <a:ext cx="2239588" cy="2195402"/>
          </a:xfrm>
          <a:prstGeom prst="wedgeRectCallout">
            <a:avLst>
              <a:gd name="adj1" fmla="val 35417"/>
              <a:gd name="adj2" fmla="val 642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8007" y="864311"/>
            <a:ext cx="2041316" cy="202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6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75" y="783059"/>
            <a:ext cx="8657207" cy="51391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6375" y="5922232"/>
            <a:ext cx="8842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Рисунок 2</a:t>
            </a:r>
            <a:r>
              <a:rPr lang="ru-RU" dirty="0"/>
              <a:t>. </a:t>
            </a:r>
            <a:r>
              <a:rPr lang="ru-RU" dirty="0" smtClean="0"/>
              <a:t> </a:t>
            </a:r>
            <a:r>
              <a:rPr lang="ru-RU" dirty="0"/>
              <a:t>Усредненная </a:t>
            </a:r>
            <a:r>
              <a:rPr lang="ru-RU" dirty="0" smtClean="0"/>
              <a:t>спектрограмма  периода </a:t>
            </a:r>
            <a:r>
              <a:rPr lang="ru-RU" dirty="0"/>
              <a:t>изменения психофизиологического состояния с помощью быстрого преобразования Фурье (FFT) по 23 тестированиям. </a:t>
            </a:r>
            <a:r>
              <a:rPr lang="ru-RU" dirty="0" smtClean="0"/>
              <a:t> </a:t>
            </a:r>
            <a:endParaRPr lang="ru-RU" dirty="0">
              <a:effectLst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4154" y="94593"/>
            <a:ext cx="7886700" cy="694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Фурье-спектрограмма. Шахматы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66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732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1373" y="1246909"/>
            <a:ext cx="1620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T=48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89973" y="3798496"/>
            <a:ext cx="14574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T=42.5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937608"/>
            <a:ext cx="12089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T=34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267" y="2510630"/>
            <a:ext cx="4178059" cy="20066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355" y="4717472"/>
            <a:ext cx="4735276" cy="20054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77" y="16553"/>
            <a:ext cx="2306781" cy="23067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8858" y="-183649"/>
            <a:ext cx="2766457" cy="226704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702810" y="6291551"/>
            <a:ext cx="2441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~7500 часов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34607" y="4041322"/>
            <a:ext cx="2206720" cy="475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~3000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часов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56927" y="1848763"/>
            <a:ext cx="1861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~500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часов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2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59536"/>
            <a:ext cx="5426439" cy="50548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4930" y="5914421"/>
            <a:ext cx="87007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занятиях наиболее привычной деятельностью у субъекта исследований наблюдался более низкий период мозговой активности.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8075" y="28538"/>
            <a:ext cx="7955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мозговой активности (в секундах) в зависимости от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1440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681" y="259773"/>
            <a:ext cx="867768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r>
              <a:rPr lang="en-US" sz="3600" b="1" dirty="0" smtClean="0"/>
              <a:t>: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того, насколько интенсивна идёт нагрузка на мозг, меняется период мозговой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в диапазоне очень низких частот (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VLF)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проведенных исследованиях период мозговой активности изменялся в диапазоне от 34 до 49 секунд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нагрузки на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90565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0851" y="370682"/>
            <a:ext cx="7943849" cy="84415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844550" y="1319422"/>
            <a:ext cx="7670800" cy="4404917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 Альбертович Минкин     </a:t>
            </a:r>
            <a:endParaRPr lang="en-US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«ЭЛСИС», </a:t>
            </a:r>
            <a:r>
              <a:rPr lang="en-US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minkin@elsys.ru</a:t>
            </a:r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endParaRPr lang="ru-RU" alt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Качалин Андрей </a:t>
            </a:r>
            <a: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Николаевич</a:t>
            </a:r>
            <a:endParaRPr lang="ru-RU" alt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Программист «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Элсис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en-US" altLang="ru-RU" sz="2000" b="1" u="sng" dirty="0" smtClean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just_work_1@mail.ru</a:t>
            </a:r>
            <a:endParaRPr lang="en-US" altLang="ru-RU" sz="2000" b="1" u="sng" dirty="0" smtClean="0">
              <a:solidFill>
                <a:srgbClr val="0563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endParaRPr lang="en-US" altLang="ru-RU" sz="2000" b="1" u="sng" dirty="0">
              <a:solidFill>
                <a:srgbClr val="0563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ru-RU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www.elsys.ru</a:t>
            </a:r>
            <a:r>
              <a:rPr lang="en-US" alt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eaLnBrk="1" hangingPunct="1">
              <a:buFontTx/>
              <a:buNone/>
            </a:pPr>
            <a:r>
              <a:rPr lang="en-US" alt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www.psymaker.com</a:t>
            </a:r>
          </a:p>
          <a:p>
            <a:pPr algn="ctr" eaLnBrk="1" hangingPunct="1">
              <a:buFontTx/>
              <a:buNone/>
            </a:pPr>
            <a:endParaRPr lang="ru-RU" altLang="ru-RU" sz="2700" u="sng" dirty="0">
              <a:solidFill>
                <a:schemeClr val="accent2"/>
              </a:solidFill>
            </a:endParaRPr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Times New Roman" pitchFamily="18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98C091-29F0-411D-8E71-BF41FF64A6F3}" type="slidenum">
              <a:rPr lang="ru-RU" altLang="ru-RU" sz="105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050"/>
          </a:p>
        </p:txBody>
      </p:sp>
    </p:spTree>
    <p:extLst>
      <p:ext uri="{BB962C8B-B14F-4D97-AF65-F5344CB8AC3E}">
        <p14:creationId xmlns:p14="http://schemas.microsoft.com/office/powerpoint/2010/main" val="267502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781" y="102637"/>
            <a:ext cx="7886700" cy="757628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Факты о мозге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780" y="1138334"/>
            <a:ext cx="8783111" cy="56187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1</a:t>
            </a:r>
            <a:r>
              <a:rPr lang="ru-RU" dirty="0" smtClean="0"/>
              <a:t>. Мозг состоит из множества отделов. Как правило, каждый отдел выполняет собственную функцию. (</a:t>
            </a:r>
            <a:r>
              <a:rPr lang="en-US" dirty="0" err="1" smtClean="0">
                <a:solidFill>
                  <a:srgbClr val="0070C0"/>
                </a:solidFill>
              </a:rPr>
              <a:t>Michio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Kaku</a:t>
            </a:r>
            <a:r>
              <a:rPr lang="en-US" dirty="0">
                <a:solidFill>
                  <a:srgbClr val="0070C0"/>
                </a:solidFill>
              </a:rPr>
              <a:t>. (2014) The Future of the Mind: The Scientific Quest to Understand, Enhance, and Empower the Mind. Chapter </a:t>
            </a:r>
            <a:r>
              <a:rPr lang="en-US" dirty="0" smtClean="0">
                <a:solidFill>
                  <a:srgbClr val="0070C0"/>
                </a:solidFill>
              </a:rPr>
              <a:t>“Evolving of the brain” p24-25</a:t>
            </a:r>
            <a:r>
              <a:rPr lang="en-US" dirty="0" smtClean="0"/>
              <a:t>.)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2.Энерго-потребление порядка 20 </a:t>
            </a:r>
            <a:r>
              <a:rPr lang="en-US" dirty="0" smtClean="0"/>
              <a:t>W </a:t>
            </a:r>
            <a:r>
              <a:rPr lang="ru-RU" dirty="0" smtClean="0"/>
              <a:t>в час – это</a:t>
            </a:r>
            <a:r>
              <a:rPr lang="en-US" dirty="0"/>
              <a:t> </a:t>
            </a:r>
            <a:r>
              <a:rPr lang="ru-RU" dirty="0" smtClean="0"/>
              <a:t>порядка 20%  от общего энергопотребления организма. </a:t>
            </a:r>
            <a:r>
              <a:rPr lang="en-US" dirty="0"/>
              <a:t>(</a:t>
            </a:r>
            <a:r>
              <a:rPr lang="en-US" dirty="0">
                <a:solidFill>
                  <a:srgbClr val="0070C0"/>
                </a:solidFill>
              </a:rPr>
              <a:t>Daniel </a:t>
            </a:r>
            <a:r>
              <a:rPr lang="en-US" dirty="0" err="1">
                <a:solidFill>
                  <a:srgbClr val="0070C0"/>
                </a:solidFill>
              </a:rPr>
              <a:t>Drubach</a:t>
            </a:r>
            <a:r>
              <a:rPr lang="en-US" dirty="0">
                <a:solidFill>
                  <a:srgbClr val="0070C0"/>
                </a:solidFill>
              </a:rPr>
              <a:t>. </a:t>
            </a:r>
            <a:r>
              <a:rPr lang="en-US" i="1" dirty="0">
                <a:solidFill>
                  <a:srgbClr val="0070C0"/>
                </a:solidFill>
              </a:rPr>
              <a:t>The Brain Explained</a:t>
            </a:r>
            <a:r>
              <a:rPr lang="en-US" dirty="0" smtClean="0"/>
              <a:t>)</a:t>
            </a:r>
            <a:r>
              <a:rPr lang="ru-RU" dirty="0" smtClean="0"/>
              <a:t>. 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 Вычислительная мощность –  является предметом дискуссий.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4</a:t>
            </a:r>
            <a:r>
              <a:rPr lang="en-US" dirty="0" smtClean="0"/>
              <a:t>. </a:t>
            </a:r>
            <a:r>
              <a:rPr lang="ru-RU" dirty="0" smtClean="0"/>
              <a:t>Объём памяти – является предметом дискуссий.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5</a:t>
            </a:r>
            <a:r>
              <a:rPr lang="en-US" dirty="0" smtClean="0"/>
              <a:t>. </a:t>
            </a:r>
            <a:r>
              <a:rPr lang="ru-RU" dirty="0" smtClean="0"/>
              <a:t>В мозгу 84,6 ±9,8 миллиардов  нейронов. (</a:t>
            </a:r>
            <a:r>
              <a:rPr lang="en-US" dirty="0" err="1">
                <a:solidFill>
                  <a:srgbClr val="0070C0"/>
                </a:solidFill>
              </a:rPr>
              <a:t>Azevedo</a:t>
            </a:r>
            <a:r>
              <a:rPr lang="en-US" dirty="0">
                <a:solidFill>
                  <a:srgbClr val="0070C0"/>
                </a:solidFill>
              </a:rPr>
              <a:t>, F.; et al. (April 10, 2009). "Equal numbers of neuronal and </a:t>
            </a:r>
            <a:r>
              <a:rPr lang="en-US" dirty="0" err="1">
                <a:solidFill>
                  <a:srgbClr val="0070C0"/>
                </a:solidFill>
              </a:rPr>
              <a:t>nonneuronal</a:t>
            </a:r>
            <a:r>
              <a:rPr lang="en-US" dirty="0">
                <a:solidFill>
                  <a:srgbClr val="0070C0"/>
                </a:solidFill>
              </a:rPr>
              <a:t> cells make the human brain an </a:t>
            </a:r>
            <a:r>
              <a:rPr lang="en-US" dirty="0" err="1">
                <a:solidFill>
                  <a:srgbClr val="0070C0"/>
                </a:solidFill>
              </a:rPr>
              <a:t>isometrically</a:t>
            </a:r>
            <a:r>
              <a:rPr lang="en-US" dirty="0">
                <a:solidFill>
                  <a:srgbClr val="0070C0"/>
                </a:solidFill>
              </a:rPr>
              <a:t> scaled-up primate brain". </a:t>
            </a:r>
            <a:r>
              <a:rPr lang="en-US" i="1" dirty="0">
                <a:solidFill>
                  <a:srgbClr val="0070C0"/>
                </a:solidFill>
              </a:rPr>
              <a:t>The Journal of Comparative Neurology</a:t>
            </a:r>
            <a:r>
              <a:rPr lang="en-US" dirty="0">
                <a:solidFill>
                  <a:srgbClr val="0070C0"/>
                </a:solidFill>
              </a:rPr>
              <a:t>. </a:t>
            </a:r>
            <a:r>
              <a:rPr lang="en-US" b="1" dirty="0">
                <a:solidFill>
                  <a:srgbClr val="0070C0"/>
                </a:solidFill>
              </a:rPr>
              <a:t>513</a:t>
            </a:r>
            <a:r>
              <a:rPr lang="en-US" dirty="0">
                <a:solidFill>
                  <a:srgbClr val="0070C0"/>
                </a:solidFill>
              </a:rPr>
              <a:t> (5): 532–541</a:t>
            </a:r>
            <a:r>
              <a:rPr lang="en-US" dirty="0" smtClean="0"/>
              <a:t>.</a:t>
            </a:r>
            <a:r>
              <a:rPr lang="ru-RU" dirty="0" smtClean="0"/>
              <a:t>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6. </a:t>
            </a:r>
            <a:r>
              <a:rPr lang="ru-RU" dirty="0"/>
              <a:t>В процессе обучения происходит прокладка новых </a:t>
            </a:r>
            <a:r>
              <a:rPr lang="ru-RU" dirty="0" smtClean="0"/>
              <a:t>нейронных</a:t>
            </a:r>
            <a:r>
              <a:rPr lang="en-US" dirty="0" smtClean="0"/>
              <a:t> </a:t>
            </a:r>
            <a:r>
              <a:rPr lang="ru-RU" dirty="0" smtClean="0"/>
              <a:t>связей </a:t>
            </a:r>
            <a:r>
              <a:rPr lang="en-US" dirty="0" smtClean="0"/>
              <a:t>(</a:t>
            </a:r>
            <a:r>
              <a:rPr lang="en-US" dirty="0">
                <a:solidFill>
                  <a:srgbClr val="0070C0"/>
                </a:solidFill>
              </a:rPr>
              <a:t>Fu, M., Yu, X., Lu, J., &amp; </a:t>
            </a:r>
            <a:r>
              <a:rPr lang="en-US" dirty="0" err="1">
                <a:solidFill>
                  <a:srgbClr val="0070C0"/>
                </a:solidFill>
              </a:rPr>
              <a:t>Zuo</a:t>
            </a:r>
            <a:r>
              <a:rPr lang="en-US" dirty="0">
                <a:solidFill>
                  <a:srgbClr val="0070C0"/>
                </a:solidFill>
              </a:rPr>
              <a:t>, Y. (2012). Repetitive motor learning induces coordinated formation of clustered dendritic spines in vivo. </a:t>
            </a:r>
            <a:r>
              <a:rPr lang="en-US" i="1" dirty="0">
                <a:solidFill>
                  <a:srgbClr val="0070C0"/>
                </a:solidFill>
              </a:rPr>
              <a:t>Nature</a:t>
            </a:r>
            <a:r>
              <a:rPr lang="en-US" dirty="0">
                <a:solidFill>
                  <a:srgbClr val="0070C0"/>
                </a:solidFill>
              </a:rPr>
              <a:t>, </a:t>
            </a:r>
            <a:r>
              <a:rPr lang="en-US" i="1" dirty="0">
                <a:solidFill>
                  <a:srgbClr val="0070C0"/>
                </a:solidFill>
              </a:rPr>
              <a:t>483</a:t>
            </a:r>
            <a:r>
              <a:rPr lang="en-US" dirty="0">
                <a:solidFill>
                  <a:srgbClr val="0070C0"/>
                </a:solidFill>
              </a:rPr>
              <a:t>(7387), 92</a:t>
            </a:r>
            <a:r>
              <a:rPr lang="en-US" dirty="0" smtClean="0"/>
              <a:t>.)</a:t>
            </a:r>
            <a:r>
              <a:rPr lang="ru-RU" dirty="0" smtClean="0"/>
              <a:t>   и </a:t>
            </a:r>
            <a:r>
              <a:rPr lang="ru-RU" dirty="0"/>
              <a:t>даже </a:t>
            </a:r>
            <a:r>
              <a:rPr lang="ru-RU" dirty="0" err="1"/>
              <a:t>нейрогенез</a:t>
            </a:r>
            <a:r>
              <a:rPr lang="ru-RU" dirty="0"/>
              <a:t> – процесс появления новых </a:t>
            </a:r>
            <a:r>
              <a:rPr lang="ru-RU" dirty="0" smtClean="0"/>
              <a:t>нейронов, который идёт всю жизнь (</a:t>
            </a:r>
            <a:r>
              <a:rPr lang="en-US" dirty="0">
                <a:solidFill>
                  <a:srgbClr val="0070C0"/>
                </a:solidFill>
              </a:rPr>
              <a:t>Ernst, A., </a:t>
            </a:r>
            <a:r>
              <a:rPr lang="en-US" dirty="0" err="1">
                <a:solidFill>
                  <a:srgbClr val="0070C0"/>
                </a:solidFill>
              </a:rPr>
              <a:t>Alkass</a:t>
            </a:r>
            <a:r>
              <a:rPr lang="en-US" dirty="0">
                <a:solidFill>
                  <a:srgbClr val="0070C0"/>
                </a:solidFill>
              </a:rPr>
              <a:t>, K., Bernard, S., </a:t>
            </a:r>
            <a:r>
              <a:rPr lang="en-US" dirty="0" err="1">
                <a:solidFill>
                  <a:srgbClr val="0070C0"/>
                </a:solidFill>
              </a:rPr>
              <a:t>Salehpour</a:t>
            </a:r>
            <a:r>
              <a:rPr lang="en-US" dirty="0">
                <a:solidFill>
                  <a:srgbClr val="0070C0"/>
                </a:solidFill>
              </a:rPr>
              <a:t>, M., Perl, S., Tisdale, J., ... &amp; </a:t>
            </a:r>
            <a:r>
              <a:rPr lang="en-US" dirty="0" err="1">
                <a:solidFill>
                  <a:srgbClr val="0070C0"/>
                </a:solidFill>
              </a:rPr>
              <a:t>Frisén</a:t>
            </a:r>
            <a:r>
              <a:rPr lang="en-US" dirty="0">
                <a:solidFill>
                  <a:srgbClr val="0070C0"/>
                </a:solidFill>
              </a:rPr>
              <a:t>, J. (2014). Neurogenesis in the striatum of the adult human brain. </a:t>
            </a:r>
            <a:r>
              <a:rPr lang="en-US" i="1" dirty="0">
                <a:solidFill>
                  <a:srgbClr val="0070C0"/>
                </a:solidFill>
              </a:rPr>
              <a:t>Cell</a:t>
            </a:r>
            <a:r>
              <a:rPr lang="en-US" dirty="0">
                <a:solidFill>
                  <a:srgbClr val="0070C0"/>
                </a:solidFill>
              </a:rPr>
              <a:t>, </a:t>
            </a:r>
            <a:r>
              <a:rPr lang="en-US" i="1" dirty="0">
                <a:solidFill>
                  <a:srgbClr val="0070C0"/>
                </a:solidFill>
              </a:rPr>
              <a:t>156</a:t>
            </a:r>
            <a:r>
              <a:rPr lang="en-US" dirty="0">
                <a:solidFill>
                  <a:srgbClr val="0070C0"/>
                </a:solidFill>
              </a:rPr>
              <a:t>(5), </a:t>
            </a:r>
            <a:r>
              <a:rPr lang="en-US" dirty="0" smtClean="0">
                <a:solidFill>
                  <a:srgbClr val="0070C0"/>
                </a:solidFill>
              </a:rPr>
              <a:t>1072-1083</a:t>
            </a:r>
            <a:r>
              <a:rPr lang="ru-R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2704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9" y="663179"/>
            <a:ext cx="8315187" cy="4683757"/>
          </a:xfrm>
        </p:spPr>
      </p:pic>
      <p:sp>
        <p:nvSpPr>
          <p:cNvPr id="5" name="TextBox 4"/>
          <p:cNvSpPr txBox="1"/>
          <p:nvPr/>
        </p:nvSpPr>
        <p:spPr>
          <a:xfrm>
            <a:off x="235047" y="16848"/>
            <a:ext cx="6749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043" y="5453814"/>
            <a:ext cx="86714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Мужчина, 29 лет (на момент исследования).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Программист, инженер, шахматист.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Рост 179 см, вес – 76 кг.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58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037" y="215837"/>
            <a:ext cx="7886700" cy="67057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эксперимента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887958"/>
              </p:ext>
            </p:extLst>
          </p:nvPr>
        </p:nvGraphicFramePr>
        <p:xfrm>
          <a:off x="257174" y="1033106"/>
          <a:ext cx="8620125" cy="5311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591">
                  <a:extLst>
                    <a:ext uri="{9D8B030D-6E8A-4147-A177-3AD203B41FA5}">
                      <a16:colId xmlns:a16="http://schemas.microsoft.com/office/drawing/2014/main" val="2447667819"/>
                    </a:ext>
                  </a:extLst>
                </a:gridCol>
                <a:gridCol w="3133523">
                  <a:extLst>
                    <a:ext uri="{9D8B030D-6E8A-4147-A177-3AD203B41FA5}">
                      <a16:colId xmlns:a16="http://schemas.microsoft.com/office/drawing/2014/main" val="3302035704"/>
                    </a:ext>
                  </a:extLst>
                </a:gridCol>
                <a:gridCol w="3144011">
                  <a:extLst>
                    <a:ext uri="{9D8B030D-6E8A-4147-A177-3AD203B41FA5}">
                      <a16:colId xmlns:a16="http://schemas.microsoft.com/office/drawing/2014/main" val="475947914"/>
                    </a:ext>
                  </a:extLst>
                </a:gridCol>
              </a:tblGrid>
              <a:tr h="57911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Комментарий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172984"/>
                  </a:ext>
                </a:extLst>
              </a:tr>
              <a:tr h="64786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одного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замера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 сек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должно содержать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как минимум 6 полных периодов.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147857"/>
                  </a:ext>
                </a:extLst>
              </a:tr>
              <a:tr h="64786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замеров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– шахматы,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– программирование,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78 – работа с документацией.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Необходима репрезентативность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выборки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5463664"/>
                  </a:ext>
                </a:extLst>
              </a:tr>
              <a:tr h="5791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работы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:00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специфика программиста.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0394072"/>
                  </a:ext>
                </a:extLst>
              </a:tr>
              <a:tr h="64786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Разрешение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камеры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0x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 обработать не тянет железо.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286307"/>
                  </a:ext>
                </a:extLst>
              </a:tr>
              <a:tr h="64786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Частота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кадров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Гц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меньшей ухудшается расчёт параметров.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21419"/>
                  </a:ext>
                </a:extLst>
              </a:tr>
              <a:tr h="647869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Программное обеспечение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VibraMed10</a:t>
                      </a:r>
                      <a:r>
                        <a:rPr lang="ru-RU" sz="18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Последняя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версии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9263390"/>
                  </a:ext>
                </a:extLst>
              </a:tr>
              <a:tr h="64786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Обработка результатов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VibraStat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Обработка быстрым преобразованием Фурье (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fft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32675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8857" y="6291715"/>
            <a:ext cx="8293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эксперимента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44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29360" y="-76536"/>
            <a:ext cx="434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Преобразование Фурье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410" y="504126"/>
            <a:ext cx="2454621" cy="26166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885" y="2931293"/>
            <a:ext cx="2512102" cy="12241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3887" y="919798"/>
            <a:ext cx="2512102" cy="18443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3888" y="4322599"/>
            <a:ext cx="2480246" cy="1314915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>
            <a:off x="5305425" y="919798"/>
            <a:ext cx="1352840" cy="223586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191125" y="2390775"/>
            <a:ext cx="1212763" cy="3065720"/>
          </a:xfrm>
          <a:prstGeom prst="straightConnector1">
            <a:avLst/>
          </a:prstGeom>
          <a:ln w="25400">
            <a:solidFill>
              <a:srgbClr val="FF7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745511" y="2033477"/>
            <a:ext cx="598139" cy="1297892"/>
          </a:xfrm>
          <a:prstGeom prst="straightConnector1">
            <a:avLst/>
          </a:prstGeom>
          <a:ln w="25400">
            <a:solidFill>
              <a:srgbClr val="CD80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Группа 36"/>
          <p:cNvGrpSpPr/>
          <p:nvPr/>
        </p:nvGrpSpPr>
        <p:grpSpPr>
          <a:xfrm>
            <a:off x="157693" y="388465"/>
            <a:ext cx="2722210" cy="2732332"/>
            <a:chOff x="142875" y="1462337"/>
            <a:chExt cx="2722210" cy="2732332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2876" y="1563443"/>
              <a:ext cx="2596884" cy="2616671"/>
            </a:xfrm>
            <a:prstGeom prst="rect">
              <a:avLst/>
            </a:prstGeom>
          </p:spPr>
        </p:pic>
        <p:cxnSp>
          <p:nvCxnSpPr>
            <p:cNvPr id="25" name="Прямая со стрелкой 24"/>
            <p:cNvCxnSpPr/>
            <p:nvPr/>
          </p:nvCxnSpPr>
          <p:spPr>
            <a:xfrm>
              <a:off x="142876" y="4180114"/>
              <a:ext cx="272220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 flipV="1">
              <a:off x="142876" y="1462337"/>
              <a:ext cx="0" cy="273233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969804" y="3718449"/>
              <a:ext cx="6110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t(c)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2875" y="1492681"/>
              <a:ext cx="577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f(t)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5375" y="3247186"/>
            <a:ext cx="2853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Исходная функция ПФС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192819" y="3158106"/>
            <a:ext cx="2799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Разложение на пери-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одические функции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2797085" y="1848271"/>
            <a:ext cx="404412" cy="398141"/>
          </a:xfrm>
          <a:prstGeom prst="rightArrow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2" name="Группа 61"/>
          <p:cNvGrpSpPr/>
          <p:nvPr/>
        </p:nvGrpSpPr>
        <p:grpSpPr>
          <a:xfrm>
            <a:off x="446394" y="3877406"/>
            <a:ext cx="2683048" cy="2544230"/>
            <a:chOff x="273318" y="3995181"/>
            <a:chExt cx="2683048" cy="2544230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273318" y="3995181"/>
              <a:ext cx="2683048" cy="2544230"/>
              <a:chOff x="518449" y="4162028"/>
              <a:chExt cx="2683048" cy="2544230"/>
            </a:xfrm>
          </p:grpSpPr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8449" y="4227442"/>
                <a:ext cx="2683048" cy="2478816"/>
              </a:xfrm>
              <a:prstGeom prst="rect">
                <a:avLst/>
              </a:prstGeom>
            </p:spPr>
          </p:pic>
          <p:sp>
            <p:nvSpPr>
              <p:cNvPr id="55" name="TextBox 54"/>
              <p:cNvSpPr txBox="1"/>
              <p:nvPr/>
            </p:nvSpPr>
            <p:spPr>
              <a:xfrm>
                <a:off x="653033" y="4162028"/>
                <a:ext cx="4518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2324717" y="6305034"/>
                <a:ext cx="5822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T(c)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7" name="Овал 56"/>
            <p:cNvSpPr/>
            <p:nvPr/>
          </p:nvSpPr>
          <p:spPr>
            <a:xfrm>
              <a:off x="1361374" y="4241891"/>
              <a:ext cx="251526" cy="279732"/>
            </a:xfrm>
            <a:prstGeom prst="ellipse">
              <a:avLst/>
            </a:prstGeom>
            <a:solidFill>
              <a:srgbClr val="197F1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2449557" y="5695434"/>
              <a:ext cx="299208" cy="366210"/>
            </a:xfrm>
            <a:prstGeom prst="ellipse">
              <a:avLst/>
            </a:prstGeom>
            <a:solidFill>
              <a:srgbClr val="CF856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69137" y="4900854"/>
              <a:ext cx="259563" cy="274451"/>
            </a:xfrm>
            <a:prstGeom prst="ellipse">
              <a:avLst/>
            </a:prstGeom>
            <a:solidFill>
              <a:srgbClr val="FF5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157693" y="6356752"/>
            <a:ext cx="4754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спектрограмма по трём точкам.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71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801" y="140955"/>
            <a:ext cx="8513161" cy="8772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итоговой спектрограммы Фурье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33259" y="4548009"/>
            <a:ext cx="5181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Массив спектрограмм в ходе занятия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видом деятельности.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17381" y="457878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 результирующие спектрограммы по среднему и медианному значениям.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622332" y="1349999"/>
            <a:ext cx="4151631" cy="2892428"/>
            <a:chOff x="4622332" y="1349999"/>
            <a:chExt cx="4151631" cy="289242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2332" y="1349999"/>
              <a:ext cx="4151631" cy="289242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257344" y="3787140"/>
              <a:ext cx="51661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t(c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81702" y="1349999"/>
            <a:ext cx="4151631" cy="2892428"/>
            <a:chOff x="181702" y="1349999"/>
            <a:chExt cx="4151631" cy="2892428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81702" y="1349999"/>
              <a:ext cx="4151631" cy="2892428"/>
              <a:chOff x="181702" y="1349999"/>
              <a:chExt cx="4151631" cy="2892428"/>
            </a:xfrm>
          </p:grpSpPr>
          <p:grpSp>
            <p:nvGrpSpPr>
              <p:cNvPr id="5" name="Группа 4"/>
              <p:cNvGrpSpPr/>
              <p:nvPr/>
            </p:nvGrpSpPr>
            <p:grpSpPr>
              <a:xfrm>
                <a:off x="181702" y="1349999"/>
                <a:ext cx="4151631" cy="2892428"/>
                <a:chOff x="135774" y="662248"/>
                <a:chExt cx="8870442" cy="5872480"/>
              </a:xfrm>
            </p:grpSpPr>
            <p:pic>
              <p:nvPicPr>
                <p:cNvPr id="6" name="Рисунок 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5774" y="662248"/>
                  <a:ext cx="8870442" cy="5872480"/>
                </a:xfrm>
                <a:prstGeom prst="rect">
                  <a:avLst/>
                </a:prstGeom>
              </p:spPr>
            </p:pic>
            <p:sp>
              <p:nvSpPr>
                <p:cNvPr id="7" name="Прямоугольник 6"/>
                <p:cNvSpPr/>
                <p:nvPr/>
              </p:nvSpPr>
              <p:spPr>
                <a:xfrm>
                  <a:off x="1884218" y="775855"/>
                  <a:ext cx="5140037" cy="18010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3871348" y="3787140"/>
                <a:ext cx="461985" cy="3409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t(c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335280" y="1405955"/>
              <a:ext cx="91440" cy="22668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Стрелка вправо 9"/>
          <p:cNvSpPr/>
          <p:nvPr/>
        </p:nvSpPr>
        <p:spPr>
          <a:xfrm>
            <a:off x="4167588" y="2597142"/>
            <a:ext cx="404412" cy="398141"/>
          </a:xfrm>
          <a:prstGeom prst="rightArrow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743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61131" y="3732511"/>
            <a:ext cx="21697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41576" y="3749558"/>
            <a:ext cx="18703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Шахматы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8409" y="4360211"/>
            <a:ext cx="85640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изменения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-физиологическое состояние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тестирования </a:t>
            </a: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-физиологическое состояние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2мя параметрами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виброизображения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измеряющими: 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потребляемую физическую энергию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КПД (отношение информации, передаваемый внутри организма без потерь, ко всему информационному потоку физиологических систем)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Текущее психофизиологическое состояние испытуемого определяется как точка в координатах информация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― энергия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6117" y="147108"/>
            <a:ext cx="83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563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Информационно-энергетическая диаграмма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03" y="757762"/>
            <a:ext cx="4262544" cy="29939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876" y="757762"/>
            <a:ext cx="4232562" cy="299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4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4876" y="4517781"/>
            <a:ext cx="2050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шахматы.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93" y="1474811"/>
            <a:ext cx="4344407" cy="29475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55537" y="4517781"/>
            <a:ext cx="3682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документами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7593" y="5170298"/>
            <a:ext cx="88194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зависимости параметров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(информации) и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(энергии), представленные как функция времени</a:t>
            </a:r>
            <a:r>
              <a:rPr lang="ru-RU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тестирования, соответствующие двухсторонней зависимости между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7593" y="83403"/>
            <a:ext cx="87952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зависимости информационно-энергетических параметров человека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560" y="1474811"/>
            <a:ext cx="4252310" cy="29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6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154" y="613456"/>
            <a:ext cx="6115113" cy="3331058"/>
          </a:xfrm>
          <a:prstGeom prst="rect">
            <a:avLst/>
          </a:prstGeom>
          <a:effectLst>
            <a:reflection stA="45000" endPos="2000" dist="50800" dir="5400000" sy="-100000" algn="bl" rotWithShape="0"/>
          </a:effec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24154" y="94593"/>
            <a:ext cx="8797108" cy="55017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мозга во время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составления документов.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9656">
            <a:off x="4562152" y="1030882"/>
            <a:ext cx="4289315" cy="30225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08966">
            <a:off x="851660" y="1919823"/>
            <a:ext cx="3515830" cy="2062707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3844748" y="4043870"/>
            <a:ext cx="3986274" cy="1005991"/>
            <a:chOff x="520721" y="3967575"/>
            <a:chExt cx="5076515" cy="1005991"/>
          </a:xfrm>
        </p:grpSpPr>
        <p:pic>
          <p:nvPicPr>
            <p:cNvPr id="1032" name="Picture 8" descr="ÐÐ°ÑÑÐ¸Ð½ÐºÐ¸ Ð¿Ð¾ Ð·Ð°Ð¿ÑÐ¾ÑÑ ÐÐµÐ¹ÑÐ¾Ð½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87600">
              <a:off x="592675" y="4194314"/>
              <a:ext cx="1265446" cy="623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ÐÐ°ÑÑÐ¸Ð½ÐºÐ¸ Ð¿Ð¾ Ð·Ð°Ð¿ÑÐ¾ÑÑ ÐÐµÐ¹ÑÐ¾Ð½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37096">
              <a:off x="3505741" y="3995626"/>
              <a:ext cx="1925336" cy="684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Прямая соединительная линия 12"/>
            <p:cNvCxnSpPr>
              <a:stCxn id="16" idx="1"/>
              <a:endCxn id="1032" idx="3"/>
            </p:cNvCxnSpPr>
            <p:nvPr/>
          </p:nvCxnSpPr>
          <p:spPr>
            <a:xfrm flipH="1" flipV="1">
              <a:off x="1805467" y="4253607"/>
              <a:ext cx="1705633" cy="185759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 flipV="1">
              <a:off x="1724117" y="4470669"/>
              <a:ext cx="1750915" cy="76197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5" name="Прямоугольник 24"/>
            <p:cNvSpPr/>
            <p:nvPr/>
          </p:nvSpPr>
          <p:spPr>
            <a:xfrm>
              <a:off x="520721" y="3967575"/>
              <a:ext cx="5076515" cy="1005991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38" name="Picture 14" descr="ÐÐ°ÑÑÐ¸Ð½ÐºÐ¸ Ð¿Ð¾ Ð·Ð°Ð¿ÑÐ¾ÑÑ text at keyboard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8044">
            <a:off x="1179228" y="4579855"/>
            <a:ext cx="1781692" cy="223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Прямая со стрелкой 29"/>
          <p:cNvCxnSpPr/>
          <p:nvPr/>
        </p:nvCxnSpPr>
        <p:spPr>
          <a:xfrm flipH="1">
            <a:off x="429449" y="2488806"/>
            <a:ext cx="1043198" cy="2370813"/>
          </a:xfrm>
          <a:prstGeom prst="straightConnector1">
            <a:avLst/>
          </a:prstGeom>
          <a:ln w="25400">
            <a:solidFill>
              <a:schemeClr val="accent4">
                <a:alpha val="97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1038" idx="2"/>
          </p:cNvCxnSpPr>
          <p:nvPr/>
        </p:nvCxnSpPr>
        <p:spPr>
          <a:xfrm>
            <a:off x="429449" y="4883020"/>
            <a:ext cx="562668" cy="524468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429449" y="4546767"/>
            <a:ext cx="900000" cy="287510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 flipV="1">
            <a:off x="399061" y="4883020"/>
            <a:ext cx="791382" cy="50756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/>
          <p:cNvCxnSpPr/>
          <p:nvPr/>
        </p:nvCxnSpPr>
        <p:spPr>
          <a:xfrm>
            <a:off x="3211033" y="5897435"/>
            <a:ext cx="5188688" cy="273935"/>
          </a:xfrm>
          <a:prstGeom prst="bentConnector3">
            <a:avLst/>
          </a:prstGeom>
          <a:ln w="25400">
            <a:solidFill>
              <a:schemeClr val="accent6"/>
            </a:solidFill>
            <a:tailEnd type="triangle"/>
          </a:ln>
          <a:effectLst>
            <a:outerShdw blurRad="50800" dist="50800" dir="5400000" algn="ctr" rotWithShape="0">
              <a:schemeClr val="accent6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/>
          <p:nvPr/>
        </p:nvCxnSpPr>
        <p:spPr>
          <a:xfrm rot="5400000" flipH="1" flipV="1">
            <a:off x="6789624" y="4561273"/>
            <a:ext cx="3220194" cy="12700"/>
          </a:xfrm>
          <a:prstGeom prst="bentConnector3">
            <a:avLst/>
          </a:prstGeom>
          <a:ln w="38100">
            <a:solidFill>
              <a:schemeClr val="accent6"/>
            </a:solidFill>
            <a:tailEnd type="triangle"/>
          </a:ln>
          <a:effectLst>
            <a:outerShdw blurRad="50800" dist="50800" dir="5400000" algn="ctr" rotWithShape="0">
              <a:schemeClr val="accent6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1164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6346</TotalTime>
  <Words>1639</Words>
  <Application>Microsoft Office PowerPoint</Application>
  <PresentationFormat>On-screen Show (4:3)</PresentationFormat>
  <Paragraphs>142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PowerPoint Presentation</vt:lpstr>
      <vt:lpstr>Факты о мозге: </vt:lpstr>
      <vt:lpstr>PowerPoint Presentation</vt:lpstr>
      <vt:lpstr>Суть эксперимента: </vt:lpstr>
      <vt:lpstr>PowerPoint Presentation</vt:lpstr>
      <vt:lpstr>Получение итоговой спектрограммы Фурье</vt:lpstr>
      <vt:lpstr>PowerPoint Presentation</vt:lpstr>
      <vt:lpstr>PowerPoint Presentation</vt:lpstr>
      <vt:lpstr>Работа мозга во время чтения/составления документов.</vt:lpstr>
      <vt:lpstr>Фурье-спектрограмма. Работа с документами:</vt:lpstr>
      <vt:lpstr>Работа программиста:</vt:lpstr>
      <vt:lpstr>Фурье-спектрограмма. Программирование:</vt:lpstr>
      <vt:lpstr>Работа мозга шахматиста:</vt:lpstr>
      <vt:lpstr>Фурье-спектрограмма. Шахматы:</vt:lpstr>
      <vt:lpstr>PowerPoint Presentation</vt:lpstr>
      <vt:lpstr>PowerPoint Presentation</vt:lpstr>
      <vt:lpstr>PowerPoint Presentation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</dc:creator>
  <cp:lastModifiedBy>vm</cp:lastModifiedBy>
  <cp:revision>152</cp:revision>
  <dcterms:created xsi:type="dcterms:W3CDTF">2019-04-22T14:59:38Z</dcterms:created>
  <dcterms:modified xsi:type="dcterms:W3CDTF">2019-06-05T08:56:31Z</dcterms:modified>
</cp:coreProperties>
</file>