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9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74" r:id="rId6"/>
    <p:sldId id="265" r:id="rId7"/>
    <p:sldId id="276" r:id="rId8"/>
    <p:sldId id="267" r:id="rId9"/>
    <p:sldId id="277" r:id="rId10"/>
    <p:sldId id="269" r:id="rId11"/>
    <p:sldId id="278" r:id="rId12"/>
    <p:sldId id="280" r:id="rId13"/>
    <p:sldId id="279" r:id="rId14"/>
    <p:sldId id="281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BFA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14" autoAdjust="0"/>
  </p:normalViewPr>
  <p:slideViewPr>
    <p:cSldViewPr snapToGrid="0">
      <p:cViewPr varScale="1">
        <p:scale>
          <a:sx n="88" d="100"/>
          <a:sy n="88" d="100"/>
        </p:scale>
        <p:origin x="14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OME\Documents\MI%20Result\&#1057;&#1086;&#1090;&#1088;&#1091;&#1076;&#1085;&#1080;&#1082;&#1080;%20&#1101;&#1083;&#1089;&#1080;&#1089;%20&#1080;&#1089;&#1093;&#1086;&#1076;&#1085;&#1080;&#1082;&#1080;\&#1040;&#1085;&#1076;&#1088;&#1077;&#1081;\2018-01-31%2016_09_40_MI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OME\Documents\PA%20Result\&#1040;&#1085;&#1076;&#1088;&#1077;&#1081;%20&#1051;&#1077;&#1086;&#1085;&#1075;&#1072;&#1088;&#1076;\2018-01-31%2016_01_09_PA.xlsm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OME\Documents\PA%20Result\&#1040;&#1085;&#1076;&#1088;&#1077;&#1081;%20&#1051;&#1077;&#1086;&#1085;&#1075;&#1072;&#1088;&#1076;\2018-01-31%2016_01_09_PA.xlsm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900913212294743"/>
          <c:y val="0"/>
          <c:w val="0.91536940412568912"/>
          <c:h val="1"/>
        </c:manualLayout>
      </c:layout>
      <c:pieChart>
        <c:varyColors val="1"/>
        <c:ser>
          <c:idx val="0"/>
          <c:order val="0"/>
          <c:spPr>
            <a:solidFill>
              <a:srgbClr val="4F81BD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920-4280-9EA0-FDBEEC7AB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7920-4280-9EA0-FDBEEC7ABF1D}"/>
              </c:ext>
            </c:extLst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calc12!$AV$15:$AV$16</c:f>
              <c:strCache>
                <c:ptCount val="2"/>
                <c:pt idx="0">
                  <c:v>Arts+</c:v>
                </c:pt>
                <c:pt idx="1">
                  <c:v>Tech+</c:v>
                </c:pt>
              </c:strCache>
            </c:strRef>
          </c:cat>
          <c:val>
            <c:numRef>
              <c:f>calc12!$AW$15:$AW$16</c:f>
              <c:numCache>
                <c:formatCode>0</c:formatCode>
                <c:ptCount val="2"/>
                <c:pt idx="0">
                  <c:v>50.125821365701327</c:v>
                </c:pt>
                <c:pt idx="1">
                  <c:v>49.874178634298666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20-4280-9EA0-FDBEEC7AB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146179041669376"/>
          <c:y val="0.87463704536932885"/>
          <c:w val="0.28650224507060673"/>
          <c:h val="0.10495613048369011"/>
        </c:manualLayout>
      </c:layout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819287261129E-2"/>
          <c:y val="6.1032863849765334E-2"/>
          <c:w val="0.80727753475260033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calc12!$BC$1</c:f>
              <c:strCache>
                <c:ptCount val="1"/>
                <c:pt idx="0">
                  <c:v>YN-IE</c:v>
                </c:pt>
              </c:strCache>
            </c:strRef>
          </c:tx>
          <c:invertIfNegative val="0"/>
          <c:cat>
            <c:strRef>
              <c:f>name!$D$2:$D$13</c:f>
              <c:strCache>
                <c:ptCount val="12"/>
                <c:pt idx="0">
                  <c:v>1 ИВ</c:v>
                </c:pt>
                <c:pt idx="1">
                  <c:v>2 ДМ</c:v>
                </c:pt>
                <c:pt idx="2">
                  <c:v>3 ТВ</c:v>
                </c:pt>
                <c:pt idx="3">
                  <c:v>4 ЗВ</c:v>
                </c:pt>
                <c:pt idx="4">
                  <c:v>5 ПТ</c:v>
                </c:pt>
                <c:pt idx="5">
                  <c:v>6 АЛ</c:v>
                </c:pt>
                <c:pt idx="6">
                  <c:v>7 АЭ</c:v>
                </c:pt>
                <c:pt idx="7">
                  <c:v>8 ВБ</c:v>
                </c:pt>
                <c:pt idx="8">
                  <c:v>9 ЭМ</c:v>
                </c:pt>
                <c:pt idx="9">
                  <c:v>10 ИР</c:v>
                </c:pt>
                <c:pt idx="10">
                  <c:v>11 ГТ</c:v>
                </c:pt>
                <c:pt idx="11">
                  <c:v>12 ЭВ</c:v>
                </c:pt>
              </c:strCache>
            </c:strRef>
          </c:cat>
          <c:val>
            <c:numRef>
              <c:f>calc12!$BC$2:$BC$13</c:f>
              <c:numCache>
                <c:formatCode>0</c:formatCode>
                <c:ptCount val="12"/>
                <c:pt idx="0">
                  <c:v>-50</c:v>
                </c:pt>
                <c:pt idx="1">
                  <c:v>48.778632670065456</c:v>
                </c:pt>
                <c:pt idx="2">
                  <c:v>50.636979126490125</c:v>
                </c:pt>
                <c:pt idx="3">
                  <c:v>50</c:v>
                </c:pt>
                <c:pt idx="4">
                  <c:v>-29.16375493123466</c:v>
                </c:pt>
                <c:pt idx="5">
                  <c:v>23.181258288259023</c:v>
                </c:pt>
                <c:pt idx="6">
                  <c:v>-33.564519332349519</c:v>
                </c:pt>
                <c:pt idx="7">
                  <c:v>18.385844133589362</c:v>
                </c:pt>
                <c:pt idx="8">
                  <c:v>-4.8168473031142973</c:v>
                </c:pt>
                <c:pt idx="9">
                  <c:v>-22.157067299655552</c:v>
                </c:pt>
                <c:pt idx="10">
                  <c:v>15.674209886472511</c:v>
                </c:pt>
                <c:pt idx="11">
                  <c:v>-3.739569159128358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1-4412-8681-E4AA1CFB4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035976"/>
        <c:axId val="166036368"/>
      </c:barChart>
      <c:catAx>
        <c:axId val="16603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036368"/>
        <c:crosses val="autoZero"/>
        <c:auto val="1"/>
        <c:lblAlgn val="ctr"/>
        <c:lblOffset val="100"/>
        <c:noMultiLvlLbl val="0"/>
      </c:catAx>
      <c:valAx>
        <c:axId val="16603636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66035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294795372800607"/>
          <c:y val="3.2864835557527138E-2"/>
          <c:w val="8.5544551375522498E-2"/>
          <c:h val="0.1533661109262750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819287261129E-2"/>
          <c:y val="6.1032863849765334E-2"/>
          <c:w val="0.9042903871768615"/>
          <c:h val="0.69483568075117375"/>
        </c:manualLayout>
      </c:layout>
      <c:barChart>
        <c:barDir val="col"/>
        <c:grouping val="clustered"/>
        <c:varyColors val="0"/>
        <c:ser>
          <c:idx val="0"/>
          <c:order val="0"/>
          <c:tx>
            <c:v>MI+</c:v>
          </c:tx>
          <c:invertIfNegative val="0"/>
          <c:cat>
            <c:strRef>
              <c:f>name!$D$2:$D$13</c:f>
              <c:strCache>
                <c:ptCount val="12"/>
                <c:pt idx="0">
                  <c:v>1 ИВ</c:v>
                </c:pt>
                <c:pt idx="1">
                  <c:v>2 ДМ</c:v>
                </c:pt>
                <c:pt idx="2">
                  <c:v>3 ТВ</c:v>
                </c:pt>
                <c:pt idx="3">
                  <c:v>4 ЗВ</c:v>
                </c:pt>
                <c:pt idx="4">
                  <c:v>5 ПТ</c:v>
                </c:pt>
                <c:pt idx="5">
                  <c:v>6 АЛ</c:v>
                </c:pt>
                <c:pt idx="6">
                  <c:v>7 АЭ</c:v>
                </c:pt>
                <c:pt idx="7">
                  <c:v>8 ВБ</c:v>
                </c:pt>
                <c:pt idx="8">
                  <c:v>9 ЭМ</c:v>
                </c:pt>
                <c:pt idx="9">
                  <c:v>10 ИР</c:v>
                </c:pt>
                <c:pt idx="10">
                  <c:v>11 ГТ</c:v>
                </c:pt>
                <c:pt idx="11">
                  <c:v>12 ЭВ</c:v>
                </c:pt>
              </c:strCache>
            </c:strRef>
          </c:cat>
          <c:val>
            <c:numRef>
              <c:f>calc12!$AM$2:$AM$13</c:f>
              <c:numCache>
                <c:formatCode>0</c:formatCode>
                <c:ptCount val="12"/>
                <c:pt idx="0">
                  <c:v>100</c:v>
                </c:pt>
                <c:pt idx="1">
                  <c:v>27.602410778669601</c:v>
                </c:pt>
                <c:pt idx="2">
                  <c:v>79.206992333652636</c:v>
                </c:pt>
                <c:pt idx="3">
                  <c:v>53.406682772838323</c:v>
                </c:pt>
                <c:pt idx="4">
                  <c:v>0</c:v>
                </c:pt>
                <c:pt idx="5">
                  <c:v>40.060180548933047</c:v>
                </c:pt>
                <c:pt idx="6">
                  <c:v>91.824372261061299</c:v>
                </c:pt>
                <c:pt idx="7">
                  <c:v>44.434615935139185</c:v>
                </c:pt>
                <c:pt idx="8">
                  <c:v>19.995326443992166</c:v>
                </c:pt>
                <c:pt idx="9">
                  <c:v>78.593677405290862</c:v>
                </c:pt>
                <c:pt idx="10">
                  <c:v>87.998928699217387</c:v>
                </c:pt>
                <c:pt idx="11">
                  <c:v>15.601339477886992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F-4B24-980F-F76A81E11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146960"/>
        <c:axId val="238147352"/>
      </c:barChart>
      <c:catAx>
        <c:axId val="23814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8147352"/>
        <c:crosses val="autoZero"/>
        <c:auto val="1"/>
        <c:lblAlgn val="ctr"/>
        <c:lblOffset val="100"/>
        <c:noMultiLvlLbl val="0"/>
      </c:catAx>
      <c:valAx>
        <c:axId val="238147352"/>
        <c:scaling>
          <c:orientation val="minMax"/>
          <c:max val="1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38146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77406130018873"/>
          <c:y val="0.8688061183363317"/>
          <c:w val="0.17288800676774921"/>
          <c:h val="0.1049565995261830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14520-0136-41DF-AE66-3488A2F7119B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FE06B-8FCB-4CC2-A522-53D461DC2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1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36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Рассмотрим конкретный пример профессионального становления личности, с позиции рационально распределения энергетических ресурсов.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 1.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Испытуемому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 лет, образование высшее, техническое. Успешно совмещает работу по специальности с ведением бизнеса. Характеризует себя как человека целеустремленного, умеренно общительного.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Рациональное </a:t>
            </a: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распределение информационно-энергетических </a:t>
            </a: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ресурсов.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профиля МИ показывает, что  первое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второе места принадлежат логико-математическому (100%) и визуально-пространственному (84%)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типам.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Третье место, по степени выраженности, занимают бизнес-корыстный (73%) и моторно-двигательный (73%) МИ. Преобладает технический профиль способностей.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37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Анализ данных по методике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PsyAccent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показал преобладание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дистимного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(ДМ, 100%) типа акцентуации личности, при общей интроверсии (ИВ, 84%) личности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(рис.1). По данным разностного профиля сознательных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 бессознательных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выявлено совпадение результатов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дистимному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(ДМ 100%) типу акцентуации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Полученные результаты согласуются с реальными биографическими данными: высшее техническое образование, работа по специальности, ведение собственного бизнеса. Дисбаланс специальных способностей и готовности личности к их реализации, у испытуемого Сергея, не выявлен ни на одном из уровней психической организации. Процесс профессионального становления личности протекает в благоприятных условиях, характеризуется рациональным распределением информационно-энергетических и личностных ресурсов.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50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 2. Нерациональное распределение информационно-энергетических </a:t>
            </a: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ресурсов.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Испытуемому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года, образование высшее, техническое. Себя характеризует, как человека целеустремленного, общительного, способного к успешному ведению бизнеса. </a:t>
            </a:r>
            <a:endParaRPr lang="ru-RU" sz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Первое и второе места принадлежат межличностному (100%) и визуально-пространственному (82%) типам МИ. Третье место занимает бизнес-корыстный (77%) тип МИ.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наличии профильного технического образования, обращает на себя внимание слаборазвитый логико-математический МИ. Хотя в целом, преобладание  технического или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гуманитарного профиля не выявлено.  </a:t>
            </a:r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56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акцентуаций личности выявил преобладание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интровертированного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(100%) и аффективно-экзальтированного (92%) типов.  Выраженность аффективно-экзальтированного типа акцентуации личности является  следствием повышенной чувствительности к событиям внешнего мира. 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интровертированных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личностей типичен противоположный вариант: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высокая значимость событий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внутреннего мира. Соответственно, сочетание у одного человека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интровертированных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аффективно-экзальтированных черт личности (противоположных по сути своей), можно рассматривать как категорию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внутриличностного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конфликта,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и отражено на разностном профиле.  Идет повышенный расход информационно-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эненргетических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ресурсов, что способствует </a:t>
            </a:r>
            <a:r>
              <a:rPr lang="ru-RU" sz="1200" dirty="0" smtClean="0"/>
              <a:t>профессиональному выгоранию</a:t>
            </a:r>
            <a:r>
              <a:rPr lang="ru-RU" sz="1200" baseline="0" dirty="0" smtClean="0"/>
              <a:t> и затормаживает личностный рост.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59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Потребность в уточнении профессионального выбора наблюдается в течение всей профессионально активной жизни человека. </a:t>
            </a:r>
            <a:r>
              <a:rPr lang="ru-RU" sz="1200" dirty="0" smtClean="0">
                <a:solidFill>
                  <a:schemeClr val="tx1"/>
                </a:solidFill>
              </a:rPr>
              <a:t>Уточнение профессионального выбора − есть потребность как личностная, так и социокультурная, продиктованная меняющимися</a:t>
            </a:r>
            <a:r>
              <a:rPr lang="ru-RU" sz="1200" baseline="0" dirty="0" smtClean="0">
                <a:solidFill>
                  <a:schemeClr val="tx1"/>
                </a:solidFill>
              </a:rPr>
              <a:t> стандартами общества.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Стандарты профессиональной успешности, предъявляемые к кадровым работникам в данной конкретной области, носят междисциплинарный характер, затрагивающий разнообразные области профессиональной самореализации. Профессиональное самоопределение рассматривается  как процесс самореализации личности в профессиональной деятельности на основе наиболее полного использования своих способностей и индивидуально-психофизиологических возможностей. 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15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Профессиональное становление личности подразумевает баланс между наличием способностей к конкретной сфере профессиональной самореализации и личностной готовностью. Под личностной готовностью понимается проекция акцентуированных черт личности в профессиональную деятельность на разных уровнях психической организации: сознательном и бессознательном.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качестве ключевых составляющих профессионального становления личности традиционно рассматривают профессиональные способности, профессиональную и личную мотивацию. Где способности рассматриваются как индивидуально-психологические особенности личности, возможность человека успешно выполнять тот или иной вид деятельности при минимальном расходе внутренних ресурсов и времени.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9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Профессиональная деятельность может оказаться сопряженной с нерациональным распределением информационно-энергетических ресурсов, в виде дисбаланса специальных способностей и личностной готовности к их реализации. Под нерациональным распределением энергетических ресурсов понимаются те виды профессиональной деятельности, которые сопряжены с высокими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энергозатратами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В итоге нужный человек так и не оказывается на нужном месте, несмотря на наличие формальных показателей профпригодности (диплом, положительная характеристика 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пр.)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мы наслышаны о специфике «врачебного почерка», об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эксцентричности  учителей, </a:t>
            </a:r>
            <a:r>
              <a:rPr lang="ru-RU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интровертированности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программистов. Примеров не счесть.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 взаимодействия личности и профессии  -  двусторонний.</a:t>
            </a:r>
            <a:r>
              <a:rPr lang="ru-RU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воздействием профессии личность активно меняется. И эти изменения могут быть как позитивными, так и негативными. Правильно выбранная профессия позволяет личности максимально раскрыться,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саморазвиться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 всех смыслах. Как и нелюбимая работа или неверно выбранная специальность может такого человека погубить. В этой связи профессиональное выгорание не что иное, как конфликт между различными составляющими профессионального самосознания. Рассмотрим подробнее: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5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данной работе будут представлены  результаты исследования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специальных способностей и личностной готовности к их реализации в аспекте рационального и </a:t>
            </a:r>
            <a:r>
              <a:rPr lang="ru-RU" sz="1200" dirty="0" smtClean="0"/>
              <a:t>нерационального распределения информационно-энергетических ресурсов. Где под </a:t>
            </a:r>
            <a:r>
              <a:rPr lang="ru-RU" sz="1200" dirty="0" smtClean="0">
                <a:solidFill>
                  <a:srgbClr val="FF0000"/>
                </a:solidFill>
              </a:rPr>
              <a:t>личностной готовностью </a:t>
            </a:r>
            <a:r>
              <a:rPr lang="ru-RU" sz="1200" dirty="0" smtClean="0"/>
              <a:t>понимается проекция акцентуированных черт личности в профессиональную деятельность на разных уровнях психической организации: сознательном и бессознательном.   </a:t>
            </a:r>
            <a:r>
              <a:rPr lang="ru-RU" sz="1200" dirty="0" smtClean="0">
                <a:solidFill>
                  <a:srgbClr val="FF0000"/>
                </a:solidFill>
              </a:rPr>
              <a:t>Нерациональное распределение информационно-энергетических ресурсов </a:t>
            </a:r>
            <a:r>
              <a:rPr lang="ru-RU" sz="1200" dirty="0" smtClean="0"/>
              <a:t>рассматривается как категория деформаций личности и профессионального выгорания.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6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Методологической основой исследования специальных способностей послужила теория  </a:t>
            </a: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Гарднера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о множественном интеллекте.  Диагностика пограничных состояний осуществлялась с опорой на концепцию акцентуаций личности </a:t>
            </a:r>
            <a:r>
              <a:rPr lang="ru-RU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К. </a:t>
            </a:r>
            <a:r>
              <a:rPr lang="ru-RU" sz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Леонгарда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Обе концепции реализованы на базе программ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VibraMI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2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PsyAccent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6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программе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основанной на технологии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представлена дополненная и расширенная до 12 типов классификация множественных интеллектов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Гарднера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 указанием возможности к самореализации в конкретной профессиональной сфере.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Классификация дополнена бизнес-корыстным, подвижническим и богемно-артистическим типами МИ.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Полученный профиль множественного интеллекта, можно рассматривать с позиции индивидуального профиля способностей, сферы интересов и предпочтений.</a:t>
            </a:r>
            <a:endParaRPr lang="ru-RU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2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Классификация акцентуаций характера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К.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Ленгарда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базе программы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PsAccent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представлена в оригинальной версии, без дополнений новыми типами. По аналогии с множественным интеллектом, расположений  акцентуаций личности линейно-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опппозиционное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algn="just"/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ru-RU" dirty="0" smtClean="0"/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FE06B-8FCB-4CC2-A522-53D461DC2C2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11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8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42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82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8137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5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262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8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6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1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8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6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1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6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1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CB7E-3DF8-4FED-B2EF-CEE409F01703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FA9D89-8DA4-4B79-B967-4E26E4FB8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90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  <p:sldLayoutId id="2147484334" r:id="rId15"/>
    <p:sldLayoutId id="21474843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027" y="1755227"/>
            <a:ext cx="10447725" cy="312157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становление акцентуированной личности </a:t>
            </a:r>
            <a:r>
              <a:rPr lang="ru-RU" dirty="0" smtClean="0">
                <a:solidFill>
                  <a:srgbClr val="FF9933"/>
                </a:solidFill>
              </a:rPr>
              <a:t/>
            </a:r>
            <a:br>
              <a:rPr lang="ru-RU" dirty="0" smtClean="0">
                <a:solidFill>
                  <a:srgbClr val="FF9933"/>
                </a:solidFill>
              </a:rPr>
            </a:br>
            <a:r>
              <a:rPr lang="ru-RU" sz="4400" dirty="0" smtClean="0">
                <a:solidFill>
                  <a:srgbClr val="FF9933"/>
                </a:solidFill>
                <a:effectLst/>
              </a:rPr>
              <a:t/>
            </a:r>
            <a:br>
              <a:rPr lang="ru-RU" sz="4400" dirty="0" smtClean="0">
                <a:solidFill>
                  <a:srgbClr val="FF9933"/>
                </a:solidFill>
                <a:effectLst/>
              </a:rPr>
            </a:br>
            <a:endParaRPr lang="ru-RU" sz="4400" dirty="0">
              <a:solidFill>
                <a:srgbClr val="FF993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906" y="5061782"/>
            <a:ext cx="8495485" cy="8686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НИКОЛАЕНКО Я.Н.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.пс.н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76" y="322229"/>
            <a:ext cx="2051457" cy="1023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137" y="322229"/>
            <a:ext cx="2201091" cy="1348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3428" y="446315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2-я Международная научно-техническая конференция «Современная психофизиология. Технология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виброизображения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Vibraimage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)»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1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007" y="73573"/>
            <a:ext cx="11277599" cy="9338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 1. Рациональное распределение информационно-энергетических ресурсов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(данным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VibraMI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42" y="1179590"/>
            <a:ext cx="4183117" cy="24668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089" y="1127234"/>
            <a:ext cx="4328569" cy="3657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62" y="3764249"/>
            <a:ext cx="4162097" cy="27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2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538" y="220718"/>
            <a:ext cx="11393213" cy="9338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 1. Рациональное распределение информационно-энергетических ресурсов (по данным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PsAccent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13" y="1299171"/>
            <a:ext cx="4801536" cy="22217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3987" y="3552497"/>
            <a:ext cx="537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Общий профиль акцентуаций характера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6690" y="6254405"/>
            <a:ext cx="56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Разностный профиль акцентуаций характера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1219199"/>
            <a:ext cx="244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72% - интроверсия</a:t>
            </a:r>
          </a:p>
          <a:p>
            <a:r>
              <a:rPr lang="ru-RU" dirty="0"/>
              <a:t>28% - экстраверсия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8" y="3996418"/>
            <a:ext cx="4959123" cy="23050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0029" y="2741311"/>
            <a:ext cx="46808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Условные обозначения:</a:t>
            </a:r>
          </a:p>
          <a:p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(ИВ) </a:t>
            </a:r>
            <a:r>
              <a:rPr lang="ru-RU" sz="1600" dirty="0" err="1" smtClean="0"/>
              <a:t>Интровертированный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(ДМ) </a:t>
            </a:r>
            <a:r>
              <a:rPr lang="ru-RU" sz="1600" dirty="0" err="1" smtClean="0"/>
              <a:t>Дистимный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(ТВ) Тревожный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(ЗВ) Застревающий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(ПТ) Педантичный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(АЛ) Аффективно-лабильный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(АЭ) Аффективно-экзальтированный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(ВБ) Возбудимый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(ЭМ) Эмотивный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(ИР) Истерический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(ГТ) </a:t>
            </a:r>
            <a:r>
              <a:rPr lang="ru-RU" sz="1600" dirty="0" err="1" smtClean="0"/>
              <a:t>Гипертимный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(ЭВ) </a:t>
            </a:r>
            <a:r>
              <a:rPr lang="ru-RU" sz="1600" dirty="0" err="1" smtClean="0"/>
              <a:t>Экстравертированный</a:t>
            </a:r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72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007" y="73573"/>
            <a:ext cx="11277599" cy="9338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 2. Нерациональное распределение информационно-энергетических ресурсов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(данным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VibraMI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83" y="1205840"/>
            <a:ext cx="4980089" cy="2607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073" y="1116725"/>
            <a:ext cx="4328569" cy="3657600"/>
          </a:xfrm>
          <a:prstGeom prst="rect">
            <a:avLst/>
          </a:prstGeom>
        </p:spPr>
      </p:pic>
      <p:graphicFrame>
        <p:nvGraphicFramePr>
          <p:cNvPr id="8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681194"/>
              </p:ext>
            </p:extLst>
          </p:nvPr>
        </p:nvGraphicFramePr>
        <p:xfrm>
          <a:off x="380999" y="3831771"/>
          <a:ext cx="4517571" cy="284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240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538" y="220718"/>
            <a:ext cx="11393213" cy="9338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Пример 2. Нерациональное распределение информационно-энергетических ресурсов (по данным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PsAccent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8787" y="3552497"/>
            <a:ext cx="537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Общий профиль акцентуаций характера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03890" y="6232634"/>
            <a:ext cx="56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Разностный профиль акцентуаций характера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93970" y="1328057"/>
            <a:ext cx="3820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47% </a:t>
            </a:r>
            <a:r>
              <a:rPr lang="ru-RU" dirty="0"/>
              <a:t>- интроверсия</a:t>
            </a:r>
          </a:p>
          <a:p>
            <a:r>
              <a:rPr lang="ru-RU" dirty="0" smtClean="0"/>
              <a:t>53% </a:t>
            </a:r>
            <a:r>
              <a:rPr lang="ru-RU" dirty="0"/>
              <a:t>- экстраверсия</a:t>
            </a:r>
            <a:endParaRPr lang="ru-RU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260758"/>
              </p:ext>
            </p:extLst>
          </p:nvPr>
        </p:nvGraphicFramePr>
        <p:xfrm>
          <a:off x="551769" y="4063773"/>
          <a:ext cx="6429375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00000000-0008-0000-0200-0000982D1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254740"/>
              </p:ext>
            </p:extLst>
          </p:nvPr>
        </p:nvGraphicFramePr>
        <p:xfrm>
          <a:off x="449035" y="1048431"/>
          <a:ext cx="5559879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60771" y="2915483"/>
            <a:ext cx="468085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Условные обозначения:</a:t>
            </a:r>
          </a:p>
          <a:p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(ИВ) </a:t>
            </a:r>
            <a:r>
              <a:rPr lang="ru-RU" sz="1600" dirty="0" err="1" smtClean="0"/>
              <a:t>Интровертированный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(ДМ) </a:t>
            </a:r>
            <a:r>
              <a:rPr lang="ru-RU" sz="1600" dirty="0" err="1" smtClean="0"/>
              <a:t>Дистимный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(ТВ) Тревожный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(ЗВ) Застревающий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(ПТ) Педантичный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(АЛ) Аффективно-лабильный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(АЭ) Аффективно-экзальтированный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(ВБ) Возбудимый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(ЭМ) Эмотивный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(ИР) Истерический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(ГТ) </a:t>
            </a:r>
            <a:r>
              <a:rPr lang="ru-RU" sz="1600" dirty="0" err="1" smtClean="0"/>
              <a:t>Гипертимный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(ЭВ) </a:t>
            </a:r>
            <a:r>
              <a:rPr lang="ru-RU" sz="1600" dirty="0" err="1" smtClean="0"/>
              <a:t>Экстравертированный</a:t>
            </a:r>
            <a:endParaRPr 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0075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4429" y="631371"/>
            <a:ext cx="572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ЗАКЛЮЧЕНИЕ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53886" y="1317171"/>
            <a:ext cx="99277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Проведенное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показало широкие возможности технологии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виброизображения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выявлении срытых тенденций, охватывающих процесс профессионального становления личности.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Дисбаланс специальных способностей и личностной готовности к их реализации проявляется в нерациональном распределением информационно-энергетических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ресурсов и является группой риска профессиональных деформаций личности</a:t>
            </a:r>
          </a:p>
          <a:p>
            <a:pPr marL="342900" indent="-342900">
              <a:buAutoNum type="arabicPeriod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Нерациональное распределение информационно-энергетических ресурсов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рассматривается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категория деформаций личности и профессионального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выгорания.</a:t>
            </a:r>
          </a:p>
        </p:txBody>
      </p:sp>
    </p:spTree>
    <p:extLst>
      <p:ext uri="{BB962C8B-B14F-4D97-AF65-F5344CB8AC3E}">
        <p14:creationId xmlns:p14="http://schemas.microsoft.com/office/powerpoint/2010/main" val="318250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7107" y="1703540"/>
            <a:ext cx="607512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Николаенко Яна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Николаевна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кандидат психологических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наук</a:t>
            </a:r>
          </a:p>
          <a:p>
            <a:pPr algn="ctr">
              <a:defRPr/>
            </a:pPr>
            <a:endParaRPr lang="ru-RU" altLang="ru-RU" sz="2800" b="1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altLang="ru-RU" sz="2800" b="1" dirty="0" smtClean="0">
                <a:solidFill>
                  <a:srgbClr val="C00000"/>
                </a:solidFill>
              </a:rPr>
              <a:t>www.psymaker.com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63" y="467606"/>
            <a:ext cx="2054530" cy="10242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576" y="382247"/>
            <a:ext cx="22008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3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287383"/>
            <a:ext cx="9725891" cy="52251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самоопределение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76" y="916080"/>
            <a:ext cx="5214360" cy="43334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394" y="1097280"/>
            <a:ext cx="5802282" cy="50422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самоопределение рассматривается  как процесс самореализации личности в профессиональной деятельности на основе наиболее полного использования своих способностей и индивидуально-психофизиологических возможностей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287383"/>
            <a:ext cx="9725891" cy="62701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становление личности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5222" y="1562793"/>
            <a:ext cx="4979323" cy="4944301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становление личности подразумевает баланс между наличием способностей в конкретной сфере профессиональной самореализации и личностной готовностью к их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реализации. 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04" y="1562793"/>
            <a:ext cx="4671753" cy="3112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1007" y="4950372"/>
            <a:ext cx="4750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Профессиональные способности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Личностная и мотивационная готовность</a:t>
            </a:r>
          </a:p>
        </p:txBody>
      </p:sp>
    </p:spTree>
    <p:extLst>
      <p:ext uri="{BB962C8B-B14F-4D97-AF65-F5344CB8AC3E}">
        <p14:creationId xmlns:p14="http://schemas.microsoft.com/office/powerpoint/2010/main" val="320941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782" y="287382"/>
            <a:ext cx="9725891" cy="8657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Нерациональное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распределение информационно-энергетических ресурсов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5221" y="4861173"/>
            <a:ext cx="9543011" cy="164592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Нерациональное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информационно-энергетических ресурсов проявляется в том, что нужный человек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так и не оказывается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 нужном месте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25" y="1392445"/>
            <a:ext cx="4293408" cy="322942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033" y="1153145"/>
            <a:ext cx="5373768" cy="34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7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46" y="97973"/>
            <a:ext cx="10529354" cy="97971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Профессиональное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самосознание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205" y="1414596"/>
            <a:ext cx="6210938" cy="3810547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/>
              <a:t>Гипотеза исследования:</a:t>
            </a:r>
            <a:endParaRPr lang="ru-RU" sz="2400" dirty="0"/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Дисбалан</a:t>
            </a:r>
            <a:r>
              <a:rPr lang="ru-RU" sz="2400" dirty="0"/>
              <a:t>с специальных способностей и личностной готовности к их реализации проявляется в нерациональном распределением информационно-энергетических ресурсов. </a:t>
            </a:r>
          </a:p>
          <a:p>
            <a:pPr algn="just"/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Процесс взаимодействия личности и профессии является двусторонним: личностные особенности определяют выбор профессии и пути овладения ею. Освоенная профессия, в свою очередь, начинает определять особенности формирования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личности”, Борисова Е.М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2" y="1521822"/>
            <a:ext cx="4865914" cy="27562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3540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204631"/>
            <a:ext cx="741317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Дисбалан</a:t>
            </a:r>
            <a:r>
              <a:rPr lang="ru-RU" sz="2400" dirty="0" smtClean="0"/>
              <a:t>с </a:t>
            </a:r>
            <a:r>
              <a:rPr lang="ru-RU" sz="2400" dirty="0"/>
              <a:t>специальных способностей и личностной готовности к их реализации проявляется в нерациональном распределением информационно-энергетических ресурсов. </a:t>
            </a:r>
          </a:p>
          <a:p>
            <a:pPr algn="just"/>
            <a:r>
              <a:rPr lang="ru-RU" sz="2400" dirty="0"/>
              <a:t>	</a:t>
            </a:r>
            <a:endParaRPr lang="en-US" sz="2400" dirty="0" smtClean="0"/>
          </a:p>
          <a:p>
            <a:pPr algn="just"/>
            <a:r>
              <a:rPr lang="ru-RU" sz="2400" dirty="0" smtClean="0"/>
              <a:t>	Под </a:t>
            </a:r>
            <a:r>
              <a:rPr lang="ru-RU" sz="2400" i="1" u="sng" dirty="0"/>
              <a:t>личностной готовностью </a:t>
            </a:r>
            <a:r>
              <a:rPr lang="ru-RU" sz="2400" dirty="0"/>
              <a:t>понимается проекция акцентуированных черт личности в профессиональную деятельность на разных уровнях психической организации: сознательном и бессознательном.   </a:t>
            </a:r>
            <a:r>
              <a:rPr lang="en-US" sz="2400" dirty="0" smtClean="0"/>
              <a:t>	</a:t>
            </a:r>
            <a:endParaRPr lang="ru-RU" sz="2400" dirty="0" smtClean="0"/>
          </a:p>
          <a:p>
            <a:pPr algn="just"/>
            <a:r>
              <a:rPr lang="ru-RU" sz="2400" i="1" u="sng" dirty="0" smtClean="0"/>
              <a:t>	Нерациональное </a:t>
            </a:r>
            <a:r>
              <a:rPr lang="ru-RU" sz="2400" i="1" u="sng" dirty="0"/>
              <a:t>распределение информационно-энергетических ресурсов </a:t>
            </a:r>
            <a:r>
              <a:rPr lang="ru-RU" sz="2400" dirty="0"/>
              <a:t>рассматривается как категория деформаций личности и профессионального выгорания.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886" y="1164167"/>
            <a:ext cx="2855711" cy="285127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102430" y="457201"/>
            <a:ext cx="542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Гипотеза исследования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35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182" y="574009"/>
            <a:ext cx="662228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Методологической основой исследования специальных способностей послужила теория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Гарднера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о множественном интеллекте.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пограничных состояний осуществлялась с опорой на концепцию акцентуаций личности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К.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Леонгарда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Обе концепции реализованы на базе программ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VibraMI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PsyAccent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286" y="509556"/>
            <a:ext cx="2060627" cy="2097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590" y="3292694"/>
            <a:ext cx="1905000" cy="2647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1448" y="2680139"/>
            <a:ext cx="183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 </a:t>
            </a:r>
            <a:r>
              <a:rPr lang="ru-RU" dirty="0" err="1" smtClean="0"/>
              <a:t>Гарднер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65324" y="6264166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К. </a:t>
            </a:r>
            <a:r>
              <a:rPr lang="ru-RU" dirty="0" err="1" smtClean="0"/>
              <a:t>Леонгард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56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396" y="332510"/>
            <a:ext cx="9730291" cy="7647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Расширенная и дополненная классификация множественных интеллектов по 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Гарднеру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588" y="1477288"/>
            <a:ext cx="3424843" cy="5035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63" y="1542382"/>
            <a:ext cx="71342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83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396" y="332510"/>
            <a:ext cx="9730291" cy="76476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лассификация акцентуаций личности К. </a:t>
            </a:r>
            <a:r>
              <a:rPr lang="ru-RU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Ленгарда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850" y="1765737"/>
            <a:ext cx="2545268" cy="38448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9" y="1458638"/>
            <a:ext cx="86201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493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1051</TotalTime>
  <Words>1353</Words>
  <Application>Microsoft Office PowerPoint</Application>
  <PresentationFormat>Широкоэкранный</PresentationFormat>
  <Paragraphs>118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Аспект</vt:lpstr>
      <vt:lpstr>                     Профессиональное становление акцентуированной личности   </vt:lpstr>
      <vt:lpstr>Профессиональное самоопределение</vt:lpstr>
      <vt:lpstr>Профессиональное становление личности</vt:lpstr>
      <vt:lpstr>Нерациональное распределение информационно-энергетических ресурсов</vt:lpstr>
      <vt:lpstr>Профессиональное самосознание</vt:lpstr>
      <vt:lpstr>Презентация PowerPoint</vt:lpstr>
      <vt:lpstr>Презентация PowerPoint</vt:lpstr>
      <vt:lpstr>   Расширенная и дополненная классификация множественных интеллектов по Гарднеру</vt:lpstr>
      <vt:lpstr>Классификация акцентуаций личности К. Ленгарда</vt:lpstr>
      <vt:lpstr>Пример 1. Рациональное распределение информационно-энергетических ресурсов по (данным VibraMI)</vt:lpstr>
      <vt:lpstr>Пример 1. Рациональное распределение информационно-энергетических ресурсов (по данным PsAccent)</vt:lpstr>
      <vt:lpstr>Пример 2. Нерациональное распределение информационно-энергетических ресурсов по (данным VibraMI)</vt:lpstr>
      <vt:lpstr>Пример 2. Нерациональное распределение информационно-энергетических ресурсов (по данным PsAccent)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Профайлинг и рекрутинг: современный взгляд, технология виброизображения </dc:title>
  <dc:creator>HOME</dc:creator>
  <cp:lastModifiedBy>HOME</cp:lastModifiedBy>
  <cp:revision>81</cp:revision>
  <dcterms:created xsi:type="dcterms:W3CDTF">2018-09-12T12:13:46Z</dcterms:created>
  <dcterms:modified xsi:type="dcterms:W3CDTF">2019-05-20T12:09:56Z</dcterms:modified>
</cp:coreProperties>
</file>