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00" r:id="rId1"/>
  </p:sldMasterIdLst>
  <p:notesMasterIdLst>
    <p:notesMasterId r:id="rId17"/>
  </p:notesMasterIdLst>
  <p:sldIdLst>
    <p:sldId id="256" r:id="rId2"/>
    <p:sldId id="276" r:id="rId3"/>
    <p:sldId id="351" r:id="rId4"/>
    <p:sldId id="349" r:id="rId5"/>
    <p:sldId id="335" r:id="rId6"/>
    <p:sldId id="337" r:id="rId7"/>
    <p:sldId id="350" r:id="rId8"/>
    <p:sldId id="336" r:id="rId9"/>
    <p:sldId id="323" r:id="rId10"/>
    <p:sldId id="343" r:id="rId11"/>
    <p:sldId id="339" r:id="rId12"/>
    <p:sldId id="345" r:id="rId13"/>
    <p:sldId id="341" r:id="rId14"/>
    <p:sldId id="346" r:id="rId15"/>
    <p:sldId id="33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8000"/>
    <a:srgbClr val="C4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73010" autoAdjust="0"/>
  </p:normalViewPr>
  <p:slideViewPr>
    <p:cSldViewPr>
      <p:cViewPr varScale="1">
        <p:scale>
          <a:sx n="84" d="100"/>
          <a:sy n="84" d="100"/>
        </p:scale>
        <p:origin x="246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1E662-4366-48DF-8C3B-0339BED4A4B8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8AAB7-4C61-4A5E-82BE-B6DB7C8FA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562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AAB7-4C61-4A5E-82BE-B6DB7C8FA49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516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 решено усилить акцент на динамической составляющей вопросов: пассивно-созидательной философской и активно-прикладной творческой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AAB7-4C61-4A5E-82BE-B6DB7C8FA49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Замена стимулов-фото творческого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МИ произошла лишь в пределах 22 вопроса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AAB7-4C61-4A5E-82BE-B6DB7C8FA49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085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Замена стимулов-фото философского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была полной, ввиду значимых изменений в содержании самих вопросов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 соответствии с новой идеологией: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пассивно-созидательной философской и активно-прикладной творческой</a:t>
            </a:r>
            <a:endParaRPr lang="ru-RU" dirty="0" smtClean="0"/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AAB7-4C61-4A5E-82BE-B6DB7C8FA49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085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замены вопросов-стимулов и стимулов-фото в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МИ, была получена статистически значимая отрицательная корреляция (-0,29), табл. 5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Полученный результат дает основание предположить, что вопросы-стимулы и стимулы-фото в парах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МИ, при линейно-оппозиционной структуре опросника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Gardner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_12, подобраны правильно.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AAB7-4C61-4A5E-82BE-B6DB7C8FA49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718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AAB7-4C61-4A5E-82BE-B6DB7C8FA49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542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AAB7-4C61-4A5E-82BE-B6DB7C8FA49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673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ВибраМИ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 базе технологии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виброизображения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позволяет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диагностировать ведущие способности человека. На основании профиля способностей, в автоматизированном режиме подбирается область профессиональной специализации, с указанием конкретных сфер (в виде перечня рекомендуемых профессий, с рейтингом их энергоемкости). За основу взята модель множественного интеллекта Г.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Гарднера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дополненная и расширенная  до 12 типов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AAB7-4C61-4A5E-82BE-B6DB7C8FA49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058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году впервые были опубликованы результаты по алгоритму подбора стимулов, применяемых в ПО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ВибраМИ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 базе технологии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виброизображения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[1]. Проанализирован сам принцип подбора стимулов: вопросов-стимулов (фактор социальной желательности ответов, конфликт желаний и возможностей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стимулов-фото. Подробно рассмотрен принцип подбора стимулов-фото, с учетом таких помех как: избыточное эмоциональное давление, эмоциональное зашумление, влияние социальных стереотипов, субъективность (проекция собственного жизненного опыта. В процессе подбора стимулов были выявлены трудности в дозировании информационной и эмоциональной составляющей, а также ряд других проблем, препятствующих получению статистически устойчивой психофизиологической реакции. В этой связи было решено продолжить исследование по подбору стимулов, необходимых в работе с ПО на базе технологии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виброизображения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AAB7-4C61-4A5E-82BE-B6DB7C8FA49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296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целью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экспериментально подтвердить или опровергнуть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валидность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применяемых  стимулов в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VibraMI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2019 году было продолжено исследование на 72 подростках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(дальше – текст из слайда).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AAB7-4C61-4A5E-82BE-B6DB7C8FA49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002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Принцип расположения пар вопросов в МИ – оппозиционный. Пары вопросов должны отрицательно коррелировать между собой (первая пара вопросов -  с двенадцатой, втора – с одиннадцатой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Чем дальше по отношению к центру (шестая и седьмая пары образуют центр) расположены пары, тем сильнее корреляция. Что важно: корреляция отрицательная, а не положительная т.к. расположение не только вопросов внутри пары, но и самих пар – оппозиционное. Приближение к центральным парам опросника сопровождается  ослаблением корреляций или даже их переход в положительные значения: пары визуально-пространственный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музыкально-ритмический(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МИ (нет корреляции), природный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моторно-двигательный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BK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МИ, (0,35). Если это не произошло, то стимулы (вопрос и/или фото к нему) подобраны не верно. Таким образом, наибольшую тревогу вызывает пара философский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богемно-артистический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МИ т.е.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2-я  и 11 пары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 этим парам получена малая положительная корреляция в 0,12.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AAB7-4C61-4A5E-82BE-B6DB7C8FA49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654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Первоначально было решено заменить стимулы в пределах одной пары -  богемно-артистический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МИ. Поскольку именно в этой паре вопросов  наиболее часто встречались парные утвердительные ответы (вместо ответов Да/НЕТ 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Результатом изменения формулировок вопросов стало смещение содержания, с артистической составляющей личности, в более широкое русло – творческой составляющей. Дополнительно была усилена оппозиционность между парами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АВ за счет смещения акцента в область философский знаний, в 22 вопросе. Так была достигнута двойная оппозиционность – внутри пары АВ и между парами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АВ.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AAB7-4C61-4A5E-82BE-B6DB7C8FA49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185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после всех совершенных действий,  мы изменили название с богемно-артистического (АВ) на творческий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AAB7-4C61-4A5E-82BE-B6DB7C8FA49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018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Изменение содержания вопроса   ведет к замене стимула-фото, что и было проделано. На наш взгляд, необычная архитектура дома, должна  вызывать приятные ассоциации у творческих людей, провоцируя положительный ответ на 21 вопрос. Напротив, экзистенциальный выбор между «осмыслением» и «воплощением», хорошо виден в формате функциональной асимметрии головного мозга.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AAB7-4C61-4A5E-82BE-B6DB7C8FA49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190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замены вопросов-стимулов и стимулов-фото в творческом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МИ,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был вновь проведен корреляционный анализ: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 получена ожидаемая отрицательная  корреляция, вместо изначальной положительной.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 полученная корреляция слишком мала, чтобы считать ее статистически достоверной. Анализ ответов испытуемых выявил, что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большинство людей отвечало «ДА» и  на 3 вопрос философского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на  21 вопрос творческого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МИ. На этом этапе работы, подтвердилась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необходимость в замене  стимулов философского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МИ.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AAB7-4C61-4A5E-82BE-B6DB7C8FA49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F7ED-3849-41A1-9B21-CBCE59105387}" type="datetime1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6675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F7ED-3849-41A1-9B21-CBCE59105387}" type="datetime1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41876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F7ED-3849-41A1-9B21-CBCE59105387}" type="datetime1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10525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F7ED-3849-41A1-9B21-CBCE59105387}" type="datetime1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59927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F7ED-3849-41A1-9B21-CBCE59105387}" type="datetime1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48301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F7ED-3849-41A1-9B21-CBCE59105387}" type="datetime1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55555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F7ED-3849-41A1-9B21-CBCE59105387}" type="datetime1">
              <a:rPr lang="ru-RU" smtClean="0"/>
              <a:pPr/>
              <a:t>27.06.2019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39384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F7ED-3849-41A1-9B21-CBCE59105387}" type="datetime1">
              <a:rPr lang="ru-RU" smtClean="0"/>
              <a:pPr/>
              <a:t>27.06.2019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0447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F7ED-3849-41A1-9B21-CBCE59105387}" type="datetime1">
              <a:rPr lang="ru-RU" smtClean="0"/>
              <a:pPr/>
              <a:t>27.06.2019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9327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2BDF7ED-3849-41A1-9B21-CBCE59105387}" type="datetime1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128224-7A56-4BA8-8E4C-73F0DF5847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6901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F7ED-3849-41A1-9B21-CBCE59105387}" type="datetime1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7970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2BDF7ED-3849-41A1-9B21-CBCE59105387}" type="datetime1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2128224-7A56-4BA8-8E4C-73F0DF58475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85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2708920"/>
            <a:ext cx="6696744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  <a:effectLst/>
              </a:rPr>
              <a:t/>
            </a:r>
            <a:br>
              <a:rPr lang="ru-RU" dirty="0" smtClean="0">
                <a:solidFill>
                  <a:srgbClr val="00B0F0"/>
                </a:solidFill>
                <a:effectLst/>
              </a:rPr>
            </a:br>
            <a:r>
              <a:rPr lang="ru-RU" sz="2700" b="1" dirty="0">
                <a:solidFill>
                  <a:srgbClr val="0070C0"/>
                </a:solidFill>
              </a:rPr>
              <a:t/>
            </a:r>
            <a:br>
              <a:rPr lang="ru-RU" sz="2700" b="1" dirty="0">
                <a:solidFill>
                  <a:srgbClr val="0070C0"/>
                </a:solidFill>
              </a:rPr>
            </a:br>
            <a:r>
              <a:rPr lang="ru-RU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</a:t>
            </a:r>
            <a:r>
              <a:rPr lang="ru-RU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АПРОБАЦИЯ МЕТОДА ПРЕДЪЯВЛЕНИЯ СТИМУЛЬНОГО МАТЕРИАЛА ПРИ ТЕСТИРОВАНИИ МНОЖЕСТВЕННОГО ИНТЕЛЛЕКТА ТЕХНОЛОГИЕЙ </a:t>
            </a:r>
            <a:r>
              <a:rPr lang="ru-RU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ВИБРОИЗОБРАЖЕНИЯ  (продолжение) </a:t>
            </a:r>
            <a:endParaRPr lang="ru-RU" sz="27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4869160"/>
            <a:ext cx="8303840" cy="6480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Николаенко </a:t>
            </a:r>
            <a:r>
              <a:rPr lang="ru-RU" sz="2400" dirty="0" err="1" smtClean="0">
                <a:solidFill>
                  <a:schemeClr val="tx1"/>
                </a:solidFill>
              </a:rPr>
              <a:t>я.Н</a:t>
            </a:r>
            <a:r>
              <a:rPr lang="ru-RU" sz="2400" dirty="0" smtClean="0">
                <a:solidFill>
                  <a:schemeClr val="tx1"/>
                </a:solidFill>
              </a:rPr>
              <a:t>.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260648"/>
            <a:ext cx="77768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1-я Международная научно-техническую конференция Современная психофизиология. Технология </a:t>
            </a:r>
            <a:r>
              <a:rPr lang="ru-RU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виброизображения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Vibraimage</a:t>
            </a:r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dirty="0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1866927" cy="93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1201233"/>
            <a:ext cx="2039144" cy="1246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4580" name="AutoShape 4" descr="&amp;Kcy;&amp;acy;&amp;rcy;&amp;tcy;&amp;icy;&amp;ncy;&amp;kcy;&amp;icy; &amp;pcy;&amp;ocy; &amp;zcy;&amp;acy;&amp;pcy;&amp;rcy;&amp;ocy;&amp;scy;&amp;ucy; &amp;bcy;&amp;iecy;&amp;zcy;&amp;ocy;&amp;pcy;&amp;acy;&amp;scy;&amp;ncy;&amp;ocy;&amp;scy;&amp;tcy;&amp;softcy; &amp;dcy;&amp;ocy;&amp;m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6" name="AutoShape 10" descr="&amp;Kcy;&amp;acy;&amp;rcy;&amp;tcy;&amp;icy;&amp;ncy;&amp;kcy;&amp;icy; &amp;pcy;&amp;ocy; &amp;zcy;&amp;acy;&amp;pcy;&amp;rcy;&amp;ocy;&amp;scy;&amp;ucy; &amp;acy;&amp;ecy;&amp;rcy;&amp;ocy;&amp;pcy;&amp;ocy;&amp;rcy;&amp;t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2" name="AutoShape 2" descr="&amp;Kcy;&amp;acy;&amp;rcy;&amp;tcy;&amp;icy;&amp;ncy;&amp;kcy;&amp;icy; &amp;pcy;&amp;ocy; &amp;zcy;&amp;acy;&amp;pcy;&amp;rcy;&amp;ocy;&amp;scy;&amp;ucy; &amp;mcy;&amp;iecy;&amp;dcy;&amp;icy;&amp;tscy;&amp;icy;&amp;n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27585" y="206086"/>
            <a:ext cx="7909946" cy="702634"/>
          </a:xfrm>
          <a:prstGeom prst="rect">
            <a:avLst/>
          </a:prstGeom>
        </p:spPr>
        <p:txBody>
          <a:bodyPr/>
          <a:lstStyle/>
          <a:p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езультат </a:t>
            </a:r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изменений </a:t>
            </a:r>
            <a:r>
              <a:rPr lang="ru-RU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вопросов-стимулов для творческого</a:t>
            </a:r>
            <a:r>
              <a:rPr lang="ru-RU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</a:t>
            </a:r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и </a:t>
            </a:r>
            <a:r>
              <a:rPr lang="ru-RU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философского </a:t>
            </a:r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(конечная версия)</a:t>
            </a:r>
            <a:endParaRPr lang="ru-RU" sz="2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683455"/>
              </p:ext>
            </p:extLst>
          </p:nvPr>
        </p:nvGraphicFramePr>
        <p:xfrm>
          <a:off x="611560" y="1484784"/>
          <a:ext cx="7992889" cy="43917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9625">
                  <a:extLst>
                    <a:ext uri="{9D8B030D-6E8A-4147-A177-3AD203B41FA5}">
                      <a16:colId xmlns:a16="http://schemas.microsoft.com/office/drawing/2014/main" val="826170061"/>
                    </a:ext>
                  </a:extLst>
                </a:gridCol>
                <a:gridCol w="2850935">
                  <a:extLst>
                    <a:ext uri="{9D8B030D-6E8A-4147-A177-3AD203B41FA5}">
                      <a16:colId xmlns:a16="http://schemas.microsoft.com/office/drawing/2014/main" val="3144295124"/>
                    </a:ext>
                  </a:extLst>
                </a:gridCol>
                <a:gridCol w="2952329">
                  <a:extLst>
                    <a:ext uri="{9D8B030D-6E8A-4147-A177-3AD203B41FA5}">
                      <a16:colId xmlns:a16="http://schemas.microsoft.com/office/drawing/2014/main" val="1323857892"/>
                    </a:ext>
                  </a:extLst>
                </a:gridCol>
              </a:tblGrid>
              <a:tr h="3181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Тип МИ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Предыдущая версия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Конечный результат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4434561"/>
                  </a:ext>
                </a:extLst>
              </a:tr>
              <a:tr h="651034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</a:rPr>
                        <a:t>Творческий (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CR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21.  Ваша творческая натура не знает отдыха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21. Надо действовать, тогда получится нужный результат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961718"/>
                  </a:ext>
                </a:extLst>
              </a:tr>
              <a:tr h="6510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22. Осмысление важнее, чем воплощение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22. Я люблю  философствовать и мечтать обо всем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085211"/>
                  </a:ext>
                </a:extLst>
              </a:tr>
              <a:tr h="1130380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</a:rPr>
                        <a:t>Философский (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ET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3. Философия даёт готовность ко всякому повороту судьбы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3. Лежать на диване и размышлять важнее, чем суетиться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6390624"/>
                  </a:ext>
                </a:extLst>
              </a:tr>
              <a:tr h="6510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4. Человек должен действовать, а не рассуждать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4. Я имею возможности создавать что-то необыкновенное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0380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15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24580" name="AutoShape 4" descr="&amp;Kcy;&amp;acy;&amp;rcy;&amp;tcy;&amp;icy;&amp;ncy;&amp;kcy;&amp;icy; &amp;pcy;&amp;ocy; &amp;zcy;&amp;acy;&amp;pcy;&amp;rcy;&amp;ocy;&amp;scy;&amp;ucy; &amp;bcy;&amp;iecy;&amp;zcy;&amp;ocy;&amp;pcy;&amp;acy;&amp;scy;&amp;ncy;&amp;ocy;&amp;scy;&amp;tcy;&amp;softcy; &amp;dcy;&amp;ocy;&amp;m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6" name="AutoShape 10" descr="&amp;Kcy;&amp;acy;&amp;rcy;&amp;tcy;&amp;icy;&amp;ncy;&amp;kcy;&amp;icy; &amp;pcy;&amp;ocy; &amp;zcy;&amp;acy;&amp;pcy;&amp;rcy;&amp;ocy;&amp;scy;&amp;ucy; &amp;acy;&amp;ecy;&amp;rcy;&amp;ocy;&amp;pcy;&amp;ocy;&amp;rcy;&amp;t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2" name="AutoShape 2" descr="&amp;Kcy;&amp;acy;&amp;rcy;&amp;tcy;&amp;icy;&amp;ncy;&amp;kcy;&amp;icy; &amp;pcy;&amp;ocy; &amp;zcy;&amp;acy;&amp;pcy;&amp;rcy;&amp;ocy;&amp;scy;&amp;ucy; &amp;mcy;&amp;iecy;&amp;dcy;&amp;icy;&amp;tscy;&amp;icy;&amp;n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95536" y="206086"/>
            <a:ext cx="8341995" cy="7026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 изменений </a:t>
            </a:r>
            <a:r>
              <a:rPr lang="ru-RU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стимулов-фото </a:t>
            </a:r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творческого</a:t>
            </a:r>
            <a:r>
              <a:rPr lang="ru-R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</a:t>
            </a:r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</a:t>
            </a:r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(конечная версия)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052736"/>
            <a:ext cx="6661210" cy="491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24580" name="AutoShape 4" descr="&amp;Kcy;&amp;acy;&amp;rcy;&amp;tcy;&amp;icy;&amp;ncy;&amp;kcy;&amp;icy; &amp;pcy;&amp;ocy; &amp;zcy;&amp;acy;&amp;pcy;&amp;rcy;&amp;ocy;&amp;scy;&amp;ucy; &amp;bcy;&amp;iecy;&amp;zcy;&amp;ocy;&amp;pcy;&amp;acy;&amp;scy;&amp;ncy;&amp;ocy;&amp;scy;&amp;tcy;&amp;softcy; &amp;dcy;&amp;ocy;&amp;m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6" name="AutoShape 10" descr="&amp;Kcy;&amp;acy;&amp;rcy;&amp;tcy;&amp;icy;&amp;ncy;&amp;kcy;&amp;icy; &amp;pcy;&amp;ocy; &amp;zcy;&amp;acy;&amp;pcy;&amp;rcy;&amp;ocy;&amp;scy;&amp;ucy; &amp;acy;&amp;ecy;&amp;rcy;&amp;ocy;&amp;pcy;&amp;ocy;&amp;rcy;&amp;t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2" name="AutoShape 2" descr="&amp;Kcy;&amp;acy;&amp;rcy;&amp;tcy;&amp;icy;&amp;ncy;&amp;kcy;&amp;icy; &amp;pcy;&amp;ocy; &amp;zcy;&amp;acy;&amp;pcy;&amp;rcy;&amp;ocy;&amp;scy;&amp;ucy; &amp;mcy;&amp;iecy;&amp;dcy;&amp;icy;&amp;tscy;&amp;icy;&amp;n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83568" y="206086"/>
            <a:ext cx="8053963" cy="702634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 изменений стимулов-фото для </a:t>
            </a:r>
            <a:r>
              <a:rPr lang="ru-RU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философского </a:t>
            </a:r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ru-RU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МИ </a:t>
            </a:r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(конечная версия)</a:t>
            </a:r>
          </a:p>
          <a:p>
            <a:pPr algn="ctr">
              <a:spcBef>
                <a:spcPct val="0"/>
              </a:spcBef>
            </a:pPr>
            <a:endParaRPr lang="ru-RU" sz="3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196752"/>
            <a:ext cx="6445186" cy="507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24580" name="AutoShape 4" descr="&amp;Kcy;&amp;acy;&amp;rcy;&amp;tcy;&amp;icy;&amp;ncy;&amp;kcy;&amp;icy; &amp;pcy;&amp;ocy; &amp;zcy;&amp;acy;&amp;pcy;&amp;rcy;&amp;ocy;&amp;scy;&amp;ucy; &amp;bcy;&amp;iecy;&amp;zcy;&amp;ocy;&amp;pcy;&amp;acy;&amp;scy;&amp;ncy;&amp;ocy;&amp;scy;&amp;tcy;&amp;softcy; &amp;dcy;&amp;ocy;&amp;m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6" name="AutoShape 10" descr="&amp;Kcy;&amp;acy;&amp;rcy;&amp;tcy;&amp;icy;&amp;ncy;&amp;kcy;&amp;icy; &amp;pcy;&amp;ocy; &amp;zcy;&amp;acy;&amp;pcy;&amp;rcy;&amp;ocy;&amp;scy;&amp;ucy; &amp;acy;&amp;ecy;&amp;rcy;&amp;ocy;&amp;pcy;&amp;ocy;&amp;rcy;&amp;t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2" name="AutoShape 2" descr="&amp;Kcy;&amp;acy;&amp;rcy;&amp;tcy;&amp;icy;&amp;ncy;&amp;kcy;&amp;icy; &amp;pcy;&amp;ocy; &amp;zcy;&amp;acy;&amp;pcy;&amp;rcy;&amp;ocy;&amp;scy;&amp;ucy; &amp;mcy;&amp;iecy;&amp;dcy;&amp;icy;&amp;tscy;&amp;icy;&amp;n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90038" y="188640"/>
            <a:ext cx="8053962" cy="70263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 коррекция стимулов: </a:t>
            </a:r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2-й и 11-й пары</a:t>
            </a:r>
            <a:endParaRPr lang="ru-RU" sz="2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0"/>
              </a:spcBef>
            </a:pPr>
            <a:endParaRPr lang="ru-RU" sz="28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" y="1700808"/>
            <a:ext cx="8029575" cy="300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2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24580" name="AutoShape 4" descr="&amp;Kcy;&amp;acy;&amp;rcy;&amp;tcy;&amp;icy;&amp;ncy;&amp;kcy;&amp;icy; &amp;pcy;&amp;ocy; &amp;zcy;&amp;acy;&amp;pcy;&amp;rcy;&amp;ocy;&amp;scy;&amp;ucy; &amp;bcy;&amp;iecy;&amp;zcy;&amp;ocy;&amp;pcy;&amp;acy;&amp;scy;&amp;ncy;&amp;ocy;&amp;scy;&amp;tcy;&amp;softcy; &amp;dcy;&amp;ocy;&amp;m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6" name="AutoShape 10" descr="&amp;Kcy;&amp;acy;&amp;rcy;&amp;tcy;&amp;icy;&amp;ncy;&amp;kcy;&amp;icy; &amp;pcy;&amp;ocy; &amp;zcy;&amp;acy;&amp;pcy;&amp;rcy;&amp;ocy;&amp;scy;&amp;ucy; &amp;acy;&amp;ecy;&amp;rcy;&amp;ocy;&amp;pcy;&amp;ocy;&amp;rcy;&amp;t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2" name="AutoShape 2" descr="&amp;Kcy;&amp;acy;&amp;rcy;&amp;tcy;&amp;icy;&amp;ncy;&amp;kcy;&amp;icy; &amp;pcy;&amp;ocy; &amp;zcy;&amp;acy;&amp;pcy;&amp;rcy;&amp;ocy;&amp;scy;&amp;ucy; &amp;mcy;&amp;iecy;&amp;dcy;&amp;icy;&amp;tscy;&amp;icy;&amp;n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39552" y="692696"/>
            <a:ext cx="8125970" cy="702634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выводы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556792"/>
            <a:ext cx="71287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Удалось математически обосновать необходимость в замене фото-стимулов и вопросов-стимулов, на примере 2 и 11 пары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замены вопросов-стимулов и фото-стимулов удалось достичь статистически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устойчивой психофизиологической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 испытуемых в процессе тестирования.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многократного тестирования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удалось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доказать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валидность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имеющихся стимулов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используемых в линейно-оппозиционной структуре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опросника.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6836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1412776"/>
            <a:ext cx="57606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dirty="0" smtClean="0">
              <a:solidFill>
                <a:srgbClr val="00B0F0"/>
              </a:solidFill>
            </a:endParaRPr>
          </a:p>
          <a:p>
            <a:pPr algn="ctr"/>
            <a:r>
              <a:rPr lang="ru-RU" altLang="ru-RU" sz="4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  <a:p>
            <a:pPr>
              <a:defRPr/>
            </a:pP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Николаенко Яна Николаевна, </a:t>
            </a:r>
          </a:p>
          <a:p>
            <a:pPr algn="ctr"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кандидат психологических наук</a:t>
            </a:r>
          </a:p>
          <a:p>
            <a:pPr algn="ctr"/>
            <a:r>
              <a:rPr lang="en-US" altLang="ru-RU" sz="4000" b="1" dirty="0" smtClean="0">
                <a:solidFill>
                  <a:schemeClr val="accent2"/>
                </a:solidFill>
              </a:rPr>
              <a:t> </a:t>
            </a:r>
            <a:r>
              <a:rPr lang="en-US" altLang="ru-RU" sz="2800" dirty="0" smtClean="0">
                <a:solidFill>
                  <a:srgbClr val="00B0F0"/>
                </a:solidFill>
              </a:rPr>
              <a:t>  </a:t>
            </a:r>
            <a:endParaRPr lang="en-US" altLang="ru-RU" sz="2800" dirty="0">
              <a:solidFill>
                <a:srgbClr val="00B0F0"/>
              </a:solidFill>
            </a:endParaRPr>
          </a:p>
          <a:p>
            <a:pPr algn="ctr"/>
            <a:r>
              <a:rPr lang="en-US" altLang="ru-RU" sz="2800" b="1" dirty="0">
                <a:solidFill>
                  <a:srgbClr val="00B0F0"/>
                </a:solidFill>
              </a:rPr>
              <a:t>  </a:t>
            </a:r>
            <a:r>
              <a:rPr lang="en-US" altLang="ru-RU" sz="3200" b="1" dirty="0">
                <a:solidFill>
                  <a:srgbClr val="00B0F0"/>
                </a:solidFill>
              </a:rPr>
              <a:t>www.psymaker.com</a:t>
            </a:r>
            <a:endParaRPr lang="ru-RU" sz="2800" dirty="0">
              <a:solidFill>
                <a:srgbClr val="00B0F0"/>
              </a:solidFill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1866927" cy="93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332656"/>
            <a:ext cx="2039144" cy="124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1700808"/>
            <a:ext cx="4104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 smtClean="0"/>
              <a:t>ВибраМи</a:t>
            </a:r>
            <a:r>
              <a:rPr lang="ru-RU" sz="2800" dirty="0" smtClean="0"/>
              <a:t> – диагностика ведущих способностей человека, с указанием конкретных сфер профессиональной самореализации</a:t>
            </a:r>
            <a:endParaRPr lang="ru-RU" sz="24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99592" y="764704"/>
            <a:ext cx="3761346" cy="88401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VibraMI</a:t>
            </a:r>
            <a:r>
              <a:rPr lang="en-US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</a:t>
            </a:r>
            <a:endParaRPr lang="ru-RU" sz="2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AutoShape 2" descr="Картинки по запросу рак болезн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артинки по запросу рак болезнь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артинки по запросу рак болезнь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2656"/>
            <a:ext cx="2628674" cy="378904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492896"/>
            <a:ext cx="2091109" cy="308484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284984"/>
            <a:ext cx="1880753" cy="278843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4664"/>
            <a:ext cx="1482047" cy="15121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1556792"/>
            <a:ext cx="44632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Были проанализированы  принципы </a:t>
            </a:r>
            <a:r>
              <a:rPr lang="ru-RU" sz="2800" dirty="0"/>
              <a:t>подбора </a:t>
            </a:r>
            <a:r>
              <a:rPr lang="ru-RU" sz="2800" dirty="0" smtClean="0"/>
              <a:t>стимулов для </a:t>
            </a:r>
            <a:r>
              <a:rPr lang="ru-RU" sz="2800" dirty="0" err="1" smtClean="0"/>
              <a:t>ВибраМИ</a:t>
            </a:r>
            <a:r>
              <a:rPr lang="ru-RU" sz="2800" dirty="0" smtClean="0"/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в</a:t>
            </a:r>
            <a:r>
              <a:rPr lang="ru-RU" sz="2800" dirty="0" smtClean="0"/>
              <a:t>опросов-стимулов;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стимулов-фото</a:t>
            </a:r>
          </a:p>
          <a:p>
            <a:pPr algn="just"/>
            <a:r>
              <a:rPr lang="ru-RU" sz="2800" dirty="0" smtClean="0"/>
              <a:t>Подробно рассмотрены типичные ошибки, в подборе стимулов</a:t>
            </a:r>
            <a:endParaRPr lang="ru-RU" sz="24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75656" y="620688"/>
            <a:ext cx="3761346" cy="88401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2018 year …</a:t>
            </a:r>
            <a:endParaRPr lang="ru-RU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AutoShape 2" descr="Картинки по запросу рак болезн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артинки по запросу рак болезнь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артинки по запросу рак болезнь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60648"/>
            <a:ext cx="2971233" cy="177489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  <a:reflection blurRad="6350" stA="50000" endA="300" endPos="55500" dist="508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2060848"/>
            <a:ext cx="3085172" cy="216024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  <a:softEdge rad="31750"/>
          </a:effectLst>
          <a:scene3d>
            <a:camera prst="isometricOffAxis2Top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463" y="3284984"/>
            <a:ext cx="2832611" cy="164830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isometricOffAxis2Top"/>
            <a:lightRig rig="threePt" dir="t"/>
          </a:scene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4725144"/>
            <a:ext cx="3045916" cy="187220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915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2060848"/>
            <a:ext cx="39592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Характеристика группы:</a:t>
            </a:r>
          </a:p>
          <a:p>
            <a:endParaRPr lang="ru-RU" sz="2400" b="1" dirty="0" smtClean="0"/>
          </a:p>
          <a:p>
            <a:r>
              <a:rPr lang="ru-RU" sz="2400" dirty="0" smtClean="0"/>
              <a:t>72 подростка, учащиеся школы</a:t>
            </a:r>
          </a:p>
          <a:p>
            <a:r>
              <a:rPr lang="ru-RU" sz="2400" dirty="0" smtClean="0"/>
              <a:t>В возрасте с 14 до 16 лет</a:t>
            </a:r>
          </a:p>
          <a:p>
            <a:r>
              <a:rPr lang="ru-RU" sz="2400" dirty="0" smtClean="0"/>
              <a:t>32 девочки и 40 мальчиков </a:t>
            </a:r>
            <a:endParaRPr lang="ru-RU" sz="24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835696" y="620688"/>
            <a:ext cx="8045313" cy="88401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</a:t>
            </a:r>
            <a:r>
              <a:rPr lang="ru-RU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 …</a:t>
            </a:r>
            <a:endParaRPr lang="ru-RU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2" descr="Картинки по запросу рак болезн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артинки по запросу рак болезнь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артинки по запросу рак болезнь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4318298" cy="2736304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042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11560" y="620688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Линейно-оппозиционная структура опросника и корреляционный анализ пар вопросов: 2 и 11 пары </a:t>
            </a:r>
            <a:endParaRPr lang="ru-RU" sz="2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6832"/>
            <a:ext cx="8029575" cy="330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195736" y="836712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Коррекция стимулов: 2-я пара</a:t>
            </a:r>
            <a:endParaRPr lang="ru-RU" sz="2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0918"/>
              </p:ext>
            </p:extLst>
          </p:nvPr>
        </p:nvGraphicFramePr>
        <p:xfrm>
          <a:off x="755576" y="1988840"/>
          <a:ext cx="7920879" cy="2770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3385">
                  <a:extLst>
                    <a:ext uri="{9D8B030D-6E8A-4147-A177-3AD203B41FA5}">
                      <a16:colId xmlns:a16="http://schemas.microsoft.com/office/drawing/2014/main" val="1403354368"/>
                    </a:ext>
                  </a:extLst>
                </a:gridCol>
                <a:gridCol w="3017135">
                  <a:extLst>
                    <a:ext uri="{9D8B030D-6E8A-4147-A177-3AD203B41FA5}">
                      <a16:colId xmlns:a16="http://schemas.microsoft.com/office/drawing/2014/main" val="2412962741"/>
                    </a:ext>
                  </a:extLst>
                </a:gridCol>
                <a:gridCol w="3240359">
                  <a:extLst>
                    <a:ext uri="{9D8B030D-6E8A-4147-A177-3AD203B41FA5}">
                      <a16:colId xmlns:a16="http://schemas.microsoft.com/office/drawing/2014/main" val="2153587390"/>
                    </a:ext>
                  </a:extLst>
                </a:gridCol>
              </a:tblGrid>
              <a:tr h="1649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2 пара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Старая версия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Результат изменений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6313995"/>
                  </a:ext>
                </a:extLst>
              </a:tr>
              <a:tr h="1362687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Богемно-артистический (</a:t>
                      </a:r>
                      <a:r>
                        <a:rPr lang="en-US" sz="1800" dirty="0">
                          <a:effectLst/>
                        </a:rPr>
                        <a:t>AB</a:t>
                      </a:r>
                      <a:r>
                        <a:rPr lang="ru-RU" sz="1800" dirty="0" smtClean="0">
                          <a:effectLst/>
                        </a:rPr>
                        <a:t>)/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Творческий (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CR)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21. Легко вживаюсь в необходимый образ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21.  Ваша творческая натура не знает отдыха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3320910"/>
                  </a:ext>
                </a:extLst>
              </a:tr>
              <a:tr h="1114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22. Не люблю выделяться из толпы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22. </a:t>
                      </a:r>
                      <a:r>
                        <a:rPr lang="ru-RU" sz="1800" dirty="0" smtClean="0">
                          <a:effectLst/>
                        </a:rPr>
                        <a:t>Осмысление </a:t>
                      </a:r>
                      <a:r>
                        <a:rPr lang="ru-RU" sz="1800" dirty="0">
                          <a:effectLst/>
                        </a:rPr>
                        <a:t>важнее, чем воплощение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4758789"/>
                  </a:ext>
                </a:extLst>
              </a:tr>
            </a:tbl>
          </a:graphicData>
        </a:graphic>
      </p:graphicFrame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835025" y="3492500"/>
            <a:ext cx="784143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6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67744" y="260648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Изменения названия 11 пары МИ</a:t>
            </a:r>
            <a:endParaRPr lang="ru-RU" sz="2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835025" y="3492500"/>
            <a:ext cx="784143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17032"/>
            <a:ext cx="3007008" cy="2520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6160493" cy="425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5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771800" y="116632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Коррекция стимулов: 2-я пара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548680"/>
            <a:ext cx="6912768" cy="60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1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4580" name="AutoShape 4" descr="&amp;Kcy;&amp;acy;&amp;rcy;&amp;tcy;&amp;icy;&amp;ncy;&amp;kcy;&amp;icy; &amp;pcy;&amp;ocy; &amp;zcy;&amp;acy;&amp;pcy;&amp;rcy;&amp;ocy;&amp;scy;&amp;ucy; &amp;bcy;&amp;iecy;&amp;zcy;&amp;ocy;&amp;pcy;&amp;acy;&amp;scy;&amp;ncy;&amp;ocy;&amp;scy;&amp;tcy;&amp;softcy; &amp;dcy;&amp;ocy;&amp;m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6" name="AutoShape 10" descr="&amp;Kcy;&amp;acy;&amp;rcy;&amp;tcy;&amp;icy;&amp;ncy;&amp;kcy;&amp;icy; &amp;pcy;&amp;ocy; &amp;zcy;&amp;acy;&amp;pcy;&amp;rcy;&amp;ocy;&amp;scy;&amp;ucy; &amp;acy;&amp;ecy;&amp;rcy;&amp;ocy;&amp;pcy;&amp;ocy;&amp;rcy;&amp;t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2" name="AutoShape 2" descr="&amp;Kcy;&amp;acy;&amp;rcy;&amp;tcy;&amp;icy;&amp;ncy;&amp;kcy;&amp;icy; &amp;pcy;&amp;ocy; &amp;zcy;&amp;acy;&amp;pcy;&amp;rcy;&amp;ocy;&amp;scy;&amp;ucy; &amp;mcy;&amp;iecy;&amp;dcy;&amp;icy;&amp;tscy;&amp;icy;&amp;n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835696" y="548680"/>
            <a:ext cx="6613803" cy="70263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 коррекция </a:t>
            </a:r>
            <a:r>
              <a:rPr lang="ru-RU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стимулов: 2-я пара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802957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3252</TotalTime>
  <Words>1124</Words>
  <Application>Microsoft Office PowerPoint</Application>
  <PresentationFormat>Экран (4:3)</PresentationFormat>
  <Paragraphs>98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Ретро</vt:lpstr>
      <vt:lpstr>  РАЗРАБОТКА И АПРОБАЦИЯ МЕТОДА ПРЕДЪЯВЛЕНИЯ СТИМУЛЬНОГО МАТЕРИАЛА ПРИ ТЕСТИРОВАНИИ МНОЖЕСТВЕННОГО ИНТЕЛЛЕКТА ТЕХНОЛОГИЕЙ ВИБРОИЗОБРАЖЕНИЯ  (продолжение)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Регистрация и интерпретация психофизиологического состояния человека при помощи средств телевизионной и компьютерной техники</dc:title>
  <dc:creator>User</dc:creator>
  <cp:lastModifiedBy>HOME</cp:lastModifiedBy>
  <cp:revision>305</cp:revision>
  <dcterms:created xsi:type="dcterms:W3CDTF">2015-12-02T16:43:07Z</dcterms:created>
  <dcterms:modified xsi:type="dcterms:W3CDTF">2019-06-27T10:46:37Z</dcterms:modified>
</cp:coreProperties>
</file>