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6" r:id="rId1"/>
  </p:sldMasterIdLst>
  <p:notesMasterIdLst>
    <p:notesMasterId r:id="rId21"/>
  </p:notesMasterIdLst>
  <p:sldIdLst>
    <p:sldId id="256" r:id="rId2"/>
    <p:sldId id="300" r:id="rId3"/>
    <p:sldId id="299" r:id="rId4"/>
    <p:sldId id="315" r:id="rId5"/>
    <p:sldId id="257" r:id="rId6"/>
    <p:sldId id="301" r:id="rId7"/>
    <p:sldId id="259" r:id="rId8"/>
    <p:sldId id="311" r:id="rId9"/>
    <p:sldId id="317" r:id="rId10"/>
    <p:sldId id="307" r:id="rId11"/>
    <p:sldId id="308" r:id="rId12"/>
    <p:sldId id="309" r:id="rId13"/>
    <p:sldId id="269" r:id="rId14"/>
    <p:sldId id="314" r:id="rId15"/>
    <p:sldId id="318" r:id="rId16"/>
    <p:sldId id="281" r:id="rId17"/>
    <p:sldId id="282" r:id="rId18"/>
    <p:sldId id="293" r:id="rId19"/>
    <p:sldId id="27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927" autoAdjust="0"/>
  </p:normalViewPr>
  <p:slideViewPr>
    <p:cSldViewPr snapToGrid="0">
      <p:cViewPr varScale="1">
        <p:scale>
          <a:sx n="91" d="100"/>
          <a:sy n="91" d="100"/>
        </p:scale>
        <p:origin x="13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ME\Documents\PA%20Result\2018-07-03%2012_31_21_M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853902930641956"/>
          <c:y val="0.12683591681084708"/>
          <c:w val="0.46712112643378129"/>
          <c:h val="0.75828631286560033"/>
        </c:manualLayout>
      </c:layout>
      <c:radarChart>
        <c:radarStyle val="marker"/>
        <c:varyColors val="0"/>
        <c:ser>
          <c:idx val="0"/>
          <c:order val="0"/>
          <c:marker>
            <c:symbol val="none"/>
          </c:marker>
          <c:dLbls>
            <c:dLbl>
              <c:idx val="7"/>
              <c:layout>
                <c:manualLayout>
                  <c:x val="-1.3640238704177339E-2"/>
                  <c:y val="-7.4766355140186994E-2"/>
                </c:manualLayout>
              </c:layout>
              <c:spPr/>
              <c:txPr>
                <a:bodyPr/>
                <a:lstStyle/>
                <a:p>
                  <a:pPr>
                    <a:defRPr lang="en-US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7CC-4BFF-A040-1E93F8E2C1C7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Measurement!$M$7:$M$16</c:f>
              <c:strCache>
                <c:ptCount val="10"/>
                <c:pt idx="0">
                  <c:v>Aggression</c:v>
                </c:pt>
                <c:pt idx="1">
                  <c:v>Stress</c:v>
                </c:pt>
                <c:pt idx="2">
                  <c:v>Tension</c:v>
                </c:pt>
                <c:pt idx="3">
                  <c:v>Suspect</c:v>
                </c:pt>
                <c:pt idx="4">
                  <c:v>Balance</c:v>
                </c:pt>
                <c:pt idx="5">
                  <c:v>Charm</c:v>
                </c:pt>
                <c:pt idx="6">
                  <c:v>Energy</c:v>
                </c:pt>
                <c:pt idx="7">
                  <c:v>Self-Regulation</c:v>
                </c:pt>
                <c:pt idx="8">
                  <c:v>Inhibition</c:v>
                </c:pt>
                <c:pt idx="9">
                  <c:v>Neuroticism</c:v>
                </c:pt>
              </c:strCache>
            </c:strRef>
          </c:cat>
          <c:val>
            <c:numRef>
              <c:f>Measurement!$N$7:$N$16</c:f>
              <c:numCache>
                <c:formatCode>0.00</c:formatCode>
                <c:ptCount val="10"/>
                <c:pt idx="0">
                  <c:v>48.61</c:v>
                </c:pt>
                <c:pt idx="1">
                  <c:v>22.036999999999999</c:v>
                </c:pt>
                <c:pt idx="2">
                  <c:v>9.8246099999999998</c:v>
                </c:pt>
                <c:pt idx="3">
                  <c:v>28.217700000000001</c:v>
                </c:pt>
                <c:pt idx="4">
                  <c:v>69.8185</c:v>
                </c:pt>
                <c:pt idx="5">
                  <c:v>79.457800000000006</c:v>
                </c:pt>
                <c:pt idx="6">
                  <c:v>28.939299999999999</c:v>
                </c:pt>
                <c:pt idx="7">
                  <c:v>75.037300000000002</c:v>
                </c:pt>
                <c:pt idx="8">
                  <c:v>26.6753</c:v>
                </c:pt>
                <c:pt idx="9">
                  <c:v>64.687399999999997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CC-4BFF-A040-1E93F8E2C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731864"/>
        <c:axId val="237729512"/>
      </c:radarChart>
      <c:catAx>
        <c:axId val="2377318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237729512"/>
        <c:crosses val="autoZero"/>
        <c:auto val="0"/>
        <c:lblAlgn val="ctr"/>
        <c:lblOffset val="100"/>
        <c:noMultiLvlLbl val="0"/>
      </c:catAx>
      <c:valAx>
        <c:axId val="237729512"/>
        <c:scaling>
          <c:orientation val="minMax"/>
          <c:max val="1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0.00" sourceLinked="1"/>
        <c:majorTickMark val="cross"/>
        <c:minorTickMark val="none"/>
        <c:tickLblPos val="none"/>
        <c:txPr>
          <a:bodyPr/>
          <a:lstStyle/>
          <a:p>
            <a:pPr>
              <a:defRPr lang="en-US"/>
            </a:pPr>
            <a:endParaRPr lang="ru-RU"/>
          </a:p>
        </c:txPr>
        <c:crossAx val="237731864"/>
        <c:crosses val="autoZero"/>
        <c:crossBetween val="between"/>
        <c:majorUnit val="10"/>
        <c:minorUnit val="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ysClr val="windowText" lastClr="000000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958880010349799"/>
          <c:y val="0.19562963865733593"/>
          <c:w val="0.52329312650692672"/>
          <c:h val="0.6554167468773241"/>
        </c:manualLayout>
      </c:layout>
      <c:radarChart>
        <c:radarStyle val="marker"/>
        <c:varyColors val="0"/>
        <c:ser>
          <c:idx val="0"/>
          <c:order val="0"/>
          <c:marker>
            <c:symbol val="none"/>
          </c:marker>
          <c:dLbls>
            <c:dLbl>
              <c:idx val="7"/>
              <c:layout>
                <c:manualLayout>
                  <c:x val="-1.3640238704177339E-2"/>
                  <c:y val="-7.4766355140186994E-2"/>
                </c:manualLayout>
              </c:layout>
              <c:spPr/>
              <c:txPr>
                <a:bodyPr/>
                <a:lstStyle/>
                <a:p>
                  <a:pPr>
                    <a:defRPr lang="en-US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11B-4B36-976E-7B5B00F03971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Measurement!$M$7:$M$16</c:f>
              <c:strCache>
                <c:ptCount val="10"/>
                <c:pt idx="0">
                  <c:v>Aggression</c:v>
                </c:pt>
                <c:pt idx="1">
                  <c:v>Stress</c:v>
                </c:pt>
                <c:pt idx="2">
                  <c:v>Tension</c:v>
                </c:pt>
                <c:pt idx="3">
                  <c:v>Suspect</c:v>
                </c:pt>
                <c:pt idx="4">
                  <c:v>Balance</c:v>
                </c:pt>
                <c:pt idx="5">
                  <c:v>Charm</c:v>
                </c:pt>
                <c:pt idx="6">
                  <c:v>Energy</c:v>
                </c:pt>
                <c:pt idx="7">
                  <c:v>Self-Regulation</c:v>
                </c:pt>
                <c:pt idx="8">
                  <c:v>Inhibition</c:v>
                </c:pt>
                <c:pt idx="9">
                  <c:v>Neuroticism</c:v>
                </c:pt>
              </c:strCache>
            </c:strRef>
          </c:cat>
          <c:val>
            <c:numRef>
              <c:f>Measurement!$N$7:$N$16</c:f>
              <c:numCache>
                <c:formatCode>0.00</c:formatCode>
                <c:ptCount val="10"/>
                <c:pt idx="0">
                  <c:v>45.406999999999996</c:v>
                </c:pt>
                <c:pt idx="1">
                  <c:v>23.465399999999999</c:v>
                </c:pt>
                <c:pt idx="2">
                  <c:v>16.929300000000001</c:v>
                </c:pt>
                <c:pt idx="3">
                  <c:v>31.779499999999999</c:v>
                </c:pt>
                <c:pt idx="4">
                  <c:v>70.233400000000003</c:v>
                </c:pt>
                <c:pt idx="5">
                  <c:v>71.651600000000002</c:v>
                </c:pt>
                <c:pt idx="6">
                  <c:v>35.714799999999997</c:v>
                </c:pt>
                <c:pt idx="7">
                  <c:v>69.311499999999995</c:v>
                </c:pt>
                <c:pt idx="8">
                  <c:v>33.439700000000002</c:v>
                </c:pt>
                <c:pt idx="9">
                  <c:v>74.570800000000006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1B-4B36-976E-7B5B00F03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4142256"/>
        <c:axId val="1218193848"/>
      </c:radarChart>
      <c:catAx>
        <c:axId val="11441422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1218193848"/>
        <c:crosses val="autoZero"/>
        <c:auto val="0"/>
        <c:lblAlgn val="ctr"/>
        <c:lblOffset val="100"/>
        <c:noMultiLvlLbl val="0"/>
      </c:catAx>
      <c:valAx>
        <c:axId val="1218193848"/>
        <c:scaling>
          <c:orientation val="minMax"/>
          <c:max val="1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0.00" sourceLinked="1"/>
        <c:majorTickMark val="cross"/>
        <c:minorTickMark val="none"/>
        <c:tickLblPos val="none"/>
        <c:txPr>
          <a:bodyPr/>
          <a:lstStyle/>
          <a:p>
            <a:pPr>
              <a:defRPr lang="en-US"/>
            </a:pPr>
            <a:endParaRPr lang="ru-RU"/>
          </a:p>
        </c:txPr>
        <c:crossAx val="1144142256"/>
        <c:crosses val="autoZero"/>
        <c:crossBetween val="between"/>
        <c:majorUnit val="10"/>
        <c:minorUnit val="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ysClr val="windowText" lastClr="000000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87819287261129E-2"/>
          <c:y val="6.1032863849765334E-2"/>
          <c:w val="0.81724791077673165"/>
          <c:h val="0.69483568075117375"/>
        </c:manualLayout>
      </c:layout>
      <c:barChart>
        <c:barDir val="col"/>
        <c:grouping val="clustered"/>
        <c:varyColors val="0"/>
        <c:ser>
          <c:idx val="0"/>
          <c:order val="0"/>
          <c:tx>
            <c:v>Final'</c:v>
          </c:tx>
          <c:invertIfNegative val="0"/>
          <c:cat>
            <c:strRef>
              <c:f>name!$D$2:$D$13</c:f>
              <c:strCache>
                <c:ptCount val="12"/>
                <c:pt idx="0">
                  <c:v>1 IA</c:v>
                </c:pt>
                <c:pt idx="1">
                  <c:v>2 PH</c:v>
                </c:pt>
                <c:pt idx="2">
                  <c:v>3 LM</c:v>
                </c:pt>
                <c:pt idx="3">
                  <c:v>4 BM</c:v>
                </c:pt>
                <c:pt idx="4">
                  <c:v>5 VS</c:v>
                </c:pt>
                <c:pt idx="5">
                  <c:v>6 NL</c:v>
                </c:pt>
                <c:pt idx="6">
                  <c:v>7 BK</c:v>
                </c:pt>
                <c:pt idx="7">
                  <c:v>8 MR</c:v>
                </c:pt>
                <c:pt idx="8">
                  <c:v>9 AS</c:v>
                </c:pt>
                <c:pt idx="9">
                  <c:v>10 VL</c:v>
                </c:pt>
                <c:pt idx="10">
                  <c:v>11 CR</c:v>
                </c:pt>
                <c:pt idx="11">
                  <c:v>12 IE</c:v>
                </c:pt>
              </c:strCache>
            </c:strRef>
          </c:cat>
          <c:val>
            <c:numRef>
              <c:f>calc12!$AL$2:$AL$13</c:f>
              <c:numCache>
                <c:formatCode>0</c:formatCode>
                <c:ptCount val="12"/>
                <c:pt idx="0">
                  <c:v>99.926664952717204</c:v>
                </c:pt>
                <c:pt idx="1">
                  <c:v>74.15168542212335</c:v>
                </c:pt>
                <c:pt idx="2">
                  <c:v>70.507533572822737</c:v>
                </c:pt>
                <c:pt idx="3">
                  <c:v>20</c:v>
                </c:pt>
                <c:pt idx="4">
                  <c:v>57.05049533406298</c:v>
                </c:pt>
                <c:pt idx="5">
                  <c:v>61.234072651695648</c:v>
                </c:pt>
                <c:pt idx="6">
                  <c:v>70</c:v>
                </c:pt>
                <c:pt idx="7">
                  <c:v>39.23268809118106</c:v>
                </c:pt>
                <c:pt idx="8">
                  <c:v>38.283710191343857</c:v>
                </c:pt>
                <c:pt idx="9">
                  <c:v>6.6316263559391864</c:v>
                </c:pt>
                <c:pt idx="10">
                  <c:v>58.896665706249237</c:v>
                </c:pt>
                <c:pt idx="11">
                  <c:v>46.950725314152919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F-4F42-858B-385DAE137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448312"/>
        <c:axId val="241448704"/>
      </c:barChart>
      <c:catAx>
        <c:axId val="241448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1448704"/>
        <c:crosses val="autoZero"/>
        <c:auto val="1"/>
        <c:lblAlgn val="ctr"/>
        <c:lblOffset val="100"/>
        <c:noMultiLvlLbl val="0"/>
      </c:catAx>
      <c:valAx>
        <c:axId val="241448704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41448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66755091725899"/>
          <c:y val="5.936456701235257E-3"/>
          <c:w val="0.26202846846119088"/>
          <c:h val="0.1633293721445730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67543866594666"/>
          <c:y val="5.0971726940101804E-2"/>
          <c:w val="0.81086333792845622"/>
          <c:h val="0.75221667714070961"/>
        </c:manualLayout>
      </c:layout>
      <c:barChart>
        <c:barDir val="col"/>
        <c:grouping val="clustered"/>
        <c:varyColors val="0"/>
        <c:ser>
          <c:idx val="0"/>
          <c:order val="0"/>
          <c:tx>
            <c:v>YN</c:v>
          </c:tx>
          <c:invertIfNegative val="0"/>
          <c:cat>
            <c:strRef>
              <c:f>name!$D$2:$D$13</c:f>
              <c:strCache>
                <c:ptCount val="12"/>
                <c:pt idx="0">
                  <c:v>1 IA</c:v>
                </c:pt>
                <c:pt idx="1">
                  <c:v>2 PH</c:v>
                </c:pt>
                <c:pt idx="2">
                  <c:v>3 LM</c:v>
                </c:pt>
                <c:pt idx="3">
                  <c:v>4 BM</c:v>
                </c:pt>
                <c:pt idx="4">
                  <c:v>5 VS</c:v>
                </c:pt>
                <c:pt idx="5">
                  <c:v>6 NL</c:v>
                </c:pt>
                <c:pt idx="6">
                  <c:v>7 BK</c:v>
                </c:pt>
                <c:pt idx="7">
                  <c:v>8 MR</c:v>
                </c:pt>
                <c:pt idx="8">
                  <c:v>9 AS</c:v>
                </c:pt>
                <c:pt idx="9">
                  <c:v>10 VL</c:v>
                </c:pt>
                <c:pt idx="10">
                  <c:v>11 CR</c:v>
                </c:pt>
                <c:pt idx="11">
                  <c:v>12 IE</c:v>
                </c:pt>
              </c:strCache>
            </c:strRef>
          </c:cat>
          <c:val>
            <c:numRef>
              <c:f>YN!$I$2:$I$13</c:f>
              <c:numCache>
                <c:formatCode>General</c:formatCode>
                <c:ptCount val="12"/>
                <c:pt idx="0">
                  <c:v>100</c:v>
                </c:pt>
                <c:pt idx="1">
                  <c:v>60</c:v>
                </c:pt>
                <c:pt idx="2">
                  <c:v>100</c:v>
                </c:pt>
                <c:pt idx="3">
                  <c:v>40</c:v>
                </c:pt>
                <c:pt idx="4">
                  <c:v>100</c:v>
                </c:pt>
                <c:pt idx="5">
                  <c:v>100</c:v>
                </c:pt>
                <c:pt idx="6">
                  <c:v>40</c:v>
                </c:pt>
                <c:pt idx="7">
                  <c:v>0</c:v>
                </c:pt>
                <c:pt idx="8">
                  <c:v>60</c:v>
                </c:pt>
                <c:pt idx="9">
                  <c:v>0</c:v>
                </c:pt>
                <c:pt idx="10">
                  <c:v>60</c:v>
                </c:pt>
                <c:pt idx="1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91-46A0-9A4B-0F50B942A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449488"/>
        <c:axId val="241449880"/>
      </c:barChart>
      <c:catAx>
        <c:axId val="24144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1449880"/>
        <c:crosses val="autoZero"/>
        <c:auto val="1"/>
        <c:lblAlgn val="ctr"/>
        <c:lblOffset val="100"/>
        <c:noMultiLvlLbl val="0"/>
      </c:catAx>
      <c:valAx>
        <c:axId val="241449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14494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ru-RU"/>
          </a:p>
        </c:txPr>
      </c:legendEntry>
      <c:layout>
        <c:manualLayout>
          <c:xMode val="edge"/>
          <c:yMode val="edge"/>
          <c:x val="0.79339043220734706"/>
          <c:y val="8.2037461926914093E-2"/>
          <c:w val="0.17817049067079449"/>
          <c:h val="0.1163384900984745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87819287261129E-2"/>
          <c:y val="6.1032863849765334E-2"/>
          <c:w val="0.80727753475260033"/>
          <c:h val="0.69483568075117375"/>
        </c:manualLayout>
      </c:layout>
      <c:barChart>
        <c:barDir val="col"/>
        <c:grouping val="clustered"/>
        <c:varyColors val="0"/>
        <c:ser>
          <c:idx val="0"/>
          <c:order val="0"/>
          <c:tx>
            <c:v>IE</c:v>
          </c:tx>
          <c:invertIfNegative val="0"/>
          <c:cat>
            <c:strRef>
              <c:f>name!$D$2:$D$13</c:f>
              <c:strCache>
                <c:ptCount val="12"/>
                <c:pt idx="0">
                  <c:v>1 IA</c:v>
                </c:pt>
                <c:pt idx="1">
                  <c:v>2 PH</c:v>
                </c:pt>
                <c:pt idx="2">
                  <c:v>3 LM</c:v>
                </c:pt>
                <c:pt idx="3">
                  <c:v>4 BM</c:v>
                </c:pt>
                <c:pt idx="4">
                  <c:v>5 VS</c:v>
                </c:pt>
                <c:pt idx="5">
                  <c:v>6 NL</c:v>
                </c:pt>
                <c:pt idx="6">
                  <c:v>7 BK</c:v>
                </c:pt>
                <c:pt idx="7">
                  <c:v>8 MR</c:v>
                </c:pt>
                <c:pt idx="8">
                  <c:v>9 AS</c:v>
                </c:pt>
                <c:pt idx="9">
                  <c:v>10 VL</c:v>
                </c:pt>
                <c:pt idx="10">
                  <c:v>11 CR</c:v>
                </c:pt>
                <c:pt idx="11">
                  <c:v>12 IE</c:v>
                </c:pt>
              </c:strCache>
            </c:strRef>
          </c:cat>
          <c:val>
            <c:numRef>
              <c:f>calc12!$S$2:$S$13</c:f>
              <c:numCache>
                <c:formatCode>0</c:formatCode>
                <c:ptCount val="12"/>
                <c:pt idx="0">
                  <c:v>99.853329905434407</c:v>
                </c:pt>
                <c:pt idx="1">
                  <c:v>88.3033708442467</c:v>
                </c:pt>
                <c:pt idx="2">
                  <c:v>41.015067145645467</c:v>
                </c:pt>
                <c:pt idx="3">
                  <c:v>0</c:v>
                </c:pt>
                <c:pt idx="4">
                  <c:v>14.100990668125959</c:v>
                </c:pt>
                <c:pt idx="5">
                  <c:v>22.468145303391299</c:v>
                </c:pt>
                <c:pt idx="6">
                  <c:v>100</c:v>
                </c:pt>
                <c:pt idx="7">
                  <c:v>78.465376182362121</c:v>
                </c:pt>
                <c:pt idx="8">
                  <c:v>16.567420382687722</c:v>
                </c:pt>
                <c:pt idx="9">
                  <c:v>13.263252711878373</c:v>
                </c:pt>
                <c:pt idx="10">
                  <c:v>57.793331412498468</c:v>
                </c:pt>
                <c:pt idx="11">
                  <c:v>33.901450628305845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FA-4FB0-927F-7BEE0725C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450664"/>
        <c:axId val="241451056"/>
      </c:barChart>
      <c:catAx>
        <c:axId val="241450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1451056"/>
        <c:crosses val="autoZero"/>
        <c:auto val="1"/>
        <c:lblAlgn val="ctr"/>
        <c:lblOffset val="100"/>
        <c:noMultiLvlLbl val="0"/>
      </c:catAx>
      <c:valAx>
        <c:axId val="241451056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41450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48391669573793"/>
          <c:y val="7.3207789550992816E-2"/>
          <c:w val="0.19261369614211118"/>
          <c:h val="0.15336611092627506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1D65A4-B8CF-484A-9BAA-65A1E5620BC2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FCA144-2A1B-4F50-9369-BD076D4F438C}">
      <dgm:prSet phldrT="[Текст]" custT="1"/>
      <dgm:spPr/>
      <dgm:t>
        <a:bodyPr/>
        <a:lstStyle/>
        <a:p>
          <a:r>
            <a:rPr lang="ru-RU" sz="2800" dirty="0" err="1" smtClean="0"/>
            <a:t>Бихевиоральное</a:t>
          </a:r>
          <a:endParaRPr lang="ru-RU" sz="2800" dirty="0"/>
        </a:p>
      </dgm:t>
    </dgm:pt>
    <dgm:pt modelId="{14ABF902-1F37-435A-BB69-C3115919D69C}" type="parTrans" cxnId="{D73415AA-4F61-403C-86B3-1D560D5B70D7}">
      <dgm:prSet/>
      <dgm:spPr/>
      <dgm:t>
        <a:bodyPr/>
        <a:lstStyle/>
        <a:p>
          <a:endParaRPr lang="ru-RU"/>
        </a:p>
      </dgm:t>
    </dgm:pt>
    <dgm:pt modelId="{81C1E8EA-D765-40D6-8FD1-E33EFE240376}" type="sibTrans" cxnId="{D73415AA-4F61-403C-86B3-1D560D5B70D7}">
      <dgm:prSet/>
      <dgm:spPr/>
      <dgm:t>
        <a:bodyPr/>
        <a:lstStyle/>
        <a:p>
          <a:endParaRPr lang="ru-RU"/>
        </a:p>
      </dgm:t>
    </dgm:pt>
    <dgm:pt modelId="{83282D38-DE3B-4B64-B2E9-B607C4AEB8BF}">
      <dgm:prSet phldrT="[Текст]" custT="1"/>
      <dgm:spPr/>
      <dgm:t>
        <a:bodyPr/>
        <a:lstStyle/>
        <a:p>
          <a:r>
            <a:rPr lang="ru-RU" sz="2800" dirty="0" smtClean="0"/>
            <a:t>Когнитивное</a:t>
          </a:r>
          <a:endParaRPr lang="ru-RU" sz="2800" dirty="0"/>
        </a:p>
      </dgm:t>
    </dgm:pt>
    <dgm:pt modelId="{933A3938-369A-492F-AE74-9DBF9C838E37}" type="parTrans" cxnId="{53649424-B094-4CA3-B8A3-182DECC6D788}">
      <dgm:prSet/>
      <dgm:spPr/>
      <dgm:t>
        <a:bodyPr/>
        <a:lstStyle/>
        <a:p>
          <a:endParaRPr lang="ru-RU"/>
        </a:p>
      </dgm:t>
    </dgm:pt>
    <dgm:pt modelId="{3D807E47-4A90-45FA-BCD2-E7EA9C5E1A3A}" type="sibTrans" cxnId="{53649424-B094-4CA3-B8A3-182DECC6D788}">
      <dgm:prSet/>
      <dgm:spPr/>
      <dgm:t>
        <a:bodyPr/>
        <a:lstStyle/>
        <a:p>
          <a:endParaRPr lang="ru-RU"/>
        </a:p>
      </dgm:t>
    </dgm:pt>
    <dgm:pt modelId="{F0BBC893-17DC-43A2-8AE5-FB1CA2C1B070}">
      <dgm:prSet phldrT="[Текст]" custT="1"/>
      <dgm:spPr/>
      <dgm:t>
        <a:bodyPr/>
        <a:lstStyle/>
        <a:p>
          <a:r>
            <a:rPr lang="ru-RU" sz="2800" dirty="0" smtClean="0"/>
            <a:t>Социальное</a:t>
          </a:r>
          <a:endParaRPr lang="ru-RU" sz="2800" dirty="0"/>
        </a:p>
      </dgm:t>
    </dgm:pt>
    <dgm:pt modelId="{6CC760BE-918C-485A-A48D-4B8BA47F79FA}" type="parTrans" cxnId="{E8C58F84-114A-4908-A2EB-38784636955B}">
      <dgm:prSet/>
      <dgm:spPr/>
      <dgm:t>
        <a:bodyPr/>
        <a:lstStyle/>
        <a:p>
          <a:endParaRPr lang="ru-RU"/>
        </a:p>
      </dgm:t>
    </dgm:pt>
    <dgm:pt modelId="{5EF550DF-8DB1-4A7E-B7C3-C31DE112F4EA}" type="sibTrans" cxnId="{E8C58F84-114A-4908-A2EB-38784636955B}">
      <dgm:prSet/>
      <dgm:spPr/>
      <dgm:t>
        <a:bodyPr/>
        <a:lstStyle/>
        <a:p>
          <a:endParaRPr lang="ru-RU"/>
        </a:p>
      </dgm:t>
    </dgm:pt>
    <dgm:pt modelId="{3B9A5C27-CFBC-4C48-AA75-DF8C0F7C8DCB}">
      <dgm:prSet phldrT="[Текст]" custT="1"/>
      <dgm:spPr/>
      <dgm:t>
        <a:bodyPr/>
        <a:lstStyle/>
        <a:p>
          <a:r>
            <a:rPr lang="ru-RU" sz="2400" b="1" i="0" dirty="0" err="1" smtClean="0"/>
            <a:t>Екзистенциально</a:t>
          </a:r>
          <a:r>
            <a:rPr lang="ru-RU" sz="2400" b="1" i="0" dirty="0" smtClean="0"/>
            <a:t>-</a:t>
          </a:r>
        </a:p>
        <a:p>
          <a:r>
            <a:rPr lang="ru-RU" sz="2400" b="1" i="0" dirty="0" smtClean="0"/>
            <a:t>Гуманистическое</a:t>
          </a:r>
          <a:endParaRPr lang="ru-RU" sz="2400" dirty="0"/>
        </a:p>
      </dgm:t>
    </dgm:pt>
    <dgm:pt modelId="{5D3C61C1-85AE-405F-9AAB-6084A8440407}" type="parTrans" cxnId="{20976988-27A2-4A38-BF93-E0FE3510C7A1}">
      <dgm:prSet/>
      <dgm:spPr/>
      <dgm:t>
        <a:bodyPr/>
        <a:lstStyle/>
        <a:p>
          <a:endParaRPr lang="ru-RU"/>
        </a:p>
      </dgm:t>
    </dgm:pt>
    <dgm:pt modelId="{D0C57121-59C9-4B11-9DA0-65D0474894D3}" type="sibTrans" cxnId="{20976988-27A2-4A38-BF93-E0FE3510C7A1}">
      <dgm:prSet/>
      <dgm:spPr/>
      <dgm:t>
        <a:bodyPr/>
        <a:lstStyle/>
        <a:p>
          <a:endParaRPr lang="ru-RU"/>
        </a:p>
      </dgm:t>
    </dgm:pt>
    <dgm:pt modelId="{878637E8-39A1-412A-B200-9E267A9A53F9}">
      <dgm:prSet phldrT="[Текст]" custT="1"/>
      <dgm:spPr/>
      <dgm:t>
        <a:bodyPr/>
        <a:lstStyle/>
        <a:p>
          <a:r>
            <a:rPr lang="ru-RU" sz="2800" b="1" dirty="0" smtClean="0"/>
            <a:t>Психоанализ</a:t>
          </a:r>
          <a:endParaRPr lang="ru-RU" sz="2800" b="1" dirty="0"/>
        </a:p>
      </dgm:t>
    </dgm:pt>
    <dgm:pt modelId="{ADF954EA-4A26-4E31-93EA-5D2BA7B8E794}" type="parTrans" cxnId="{336CFD56-E34D-453D-9D84-AA4C047C0D3F}">
      <dgm:prSet/>
      <dgm:spPr/>
      <dgm:t>
        <a:bodyPr/>
        <a:lstStyle/>
        <a:p>
          <a:endParaRPr lang="ru-RU"/>
        </a:p>
      </dgm:t>
    </dgm:pt>
    <dgm:pt modelId="{86CDC612-CB7A-412B-90F3-B086F158BD09}" type="sibTrans" cxnId="{336CFD56-E34D-453D-9D84-AA4C047C0D3F}">
      <dgm:prSet/>
      <dgm:spPr/>
      <dgm:t>
        <a:bodyPr/>
        <a:lstStyle/>
        <a:p>
          <a:endParaRPr lang="ru-RU"/>
        </a:p>
      </dgm:t>
    </dgm:pt>
    <dgm:pt modelId="{7DE08916-CD09-4901-A292-EEFD190564C2}" type="pres">
      <dgm:prSet presAssocID="{CE1D65A4-B8CF-484A-9BAA-65A1E5620B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CF3A151-8354-4210-9C57-B8675BCFA230}" type="pres">
      <dgm:prSet presAssocID="{CE1D65A4-B8CF-484A-9BAA-65A1E5620BC2}" presName="Name1" presStyleCnt="0"/>
      <dgm:spPr/>
    </dgm:pt>
    <dgm:pt modelId="{8B9969CC-2625-4A00-A027-FDB05D5D8ADE}" type="pres">
      <dgm:prSet presAssocID="{CE1D65A4-B8CF-484A-9BAA-65A1E5620BC2}" presName="cycle" presStyleCnt="0"/>
      <dgm:spPr/>
    </dgm:pt>
    <dgm:pt modelId="{AE8FEBE1-85B6-4A26-9542-99137220F53C}" type="pres">
      <dgm:prSet presAssocID="{CE1D65A4-B8CF-484A-9BAA-65A1E5620BC2}" presName="srcNode" presStyleLbl="node1" presStyleIdx="0" presStyleCnt="5"/>
      <dgm:spPr/>
    </dgm:pt>
    <dgm:pt modelId="{03AF62F1-D72E-4DB6-85A0-D7AD48F57125}" type="pres">
      <dgm:prSet presAssocID="{CE1D65A4-B8CF-484A-9BAA-65A1E5620BC2}" presName="conn" presStyleLbl="parChTrans1D2" presStyleIdx="0" presStyleCnt="1"/>
      <dgm:spPr/>
      <dgm:t>
        <a:bodyPr/>
        <a:lstStyle/>
        <a:p>
          <a:endParaRPr lang="ru-RU"/>
        </a:p>
      </dgm:t>
    </dgm:pt>
    <dgm:pt modelId="{B6AB433D-F97C-4139-874A-F0015A1626BE}" type="pres">
      <dgm:prSet presAssocID="{CE1D65A4-B8CF-484A-9BAA-65A1E5620BC2}" presName="extraNode" presStyleLbl="node1" presStyleIdx="0" presStyleCnt="5"/>
      <dgm:spPr/>
    </dgm:pt>
    <dgm:pt modelId="{05960E08-08C0-4668-9131-F0EE19F07A9F}" type="pres">
      <dgm:prSet presAssocID="{CE1D65A4-B8CF-484A-9BAA-65A1E5620BC2}" presName="dstNode" presStyleLbl="node1" presStyleIdx="0" presStyleCnt="5"/>
      <dgm:spPr/>
    </dgm:pt>
    <dgm:pt modelId="{34DB2EDE-BEEF-4203-AE3E-AC75C98A29B4}" type="pres">
      <dgm:prSet presAssocID="{9EFCA144-2A1B-4F50-9369-BD076D4F438C}" presName="text_1" presStyleLbl="node1" presStyleIdx="0" presStyleCnt="5" custScaleX="97420" custLinFactNeighborX="644" custLinFactNeighborY="-18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1826A-5591-477D-8D35-05307384D7E8}" type="pres">
      <dgm:prSet presAssocID="{9EFCA144-2A1B-4F50-9369-BD076D4F438C}" presName="accent_1" presStyleCnt="0"/>
      <dgm:spPr/>
    </dgm:pt>
    <dgm:pt modelId="{B8D0FA53-E59A-4B86-8273-D19D45AE8A93}" type="pres">
      <dgm:prSet presAssocID="{9EFCA144-2A1B-4F50-9369-BD076D4F438C}" presName="accentRepeatNode" presStyleLbl="solidFgAcc1" presStyleIdx="0" presStyleCnt="5" custLinFactNeighborX="21886" custLinFactNeighborY="-13055"/>
      <dgm:spPr/>
    </dgm:pt>
    <dgm:pt modelId="{3DCCB2C9-90F8-4FEA-8FD8-C4D053471F3C}" type="pres">
      <dgm:prSet presAssocID="{83282D38-DE3B-4B64-B2E9-B607C4AEB8B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77FCE-5CCC-45FD-AD66-59B492ACC6E2}" type="pres">
      <dgm:prSet presAssocID="{83282D38-DE3B-4B64-B2E9-B607C4AEB8BF}" presName="accent_2" presStyleCnt="0"/>
      <dgm:spPr/>
    </dgm:pt>
    <dgm:pt modelId="{44733DCA-9234-48B2-B9E8-98B8BFB8698E}" type="pres">
      <dgm:prSet presAssocID="{83282D38-DE3B-4B64-B2E9-B607C4AEB8BF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EB35ADD7-B5BC-40F7-A2C0-46AFF42ADAC4}" type="pres">
      <dgm:prSet presAssocID="{F0BBC893-17DC-43A2-8AE5-FB1CA2C1B07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444D5-7CCC-49EE-B4D3-2B2539DBBC08}" type="pres">
      <dgm:prSet presAssocID="{F0BBC893-17DC-43A2-8AE5-FB1CA2C1B070}" presName="accent_3" presStyleCnt="0"/>
      <dgm:spPr/>
    </dgm:pt>
    <dgm:pt modelId="{65BCEBA9-9449-46C5-A9F7-79D8972CC54D}" type="pres">
      <dgm:prSet presAssocID="{F0BBC893-17DC-43A2-8AE5-FB1CA2C1B070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D52DCA88-45CC-4EA8-B29C-4750AFE0D378}" type="pres">
      <dgm:prSet presAssocID="{3B9A5C27-CFBC-4C48-AA75-DF8C0F7C8DCB}" presName="text_4" presStyleLbl="node1" presStyleIdx="3" presStyleCnt="5" custScaleY="146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0B98E-8762-447C-B5EF-B903649385D9}" type="pres">
      <dgm:prSet presAssocID="{3B9A5C27-CFBC-4C48-AA75-DF8C0F7C8DCB}" presName="accent_4" presStyleCnt="0"/>
      <dgm:spPr/>
    </dgm:pt>
    <dgm:pt modelId="{3BB5B6F3-B595-49E7-B2F5-562E90BD92DB}" type="pres">
      <dgm:prSet presAssocID="{3B9A5C27-CFBC-4C48-AA75-DF8C0F7C8DCB}" presName="accentRepeatNode" presStyleLbl="solidFgAcc1" presStyleIdx="3" presStyleCnt="5"/>
      <dgm:spPr/>
    </dgm:pt>
    <dgm:pt modelId="{2A58E1DB-9DB8-4117-9723-9A6D6BF12B00}" type="pres">
      <dgm:prSet presAssocID="{878637E8-39A1-412A-B200-9E267A9A53F9}" presName="text_5" presStyleLbl="node1" presStyleIdx="4" presStyleCnt="5" custLinFactNeighborX="352" custLinFactNeighborY="4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07483-694D-46FF-A4C3-667B1CEC61FF}" type="pres">
      <dgm:prSet presAssocID="{878637E8-39A1-412A-B200-9E267A9A53F9}" presName="accent_5" presStyleCnt="0"/>
      <dgm:spPr/>
    </dgm:pt>
    <dgm:pt modelId="{6008818E-F12C-4E54-BE7B-899321BA5F7D}" type="pres">
      <dgm:prSet presAssocID="{878637E8-39A1-412A-B200-9E267A9A53F9}" presName="accentRepeatNode" presStyleLbl="solidFgAcc1" presStyleIdx="4" presStyleCnt="5"/>
      <dgm:spPr/>
    </dgm:pt>
  </dgm:ptLst>
  <dgm:cxnLst>
    <dgm:cxn modelId="{27B2EE21-3A9F-4588-9737-62DBFFD0A238}" type="presOf" srcId="{3B9A5C27-CFBC-4C48-AA75-DF8C0F7C8DCB}" destId="{D52DCA88-45CC-4EA8-B29C-4750AFE0D378}" srcOrd="0" destOrd="0" presId="urn:microsoft.com/office/officeart/2008/layout/VerticalCurvedList"/>
    <dgm:cxn modelId="{4E8BE83D-D206-4431-AAC4-6D0BCFEDF713}" type="presOf" srcId="{CE1D65A4-B8CF-484A-9BAA-65A1E5620BC2}" destId="{7DE08916-CD09-4901-A292-EEFD190564C2}" srcOrd="0" destOrd="0" presId="urn:microsoft.com/office/officeart/2008/layout/VerticalCurvedList"/>
    <dgm:cxn modelId="{BEB1A5C8-CF9B-4EC5-BAA2-9A14F8A21746}" type="presOf" srcId="{81C1E8EA-D765-40D6-8FD1-E33EFE240376}" destId="{03AF62F1-D72E-4DB6-85A0-D7AD48F57125}" srcOrd="0" destOrd="0" presId="urn:microsoft.com/office/officeart/2008/layout/VerticalCurvedList"/>
    <dgm:cxn modelId="{72ED0CD2-9A1D-4A41-B63A-85D2410E0F74}" type="presOf" srcId="{878637E8-39A1-412A-B200-9E267A9A53F9}" destId="{2A58E1DB-9DB8-4117-9723-9A6D6BF12B00}" srcOrd="0" destOrd="0" presId="urn:microsoft.com/office/officeart/2008/layout/VerticalCurvedList"/>
    <dgm:cxn modelId="{20976988-27A2-4A38-BF93-E0FE3510C7A1}" srcId="{CE1D65A4-B8CF-484A-9BAA-65A1E5620BC2}" destId="{3B9A5C27-CFBC-4C48-AA75-DF8C0F7C8DCB}" srcOrd="3" destOrd="0" parTransId="{5D3C61C1-85AE-405F-9AAB-6084A8440407}" sibTransId="{D0C57121-59C9-4B11-9DA0-65D0474894D3}"/>
    <dgm:cxn modelId="{C4B0A711-CE69-47FE-A131-7A0E8F34C152}" type="presOf" srcId="{F0BBC893-17DC-43A2-8AE5-FB1CA2C1B070}" destId="{EB35ADD7-B5BC-40F7-A2C0-46AFF42ADAC4}" srcOrd="0" destOrd="0" presId="urn:microsoft.com/office/officeart/2008/layout/VerticalCurvedList"/>
    <dgm:cxn modelId="{E8C58F84-114A-4908-A2EB-38784636955B}" srcId="{CE1D65A4-B8CF-484A-9BAA-65A1E5620BC2}" destId="{F0BBC893-17DC-43A2-8AE5-FB1CA2C1B070}" srcOrd="2" destOrd="0" parTransId="{6CC760BE-918C-485A-A48D-4B8BA47F79FA}" sibTransId="{5EF550DF-8DB1-4A7E-B7C3-C31DE112F4EA}"/>
    <dgm:cxn modelId="{0AC1A32E-7218-4A4D-8F90-7287395D0164}" type="presOf" srcId="{83282D38-DE3B-4B64-B2E9-B607C4AEB8BF}" destId="{3DCCB2C9-90F8-4FEA-8FD8-C4D053471F3C}" srcOrd="0" destOrd="0" presId="urn:microsoft.com/office/officeart/2008/layout/VerticalCurvedList"/>
    <dgm:cxn modelId="{336CFD56-E34D-453D-9D84-AA4C047C0D3F}" srcId="{CE1D65A4-B8CF-484A-9BAA-65A1E5620BC2}" destId="{878637E8-39A1-412A-B200-9E267A9A53F9}" srcOrd="4" destOrd="0" parTransId="{ADF954EA-4A26-4E31-93EA-5D2BA7B8E794}" sibTransId="{86CDC612-CB7A-412B-90F3-B086F158BD09}"/>
    <dgm:cxn modelId="{53649424-B094-4CA3-B8A3-182DECC6D788}" srcId="{CE1D65A4-B8CF-484A-9BAA-65A1E5620BC2}" destId="{83282D38-DE3B-4B64-B2E9-B607C4AEB8BF}" srcOrd="1" destOrd="0" parTransId="{933A3938-369A-492F-AE74-9DBF9C838E37}" sibTransId="{3D807E47-4A90-45FA-BCD2-E7EA9C5E1A3A}"/>
    <dgm:cxn modelId="{D73415AA-4F61-403C-86B3-1D560D5B70D7}" srcId="{CE1D65A4-B8CF-484A-9BAA-65A1E5620BC2}" destId="{9EFCA144-2A1B-4F50-9369-BD076D4F438C}" srcOrd="0" destOrd="0" parTransId="{14ABF902-1F37-435A-BB69-C3115919D69C}" sibTransId="{81C1E8EA-D765-40D6-8FD1-E33EFE240376}"/>
    <dgm:cxn modelId="{9D5A7C95-DABF-44A1-BC54-61D8036D521F}" type="presOf" srcId="{9EFCA144-2A1B-4F50-9369-BD076D4F438C}" destId="{34DB2EDE-BEEF-4203-AE3E-AC75C98A29B4}" srcOrd="0" destOrd="0" presId="urn:microsoft.com/office/officeart/2008/layout/VerticalCurvedList"/>
    <dgm:cxn modelId="{A0638EB2-945F-4D15-815D-E078429FF44A}" type="presParOf" srcId="{7DE08916-CD09-4901-A292-EEFD190564C2}" destId="{0CF3A151-8354-4210-9C57-B8675BCFA230}" srcOrd="0" destOrd="0" presId="urn:microsoft.com/office/officeart/2008/layout/VerticalCurvedList"/>
    <dgm:cxn modelId="{EE008FB6-1362-416D-B5BD-FC716B5F2501}" type="presParOf" srcId="{0CF3A151-8354-4210-9C57-B8675BCFA230}" destId="{8B9969CC-2625-4A00-A027-FDB05D5D8ADE}" srcOrd="0" destOrd="0" presId="urn:microsoft.com/office/officeart/2008/layout/VerticalCurvedList"/>
    <dgm:cxn modelId="{B7A319B8-EB8D-4F18-B457-C102742E9F70}" type="presParOf" srcId="{8B9969CC-2625-4A00-A027-FDB05D5D8ADE}" destId="{AE8FEBE1-85B6-4A26-9542-99137220F53C}" srcOrd="0" destOrd="0" presId="urn:microsoft.com/office/officeart/2008/layout/VerticalCurvedList"/>
    <dgm:cxn modelId="{6B31697F-2C0F-4832-9CDB-9AF747B51860}" type="presParOf" srcId="{8B9969CC-2625-4A00-A027-FDB05D5D8ADE}" destId="{03AF62F1-D72E-4DB6-85A0-D7AD48F57125}" srcOrd="1" destOrd="0" presId="urn:microsoft.com/office/officeart/2008/layout/VerticalCurvedList"/>
    <dgm:cxn modelId="{CDB89ACA-84F5-4EF3-8A3B-14DDE8235A27}" type="presParOf" srcId="{8B9969CC-2625-4A00-A027-FDB05D5D8ADE}" destId="{B6AB433D-F97C-4139-874A-F0015A1626BE}" srcOrd="2" destOrd="0" presId="urn:microsoft.com/office/officeart/2008/layout/VerticalCurvedList"/>
    <dgm:cxn modelId="{570C3473-02F7-4ABE-BB82-1587DE09C087}" type="presParOf" srcId="{8B9969CC-2625-4A00-A027-FDB05D5D8ADE}" destId="{05960E08-08C0-4668-9131-F0EE19F07A9F}" srcOrd="3" destOrd="0" presId="urn:microsoft.com/office/officeart/2008/layout/VerticalCurvedList"/>
    <dgm:cxn modelId="{3D4CB243-D11D-4796-B2FD-6B994AAB4224}" type="presParOf" srcId="{0CF3A151-8354-4210-9C57-B8675BCFA230}" destId="{34DB2EDE-BEEF-4203-AE3E-AC75C98A29B4}" srcOrd="1" destOrd="0" presId="urn:microsoft.com/office/officeart/2008/layout/VerticalCurvedList"/>
    <dgm:cxn modelId="{0B360FF8-6A57-4BA8-8F81-2AD62489BE47}" type="presParOf" srcId="{0CF3A151-8354-4210-9C57-B8675BCFA230}" destId="{1DE1826A-5591-477D-8D35-05307384D7E8}" srcOrd="2" destOrd="0" presId="urn:microsoft.com/office/officeart/2008/layout/VerticalCurvedList"/>
    <dgm:cxn modelId="{8C5E0C68-EC03-440B-B44B-7E76605267EC}" type="presParOf" srcId="{1DE1826A-5591-477D-8D35-05307384D7E8}" destId="{B8D0FA53-E59A-4B86-8273-D19D45AE8A93}" srcOrd="0" destOrd="0" presId="urn:microsoft.com/office/officeart/2008/layout/VerticalCurvedList"/>
    <dgm:cxn modelId="{6B67E60F-3DB4-4758-BE9F-B4EAD52B6DE3}" type="presParOf" srcId="{0CF3A151-8354-4210-9C57-B8675BCFA230}" destId="{3DCCB2C9-90F8-4FEA-8FD8-C4D053471F3C}" srcOrd="3" destOrd="0" presId="urn:microsoft.com/office/officeart/2008/layout/VerticalCurvedList"/>
    <dgm:cxn modelId="{318CAEBD-D1B6-4C7E-81A5-88E41772D3E8}" type="presParOf" srcId="{0CF3A151-8354-4210-9C57-B8675BCFA230}" destId="{33277FCE-5CCC-45FD-AD66-59B492ACC6E2}" srcOrd="4" destOrd="0" presId="urn:microsoft.com/office/officeart/2008/layout/VerticalCurvedList"/>
    <dgm:cxn modelId="{81501F18-5697-47D7-A673-4ACB7D54E624}" type="presParOf" srcId="{33277FCE-5CCC-45FD-AD66-59B492ACC6E2}" destId="{44733DCA-9234-48B2-B9E8-98B8BFB8698E}" srcOrd="0" destOrd="0" presId="urn:microsoft.com/office/officeart/2008/layout/VerticalCurvedList"/>
    <dgm:cxn modelId="{263223B8-4785-49C5-9B9D-FC24C48B4709}" type="presParOf" srcId="{0CF3A151-8354-4210-9C57-B8675BCFA230}" destId="{EB35ADD7-B5BC-40F7-A2C0-46AFF42ADAC4}" srcOrd="5" destOrd="0" presId="urn:microsoft.com/office/officeart/2008/layout/VerticalCurvedList"/>
    <dgm:cxn modelId="{AC67D8DC-D311-4A6D-9EE1-692E8FB1574F}" type="presParOf" srcId="{0CF3A151-8354-4210-9C57-B8675BCFA230}" destId="{D86444D5-7CCC-49EE-B4D3-2B2539DBBC08}" srcOrd="6" destOrd="0" presId="urn:microsoft.com/office/officeart/2008/layout/VerticalCurvedList"/>
    <dgm:cxn modelId="{0DB2B983-F758-4AF6-B135-F0FF09F70D58}" type="presParOf" srcId="{D86444D5-7CCC-49EE-B4D3-2B2539DBBC08}" destId="{65BCEBA9-9449-46C5-A9F7-79D8972CC54D}" srcOrd="0" destOrd="0" presId="urn:microsoft.com/office/officeart/2008/layout/VerticalCurvedList"/>
    <dgm:cxn modelId="{2192E1FB-E577-46B3-B0B5-0A53D2B34A40}" type="presParOf" srcId="{0CF3A151-8354-4210-9C57-B8675BCFA230}" destId="{D52DCA88-45CC-4EA8-B29C-4750AFE0D378}" srcOrd="7" destOrd="0" presId="urn:microsoft.com/office/officeart/2008/layout/VerticalCurvedList"/>
    <dgm:cxn modelId="{05358B3B-A796-4AFB-B11A-F0EAB0089BC7}" type="presParOf" srcId="{0CF3A151-8354-4210-9C57-B8675BCFA230}" destId="{0450B98E-8762-447C-B5EF-B903649385D9}" srcOrd="8" destOrd="0" presId="urn:microsoft.com/office/officeart/2008/layout/VerticalCurvedList"/>
    <dgm:cxn modelId="{04B224D4-9B5C-4D33-A36D-B9A9A0640735}" type="presParOf" srcId="{0450B98E-8762-447C-B5EF-B903649385D9}" destId="{3BB5B6F3-B595-49E7-B2F5-562E90BD92DB}" srcOrd="0" destOrd="0" presId="urn:microsoft.com/office/officeart/2008/layout/VerticalCurvedList"/>
    <dgm:cxn modelId="{59742142-AC37-4E89-889C-48C79111EFC1}" type="presParOf" srcId="{0CF3A151-8354-4210-9C57-B8675BCFA230}" destId="{2A58E1DB-9DB8-4117-9723-9A6D6BF12B00}" srcOrd="9" destOrd="0" presId="urn:microsoft.com/office/officeart/2008/layout/VerticalCurvedList"/>
    <dgm:cxn modelId="{F97C590E-A2E2-4DDE-A3B1-662795906E01}" type="presParOf" srcId="{0CF3A151-8354-4210-9C57-B8675BCFA230}" destId="{DA907483-694D-46FF-A4C3-667B1CEC61FF}" srcOrd="10" destOrd="0" presId="urn:microsoft.com/office/officeart/2008/layout/VerticalCurvedList"/>
    <dgm:cxn modelId="{5A5CF84A-64AC-4FB0-A940-6E0578B1A057}" type="presParOf" srcId="{DA907483-694D-46FF-A4C3-667B1CEC61FF}" destId="{6008818E-F12C-4E54-BE7B-899321BA5F7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77C1FB-424E-4C3E-9044-1BAA37ECB3FE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E5D02E-995F-41B5-AB33-F698FD39FBD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b="0" i="0" dirty="0" smtClean="0"/>
            <a:t>Направления психологии </a:t>
          </a:r>
          <a:endParaRPr lang="ru-RU" sz="2400" dirty="0"/>
        </a:p>
      </dgm:t>
    </dgm:pt>
    <dgm:pt modelId="{103E7B9B-E8FD-40F2-8FBA-B30F4919ACFB}" type="parTrans" cxnId="{1FC64F0C-94CB-4515-8392-CB7DC1EEAB73}">
      <dgm:prSet/>
      <dgm:spPr/>
      <dgm:t>
        <a:bodyPr/>
        <a:lstStyle/>
        <a:p>
          <a:endParaRPr lang="ru-RU"/>
        </a:p>
      </dgm:t>
    </dgm:pt>
    <dgm:pt modelId="{4A9B908A-1F1E-4A97-BD48-8971AD72B637}" type="sibTrans" cxnId="{1FC64F0C-94CB-4515-8392-CB7DC1EEAB73}">
      <dgm:prSet/>
      <dgm:spPr/>
      <dgm:t>
        <a:bodyPr/>
        <a:lstStyle/>
        <a:p>
          <a:endParaRPr lang="ru-RU"/>
        </a:p>
      </dgm:t>
    </dgm:pt>
    <dgm:pt modelId="{997F57B2-B0BC-46A4-B8EB-383AF8FB270E}" type="pres">
      <dgm:prSet presAssocID="{5F77C1FB-424E-4C3E-9044-1BAA37ECB3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A3665F-9E12-4BE8-AE2E-8615D15D3265}" type="pres">
      <dgm:prSet presAssocID="{D4E5D02E-995F-41B5-AB33-F698FD39FBDA}" presName="parentText" presStyleLbl="node1" presStyleIdx="0" presStyleCnt="1" custScaleX="74884" custScaleY="77398" custLinFactNeighborX="-4384" custLinFactNeighborY="-459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4DFCC6-FFCC-4067-8898-218ED8D972AF}" type="presOf" srcId="{5F77C1FB-424E-4C3E-9044-1BAA37ECB3FE}" destId="{997F57B2-B0BC-46A4-B8EB-383AF8FB270E}" srcOrd="0" destOrd="0" presId="urn:microsoft.com/office/officeart/2005/8/layout/vList2"/>
    <dgm:cxn modelId="{CB8932A0-77AA-4757-86DE-CB80ADDAB247}" type="presOf" srcId="{D4E5D02E-995F-41B5-AB33-F698FD39FBDA}" destId="{19A3665F-9E12-4BE8-AE2E-8615D15D3265}" srcOrd="0" destOrd="0" presId="urn:microsoft.com/office/officeart/2005/8/layout/vList2"/>
    <dgm:cxn modelId="{1FC64F0C-94CB-4515-8392-CB7DC1EEAB73}" srcId="{5F77C1FB-424E-4C3E-9044-1BAA37ECB3FE}" destId="{D4E5D02E-995F-41B5-AB33-F698FD39FBDA}" srcOrd="0" destOrd="0" parTransId="{103E7B9B-E8FD-40F2-8FBA-B30F4919ACFB}" sibTransId="{4A9B908A-1F1E-4A97-BD48-8971AD72B637}"/>
    <dgm:cxn modelId="{6C64D2F0-02CF-49AC-9064-3528C7F1C55A}" type="presParOf" srcId="{997F57B2-B0BC-46A4-B8EB-383AF8FB270E}" destId="{19A3665F-9E12-4BE8-AE2E-8615D15D32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F62F1-D72E-4DB6-85A0-D7AD48F57125}">
      <dsp:nvSpPr>
        <dsp:cNvPr id="0" name=""/>
        <dsp:cNvSpPr/>
      </dsp:nvSpPr>
      <dsp:spPr>
        <a:xfrm>
          <a:off x="-5844136" y="-894410"/>
          <a:ext cx="6957489" cy="6957489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B2EDE-BEEF-4203-AE3E-AC75C98A29B4}">
      <dsp:nvSpPr>
        <dsp:cNvPr id="0" name=""/>
        <dsp:cNvSpPr/>
      </dsp:nvSpPr>
      <dsp:spPr>
        <a:xfrm>
          <a:off x="602075" y="200492"/>
          <a:ext cx="5815921" cy="6462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299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Бихевиоральное</a:t>
          </a:r>
          <a:endParaRPr lang="ru-RU" sz="2800" kern="1200" dirty="0"/>
        </a:p>
      </dsp:txBody>
      <dsp:txXfrm>
        <a:off x="602075" y="200492"/>
        <a:ext cx="5815921" cy="646290"/>
      </dsp:txXfrm>
    </dsp:sp>
    <dsp:sp modelId="{B8D0FA53-E59A-4B86-8273-D19D45AE8A93}">
      <dsp:nvSpPr>
        <dsp:cNvPr id="0" name=""/>
        <dsp:cNvSpPr/>
      </dsp:nvSpPr>
      <dsp:spPr>
        <a:xfrm>
          <a:off x="259493" y="136685"/>
          <a:ext cx="807862" cy="807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CCB2C9-90F8-4FEA-8FD8-C4D053471F3C}">
      <dsp:nvSpPr>
        <dsp:cNvPr id="0" name=""/>
        <dsp:cNvSpPr/>
      </dsp:nvSpPr>
      <dsp:spPr>
        <a:xfrm>
          <a:off x="949728" y="1292063"/>
          <a:ext cx="5506833" cy="6462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299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Когнитивное</a:t>
          </a:r>
          <a:endParaRPr lang="ru-RU" sz="2800" kern="1200" dirty="0"/>
        </a:p>
      </dsp:txBody>
      <dsp:txXfrm>
        <a:off x="949728" y="1292063"/>
        <a:ext cx="5506833" cy="646290"/>
      </dsp:txXfrm>
    </dsp:sp>
    <dsp:sp modelId="{44733DCA-9234-48B2-B9E8-98B8BFB8698E}">
      <dsp:nvSpPr>
        <dsp:cNvPr id="0" name=""/>
        <dsp:cNvSpPr/>
      </dsp:nvSpPr>
      <dsp:spPr>
        <a:xfrm>
          <a:off x="545797" y="1211277"/>
          <a:ext cx="807862" cy="807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35ADD7-B5BC-40F7-A2C0-46AFF42ADAC4}">
      <dsp:nvSpPr>
        <dsp:cNvPr id="0" name=""/>
        <dsp:cNvSpPr/>
      </dsp:nvSpPr>
      <dsp:spPr>
        <a:xfrm>
          <a:off x="1091867" y="2261188"/>
          <a:ext cx="5364695" cy="6462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299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Социальное</a:t>
          </a:r>
          <a:endParaRPr lang="ru-RU" sz="2800" kern="1200" dirty="0"/>
        </a:p>
      </dsp:txBody>
      <dsp:txXfrm>
        <a:off x="1091867" y="2261188"/>
        <a:ext cx="5364695" cy="646290"/>
      </dsp:txXfrm>
    </dsp:sp>
    <dsp:sp modelId="{65BCEBA9-9449-46C5-A9F7-79D8972CC54D}">
      <dsp:nvSpPr>
        <dsp:cNvPr id="0" name=""/>
        <dsp:cNvSpPr/>
      </dsp:nvSpPr>
      <dsp:spPr>
        <a:xfrm>
          <a:off x="687935" y="2180402"/>
          <a:ext cx="807862" cy="807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2DCA88-45CC-4EA8-B29C-4750AFE0D378}">
      <dsp:nvSpPr>
        <dsp:cNvPr id="0" name=""/>
        <dsp:cNvSpPr/>
      </dsp:nvSpPr>
      <dsp:spPr>
        <a:xfrm>
          <a:off x="949728" y="3081609"/>
          <a:ext cx="5506833" cy="9437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299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err="1" smtClean="0"/>
            <a:t>Екзистенциально</a:t>
          </a:r>
          <a:r>
            <a:rPr lang="ru-RU" sz="2400" b="1" i="0" kern="1200" dirty="0" smtClean="0"/>
            <a:t>-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Гуманистическое</a:t>
          </a:r>
          <a:endParaRPr lang="ru-RU" sz="2400" kern="1200" dirty="0"/>
        </a:p>
      </dsp:txBody>
      <dsp:txXfrm>
        <a:off x="949728" y="3081609"/>
        <a:ext cx="5506833" cy="943700"/>
      </dsp:txXfrm>
    </dsp:sp>
    <dsp:sp modelId="{3BB5B6F3-B595-49E7-B2F5-562E90BD92DB}">
      <dsp:nvSpPr>
        <dsp:cNvPr id="0" name=""/>
        <dsp:cNvSpPr/>
      </dsp:nvSpPr>
      <dsp:spPr>
        <a:xfrm>
          <a:off x="545797" y="3149527"/>
          <a:ext cx="807862" cy="807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58E1DB-9DB8-4117-9723-9A6D6BF12B00}">
      <dsp:nvSpPr>
        <dsp:cNvPr id="0" name=""/>
        <dsp:cNvSpPr/>
      </dsp:nvSpPr>
      <dsp:spPr>
        <a:xfrm>
          <a:off x="507630" y="4230971"/>
          <a:ext cx="5969946" cy="6462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299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Психоанализ</a:t>
          </a:r>
          <a:endParaRPr lang="ru-RU" sz="2800" b="1" kern="1200" dirty="0"/>
        </a:p>
      </dsp:txBody>
      <dsp:txXfrm>
        <a:off x="507630" y="4230971"/>
        <a:ext cx="5969946" cy="646290"/>
      </dsp:txXfrm>
    </dsp:sp>
    <dsp:sp modelId="{6008818E-F12C-4E54-BE7B-899321BA5F7D}">
      <dsp:nvSpPr>
        <dsp:cNvPr id="0" name=""/>
        <dsp:cNvSpPr/>
      </dsp:nvSpPr>
      <dsp:spPr>
        <a:xfrm>
          <a:off x="82684" y="4118653"/>
          <a:ext cx="807862" cy="807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3665F-9E12-4BE8-AE2E-8615D15D3265}">
      <dsp:nvSpPr>
        <dsp:cNvPr id="0" name=""/>
        <dsp:cNvSpPr/>
      </dsp:nvSpPr>
      <dsp:spPr>
        <a:xfrm>
          <a:off x="244430" y="1210961"/>
          <a:ext cx="2239283" cy="941778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Направления психологии </a:t>
          </a:r>
          <a:endParaRPr lang="ru-RU" sz="2400" kern="1200" dirty="0"/>
        </a:p>
      </dsp:txBody>
      <dsp:txXfrm>
        <a:off x="290404" y="1256935"/>
        <a:ext cx="2147335" cy="849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14520-0136-41DF-AE66-3488A2F7119B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FE06B-8FCB-4CC2-A522-53D461DC2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915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208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Наиболее подвержены различному социальному влиянию обычно: неустойчивый и конформный тип. Склонность к правонарушениям отмечена у лиц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эпилептоимдным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истероидным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типами акцентуации, а так же при различных вариантах их сочетаний. С помощью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PsyAccent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легко и быстро </a:t>
            </a:r>
            <a:r>
              <a:rPr lang="ru-RU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диагностированть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эти типы</a:t>
            </a: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акцентуации, а так же варианты их сочетаний, как на сознательном так и бессознательном уровнях.</a:t>
            </a:r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893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Данные полученные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ПсиАкцент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рекомендуется сопоставлять с преобладание негативных эмоций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ВибраМед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Как видно из рисунка,  у лиц с эпилептоидной акцентуацией достаточно высокий процент негативных эмоций – 35,5%, и что важно – ослаблен уровень контроля за ними т.е. слабо выражены физиологические реакции (торможение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невротизм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15,7%.  При том, что положительные эмоции в целом преобладают над отрицательными. Наблюдается значительная вариабельность как позитивных, так и негативных эмоций, что говорит об общей эмоциональной неустойчивости такого человека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)/ Напротив, при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гипертимном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типе личности явно преобладают положительные эмоции над отрицательными, при малой их вариабельности т.е. положительные эмоции отличаются стойкостью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60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одно из самых позитивных направлений в психологии. Оно признает безграничные возможности человека к самосовершенствованию  в том числе – профессиональному. Где личность и профессия сливаются в единое целое.  Правильно выбранная профессия соответствует способностям личности, приносит радость и удовольствие.  Соответственно подход к оценке способностей так же должен отражать основные принципы гуманистической психологии.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421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программе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ВибраМИ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основанной на технологии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виброизображения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представлена дополненная и расширенная до 12 типов классификация множественных интеллектов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Гарднера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 указанием возможности к самореализации в конкретной профессиональной сфере. Текущая программа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VibraMI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включает в себя 4 опросника для испытуемых разных возрастов.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По окончании 6,5 минутного тестирования система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ВибраМИ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мгновенно генерирует результаты исследования, в виде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файла. Таким образом нет необходимости в расходе времени на обсчет и обработку результатов. И, самое главное, полностью исключается, так называемый «человеческий фактор» т.е. вероятность, что человек допустил ошибку при ручной обработке результатов. Всего системой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ВибраМи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генерируется 12 файлов, со множеством вкладок. Содержание каждой вкладки несет в себе анализ данных, которые могут быть полезны при составлении профиля тестируемого человека, специалистами различных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областей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37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Профиль Множественного интеллекта представлен на графике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`, который получается при суммировании сознательных ответов и психофизиологической реакции на них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(используются приведенные значения).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939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latin typeface="+mn-lt"/>
              </a:rPr>
              <a:t>Имеется возможность получить сведения о широкой и узкой областям профессиональной самореализации (по данным МСКО), а так же области специализации. Таким образом, содержание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каждой вкладки несет в информацию, которую могут использовать специалисты самых разных областей (от психологов, с различной специализацией, до статистов и математиков). Отдельно анализируются сознательные, отдельно – бессознательные ответы, а так же обилие других параметров, в основе которых лежит психофизиологическая реакция человека на предъявляемые стимулы. С целю комплексной оценки, рекомендуется данные по программе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ВибраМИ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сопоставить с результатами, полученными по программе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PsyAccent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822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Сознательные ответы человека отражают его самооценку. В то же время, самооценка это сложное психическое образование, которое не ограничено сознательным представлением человека о себе. Его бессознательная сфера (страхи, инстинкты, вытесненные желания) могут влиять на сознательные ответы в той или иной степени. Степень этого влияния  определяется глубиной конфликта между желаемым  и действительным.  Чем глубже это расхождение, тем большее влияние оказывает сфера бессознательного на сознательные ответы. Что важно бессознательные ответы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более «правдивы» т.к. не привязаны к ситуационному фактору, не подвержены фактору социальной желательности ответов. По этой причине анализ бессознательных реакций так популярен в психоанализе.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39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Диапазон от 20 до -20 считается совпадением желаемого и действительного (пример 1). Отрицательные значения более -20 следует понимать как наиболее значимые параметры бессознательного. В то время как превышение положительного значения в 20 можно рассматривать как значимые параметры сознательной сферы. Это одна из возможных трактовок сознательных и бессознательных ответов испытуемого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387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заключении хотелось бы сказать, что наряду с другими традиционными методами психологического тестирования, технология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виброизображения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 же может претендовать на роль валидного и надежного инструмента в различных направлениях психологии.  Основным преимуществом которого является возможность обработки экспериментальных данных полученных сразу из 2-х источников (сознательного и бессознательного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в режиме реального времени.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932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for</a:t>
            </a:r>
            <a:r>
              <a:rPr lang="en-US" baseline="0" dirty="0" smtClean="0"/>
              <a:t> you attention and welcome with questions!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748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сегодняшнем докладе мне хотелось бы озвучить те практические аспекты в использовании технологии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виброизображения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которые могут быть полезны в разных направлениях психологии. Моя задача продемонстрировать что любой продукт на базе технологии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виброизображении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  это хороший и надежный инструмент в профессиональной деятельности психолога. Даже если этот специалист работает в каком-то определенном направлении и решает узкие профессиональные задачи.  В качестве примеров мы рассмотрим 5 популярных направлений в психологии и то, как использовать технологию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виброизображения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 учетом профессиональной специфики каждого из этих направлений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Психометрический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подход обеспечивает объективность полученных данных и позволяет решать практические задачи диагностики состояний и личности внутри каждого из этих направлений 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375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Анастаси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своем методологическом подходе к психометрическому тестированию  считает, что тесты следует выбирать и использовать,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учетом их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dirty="0" smtClean="0"/>
              <a:t>контекстуальной целесообразности и имеющихся ограничений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Психометрический подход к оценке достоверности и обоснованности психологических методов, на наш взгляд, является базовым. Любой из продуктов, основанных на технологии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виброизображения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позволяет минимизировать количество ошибок в деятельности психолога, может использоваться как самостоятельный инструмент и в сочетании с традиционными инструментами психологической диагностики (опросники, тесты и т. Д.).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20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Стандарт психологического тестирования, является одним из основных документов регламентирующих критерии  надежности и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валидности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психологических тестов. В то же время, не стоит забывать о том, что его критерии применимы только лишь к традиционным психологическим тестам и опросника, результаты которых привязаны к сфере бессознательного.  Проблема в том, что в психологии имеются и другие методы диагностики, чьей областью является преимущественно сфера бессознательного. Например, психоанализ, тест 8 влечений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Сонди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др. И в этом случае критерии достоверности и надежности, о которых говорится в Психологических стандартах 2014 года, перестают работать. Технология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Vibraimage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охватывает обе эти области: сознательную и бессознательную. Поэтому критерии надежности и достоверности, согласно которым принято оценивать современные психологические стандарты, не могут быть использованы в полной мере в отношении данной технологии.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652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Бихевиоральное</a:t>
            </a:r>
            <a:r>
              <a:rPr lang="ru-RU" baseline="0" dirty="0" smtClean="0"/>
              <a:t> направление психологии изучает поведение человека как основной индикатор его личности.</a:t>
            </a:r>
            <a:r>
              <a:rPr lang="en-US" baseline="0" dirty="0" smtClean="0"/>
              <a:t> </a:t>
            </a:r>
            <a:r>
              <a:rPr lang="ru-RU" baseline="0" dirty="0" smtClean="0"/>
              <a:t>Скиннер о </a:t>
            </a:r>
            <a:r>
              <a:rPr lang="ru-RU" baseline="0" dirty="0" err="1" smtClean="0"/>
              <a:t>бихевиоральной</a:t>
            </a:r>
            <a:r>
              <a:rPr lang="ru-RU" baseline="0" dirty="0" smtClean="0"/>
              <a:t> психологии говорил, что наука о поведении человека принципиально не отличается от любой другой науки, основанной на фактах. Ее цель предсказать и проконтролировать изучаемое явление. Соответственно  инструмент психодиагностики  должен обладать  высокой прогностической точностью, с опорой на критерии которые можно проверить в режиме реального времени.  Наиболее удобно это сделать используя данные</a:t>
            </a:r>
            <a:r>
              <a:rPr lang="en-US" baseline="0" dirty="0" smtClean="0"/>
              <a:t> </a:t>
            </a:r>
            <a:r>
              <a:rPr lang="ru-RU" baseline="0" dirty="0" smtClean="0"/>
              <a:t>о ПФ</a:t>
            </a:r>
            <a:r>
              <a:rPr lang="en-US" baseline="0" dirty="0" smtClean="0"/>
              <a:t>C</a:t>
            </a:r>
            <a:r>
              <a:rPr lang="ru-RU" baseline="0" dirty="0" smtClean="0"/>
              <a:t>,  используя программу </a:t>
            </a:r>
            <a:r>
              <a:rPr lang="en-US" sz="1200" b="0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VibraMed</a:t>
            </a:r>
            <a:r>
              <a:rPr lang="ru-RU" sz="1200" b="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или один</a:t>
            </a:r>
            <a:r>
              <a:rPr lang="ru-RU" sz="1200" b="0" baseline="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из файлов </a:t>
            </a:r>
            <a:r>
              <a:rPr lang="en-US" sz="1200" b="0" baseline="0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Excel_M</a:t>
            </a:r>
            <a:r>
              <a:rPr lang="ru-RU" sz="1200" b="0" baseline="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, на базе программ </a:t>
            </a:r>
            <a:r>
              <a:rPr lang="en-US" sz="1200" b="0" baseline="0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VibraMI</a:t>
            </a:r>
            <a:r>
              <a:rPr lang="en-US" sz="1200" b="0" baseline="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)</a:t>
            </a:r>
            <a:r>
              <a:rPr lang="ru-RU" sz="1200" b="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.</a:t>
            </a:r>
            <a:r>
              <a:rPr lang="ru-RU" sz="1200" b="0" baseline="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Рассмотрим подробнее: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715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Экспресс-диагностика ППС и комплексная оценка личности имеют разные цели. Комплексная диагностика личности выявляет индивидуума, поведение которого представляет угрозу для общества или индивида в определенных обстоятельствах, которые также называют «уязвимым местом».</a:t>
            </a:r>
          </a:p>
          <a:p>
            <a:r>
              <a:rPr lang="ru-RU" dirty="0" smtClean="0"/>
              <a:t>Экспресс-диагностика позволяет прогнозировать вероятность деструктивного поведения в ближайшие несколько минут.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577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каких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случаях может понадобиться экспресс-диагностика психофизиологического состояния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Разграничение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опасных и безопасных ситуаций взаимодействия. Прогноз на ближайший промежуток времени.  Поведение человека действительно представляет угрозу или он субъективно воспринимается как опасная личность?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99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комплексной оценке личности, в отличие от экспресс-диагностики ППС, ставятся другие цели. Например, «</a:t>
            </a:r>
            <a:r>
              <a:rPr lang="ru-RU" dirty="0" err="1" smtClean="0"/>
              <a:t>Оперантное</a:t>
            </a:r>
            <a:r>
              <a:rPr lang="ru-RU" dirty="0" smtClean="0"/>
              <a:t> обучение Скиннера» или «Закон </a:t>
            </a:r>
            <a:r>
              <a:rPr lang="ru-RU" dirty="0" err="1" smtClean="0"/>
              <a:t>Торндайка</a:t>
            </a:r>
            <a:r>
              <a:rPr lang="ru-RU" dirty="0" smtClean="0"/>
              <a:t>» предполагают, что в процессе получения конкретного повторяющегося позитивного опыта определенная поведенческая модель закрепляется.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Сами авторы исследуют стимулы и реакции на них человека. </a:t>
            </a:r>
            <a:r>
              <a:rPr lang="ru-RU" b="0" dirty="0" smtClean="0"/>
              <a:t>Но ни </a:t>
            </a:r>
            <a:r>
              <a:rPr lang="ru-RU" b="0" dirty="0" err="1" smtClean="0"/>
              <a:t>Торндайк</a:t>
            </a:r>
            <a:r>
              <a:rPr lang="ru-RU" b="0" dirty="0" smtClean="0"/>
              <a:t>, ни Скиннер не могли определить, какие из людей в большей степени, а какие в меньшей степени подвержены негативному влиянию. Комплексная оценка личности с помощью </a:t>
            </a:r>
            <a:r>
              <a:rPr lang="ru-RU" b="0" dirty="0" err="1" smtClean="0"/>
              <a:t>PsyAccent</a:t>
            </a:r>
            <a:r>
              <a:rPr lang="ru-RU" b="0" dirty="0" smtClean="0"/>
              <a:t> и </a:t>
            </a:r>
            <a:r>
              <a:rPr lang="ru-RU" b="0" dirty="0" err="1" smtClean="0"/>
              <a:t>VibraMed</a:t>
            </a:r>
            <a:r>
              <a:rPr lang="ru-RU" b="0" dirty="0" smtClean="0"/>
              <a:t> может сделать это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02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Проблема диагностики пограничных психических расстройств является одной из центральных проблем психиатрии и психологии, а также ее отдельных отраслей. Акцентуации  традиционно понимается как крайний вариант  нормы проявления характера, при котором отдельные черты усилены, а другие наоборот – ослаблены.  Такой человек может оказаться более подвержен негативному влиянию, чем другие люди без акцентуаций характера.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Программа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PsyAccent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содержит 3 опросника: L12 - для взрослых, T12 - для подростков и юношей, PA - для определения психологической совместимости пациента и врача. При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разработке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PsyAccent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были учтены основные закономерности возрастной динамики акцентуаций характера, а также вероятность патологической динамики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девиантное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делинквентное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поведение. Опросник РА предназначается в помочь медицинским работникам, специализация которых - лечение злокачественных новообразований.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AAB7-4C61-4A5E-82BE-B6DB7C8FA49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6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16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8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353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17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8428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58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03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4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7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2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86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48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8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53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72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11.06.2019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12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FCB7E-3DF8-4FED-B2EF-CEE409F01703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1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  <p:sldLayoutId id="2147484348" r:id="rId12"/>
    <p:sldLayoutId id="2147484349" r:id="rId13"/>
    <p:sldLayoutId id="2147484350" r:id="rId14"/>
    <p:sldLayoutId id="2147484351" r:id="rId15"/>
    <p:sldLayoutId id="21474843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maker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7489" y="2217681"/>
            <a:ext cx="10447725" cy="29402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</a:rPr>
            </a:br>
            <a:r>
              <a:rPr lang="en-US" sz="44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4400" dirty="0" smtClean="0">
                <a:solidFill>
                  <a:schemeClr val="tx1"/>
                </a:solidFill>
                <a:effectLst/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chemeClr val="tx1"/>
                </a:solidFill>
              </a:rPr>
              <a:t/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ИСПОЛЬЗОВАНИЯ ТЕХНОЛОГИИ ВИБРОИЗОБРАЖЕНИЯ В РАЗЛИЧНЫХ НАПРАВЛЕНИЯХ ПСИХОЛОГИИ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424" y="4389120"/>
            <a:ext cx="8495485" cy="115233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Николаенко Я.Н.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к.пс.н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446" y="317029"/>
            <a:ext cx="2051457" cy="1023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48" y="248796"/>
            <a:ext cx="2201091" cy="13488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7141" y="407881"/>
            <a:ext cx="6101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 </a:t>
            </a:r>
            <a:r>
              <a:rPr lang="ru-RU" sz="2000" b="1" i="1" dirty="0" smtClean="0">
                <a:solidFill>
                  <a:srgbClr val="0070C0"/>
                </a:solidFill>
              </a:rPr>
              <a:t>2-я Международная научно-техническая конференция </a:t>
            </a:r>
            <a:r>
              <a:rPr lang="ru-RU" sz="2000" b="1" i="1" dirty="0">
                <a:solidFill>
                  <a:srgbClr val="0070C0"/>
                </a:solidFill>
              </a:rPr>
              <a:t>«Современная психофизиология. Технология </a:t>
            </a:r>
            <a:r>
              <a:rPr lang="ru-RU" sz="2000" b="1" i="1" dirty="0" err="1">
                <a:solidFill>
                  <a:srgbClr val="0070C0"/>
                </a:solidFill>
              </a:rPr>
              <a:t>виброизображения</a:t>
            </a:r>
            <a:r>
              <a:rPr lang="ru-RU" sz="2000" b="1" i="1" dirty="0">
                <a:solidFill>
                  <a:srgbClr val="0070C0"/>
                </a:solidFill>
              </a:rPr>
              <a:t> (</a:t>
            </a:r>
            <a:r>
              <a:rPr lang="ru-RU" sz="2000" b="1" i="1" dirty="0" err="1">
                <a:solidFill>
                  <a:srgbClr val="0070C0"/>
                </a:solidFill>
              </a:rPr>
              <a:t>Vibraimage</a:t>
            </a:r>
            <a:r>
              <a:rPr lang="ru-RU" sz="2000" b="1" i="1" dirty="0">
                <a:solidFill>
                  <a:srgbClr val="0070C0"/>
                </a:solidFill>
              </a:rPr>
              <a:t>)»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744" y="179102"/>
            <a:ext cx="11103531" cy="100418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Когнитивная и социальная психология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PsyAccent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Теория социального научения А. Бандуры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913" y="1443185"/>
            <a:ext cx="10676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Наибольшую популярность в когнитивной и социальной психологии получила Теория Социального Научения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Альберта Бандуры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2" y="2274182"/>
            <a:ext cx="11297915" cy="435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3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118" y="136634"/>
            <a:ext cx="11103531" cy="65261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Когнитивная и социальная психология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VibraMed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827" y="1046898"/>
            <a:ext cx="4095601" cy="50474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10" y="1051020"/>
            <a:ext cx="4059442" cy="49803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2601" y="6167961"/>
            <a:ext cx="4339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Пример</a:t>
            </a:r>
            <a:r>
              <a:rPr lang="en-US" sz="2400" dirty="0" smtClean="0"/>
              <a:t> </a:t>
            </a:r>
            <a:r>
              <a:rPr lang="en-US" sz="2400" dirty="0"/>
              <a:t>1.</a:t>
            </a:r>
            <a:r>
              <a:rPr lang="ru-RU" sz="2400" dirty="0"/>
              <a:t> </a:t>
            </a:r>
            <a:r>
              <a:rPr lang="ru-RU" sz="2400" dirty="0" err="1" smtClean="0"/>
              <a:t>Гипертимный</a:t>
            </a:r>
            <a:r>
              <a:rPr lang="en-US" sz="2400" dirty="0" smtClean="0"/>
              <a:t> </a:t>
            </a:r>
            <a:r>
              <a:rPr lang="ru-RU" sz="2400" dirty="0" smtClean="0"/>
              <a:t>тип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333864" y="6194087"/>
            <a:ext cx="4565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Пример</a:t>
            </a:r>
            <a:r>
              <a:rPr lang="en-US" sz="2400" dirty="0" smtClean="0"/>
              <a:t> 2. </a:t>
            </a:r>
            <a:r>
              <a:rPr lang="ru-RU" sz="2400" dirty="0" smtClean="0"/>
              <a:t>Эпилептоидный тип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544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913" y="534631"/>
            <a:ext cx="11103531" cy="741406"/>
          </a:xfrm>
        </p:spPr>
        <p:txBody>
          <a:bodyPr>
            <a:noAutofit/>
          </a:bodyPr>
          <a:lstStyle/>
          <a:p>
            <a:pPr lvl="0" algn="ctr"/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Экзистенциально-гуманистическая психология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VibraMI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PsyAccent</a:t>
            </a:r>
            <a:endParaRPr lang="ru-RU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03" y="1441436"/>
            <a:ext cx="10676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Личность, </a:t>
            </a:r>
            <a:r>
              <a:rPr lang="ru-RU" sz="2400" dirty="0"/>
              <a:t>как уникальная целостная </a:t>
            </a:r>
            <a:r>
              <a:rPr lang="ru-RU" sz="2400" dirty="0" smtClean="0"/>
              <a:t>система. </a:t>
            </a:r>
            <a:r>
              <a:rPr lang="ru-RU" sz="2400" dirty="0"/>
              <a:t>Этот подход подчеркивает врожденное стремление людей к </a:t>
            </a:r>
            <a:r>
              <a:rPr lang="ru-RU" sz="2400" dirty="0" smtClean="0"/>
              <a:t>самосовершенствованию, посредством развития своих  способностей</a:t>
            </a:r>
            <a:r>
              <a:rPr lang="en-US" sz="2400" dirty="0" smtClean="0"/>
              <a:t>, </a:t>
            </a:r>
            <a:r>
              <a:rPr lang="ru-RU" sz="2400" dirty="0" smtClean="0">
                <a:solidFill>
                  <a:srgbClr val="FF0000"/>
                </a:solidFill>
              </a:rPr>
              <a:t>Абрахам </a:t>
            </a:r>
            <a:r>
              <a:rPr lang="ru-RU" sz="2400" dirty="0" err="1" smtClean="0">
                <a:solidFill>
                  <a:srgbClr val="FF0000"/>
                </a:solidFill>
              </a:rPr>
              <a:t>Маслоу</a:t>
            </a:r>
            <a:r>
              <a:rPr lang="en-US" sz="2400" dirty="0" smtClean="0">
                <a:solidFill>
                  <a:srgbClr val="FF0000"/>
                </a:solidFill>
              </a:rPr>
              <a:t>,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ru-RU" sz="2400" dirty="0" smtClean="0">
                <a:solidFill>
                  <a:srgbClr val="FF0000"/>
                </a:solidFill>
              </a:rPr>
              <a:t>Карл </a:t>
            </a:r>
            <a:r>
              <a:rPr lang="ru-RU" sz="2400" dirty="0" err="1" smtClean="0">
                <a:solidFill>
                  <a:srgbClr val="FF0000"/>
                </a:solidFill>
              </a:rPr>
              <a:t>Роджерс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85" y="3310856"/>
            <a:ext cx="4460789" cy="25091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01" y="2885703"/>
            <a:ext cx="3258045" cy="21705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731" y="3395103"/>
            <a:ext cx="4163568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286" y="367862"/>
            <a:ext cx="9730291" cy="116378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Экзистенциально-гуманистическая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психология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способности человека с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VibraM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37" y="1292773"/>
            <a:ext cx="3472559" cy="5065986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408744"/>
              </p:ext>
            </p:extLst>
          </p:nvPr>
        </p:nvGraphicFramePr>
        <p:xfrm>
          <a:off x="5665075" y="1450433"/>
          <a:ext cx="5229183" cy="4954765"/>
        </p:xfrm>
        <a:graphic>
          <a:graphicData uri="http://schemas.openxmlformats.org/drawingml/2006/table">
            <a:tbl>
              <a:tblPr/>
              <a:tblGrid>
                <a:gridCol w="350053">
                  <a:extLst>
                    <a:ext uri="{9D8B030D-6E8A-4147-A177-3AD203B41FA5}">
                      <a16:colId xmlns:a16="http://schemas.microsoft.com/office/drawing/2014/main" val="188301560"/>
                    </a:ext>
                  </a:extLst>
                </a:gridCol>
                <a:gridCol w="466738">
                  <a:extLst>
                    <a:ext uri="{9D8B030D-6E8A-4147-A177-3AD203B41FA5}">
                      <a16:colId xmlns:a16="http://schemas.microsoft.com/office/drawing/2014/main" val="2178972024"/>
                    </a:ext>
                  </a:extLst>
                </a:gridCol>
                <a:gridCol w="432162">
                  <a:extLst>
                    <a:ext uri="{9D8B030D-6E8A-4147-A177-3AD203B41FA5}">
                      <a16:colId xmlns:a16="http://schemas.microsoft.com/office/drawing/2014/main" val="136891433"/>
                    </a:ext>
                  </a:extLst>
                </a:gridCol>
                <a:gridCol w="3700093">
                  <a:extLst>
                    <a:ext uri="{9D8B030D-6E8A-4147-A177-3AD203B41FA5}">
                      <a16:colId xmlns:a16="http://schemas.microsoft.com/office/drawing/2014/main" val="191994163"/>
                    </a:ext>
                  </a:extLst>
                </a:gridCol>
                <a:gridCol w="280137">
                  <a:extLst>
                    <a:ext uri="{9D8B030D-6E8A-4147-A177-3AD203B41FA5}">
                      <a16:colId xmlns:a16="http://schemas.microsoft.com/office/drawing/2014/main" val="2868367241"/>
                    </a:ext>
                  </a:extLst>
                </a:gridCol>
              </a:tblGrid>
              <a:tr h="3051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Интеллектуальный профиль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034009"/>
                  </a:ext>
                </a:extLst>
              </a:tr>
              <a:tr h="394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Логико-математический (ЛМ)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720910"/>
                  </a:ext>
                </a:extLst>
              </a:tr>
              <a:tr h="394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Визуально-пространственный (ВП)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651236"/>
                  </a:ext>
                </a:extLst>
              </a:tr>
              <a:tr h="394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Моторно-Двигательный (МД)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09295"/>
                  </a:ext>
                </a:extLst>
              </a:tr>
              <a:tr h="394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Бизнес-Корыстный (БК)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000587"/>
                  </a:ext>
                </a:extLst>
              </a:tr>
              <a:tr h="394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Природный (ПР)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328590"/>
                  </a:ext>
                </a:extLst>
              </a:tr>
              <a:tr h="394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Богемно-Артистический (БА)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239883"/>
                  </a:ext>
                </a:extLst>
              </a:tr>
              <a:tr h="30518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Философск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o-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Исследовательский (ФИ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529463"/>
                  </a:ext>
                </a:extLst>
              </a:tr>
              <a:tr h="394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Внутриличностный (ВИ)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615107"/>
                  </a:ext>
                </a:extLst>
              </a:tr>
              <a:tr h="394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Подвижнический (ПВ)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1326"/>
                  </a:ext>
                </a:extLst>
              </a:tr>
              <a:tr h="394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Музыкально-Ритмический (МР)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07755"/>
                  </a:ext>
                </a:extLst>
              </a:tr>
              <a:tr h="394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Вербально-Лингвистический (ВЛ)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796957"/>
                  </a:ext>
                </a:extLst>
              </a:tr>
              <a:tr h="394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Межличностный (МЛ)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828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92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043" y="350108"/>
            <a:ext cx="1007956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Экзистенциально-гуманистическая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психология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Сознательные ответы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бессознательная реакция </a:t>
            </a:r>
            <a:b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профиль МИ</a:t>
            </a:r>
            <a:r>
              <a:rPr lang="ru-RU" sz="2800" dirty="0">
                <a:solidFill>
                  <a:srgbClr val="2E83C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2E83C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620325"/>
              </p:ext>
            </p:extLst>
          </p:nvPr>
        </p:nvGraphicFramePr>
        <p:xfrm>
          <a:off x="7381914" y="1769268"/>
          <a:ext cx="3614737" cy="3567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133051"/>
              </p:ext>
            </p:extLst>
          </p:nvPr>
        </p:nvGraphicFramePr>
        <p:xfrm>
          <a:off x="0" y="1821820"/>
          <a:ext cx="3599687" cy="34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123218"/>
              </p:ext>
            </p:extLst>
          </p:nvPr>
        </p:nvGraphicFramePr>
        <p:xfrm>
          <a:off x="3840213" y="1790289"/>
          <a:ext cx="3611820" cy="3534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85343" y="5110470"/>
            <a:ext cx="362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Профиль сознательных ответов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03384" y="5102993"/>
            <a:ext cx="3101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Бессознательный профиль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860162" y="5163698"/>
            <a:ext cx="1959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Общий профиль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512" y="371464"/>
            <a:ext cx="9730291" cy="34913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выглядит конечный результат по </a:t>
            </a:r>
            <a:r>
              <a:rPr lang="ru-RU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ВибраМИ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7"/>
          <p:cNvGraphicFramePr>
            <a:graphicFrameLocks/>
          </p:cNvGraphicFramePr>
          <p:nvPr>
            <p:extLst/>
          </p:nvPr>
        </p:nvGraphicFramePr>
        <p:xfrm>
          <a:off x="700115" y="840452"/>
          <a:ext cx="5115166" cy="2910222"/>
        </p:xfrm>
        <a:graphic>
          <a:graphicData uri="http://schemas.openxmlformats.org/drawingml/2006/table">
            <a:tbl>
              <a:tblPr/>
              <a:tblGrid>
                <a:gridCol w="407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3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Широкая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Информационные технологии и коммуникация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Инженерное дело и строительство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Естественные науки, математика и статистика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Сельское и лесное хозяйство,  рыболовство и ветеринария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Сфера обслуживания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Сфера управления, бизнес и юриспруденция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Гуманитарные науки и искусство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Здравоохранение и социальное обеспечение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Социальные науки, журналистика и информация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Сфера образования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Объект 7"/>
          <p:cNvGraphicFramePr>
            <a:graphicFrameLocks/>
          </p:cNvGraphicFramePr>
          <p:nvPr>
            <p:extLst/>
          </p:nvPr>
        </p:nvGraphicFramePr>
        <p:xfrm>
          <a:off x="700115" y="855053"/>
          <a:ext cx="5115166" cy="2910222"/>
        </p:xfrm>
        <a:graphic>
          <a:graphicData uri="http://schemas.openxmlformats.org/drawingml/2006/table">
            <a:tbl>
              <a:tblPr/>
              <a:tblGrid>
                <a:gridCol w="407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3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Широкая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Информационные технологии и коммуникация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Инженерное дело и строительство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Естественные науки, математика и статистика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Сельское и лесное хозяйство,  рыболовство и ветеринария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Сфера обслуживания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Сфера управления, бизнес и юриспруденция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Гуманитарные науки и искусство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Здравоохранение и социальное обеспечение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Социальные науки, журналистика и информация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Сфера образования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706512" y="3909479"/>
          <a:ext cx="5108769" cy="2854575"/>
        </p:xfrm>
        <a:graphic>
          <a:graphicData uri="http://schemas.openxmlformats.org/drawingml/2006/table">
            <a:tbl>
              <a:tblPr/>
              <a:tblGrid>
                <a:gridCol w="406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8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8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Узкая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Архитектура и строительство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Транспортный сервис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Производственные и обрабатывающие отрасли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Информационные технологии и коммуникация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Инженерия и инженерное дело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Математика и статистика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Охрана и безопасность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Гигиена и охрана здоровья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Здравоохранение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Юриспруденция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7258929" y="967265"/>
          <a:ext cx="4164036" cy="3800617"/>
        </p:xfrm>
        <a:graphic>
          <a:graphicData uri="http://schemas.openxmlformats.org/drawingml/2006/table">
            <a:tbl>
              <a:tblPr/>
              <a:tblGrid>
                <a:gridCol w="331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1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Специализация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Городская архитектура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Индивидуальное проектирование и строительство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Бухгалтерский отчет и налогообложение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Финансы, банковское дело и страхование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Управление и администрирование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Работа с кадрами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Транспортный сервис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Производство продуктов питания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Производство материалов (стекло, бумага, пластик и деревообработка)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Текстильное производство (одежды обуви, кожевенное производство)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086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259081"/>
            <a:ext cx="10805160" cy="4225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Психоанализ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сознательное и бессознательное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51" y="3259402"/>
            <a:ext cx="3606979" cy="27825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429" y="3562074"/>
            <a:ext cx="5414963" cy="24264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4940" y="784642"/>
            <a:ext cx="5414963" cy="2383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8680" y="994416"/>
            <a:ext cx="4291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/>
              <a:t>Сознательные ответы человека отражают его самооценку. В то же время, </a:t>
            </a:r>
            <a:r>
              <a:rPr lang="ru-RU" sz="2000" dirty="0" smtClean="0"/>
              <a:t>сложно переоценить роль бессознательной сферы </a:t>
            </a:r>
            <a:r>
              <a:rPr lang="ru-RU" sz="2000" dirty="0"/>
              <a:t>(страхи, инстинкты, вытесненные желания) </a:t>
            </a:r>
            <a:r>
              <a:rPr lang="ru-RU" sz="2000" dirty="0" smtClean="0"/>
              <a:t> в жизни человека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9022" y="3188345"/>
            <a:ext cx="344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Сознательные ответы</a:t>
            </a:r>
            <a:r>
              <a:rPr lang="en-US" b="1" dirty="0" smtClean="0"/>
              <a:t>(YN)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30908" y="5977981"/>
            <a:ext cx="382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Бессознательная реакция </a:t>
            </a:r>
            <a:r>
              <a:rPr lang="en-US" b="1" dirty="0" smtClean="0"/>
              <a:t>(IE)</a:t>
            </a:r>
          </a:p>
        </p:txBody>
      </p:sp>
    </p:spTree>
    <p:extLst>
      <p:ext uri="{BB962C8B-B14F-4D97-AF65-F5344CB8AC3E}">
        <p14:creationId xmlns:p14="http://schemas.microsoft.com/office/powerpoint/2010/main" val="453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643" y="462454"/>
            <a:ext cx="10805159" cy="122971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Психоанализ:</a:t>
            </a:r>
            <a:r>
              <a:rPr lang="en-US" sz="2800" b="1" dirty="0" smtClean="0"/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конфликт между сознательным и бессознательным, желаемым и действительным …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8" y="1644328"/>
            <a:ext cx="4685047" cy="3697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45" y="1528714"/>
            <a:ext cx="5078343" cy="38171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9989" y="5450954"/>
            <a:ext cx="4884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конфликт между сознательными ответами и бессознательными установками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выявлен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571" y="54299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конфликт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между сознательными ответами и бессознательными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установками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766" y="411480"/>
            <a:ext cx="10111907" cy="103632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Технология </a:t>
            </a:r>
            <a:r>
              <a:rPr lang="ru-RU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Виброизображения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– валидный и надежный инструмент в </a:t>
            </a:r>
            <a:r>
              <a:rPr lang="ru-RU" sz="2800" smtClean="0">
                <a:solidFill>
                  <a:srgbClr val="002060"/>
                </a:solidFill>
                <a:cs typeface="Arial" panose="020B0604020202020204" pitchFamily="34" charset="0"/>
              </a:rPr>
              <a:t>работе психолога</a:t>
            </a:r>
            <a:endParaRPr lang="ru-RU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4298" y="1670678"/>
            <a:ext cx="5076576" cy="334478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Наблюдение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Психологическое тестирование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</a:t>
            </a:r>
            <a:r>
              <a:rPr lang="ru-RU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Виброизображения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6041426" y="2525923"/>
            <a:ext cx="2416233" cy="198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37" y="3343069"/>
            <a:ext cx="2781335" cy="1816559"/>
          </a:xfrm>
          <a:prstGeom prst="rect">
            <a:avLst/>
          </a:prstGeom>
        </p:spPr>
      </p:pic>
      <p:sp>
        <p:nvSpPr>
          <p:cNvPr id="17" name="Стрелка вправо 16"/>
          <p:cNvSpPr/>
          <p:nvPr/>
        </p:nvSpPr>
        <p:spPr>
          <a:xfrm>
            <a:off x="5623560" y="3492859"/>
            <a:ext cx="1828800" cy="167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26" y="4000285"/>
            <a:ext cx="2001202" cy="1802983"/>
          </a:xfrm>
          <a:prstGeom prst="rect">
            <a:avLst/>
          </a:prstGeom>
        </p:spPr>
      </p:pic>
      <p:sp>
        <p:nvSpPr>
          <p:cNvPr id="19" name="Стрелка вправо 18"/>
          <p:cNvSpPr/>
          <p:nvPr/>
        </p:nvSpPr>
        <p:spPr>
          <a:xfrm>
            <a:off x="5169750" y="4251348"/>
            <a:ext cx="525946" cy="173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202" y="1409503"/>
            <a:ext cx="2758024" cy="175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9105" y="2006919"/>
            <a:ext cx="8071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 !</a:t>
            </a:r>
            <a:endParaRPr lang="ru-RU" altLang="ru-RU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dirty="0" smtClean="0">
                <a:cs typeface="Arial" panose="020B0604020202020204" pitchFamily="34" charset="0"/>
              </a:rPr>
              <a:t>Николаенко Я.Н.</a:t>
            </a:r>
          </a:p>
          <a:p>
            <a:pPr algn="ctr">
              <a:defRPr/>
            </a:pPr>
            <a:r>
              <a:rPr lang="ru-RU" sz="2400" dirty="0" err="1">
                <a:cs typeface="Arial" panose="020B0604020202020204" pitchFamily="34" charset="0"/>
              </a:rPr>
              <a:t>к</a:t>
            </a:r>
            <a:r>
              <a:rPr lang="ru-RU" sz="2400" dirty="0" err="1" smtClean="0">
                <a:cs typeface="Arial" panose="020B0604020202020204" pitchFamily="34" charset="0"/>
              </a:rPr>
              <a:t>.пс.н</a:t>
            </a:r>
            <a:r>
              <a:rPr lang="ru-RU" sz="2800" dirty="0" smtClean="0">
                <a:cs typeface="Arial" panose="020B0604020202020204" pitchFamily="34" charset="0"/>
              </a:rPr>
              <a:t>.</a:t>
            </a:r>
            <a:endParaRPr lang="en-US" sz="2800" dirty="0" smtClean="0"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800" dirty="0">
              <a:cs typeface="Arial" panose="020B0604020202020204" pitchFamily="34" charset="0"/>
            </a:endParaRPr>
          </a:p>
          <a:p>
            <a:pPr algn="ctr"/>
            <a:r>
              <a:rPr lang="en-US" altLang="ru-RU" sz="2400" b="1" dirty="0" smtClean="0">
                <a:solidFill>
                  <a:srgbClr val="00B0F0"/>
                </a:solidFill>
                <a:hlinkClick r:id="rId3"/>
              </a:rPr>
              <a:t>www.psymaker.com</a:t>
            </a:r>
            <a:endParaRPr lang="en-US" altLang="ru-RU" sz="2400" b="1" dirty="0" smtClean="0">
              <a:solidFill>
                <a:srgbClr val="00B0F0"/>
              </a:solidFill>
            </a:endParaRPr>
          </a:p>
          <a:p>
            <a:pPr algn="ctr"/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586" y="388883"/>
            <a:ext cx="2201091" cy="1348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0543" y="579787"/>
            <a:ext cx="2051457" cy="102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25" y="262759"/>
            <a:ext cx="10904288" cy="83571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Психометрия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объективность психологических исследований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36690876"/>
              </p:ext>
            </p:extLst>
          </p:nvPr>
        </p:nvGraphicFramePr>
        <p:xfrm>
          <a:off x="2713659" y="1093231"/>
          <a:ext cx="6529196" cy="516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069254170"/>
              </p:ext>
            </p:extLst>
          </p:nvPr>
        </p:nvGraphicFramePr>
        <p:xfrm>
          <a:off x="98854" y="1779373"/>
          <a:ext cx="2990336" cy="4482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9564128" y="3002462"/>
            <a:ext cx="2348591" cy="1030301"/>
            <a:chOff x="0" y="1118716"/>
            <a:chExt cx="2747696" cy="1126270"/>
          </a:xfr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1118716"/>
              <a:ext cx="2747696" cy="1126270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128128" y="1321333"/>
              <a:ext cx="2560800" cy="67538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Психометрика</a:t>
              </a:r>
              <a:endParaRPr lang="ru-RU" sz="2800" kern="1200" dirty="0"/>
            </a:p>
          </p:txBody>
        </p:sp>
      </p:grpSp>
      <p:cxnSp>
        <p:nvCxnSpPr>
          <p:cNvPr id="4" name="Прямая со стрелкой 3"/>
          <p:cNvCxnSpPr/>
          <p:nvPr/>
        </p:nvCxnSpPr>
        <p:spPr>
          <a:xfrm flipH="1">
            <a:off x="2227980" y="1716588"/>
            <a:ext cx="971358" cy="113779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681417" y="2791597"/>
            <a:ext cx="847789" cy="21086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2743201" y="3609945"/>
            <a:ext cx="897217" cy="6762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2217330" y="4131472"/>
            <a:ext cx="720811" cy="136493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2640724" y="4034710"/>
            <a:ext cx="825489" cy="518039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8962414" y="1611709"/>
            <a:ext cx="1355478" cy="1285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8884509" y="2569739"/>
            <a:ext cx="789136" cy="3804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8741697" y="3635524"/>
            <a:ext cx="7767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9014929" y="4218115"/>
            <a:ext cx="895190" cy="547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9014929" y="4131472"/>
            <a:ext cx="1302963" cy="1618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39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330" y="367862"/>
            <a:ext cx="9540755" cy="1387366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виброизображения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психологии и психометрии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728" y="1471449"/>
            <a:ext cx="4441100" cy="230503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Анна </a:t>
            </a:r>
            <a:r>
              <a:rPr lang="ru-RU" sz="2000" dirty="0" err="1" smtClean="0">
                <a:solidFill>
                  <a:srgbClr val="FF0000"/>
                </a:solidFill>
              </a:rPr>
              <a:t>Анастази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в своем </a:t>
            </a:r>
            <a:r>
              <a:rPr lang="ru-RU" sz="2000" dirty="0">
                <a:solidFill>
                  <a:schemeClr val="tx1"/>
                </a:solidFill>
              </a:rPr>
              <a:t>методологическом подходе к психометрическому </a:t>
            </a:r>
            <a:r>
              <a:rPr lang="ru-RU" sz="2000" dirty="0" smtClean="0">
                <a:solidFill>
                  <a:schemeClr val="tx1"/>
                </a:solidFill>
              </a:rPr>
              <a:t>считает, что тесты </a:t>
            </a:r>
            <a:r>
              <a:rPr lang="ru-RU" sz="2000" dirty="0">
                <a:solidFill>
                  <a:schemeClr val="tx1"/>
                </a:solidFill>
              </a:rPr>
              <a:t>должны выбираться и использоваться с учетом их контекстуальной целесообразности и </a:t>
            </a:r>
            <a:r>
              <a:rPr lang="ru-RU" sz="2000" dirty="0" smtClean="0">
                <a:solidFill>
                  <a:schemeClr val="tx1"/>
                </a:solidFill>
              </a:rPr>
              <a:t>имеющихся ограничений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177" y="3953903"/>
            <a:ext cx="45523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ibraimage</a:t>
            </a:r>
            <a:r>
              <a:rPr lang="en-US" sz="2000" dirty="0" smtClean="0"/>
              <a:t> </a:t>
            </a:r>
            <a:r>
              <a:rPr lang="ru-RU" sz="2000" dirty="0" smtClean="0"/>
              <a:t>позволяет в режиме  реального времени оценить психофизиологическое состояние человека</a:t>
            </a:r>
            <a:r>
              <a:rPr lang="en-US" sz="2000" dirty="0" smtClean="0"/>
              <a:t>. </a:t>
            </a:r>
            <a:r>
              <a:rPr lang="ru-RU" sz="2000" dirty="0"/>
              <a:t>Это квалифицированный инструмент психолога, который позволяет минимизировать количество ошибок в диагностике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6117324" y="2987239"/>
            <a:ext cx="2239283" cy="941778"/>
            <a:chOff x="244430" y="1210961"/>
            <a:chExt cx="2239283" cy="9417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44430" y="1210961"/>
              <a:ext cx="2239283" cy="94177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290404" y="1256935"/>
              <a:ext cx="2147335" cy="8498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dirty="0" smtClean="0"/>
            </a:p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/>
                <a:t>Vibraimage</a:t>
              </a:r>
              <a:endParaRPr lang="ru-RU" sz="2800" dirty="0"/>
            </a:p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0" i="0" kern="1200" dirty="0" smtClean="0"/>
                <a:t> </a:t>
              </a:r>
              <a:endParaRPr lang="ru-RU" sz="28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9115145" y="1237836"/>
            <a:ext cx="2239283" cy="941778"/>
            <a:chOff x="244430" y="1210961"/>
            <a:chExt cx="2239283" cy="9417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44430" y="1210961"/>
              <a:ext cx="2239283" cy="94177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 txBox="1"/>
            <p:nvPr/>
          </p:nvSpPr>
          <p:spPr>
            <a:xfrm>
              <a:off x="290404" y="1256935"/>
              <a:ext cx="2147335" cy="8498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dirty="0" smtClean="0"/>
            </a:p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м</a:t>
              </a:r>
              <a:r>
                <a:rPr lang="ru-RU" sz="2400" dirty="0" smtClean="0"/>
                <a:t>етод наблюдения</a:t>
              </a:r>
              <a:endParaRPr lang="ru-RU" sz="2400" dirty="0"/>
            </a:p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0" i="0" kern="1200" dirty="0" smtClean="0"/>
                <a:t> </a:t>
              </a:r>
              <a:endParaRPr lang="ru-RU" sz="28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9115303" y="2941265"/>
            <a:ext cx="2239283" cy="941778"/>
            <a:chOff x="244430" y="1210961"/>
            <a:chExt cx="2239283" cy="9417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44430" y="1210961"/>
              <a:ext cx="2239283" cy="94177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 txBox="1"/>
            <p:nvPr/>
          </p:nvSpPr>
          <p:spPr>
            <a:xfrm>
              <a:off x="290404" y="1256935"/>
              <a:ext cx="2147335" cy="8498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dirty="0" smtClean="0"/>
            </a:p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/>
                <a:t>   </a:t>
              </a:r>
              <a:r>
                <a:rPr lang="ru-RU" sz="2400" dirty="0" smtClean="0"/>
                <a:t>тесты </a:t>
              </a:r>
              <a:endParaRPr lang="ru-RU" sz="2400" dirty="0"/>
            </a:p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0" i="0" kern="1200" dirty="0" smtClean="0"/>
                <a:t> </a:t>
              </a:r>
              <a:endParaRPr lang="ru-RU" sz="28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9069171" y="4629754"/>
            <a:ext cx="2239283" cy="941778"/>
            <a:chOff x="244430" y="1210961"/>
            <a:chExt cx="2239283" cy="9417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44430" y="1210961"/>
              <a:ext cx="2239283" cy="94177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 txBox="1"/>
            <p:nvPr/>
          </p:nvSpPr>
          <p:spPr>
            <a:xfrm>
              <a:off x="290404" y="1256935"/>
              <a:ext cx="2147335" cy="8498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 smtClean="0"/>
            </a:p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/>
                <a:t>опросники</a:t>
              </a:r>
              <a:endParaRPr lang="ru-RU" sz="2400" dirty="0"/>
            </a:p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0" i="0" kern="1200" dirty="0" smtClean="0"/>
                <a:t> </a:t>
              </a:r>
              <a:endParaRPr lang="ru-RU" sz="2800" kern="1200" dirty="0"/>
            </a:p>
          </p:txBody>
        </p:sp>
      </p:grpSp>
      <p:cxnSp>
        <p:nvCxnSpPr>
          <p:cNvPr id="21" name="Прямая со стрелкой 20"/>
          <p:cNvCxnSpPr/>
          <p:nvPr/>
        </p:nvCxnSpPr>
        <p:spPr>
          <a:xfrm flipH="1">
            <a:off x="7593942" y="1841157"/>
            <a:ext cx="1315280" cy="99323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8494414" y="3458128"/>
            <a:ext cx="429251" cy="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7621562" y="4096728"/>
            <a:ext cx="1260039" cy="91205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4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4282" y="436064"/>
            <a:ext cx="9108718" cy="103632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Standards for Educational and Psychological Testing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Технология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Виброизображения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740194" y="1912735"/>
            <a:ext cx="2585516" cy="1026526"/>
            <a:chOff x="244430" y="1210961"/>
            <a:chExt cx="2281742" cy="941778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44430" y="1210961"/>
              <a:ext cx="2239283" cy="941778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 txBox="1"/>
            <p:nvPr/>
          </p:nvSpPr>
          <p:spPr>
            <a:xfrm>
              <a:off x="290404" y="1256935"/>
              <a:ext cx="2235768" cy="84983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Бессознательная 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реакция</a:t>
              </a:r>
              <a:r>
                <a:rPr lang="ru-RU" sz="2400" b="0" i="0" kern="1200" dirty="0" smtClean="0"/>
                <a:t> </a:t>
              </a:r>
              <a:endParaRPr lang="ru-RU" sz="24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740194" y="3328145"/>
            <a:ext cx="2537405" cy="987752"/>
            <a:chOff x="244430" y="1164987"/>
            <a:chExt cx="2537405" cy="987752"/>
          </a:xfr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44430" y="1164987"/>
              <a:ext cx="2537405" cy="98775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 txBox="1"/>
            <p:nvPr/>
          </p:nvSpPr>
          <p:spPr>
            <a:xfrm>
              <a:off x="375971" y="1259801"/>
              <a:ext cx="2273643" cy="73524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Бессознательная реакция</a:t>
              </a:r>
              <a:r>
                <a:rPr lang="ru-RU" sz="2400" b="0" i="0" kern="1200" dirty="0" smtClean="0"/>
                <a:t> </a:t>
              </a:r>
              <a:endParaRPr lang="ru-RU" sz="2400" kern="12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855176" y="2401743"/>
            <a:ext cx="2879125" cy="2235937"/>
            <a:chOff x="244430" y="1210961"/>
            <a:chExt cx="2239283" cy="941778"/>
          </a:xfrm>
          <a:solidFill>
            <a:schemeClr val="bg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44430" y="1210961"/>
              <a:ext cx="2239283" cy="941778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 txBox="1"/>
            <p:nvPr/>
          </p:nvSpPr>
          <p:spPr>
            <a:xfrm>
              <a:off x="290404" y="1256935"/>
              <a:ext cx="2147335" cy="84983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Психологическое тестирование </a:t>
              </a:r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en-US" sz="2400" b="1" dirty="0" smtClean="0"/>
                <a:t> </a:t>
              </a:r>
              <a:r>
                <a:rPr lang="en-US" sz="2400" b="1" dirty="0"/>
                <a:t>Standards for Educational and Psychological Testing</a:t>
              </a:r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0" i="0" kern="1200" dirty="0" smtClean="0"/>
                <a:t> </a:t>
              </a:r>
              <a:endParaRPr lang="ru-RU" sz="2800" kern="12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045626" y="5432488"/>
            <a:ext cx="3574374" cy="941778"/>
            <a:chOff x="244430" y="1210961"/>
            <a:chExt cx="2239283" cy="941778"/>
          </a:xfrm>
          <a:solidFill>
            <a:schemeClr val="bg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44430" y="1210961"/>
              <a:ext cx="2239283" cy="941778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 txBox="1"/>
            <p:nvPr/>
          </p:nvSpPr>
          <p:spPr>
            <a:xfrm>
              <a:off x="290404" y="1256935"/>
              <a:ext cx="2147335" cy="84983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Технология </a:t>
              </a:r>
              <a:r>
                <a:rPr lang="ru-RU" sz="24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виброизображения</a:t>
              </a:r>
              <a:endParaRPr lang="ru-RU" sz="2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298562" y="2590607"/>
            <a:ext cx="2738491" cy="941778"/>
            <a:chOff x="244430" y="1210961"/>
            <a:chExt cx="2239283" cy="9417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244430" y="1210961"/>
              <a:ext cx="2239283" cy="94177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 txBox="1"/>
            <p:nvPr/>
          </p:nvSpPr>
          <p:spPr>
            <a:xfrm>
              <a:off x="453041" y="1407357"/>
              <a:ext cx="1984698" cy="5831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1" dirty="0" smtClean="0">
                  <a:solidFill>
                    <a:schemeClr val="tx1"/>
                  </a:solidFill>
                </a:rPr>
                <a:t>Зигмунд Фрейд</a:t>
              </a:r>
              <a:endParaRPr lang="en-US" b="1" i="1" dirty="0" smtClean="0">
                <a:solidFill>
                  <a:schemeClr val="tx1"/>
                </a:solidFill>
              </a:endParaRPr>
            </a:p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chemeClr val="tx1"/>
                  </a:solidFill>
                </a:rPr>
                <a:t>психоанализ</a:t>
              </a:r>
              <a:r>
                <a:rPr lang="ru-RU" sz="2800" b="0" i="0" kern="1200" dirty="0" smtClean="0">
                  <a:solidFill>
                    <a:schemeClr val="tx1"/>
                  </a:solidFill>
                </a:rPr>
                <a:t> </a:t>
              </a:r>
              <a:endParaRPr lang="ru-RU" sz="2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8253586" y="3695902"/>
            <a:ext cx="2841362" cy="941778"/>
            <a:chOff x="244430" y="1210961"/>
            <a:chExt cx="2249510" cy="941778"/>
          </a:xfrm>
          <a:solidFill>
            <a:schemeClr val="bg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44430" y="1210961"/>
              <a:ext cx="2239283" cy="941778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 txBox="1"/>
            <p:nvPr/>
          </p:nvSpPr>
          <p:spPr>
            <a:xfrm>
              <a:off x="548582" y="1337080"/>
              <a:ext cx="1945358" cy="75617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i="1" dirty="0" smtClean="0"/>
            </a:p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1" dirty="0" smtClean="0">
                  <a:solidFill>
                    <a:schemeClr val="tx1"/>
                  </a:solidFill>
                </a:rPr>
                <a:t>Леопольд </a:t>
              </a:r>
              <a:r>
                <a:rPr lang="ru-RU" b="1" i="1" dirty="0" err="1" smtClean="0">
                  <a:solidFill>
                    <a:schemeClr val="tx1"/>
                  </a:solidFill>
                </a:rPr>
                <a:t>Сонди</a:t>
              </a:r>
              <a:endParaRPr lang="en-US" b="1" i="1" dirty="0" smtClean="0">
                <a:solidFill>
                  <a:schemeClr val="tx1"/>
                </a:solidFill>
              </a:endParaRPr>
            </a:p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err="1" smtClean="0">
                  <a:solidFill>
                    <a:schemeClr val="tx1"/>
                  </a:solidFill>
                </a:rPr>
                <a:t>судьбоанализ</a:t>
              </a:r>
              <a:endParaRPr lang="en-US" i="1" dirty="0" smtClean="0">
                <a:solidFill>
                  <a:schemeClr val="tx1"/>
                </a:solidFill>
              </a:endParaRPr>
            </a:p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0" i="0" kern="1200" dirty="0" smtClean="0"/>
                <a:t> </a:t>
              </a:r>
              <a:endParaRPr lang="ru-RU" sz="2800" kern="1200" dirty="0"/>
            </a:p>
          </p:txBody>
        </p:sp>
      </p:grpSp>
      <p:cxnSp>
        <p:nvCxnSpPr>
          <p:cNvPr id="39" name="Прямая со стрелкой 38"/>
          <p:cNvCxnSpPr/>
          <p:nvPr/>
        </p:nvCxnSpPr>
        <p:spPr>
          <a:xfrm flipH="1">
            <a:off x="7413696" y="2963899"/>
            <a:ext cx="763155" cy="61109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7316796" y="3964941"/>
            <a:ext cx="786744" cy="38739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6" name="Правая фигурная скобка 45"/>
          <p:cNvSpPr/>
          <p:nvPr/>
        </p:nvSpPr>
        <p:spPr>
          <a:xfrm rot="5400000">
            <a:off x="4900902" y="1648770"/>
            <a:ext cx="811220" cy="6998254"/>
          </a:xfrm>
          <a:prstGeom prst="rightBrace">
            <a:avLst>
              <a:gd name="adj1" fmla="val 8333"/>
              <a:gd name="adj2" fmla="val 49824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3810306" y="2370115"/>
            <a:ext cx="802329" cy="57618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8" y="306456"/>
            <a:ext cx="1319277" cy="186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802" y="291403"/>
            <a:ext cx="11167859" cy="947564"/>
          </a:xfrm>
        </p:spPr>
        <p:txBody>
          <a:bodyPr>
            <a:noAutofit/>
          </a:bodyPr>
          <a:lstStyle/>
          <a:p>
            <a:pPr lvl="0" algn="ctr"/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Бихевиоральная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психология с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VibraMed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Excel_M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file)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1914" y="1137186"/>
            <a:ext cx="4566971" cy="382540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Б. Скиннер </a:t>
            </a:r>
            <a:r>
              <a:rPr lang="ru-RU" sz="2000" dirty="0" smtClean="0">
                <a:solidFill>
                  <a:schemeClr val="tx1"/>
                </a:solidFill>
              </a:rPr>
              <a:t>о </a:t>
            </a:r>
            <a:r>
              <a:rPr lang="ru-RU" sz="2000" dirty="0" err="1" smtClean="0">
                <a:solidFill>
                  <a:schemeClr val="tx1"/>
                </a:solidFill>
              </a:rPr>
              <a:t>бихевиоральной</a:t>
            </a:r>
            <a:r>
              <a:rPr lang="ru-RU" sz="2000" dirty="0" smtClean="0">
                <a:solidFill>
                  <a:schemeClr val="tx1"/>
                </a:solidFill>
              </a:rPr>
              <a:t> психологии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 smtClean="0"/>
              <a:t> </a:t>
            </a:r>
            <a:r>
              <a:rPr lang="ru-RU" sz="2000" dirty="0"/>
              <a:t>наука о человеческом поведении принципиально не отличается от любой другой науки, основанной на фактах. Его цель - прогнозировать и контролировать изучаемое явление.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202980"/>
              </p:ext>
            </p:extLst>
          </p:nvPr>
        </p:nvGraphicFramePr>
        <p:xfrm>
          <a:off x="5380945" y="1238967"/>
          <a:ext cx="5516543" cy="4187718"/>
        </p:xfrm>
        <a:graphic>
          <a:graphicData uri="http://schemas.openxmlformats.org/drawingml/2006/table">
            <a:tbl>
              <a:tblPr/>
              <a:tblGrid>
                <a:gridCol w="1044740">
                  <a:extLst>
                    <a:ext uri="{9D8B030D-6E8A-4147-A177-3AD203B41FA5}">
                      <a16:colId xmlns:a16="http://schemas.microsoft.com/office/drawing/2014/main" val="2028590582"/>
                    </a:ext>
                  </a:extLst>
                </a:gridCol>
                <a:gridCol w="1044740">
                  <a:extLst>
                    <a:ext uri="{9D8B030D-6E8A-4147-A177-3AD203B41FA5}">
                      <a16:colId xmlns:a16="http://schemas.microsoft.com/office/drawing/2014/main" val="3943638892"/>
                    </a:ext>
                  </a:extLst>
                </a:gridCol>
                <a:gridCol w="652963">
                  <a:extLst>
                    <a:ext uri="{9D8B030D-6E8A-4147-A177-3AD203B41FA5}">
                      <a16:colId xmlns:a16="http://schemas.microsoft.com/office/drawing/2014/main" val="1863620479"/>
                    </a:ext>
                  </a:extLst>
                </a:gridCol>
                <a:gridCol w="652963">
                  <a:extLst>
                    <a:ext uri="{9D8B030D-6E8A-4147-A177-3AD203B41FA5}">
                      <a16:colId xmlns:a16="http://schemas.microsoft.com/office/drawing/2014/main" val="2695201364"/>
                    </a:ext>
                  </a:extLst>
                </a:gridCol>
                <a:gridCol w="585687">
                  <a:extLst>
                    <a:ext uri="{9D8B030D-6E8A-4147-A177-3AD203B41FA5}">
                      <a16:colId xmlns:a16="http://schemas.microsoft.com/office/drawing/2014/main" val="2974949050"/>
                    </a:ext>
                  </a:extLst>
                </a:gridCol>
                <a:gridCol w="474881">
                  <a:extLst>
                    <a:ext uri="{9D8B030D-6E8A-4147-A177-3AD203B41FA5}">
                      <a16:colId xmlns:a16="http://schemas.microsoft.com/office/drawing/2014/main" val="3074268428"/>
                    </a:ext>
                  </a:extLst>
                </a:gridCol>
                <a:gridCol w="538199">
                  <a:extLst>
                    <a:ext uri="{9D8B030D-6E8A-4147-A177-3AD203B41FA5}">
                      <a16:colId xmlns:a16="http://schemas.microsoft.com/office/drawing/2014/main" val="1446703347"/>
                    </a:ext>
                  </a:extLst>
                </a:gridCol>
                <a:gridCol w="522370">
                  <a:extLst>
                    <a:ext uri="{9D8B030D-6E8A-4147-A177-3AD203B41FA5}">
                      <a16:colId xmlns:a16="http://schemas.microsoft.com/office/drawing/2014/main" val="2003215743"/>
                    </a:ext>
                  </a:extLst>
                </a:gridCol>
              </a:tblGrid>
              <a:tr h="2615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 (S/M)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607778"/>
                  </a:ext>
                </a:extLst>
              </a:tr>
              <a:tr h="2277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Aggression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107831"/>
                  </a:ext>
                </a:extLst>
              </a:tr>
              <a:tr h="2386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992003"/>
                  </a:ext>
                </a:extLst>
              </a:tr>
              <a:tr h="3036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Tension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350873"/>
                  </a:ext>
                </a:extLst>
              </a:tr>
              <a:tr h="3253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442776"/>
                  </a:ext>
                </a:extLst>
              </a:tr>
              <a:tr h="3145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063640"/>
                  </a:ext>
                </a:extLst>
              </a:tr>
              <a:tr h="3470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306147"/>
                  </a:ext>
                </a:extLst>
              </a:tr>
              <a:tr h="368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313139"/>
                  </a:ext>
                </a:extLst>
              </a:tr>
              <a:tr h="2819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Self-Regulation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121053"/>
                  </a:ext>
                </a:extLst>
              </a:tr>
              <a:tr h="3036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Inhibition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686325"/>
                  </a:ext>
                </a:extLst>
              </a:tr>
              <a:tr h="3036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Neuroticism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292886"/>
                  </a:ext>
                </a:extLst>
              </a:tr>
              <a:tr h="3036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Positive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200359"/>
                  </a:ext>
                </a:extLst>
              </a:tr>
              <a:tr h="3036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27,17233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686775"/>
                  </a:ext>
                </a:extLst>
              </a:tr>
              <a:tr h="3036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Physiological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45,68135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27,5444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210231"/>
                  </a:ext>
                </a:extLst>
              </a:tr>
            </a:tbl>
          </a:graphicData>
        </a:graphic>
      </p:graphicFrame>
      <p:graphicFrame>
        <p:nvGraphicFramePr>
          <p:cNvPr id="6" name="차트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122780"/>
              </p:ext>
            </p:extLst>
          </p:nvPr>
        </p:nvGraphicFramePr>
        <p:xfrm>
          <a:off x="481914" y="3781166"/>
          <a:ext cx="3719141" cy="2362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41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478" y="329798"/>
            <a:ext cx="9724767" cy="766119"/>
          </a:xfrm>
        </p:spPr>
        <p:txBody>
          <a:bodyPr>
            <a:noAutofit/>
          </a:bodyPr>
          <a:lstStyle/>
          <a:p>
            <a:pPr lvl="0"/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Бихевиоральная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психология с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VibraMed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Excel_M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file)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820" y="1371600"/>
            <a:ext cx="4927008" cy="430015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Прогнозирование поведения человека может осуществляться 2 способами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Эксперес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диагностика психофизиологического </a:t>
            </a:r>
            <a:r>
              <a:rPr lang="ru-RU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состяния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/>
              <a:t>(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PPS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excel_M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прогноз на ближайший промежуток времени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Комплексная оценка личности ( с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PsyAccent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VibraMed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 данные по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excel_M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117" y="1173892"/>
            <a:ext cx="6118298" cy="508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4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0694" y="-77167"/>
            <a:ext cx="10986860" cy="110914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Бихевиоральная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психология и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PPS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 каких случаях может понадобиться экспресс-диагностика (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PPS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)?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49394" y="3429719"/>
            <a:ext cx="3782468" cy="1931799"/>
          </a:xfrm>
        </p:spPr>
        <p:txBody>
          <a:bodyPr/>
          <a:lstStyle/>
          <a:p>
            <a:r>
              <a:rPr lang="ru-RU" dirty="0"/>
              <a:t>Экспресс диагностика ПФС, при помощи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VibraMed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94" y="1305393"/>
            <a:ext cx="3710407" cy="1922068"/>
          </a:xfrm>
          <a:prstGeom prst="rect">
            <a:avLst/>
          </a:prstGeom>
        </p:spPr>
      </p:pic>
      <p:graphicFrame>
        <p:nvGraphicFramePr>
          <p:cNvPr id="7" name="차트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719451"/>
              </p:ext>
            </p:extLst>
          </p:nvPr>
        </p:nvGraphicFramePr>
        <p:xfrm>
          <a:off x="679623" y="3411310"/>
          <a:ext cx="3617462" cy="288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236" y="2432890"/>
            <a:ext cx="3534032" cy="26505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78304" y="5179562"/>
            <a:ext cx="4937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Правильный ответ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dirty="0" smtClean="0"/>
              <a:t>Этот человек не агрессивен</a:t>
            </a:r>
            <a:r>
              <a:rPr lang="en-US" dirty="0" smtClean="0"/>
              <a:t>. </a:t>
            </a:r>
            <a:r>
              <a:rPr lang="ru-RU" dirty="0" smtClean="0"/>
              <a:t>Он выглядит агрессивным</a:t>
            </a:r>
            <a:r>
              <a:rPr lang="en-US" dirty="0" smtClean="0"/>
              <a:t>. </a:t>
            </a:r>
            <a:r>
              <a:rPr lang="ru-RU" dirty="0" smtClean="0"/>
              <a:t>Разве такое возможно?</a:t>
            </a:r>
            <a:r>
              <a:rPr lang="en-US" dirty="0" smtClean="0"/>
              <a:t> </a:t>
            </a:r>
            <a:r>
              <a:rPr lang="ru-RU" dirty="0" smtClean="0"/>
              <a:t>Да. Например, он решил пострелять в тире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9864741" y="5103674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ьная выноска 2"/>
          <p:cNvSpPr/>
          <p:nvPr/>
        </p:nvSpPr>
        <p:spPr>
          <a:xfrm>
            <a:off x="8353793" y="1715931"/>
            <a:ext cx="1680677" cy="94663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Да! У него оружие!</a:t>
            </a:r>
            <a:endParaRPr lang="ru-RU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5801710" y="1317149"/>
            <a:ext cx="2392860" cy="1154047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Как ты думаешь, этот человек агрессивен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4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8" y="73804"/>
            <a:ext cx="8431357" cy="1050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Бихевиоральная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психология и личность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3621" y="1363011"/>
            <a:ext cx="6265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«Люди, по своей сути</a:t>
            </a:r>
            <a:r>
              <a:rPr lang="en-US" dirty="0" smtClean="0"/>
              <a:t>,</a:t>
            </a:r>
            <a:r>
              <a:rPr lang="ru-RU" dirty="0" smtClean="0"/>
              <a:t> очень сложные, но все же машины» - </a:t>
            </a:r>
            <a:r>
              <a:rPr lang="ru-RU" dirty="0" err="1" smtClean="0">
                <a:solidFill>
                  <a:srgbClr val="FF0000"/>
                </a:solidFill>
              </a:rPr>
              <a:t>Бархус</a:t>
            </a:r>
            <a:r>
              <a:rPr lang="ru-RU" dirty="0" smtClean="0">
                <a:solidFill>
                  <a:srgbClr val="FF0000"/>
                </a:solidFill>
              </a:rPr>
              <a:t> Скиннер </a:t>
            </a:r>
            <a:r>
              <a:rPr lang="ru-RU" dirty="0" smtClean="0"/>
              <a:t>(о </a:t>
            </a:r>
            <a:r>
              <a:rPr lang="ru-RU" dirty="0" err="1" smtClean="0"/>
              <a:t>респондентном</a:t>
            </a:r>
            <a:r>
              <a:rPr lang="ru-RU" dirty="0" smtClean="0"/>
              <a:t> поведении) 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9864741" y="5103674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8" y="1238682"/>
            <a:ext cx="3127687" cy="34021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0800000" flipH="1" flipV="1">
            <a:off x="4633621" y="2456403"/>
            <a:ext cx="6145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“</a:t>
            </a:r>
            <a:r>
              <a:rPr lang="ru-RU" dirty="0"/>
              <a:t>Закон </a:t>
            </a:r>
            <a:r>
              <a:rPr lang="ru-RU" dirty="0" err="1" smtClean="0"/>
              <a:t>Торндайка</a:t>
            </a:r>
            <a:r>
              <a:rPr lang="ru-RU" dirty="0" smtClean="0"/>
              <a:t>», </a:t>
            </a:r>
            <a:r>
              <a:rPr lang="ru-RU" dirty="0"/>
              <a:t>в котором говорится, что </a:t>
            </a:r>
            <a:r>
              <a:rPr lang="ru-RU" dirty="0" smtClean="0"/>
              <a:t>из </a:t>
            </a:r>
            <a:r>
              <a:rPr lang="ru-RU" dirty="0"/>
              <a:t>нескольких реакций индивида на одну и ту же ситуацию с большей вероятностью будут повторены те из них, которые сопровождаются </a:t>
            </a:r>
            <a:r>
              <a:rPr lang="ru-RU" dirty="0" smtClean="0"/>
              <a:t>удовлетворением потребностей (ситуация подкрепления); </a:t>
            </a:r>
            <a:r>
              <a:rPr lang="ru-RU" dirty="0"/>
              <a:t>те же, которые сопровождаются дискомфортом (наказанием), будут повторены с меньшей </a:t>
            </a:r>
            <a:r>
              <a:rPr lang="ru-RU" dirty="0" smtClean="0"/>
              <a:t>вероятностью</a:t>
            </a:r>
            <a:r>
              <a:rPr lang="ru-RU" dirty="0"/>
              <a:t>,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Edward </a:t>
            </a:r>
            <a:r>
              <a:rPr lang="en-US" dirty="0" smtClean="0">
                <a:solidFill>
                  <a:srgbClr val="FF0000"/>
                </a:solidFill>
              </a:rPr>
              <a:t>Thorndike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4158" y="5121585"/>
            <a:ext cx="9864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Но ни </a:t>
            </a:r>
            <a:r>
              <a:rPr lang="ru-RU" b="1" dirty="0" err="1"/>
              <a:t>Торндайк</a:t>
            </a:r>
            <a:r>
              <a:rPr lang="ru-RU" b="1" dirty="0"/>
              <a:t>, ни Скиннер не могли определить, какие </a:t>
            </a:r>
            <a:r>
              <a:rPr lang="ru-RU" b="1" dirty="0" smtClean="0"/>
              <a:t>из людей в большей степени, </a:t>
            </a:r>
            <a:r>
              <a:rPr lang="ru-RU" b="1" dirty="0"/>
              <a:t>а какие </a:t>
            </a:r>
            <a:r>
              <a:rPr lang="ru-RU" b="1" dirty="0" smtClean="0"/>
              <a:t>в меньшей степени </a:t>
            </a:r>
            <a:r>
              <a:rPr lang="ru-RU" b="1" dirty="0"/>
              <a:t>подвержены негативному </a:t>
            </a:r>
            <a:r>
              <a:rPr lang="ru-RU" b="1" dirty="0" smtClean="0"/>
              <a:t>влиянию. </a:t>
            </a:r>
            <a:r>
              <a:rPr lang="ru-RU" b="1" dirty="0"/>
              <a:t>Комплексная оценка личности с помощью </a:t>
            </a:r>
            <a:r>
              <a:rPr lang="ru-RU" b="1" dirty="0" err="1"/>
              <a:t>PsyAccent</a:t>
            </a:r>
            <a:r>
              <a:rPr lang="ru-RU" b="1" dirty="0"/>
              <a:t> и </a:t>
            </a:r>
            <a:r>
              <a:rPr lang="ru-RU" b="1" dirty="0" err="1"/>
              <a:t>VibraMed</a:t>
            </a:r>
            <a:r>
              <a:rPr lang="ru-RU" b="1" dirty="0"/>
              <a:t> может </a:t>
            </a:r>
            <a:r>
              <a:rPr lang="ru-RU" b="1" dirty="0" smtClean="0"/>
              <a:t>сделать это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1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75520" y="304354"/>
            <a:ext cx="8712968" cy="74838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Бихевиоральная</a:t>
            </a: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психология с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PsyAccent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24580" name="AutoShape 4" descr="&amp;Kcy;&amp;acy;&amp;rcy;&amp;tcy;&amp;icy;&amp;ncy;&amp;kcy;&amp;icy; &amp;pcy;&amp;ocy; &amp;zcy;&amp;acy;&amp;pcy;&amp;rcy;&amp;ocy;&amp;scy;&amp;ucy; &amp;bcy;&amp;iecy;&amp;zcy;&amp;ocy;&amp;pcy;&amp;acy;&amp;scy;&amp;ncy;&amp;ocy;&amp;scy;&amp;tcy;&amp;softcy; &amp;dcy;&amp;ocy;&amp;mcy;&amp;acy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&amp;Kcy;&amp;acy;&amp;rcy;&amp;tcy;&amp;icy;&amp;ncy;&amp;kcy;&amp;icy; &amp;pcy;&amp;ocy; &amp;zcy;&amp;acy;&amp;pcy;&amp;rcy;&amp;ocy;&amp;scy;&amp;ucy; &amp;acy;&amp;ecy;&amp;rcy;&amp;ocy;&amp;pcy;&amp;ocy;&amp;rcy;&amp;tcy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2" name="AutoShape 2" descr="&amp;Kcy;&amp;acy;&amp;rcy;&amp;tcy;&amp;icy;&amp;ncy;&amp;kcy;&amp;icy; &amp;pcy;&amp;ocy; &amp;zcy;&amp;acy;&amp;pcy;&amp;rcy;&amp;ocy;&amp;scy;&amp;ucy; &amp;mcy;&amp;iecy;&amp;dcy;&amp;icy;&amp;tscy;&amp;icy;&amp;ncy;&amp;acy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134390" y="3074975"/>
            <a:ext cx="6811431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PsyAccent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диагностировать пограничные состояния личности (акцентуации) и содержит 3 опросника: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L12 - для взрослых,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T12 - для подростков и юношей,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 - для определения психологической совместимости пациента и врача.</a:t>
            </a:r>
          </a:p>
          <a:p>
            <a:pPr marL="0" indent="0" algn="just" eaLnBrk="1" hangingPunct="1">
              <a:spcAft>
                <a:spcPts val="600"/>
              </a:spcAft>
            </a:pPr>
            <a:endParaRPr lang="fr-FR" altLang="ru-RU" sz="2400" dirty="0">
              <a:latin typeface="+mn-lt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451" y="1514960"/>
            <a:ext cx="3048000" cy="20330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16" y="2938169"/>
            <a:ext cx="3110197" cy="20734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69" y="4675095"/>
            <a:ext cx="2670714" cy="20117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8623" y="1274472"/>
            <a:ext cx="70843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Леонгард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(1968):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акцентуация – это, в сущности, те же индивидуальные черты, но обладающие тенденцией к переходу в патологическое состояние»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8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4408</TotalTime>
  <Words>2393</Words>
  <Application>Microsoft Office PowerPoint</Application>
  <PresentationFormat>Широкоэкранный</PresentationFormat>
  <Paragraphs>473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 3</vt:lpstr>
      <vt:lpstr>Аспект</vt:lpstr>
      <vt:lpstr>                                     ВОЗМОЖНОСТИ ИСПОЛЬЗОВАНИЯ ТЕХНОЛОГИИ ВИБРОИЗОБРАЖЕНИЯ В РАЗЛИЧНЫХ НАПРАВЛЕНИЯХ ПСИХОЛОГИИ  </vt:lpstr>
      <vt:lpstr>Психометрия  и объективность психологических исследований</vt:lpstr>
      <vt:lpstr>Технология виброизображения в психологии и психометрии </vt:lpstr>
      <vt:lpstr>Standards for Educational and Psychological Testing  &amp; Технология Виброизображения</vt:lpstr>
      <vt:lpstr>                      Бихевиоральная психология с VibraMed (Excel_M file)  </vt:lpstr>
      <vt:lpstr>                        Бихевиоральная психология с VibraMed (Excel_M file)  </vt:lpstr>
      <vt:lpstr>Бихевиоральная психология и PPS В каких случаях может понадобиться экспресс-диагностика (PPS)?</vt:lpstr>
      <vt:lpstr>   Бихевиоральная психология и личность </vt:lpstr>
      <vt:lpstr>Презентация PowerPoint</vt:lpstr>
      <vt:lpstr>                        Когнитивная и социальная психология с PsyAccent   Теория социального научения А. Бандуры  </vt:lpstr>
      <vt:lpstr>                        Когнитивная и социальная психология с VibraMed </vt:lpstr>
      <vt:lpstr>                        Экзистенциально-гуманистическая психология  с VibraMI &amp; PsyAccent</vt:lpstr>
      <vt:lpstr> Экзистенциально-гуманистическая психология и способности человека с VibraMI </vt:lpstr>
      <vt:lpstr>Экзистенциально-гуманистическая психология Сознательные ответы + бессознательная реакция  = Общий профиль МИ </vt:lpstr>
      <vt:lpstr>   Как выглядит конечный результат по ВибраМИ ?</vt:lpstr>
      <vt:lpstr>Психоанализ: сознательное и бессознательное </vt:lpstr>
      <vt:lpstr>Психоанализ: конфликт между сознательным и бессознательным, желаемым и действительным … </vt:lpstr>
      <vt:lpstr>Технология Виброизображения – валидный и надежный инструмент в работе психолога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Профайлинг и рекрутинг: современный взгляд, технология виброизображения</dc:title>
  <dc:creator>HOME</dc:creator>
  <cp:lastModifiedBy>HOME</cp:lastModifiedBy>
  <cp:revision>352</cp:revision>
  <dcterms:created xsi:type="dcterms:W3CDTF">2018-09-12T12:13:46Z</dcterms:created>
  <dcterms:modified xsi:type="dcterms:W3CDTF">2019-06-11T13:19:22Z</dcterms:modified>
</cp:coreProperties>
</file>