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11" r:id="rId2"/>
    <p:sldId id="312" r:id="rId3"/>
    <p:sldId id="628" r:id="rId4"/>
    <p:sldId id="629" r:id="rId5"/>
    <p:sldId id="631" r:id="rId6"/>
    <p:sldId id="632" r:id="rId7"/>
    <p:sldId id="573" r:id="rId8"/>
    <p:sldId id="612" r:id="rId9"/>
    <p:sldId id="619" r:id="rId10"/>
    <p:sldId id="620" r:id="rId11"/>
    <p:sldId id="621" r:id="rId12"/>
    <p:sldId id="633" r:id="rId13"/>
    <p:sldId id="622" r:id="rId14"/>
    <p:sldId id="634" r:id="rId15"/>
    <p:sldId id="615" r:id="rId16"/>
    <p:sldId id="616" r:id="rId17"/>
    <p:sldId id="618" r:id="rId18"/>
    <p:sldId id="624" r:id="rId19"/>
    <p:sldId id="625" r:id="rId20"/>
    <p:sldId id="626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559E1"/>
    <a:srgbClr val="0033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2970" autoAdjust="0"/>
  </p:normalViewPr>
  <p:slideViewPr>
    <p:cSldViewPr>
      <p:cViewPr varScale="1">
        <p:scale>
          <a:sx n="64" d="100"/>
          <a:sy n="64" d="100"/>
        </p:scale>
        <p:origin x="12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Subject</a:t>
            </a:r>
            <a:r>
              <a:rPr lang="en-US" baseline="0"/>
              <a:t> H</a:t>
            </a:r>
            <a:endParaRPr lang="en-US"/>
          </a:p>
        </c:rich>
      </c:tx>
      <c:layout>
        <c:manualLayout>
          <c:xMode val="edge"/>
          <c:yMode val="edge"/>
          <c:x val="0.36862222222222224"/>
          <c:y val="3.35008375209380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 1</c:v>
          </c:tx>
          <c:invertIfNegative val="0"/>
          <c:cat>
            <c:numRef>
              <c:f>Vs!$A$2:$A$10000</c:f>
              <c:numCache>
                <c:formatCode>General</c:formatCode>
                <c:ptCount val="99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</c:numCache>
            </c:numRef>
          </c:cat>
          <c:val>
            <c:numRef>
              <c:f>[0]!VsGroup1</c:f>
              <c:numCache>
                <c:formatCode>General</c:formatCode>
                <c:ptCount val="38"/>
                <c:pt idx="0">
                  <c:v>51.763157894736892</c:v>
                </c:pt>
                <c:pt idx="1">
                  <c:v>24.763157894736803</c:v>
                </c:pt>
                <c:pt idx="2">
                  <c:v>32.763157894736892</c:v>
                </c:pt>
                <c:pt idx="3">
                  <c:v>29.763157894736803</c:v>
                </c:pt>
                <c:pt idx="4">
                  <c:v>27.763157894736803</c:v>
                </c:pt>
                <c:pt idx="5">
                  <c:v>1.763157894736838</c:v>
                </c:pt>
                <c:pt idx="6">
                  <c:v>-33.236842105263108</c:v>
                </c:pt>
                <c:pt idx="7">
                  <c:v>-39.236842105263108</c:v>
                </c:pt>
                <c:pt idx="8">
                  <c:v>-59.236842105263108</c:v>
                </c:pt>
                <c:pt idx="9">
                  <c:v>-5.2368421052631868</c:v>
                </c:pt>
                <c:pt idx="10">
                  <c:v>-1.2368421052631646</c:v>
                </c:pt>
                <c:pt idx="11">
                  <c:v>46.763157894736892</c:v>
                </c:pt>
                <c:pt idx="12">
                  <c:v>-54.236842105263108</c:v>
                </c:pt>
                <c:pt idx="13">
                  <c:v>0.7631578947368356</c:v>
                </c:pt>
                <c:pt idx="14">
                  <c:v>35.763157894736892</c:v>
                </c:pt>
                <c:pt idx="15">
                  <c:v>2.7631578947368394</c:v>
                </c:pt>
                <c:pt idx="16">
                  <c:v>15.763157894736835</c:v>
                </c:pt>
                <c:pt idx="17">
                  <c:v>-13.236842105263165</c:v>
                </c:pt>
                <c:pt idx="18">
                  <c:v>-22.236842105263136</c:v>
                </c:pt>
                <c:pt idx="19">
                  <c:v>-23.236842105263136</c:v>
                </c:pt>
                <c:pt idx="20">
                  <c:v>-20.236842105263136</c:v>
                </c:pt>
                <c:pt idx="21">
                  <c:v>-25.236842105263136</c:v>
                </c:pt>
                <c:pt idx="22">
                  <c:v>-50.236842105263108</c:v>
                </c:pt>
                <c:pt idx="23">
                  <c:v>17.763157894736803</c:v>
                </c:pt>
                <c:pt idx="24">
                  <c:v>49.763157894736892</c:v>
                </c:pt>
                <c:pt idx="25">
                  <c:v>30.763157894736803</c:v>
                </c:pt>
                <c:pt idx="26">
                  <c:v>14.763157894736835</c:v>
                </c:pt>
                <c:pt idx="27">
                  <c:v>8.7631578947368354</c:v>
                </c:pt>
                <c:pt idx="28">
                  <c:v>10.763157894736835</c:v>
                </c:pt>
                <c:pt idx="29">
                  <c:v>-9.2368421052631611</c:v>
                </c:pt>
                <c:pt idx="30">
                  <c:v>-16.236842105263136</c:v>
                </c:pt>
                <c:pt idx="31">
                  <c:v>19.763157894736803</c:v>
                </c:pt>
                <c:pt idx="32">
                  <c:v>14.763157894736835</c:v>
                </c:pt>
                <c:pt idx="33">
                  <c:v>20.763157894736803</c:v>
                </c:pt>
                <c:pt idx="34">
                  <c:v>-12.236842105263165</c:v>
                </c:pt>
                <c:pt idx="35">
                  <c:v>-28.236842105263136</c:v>
                </c:pt>
                <c:pt idx="36">
                  <c:v>-26.236842105263136</c:v>
                </c:pt>
                <c:pt idx="37">
                  <c:v>-19.236842105263136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E-40C3-A0D2-FEA9491E1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55712"/>
        <c:axId val="38761600"/>
      </c:barChart>
      <c:catAx>
        <c:axId val="3875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61600"/>
        <c:crosses val="autoZero"/>
        <c:auto val="1"/>
        <c:lblAlgn val="ctr"/>
        <c:lblOffset val="100"/>
        <c:noMultiLvlLbl val="0"/>
      </c:catAx>
      <c:valAx>
        <c:axId val="3876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755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5270E2-B074-4A42-A3BE-F6BD6B2A4A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C1A2C-86C6-474E-BF3C-3213F0588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42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A693-7618-443E-B86D-B4888165E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3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3F7D-3986-4AFA-B475-1B5AFB135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51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3296-1F62-4C2D-A07B-C0F8EAE4C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09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AEAB-D810-44CB-8E49-0405FBC839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53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EB045-20C8-47FA-8D38-3F110FE4F2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DC87-3AF0-4E07-B96C-E675EF362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8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F554-FE4E-4E41-8CB1-B9E38E32A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9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F4D97-238A-4F37-8602-B85378289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50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EA02-9494-4BD4-BEF6-6B0FEC644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54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4DF3-E27D-44B6-8FE6-A99817EADA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83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6AD9-697D-4629-9633-17E3AB3009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80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D99D-D7AA-4A83-A561-59AA4381F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743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40ED-5FF3-4A5E-B288-6B7AB48E9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73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08306-CFBA-4497-9D42-54B250CD9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69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450FBA46-6B14-452C-AC22-94A730BD8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82550"/>
            <a:ext cx="8229600" cy="3706813"/>
          </a:xfrm>
        </p:spPr>
        <p:txBody>
          <a:bodyPr/>
          <a:lstStyle/>
          <a:p>
            <a:r>
              <a:rPr lang="ru-RU" altLang="ru-RU" sz="3200" b="1" smtClean="0"/>
              <a:t>Исследование влияния музыки на психофизиологическое состояние человека с помощью технологии виброизображения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2400" smtClean="0"/>
              <a:t> </a:t>
            </a:r>
            <a:r>
              <a:rPr lang="ru-RU" altLang="ru-RU" sz="2000" smtClean="0"/>
              <a:t>А.А. СЕНЦОВ «Биометрический центр развития способностей», г. Воронеж, Россия.</a:t>
            </a:r>
            <a:br>
              <a:rPr lang="ru-RU" altLang="ru-RU" sz="2000" smtClean="0"/>
            </a:br>
            <a:r>
              <a:rPr lang="ru-RU" altLang="ru-RU" sz="2000" smtClean="0"/>
              <a:t>(</a:t>
            </a:r>
            <a:r>
              <a:rPr lang="en-US" altLang="ru-RU" sz="2000" smtClean="0"/>
              <a:t>ved63@rambler.ru0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3075" name="Рисунок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3975" y="4221163"/>
            <a:ext cx="3659188" cy="2232025"/>
          </a:xfrm>
          <a:noFill/>
        </p:spPr>
      </p:pic>
      <p:pic>
        <p:nvPicPr>
          <p:cNvPr id="3076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429000"/>
            <a:ext cx="53403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1" name="Текст 7"/>
          <p:cNvSpPr>
            <a:spLocks noGrp="1" noChangeArrowheads="1"/>
          </p:cNvSpPr>
          <p:nvPr>
            <p:ph type="body" idx="1"/>
          </p:nvPr>
        </p:nvSpPr>
        <p:spPr>
          <a:xfrm>
            <a:off x="457200" y="1012825"/>
            <a:ext cx="4040188" cy="1162050"/>
          </a:xfrm>
        </p:spPr>
        <p:txBody>
          <a:bodyPr/>
          <a:lstStyle/>
          <a:p>
            <a:pPr algn="just"/>
            <a:r>
              <a:rPr lang="ru-RU" alt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виброизображение (аура) человека при прослушивании «</a:t>
            </a:r>
            <a:r>
              <a:rPr lang="ru-RU" altLang="ru-RU" smtClean="0"/>
              <a:t>Адажио» В.А.Моцарта </a:t>
            </a:r>
          </a:p>
        </p:txBody>
      </p:sp>
      <p:pic>
        <p:nvPicPr>
          <p:cNvPr id="12292" name="Объект 4" descr="адажи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3" y="2455863"/>
            <a:ext cx="4464050" cy="3389312"/>
          </a:xfrm>
        </p:spPr>
      </p:pic>
      <p:sp>
        <p:nvSpPr>
          <p:cNvPr id="12293" name="Текст 8"/>
          <p:cNvSpPr>
            <a:spLocks noGrp="1" noChangeArrowheads="1"/>
          </p:cNvSpPr>
          <p:nvPr>
            <p:ph type="body" sz="quarter" idx="3"/>
          </p:nvPr>
        </p:nvSpPr>
        <p:spPr>
          <a:xfrm>
            <a:off x="4645025" y="1055688"/>
            <a:ext cx="4041775" cy="1119187"/>
          </a:xfrm>
        </p:spPr>
        <p:txBody>
          <a:bodyPr/>
          <a:lstStyle/>
          <a:p>
            <a:r>
              <a:rPr lang="ru-RU" alt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виброизображение (аура) человека при прослушивании</a:t>
            </a:r>
            <a:r>
              <a:rPr lang="ru-RU" altLang="ru-RU" smtClean="0"/>
              <a:t>» Литургии» </a:t>
            </a:r>
          </a:p>
        </p:txBody>
      </p:sp>
      <p:pic>
        <p:nvPicPr>
          <p:cNvPr id="12294" name="Объект 5" descr="литурги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0575" y="2455863"/>
            <a:ext cx="4464050" cy="334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5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4040188" cy="1193800"/>
          </a:xfrm>
        </p:spPr>
        <p:txBody>
          <a:bodyPr/>
          <a:lstStyle/>
          <a:p>
            <a:pPr algn="just"/>
            <a:r>
              <a:rPr lang="ru-RU" altLang="ru-RU" smtClean="0"/>
              <a:t> </a:t>
            </a:r>
            <a:r>
              <a:rPr lang="ru-RU" alt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виброизображение (аура) человека При прослушивании музык</a:t>
            </a:r>
            <a:r>
              <a:rPr lang="ru-RU" altLang="ru-RU" b="0" smtClean="0"/>
              <a:t>и</a:t>
            </a:r>
            <a:r>
              <a:rPr lang="ru-RU" altLang="ru-RU" smtClean="0"/>
              <a:t> Чайковского </a:t>
            </a:r>
          </a:p>
        </p:txBody>
      </p:sp>
      <p:sp>
        <p:nvSpPr>
          <p:cNvPr id="13316" name="Текст 4"/>
          <p:cNvSpPr>
            <a:spLocks noGrp="1" noChangeArrowheads="1"/>
          </p:cNvSpPr>
          <p:nvPr>
            <p:ph type="body" sz="quarter" idx="3"/>
          </p:nvPr>
        </p:nvSpPr>
        <p:spPr>
          <a:xfrm>
            <a:off x="4645025" y="692150"/>
            <a:ext cx="4041775" cy="1800225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pPr algn="just"/>
            <a:r>
              <a:rPr lang="ru-RU" alt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Внешнее виброизображение (аура) человека при прослушивании </a:t>
            </a:r>
            <a:r>
              <a:rPr lang="ru-RU" altLang="ru-RU" smtClean="0"/>
              <a:t>«Церковных колоколов»</a:t>
            </a:r>
          </a:p>
          <a:p>
            <a:endParaRPr lang="ru-RU" altLang="ru-RU" smtClean="0"/>
          </a:p>
        </p:txBody>
      </p:sp>
      <p:pic>
        <p:nvPicPr>
          <p:cNvPr id="13317" name="Объект 6" descr="чайков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2635250"/>
            <a:ext cx="4464050" cy="3348038"/>
          </a:xfrm>
        </p:spPr>
      </p:pic>
      <p:pic>
        <p:nvPicPr>
          <p:cNvPr id="13318" name="Объект 7" descr="церковные колокол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03500"/>
            <a:ext cx="4464050" cy="334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7"/>
          <p:cNvSpPr>
            <a:spLocks noGrp="1" noChangeArrowheads="1"/>
          </p:cNvSpPr>
          <p:nvPr>
            <p:ph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описывает особенности восприятия музыки различных жанров М.Казиник (Казиник М.С. 2011).</a:t>
            </a:r>
          </a:p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Звучит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«нормальная»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и мы что то под нее делаем ,моем посуду, танцуем </a:t>
            </a:r>
          </a:p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вот начинает звучать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«ненормальная»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музыка и мы выключаем радио потому что она мешает нам « мыть посуду» </a:t>
            </a:r>
          </a:p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Выключая радио в этот момент миллионы людей реально проявляют уважение к классической музыке, отказывая ей в фоновой функции и тем самым лишают себя возможности услышать классическую музыку </a:t>
            </a:r>
          </a:p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.Всякая музыка готова быть фоновом, аккомпанировать мытью посуды, катанию на коньках, танцам в компании</a:t>
            </a:r>
          </a:p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 Но только не классическая музыка, в отличии от других видов музыки,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музыка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фоном. Она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внимания только и только к себе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 клипы</a:t>
            </a:r>
          </a:p>
        </p:txBody>
      </p:sp>
      <p:pic>
        <p:nvPicPr>
          <p:cNvPr id="15363" name="Объект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762125"/>
            <a:ext cx="5568950" cy="2874963"/>
          </a:xfrm>
        </p:spPr>
      </p:pic>
      <p:sp>
        <p:nvSpPr>
          <p:cNvPr id="15364" name="Текст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полученных данных по результатам исследования влияния различных жанров музыки на ПФС человека были разработаны различные варианты аудио клипов, которые по нашей гипотезе могли восстанавливать нормальную форму внешнего виброизображения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92150"/>
            <a:ext cx="2916238" cy="5434013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 относительного изменения вариабельности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Т1-Т10 исследуемой Н. за 3 измерения, выполненных в один день.</a:t>
            </a:r>
          </a:p>
          <a:p>
            <a:pPr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ПФС-до прослушивания аудиоролика</a:t>
            </a:r>
          </a:p>
          <a:p>
            <a:pPr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ПФС во время прослушивания аудиоролика</a:t>
            </a:r>
          </a:p>
          <a:p>
            <a:pPr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ПФС -после прослушивания аудиоролика.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6387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25" y="908050"/>
            <a:ext cx="6365875" cy="471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-57150" y="301625"/>
            <a:ext cx="9036050" cy="1417638"/>
          </a:xfrm>
        </p:spPr>
        <p:txBody>
          <a:bodyPr/>
          <a:lstStyle/>
          <a:p>
            <a:pPr algn="just"/>
            <a:r>
              <a:rPr lang="ru-RU" altLang="ru-RU" b="1" smtClean="0"/>
              <a:t>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 относительного изменения вариабельности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Т1-Т10 исследуемой Н. за 38 измерений, выполненных в течение года.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измерений 12-14 на рис. 10 соответствуют показателям, отображенным на предыдущем рисунке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360487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еще один пример, исследуемый К. 34 года</a:t>
            </a:r>
            <a:r>
              <a:rPr lang="ru-RU" altLang="ru-RU" smtClean="0"/>
              <a:t>.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 частотного распределения виброизображения a) до прослушивания аудиоролика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после прослушивания аудиоролика  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Объект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08275"/>
            <a:ext cx="4464050" cy="2578100"/>
          </a:xfrm>
        </p:spPr>
      </p:pic>
      <p:pic>
        <p:nvPicPr>
          <p:cNvPr id="18436" name="Объект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0888" y="2687638"/>
            <a:ext cx="4464050" cy="257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5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511300"/>
          </a:xfrm>
        </p:spPr>
        <p:txBody>
          <a:bodyPr/>
          <a:lstStyle/>
          <a:p>
            <a:pPr algn="just"/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Гистограммы </a:t>
            </a:r>
            <a:r>
              <a:rPr lang="en-US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Vsgraph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математического ожидания интегрального коэффициента К, </a:t>
            </a:r>
            <a:r>
              <a:rPr lang="en-US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graph S 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среднеквадратического отклонения интегрального коэффициента К, </a:t>
            </a:r>
            <a:r>
              <a:rPr lang="en-US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Vs </a:t>
            </a:r>
            <a:r>
              <a:rPr lang="en-US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Vsgraph V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вариабельности интегрального коэффициента К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Первые три измерения делались с промежутком в 15 минут до прослушивания аудиоролика ,4 измерение было сделано после прослушивания аудиоролика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Объект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41663"/>
            <a:ext cx="3749675" cy="2230437"/>
          </a:xfrm>
        </p:spPr>
      </p:pic>
      <p:pic>
        <p:nvPicPr>
          <p:cNvPr id="19460" name="Объект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913" y="2278063"/>
            <a:ext cx="3881437" cy="2301875"/>
          </a:xfrm>
        </p:spPr>
      </p:pic>
      <p:pic>
        <p:nvPicPr>
          <p:cNvPr id="19461" name="Объект 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075" y="4579938"/>
            <a:ext cx="3717925" cy="2278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584325"/>
          </a:xfrm>
        </p:spPr>
        <p:txBody>
          <a:bodyPr/>
          <a:lstStyle/>
          <a:p>
            <a:pPr algn="just"/>
            <a:r>
              <a:rPr lang="ru-RU" alt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Stat,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котором приведена обобщенная статистика для параметров М, σ, V. Позволяет исследовать средние показатель ПФС каждого отдельного человека за исследуемый период времени сравнивать их между собой. В таблице 1 показаны параметры </a:t>
            </a:r>
            <a:r>
              <a:rPr lang="en-US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которые соответствует средним показателям за первые три измерения до прослушивания аудиоролика. Параметры </a:t>
            </a:r>
            <a:r>
              <a:rPr lang="en-US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соответствуют показателям измерения, проведенного после прослушивания аудиоролика</a:t>
            </a:r>
            <a:r>
              <a:rPr lang="ru-RU" altLang="ru-RU" sz="1600" smtClean="0"/>
              <a:t>.</a:t>
            </a:r>
            <a:br>
              <a:rPr lang="ru-RU" altLang="ru-RU" sz="1600" smtClean="0"/>
            </a:br>
            <a:endParaRPr lang="ru-RU" altLang="ru-RU" sz="1600" smtClean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250825" y="1700213"/>
          <a:ext cx="8713788" cy="5154612"/>
        </p:xfrm>
        <a:graphic>
          <a:graphicData uri="http://schemas.openxmlformats.org/drawingml/2006/table">
            <a:tbl>
              <a:tblPr firstRow="1" firstCol="1" bandRow="1"/>
              <a:tblGrid>
                <a:gridCol w="124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 avg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 avg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V1 avg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M2 avg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S2 avg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V2 avg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42,667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5,3333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3,6667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11,667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8,3333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3,6667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60,333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9,3333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9,6667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4,6667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64,333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2,6667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16,333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0638" y="136525"/>
            <a:ext cx="5313362" cy="67214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830638" cy="6858000"/>
          </a:xfrm>
        </p:spPr>
        <p:txBody>
          <a:bodyPr/>
          <a:lstStyle/>
          <a:p>
            <a:pPr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Обсуждение </a:t>
            </a:r>
          </a:p>
          <a:p>
            <a:pPr algn="just">
              <a:defRPr/>
            </a:pPr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полученные данные, задаешься вопросом, а не упрощаем ли мы влияние музыки на человека, ограничивая это влияние только фактором ПФС. Почему в образовательной системе, которая дала миру выдающуюся плеяду ярких представителей искусства таких как Чайковский и Достоевский, Гоголь и Чехов, Мусоргский и Рахманинов,, Лесков, Булгаков, Римский –Корсаков, Шестакович,  изучение музыки было обязательным.</a:t>
            </a:r>
          </a:p>
          <a:p>
            <a:pPr algn="just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XXI век должен быть веком Личности</a:t>
            </a:r>
          </a:p>
          <a:p>
            <a:pPr algn="just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его вершина – музыка гениев – величайшая панацея против духовного рабства</a:t>
            </a:r>
          </a:p>
          <a:p>
            <a:pPr algn="just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по сути своей – это грандиозная энергия любви. И эта энергия для того, кто способен постичь ее, становится важнейшим критерием ценности жизни, носителем самого сокровенного, способного проявиться и во всех остальных сферах жизни и деятельности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87513" y="1970088"/>
            <a:ext cx="57451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С точки зрения эволюционной теории,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 любой биологический вид,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неспособный распознавать психофизиологическое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состояние другой особи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данного вида, обречен на вымирание.</a:t>
            </a:r>
          </a:p>
        </p:txBody>
      </p:sp>
      <p:pic>
        <p:nvPicPr>
          <p:cNvPr id="4099" name="Picture 5" descr="0c5444481a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482975"/>
            <a:ext cx="36179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Выводы</a:t>
            </a:r>
          </a:p>
        </p:txBody>
      </p:sp>
      <p:sp>
        <p:nvSpPr>
          <p:cNvPr id="22531" name="Объект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виброизображения позволяет проводить исследования влияния музыки на ПФС человека. Совместное использование системы 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Vibraimage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2020)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Вибра</a:t>
            </a:r>
            <a: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 (</a:t>
            </a:r>
            <a: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VibraStat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2020), позволяет наглядно фиксировать результаты таких исследований с помощью многочисленной текстовой, графической и изобразительной информации.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5513" y="1046163"/>
            <a:ext cx="5678487" cy="40798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765175"/>
            <a:ext cx="3465513" cy="5360988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Лечебное применение музыки имеет многовековую историю. В самых древних свидетельствах и документах, дошедших до нас, музыка фигурирует как лечебное средство. Корифеи античной цивилизации Пифагор, Аристотель Платон обращали внимание современников на целебную силу воздействия музыки, которая, по их мнению, устанавливает пропорциональный порядок и гармонию во всей Вселенной, в том числе и нарушенную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гармонию в человеческом теле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79425" y="501650"/>
            <a:ext cx="3008313" cy="458788"/>
          </a:xfrm>
        </p:spPr>
        <p:txBody>
          <a:bodyPr/>
          <a:lstStyle/>
          <a:p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Эвритмия</a:t>
            </a:r>
          </a:p>
        </p:txBody>
      </p:sp>
      <p:sp>
        <p:nvSpPr>
          <p:cNvPr id="6147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35100"/>
            <a:ext cx="2843213" cy="4691063"/>
          </a:xfrm>
        </p:spPr>
        <p:txBody>
          <a:bodyPr/>
          <a:lstStyle/>
          <a:p>
            <a:pPr algn="just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находить верный ритм во всех проявлениях жизнедеятельности – пении, игре, танце, речи, жестах, мыслях, поступках, в рождении и смерти</a:t>
            </a:r>
          </a:p>
        </p:txBody>
      </p:sp>
      <p:pic>
        <p:nvPicPr>
          <p:cNvPr id="6148" name="Объект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196975"/>
            <a:ext cx="6299200" cy="4187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Калокагатия </a:t>
            </a:r>
          </a:p>
        </p:txBody>
      </p:sp>
      <p:sp>
        <p:nvSpPr>
          <p:cNvPr id="7171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35100"/>
            <a:ext cx="2484438" cy="4691063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которой понималась неразрывная совокупность прекрасных физических, моральных и духовных качеств. </a:t>
            </a:r>
          </a:p>
        </p:txBody>
      </p:sp>
      <p:pic>
        <p:nvPicPr>
          <p:cNvPr id="7172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175" y="1082675"/>
            <a:ext cx="6724650" cy="5043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3008313" cy="576262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</a:t>
            </a:r>
          </a:p>
        </p:txBody>
      </p:sp>
      <p:sp>
        <p:nvSpPr>
          <p:cNvPr id="8195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81075"/>
            <a:ext cx="3563938" cy="5761038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 века известный психоневролог В. М. Бехтерев (1857-1927) начал изучать влияние музыки на организм человека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художественно-эстетических закономерностей музыкального восприятия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Психофизиологические аспекты музыкотерапии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При исследовании влияния музыки на ПФС человека очень важно иметь методики, которые позволяли бы фиксировать результаты этого влияния. </a:t>
            </a:r>
          </a:p>
        </p:txBody>
      </p:sp>
      <p:pic>
        <p:nvPicPr>
          <p:cNvPr id="8196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268413"/>
            <a:ext cx="5580062" cy="4062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3465513" cy="6742113"/>
          </a:xfrm>
        </p:spPr>
        <p:txBody>
          <a:bodyPr/>
          <a:lstStyle/>
          <a:p>
            <a:pPr algn="just">
              <a:defRPr/>
            </a:pPr>
            <a:endParaRPr lang="ru-RU" altLang="ru-RU" sz="2000" dirty="0"/>
          </a:p>
          <a:p>
            <a:pPr algn="just">
              <a:defRPr/>
            </a:pPr>
            <a:endParaRPr lang="ru-RU" altLang="ru-RU" sz="2000" dirty="0"/>
          </a:p>
          <a:p>
            <a:pPr algn="just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 исследований </a:t>
            </a:r>
          </a:p>
          <a:p>
            <a:pPr algn="just"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исследований нами применялась система контроля психоэмоционального состояния человека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Vibraimage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предприятия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Элсис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(С. Петербург, Россия).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Исследовалось влияние различных музыкальных мелодий жанров на ПФС человека. Результаты исследования представлены в виде различных текстовых, графических и изобразительных файлов, показывающих влияние различных музыкальных жанров на ПФС человека</a:t>
            </a:r>
            <a:r>
              <a:rPr lang="ru-RU" dirty="0"/>
              <a:t>.       </a:t>
            </a:r>
          </a:p>
          <a:p>
            <a:pPr algn="just">
              <a:defRPr/>
            </a:pPr>
            <a:endParaRPr lang="ru-RU" altLang="ru-RU" sz="2000" dirty="0"/>
          </a:p>
          <a:p>
            <a:pPr>
              <a:defRPr/>
            </a:pPr>
            <a:endParaRPr lang="ru-RU" altLang="ru-RU" dirty="0"/>
          </a:p>
        </p:txBody>
      </p:sp>
      <p:pic>
        <p:nvPicPr>
          <p:cNvPr id="9219" name="Объект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5513" y="928688"/>
            <a:ext cx="5681662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9"/>
          <p:cNvSpPr>
            <a:spLocks noGrp="1" noChangeArrowheads="1"/>
          </p:cNvSpPr>
          <p:nvPr>
            <p:ph type="body" idx="1"/>
          </p:nvPr>
        </p:nvSpPr>
        <p:spPr>
          <a:xfrm>
            <a:off x="30163" y="908050"/>
            <a:ext cx="4467225" cy="1266825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виброизображение (аура) человека при </a:t>
            </a:r>
            <a:r>
              <a:rPr lang="ru-RU" alt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прослушивании музыки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Виктора Цоя</a:t>
            </a:r>
          </a:p>
        </p:txBody>
      </p:sp>
      <p:pic>
        <p:nvPicPr>
          <p:cNvPr id="10243" name="Объект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3" y="2973388"/>
            <a:ext cx="4572000" cy="2740025"/>
          </a:xfrm>
        </p:spPr>
      </p:pic>
      <p:sp>
        <p:nvSpPr>
          <p:cNvPr id="10244" name="Текст 10"/>
          <p:cNvSpPr>
            <a:spLocks noGrp="1" noChangeArrowheads="1"/>
          </p:cNvSpPr>
          <p:nvPr>
            <p:ph type="body" sz="quarter" idx="3"/>
          </p:nvPr>
        </p:nvSpPr>
        <p:spPr>
          <a:xfrm>
            <a:off x="4645025" y="908050"/>
            <a:ext cx="4041775" cy="1266825"/>
          </a:xfrm>
        </p:spPr>
        <p:txBody>
          <a:bodyPr/>
          <a:lstStyle/>
          <a:p>
            <a:pPr algn="just"/>
            <a:r>
              <a:rPr lang="ru-RU" alt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виброизображение (аура) человека  при прослушивании музыки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«Рамштайн» </a:t>
            </a:r>
          </a:p>
        </p:txBody>
      </p:sp>
      <p:pic>
        <p:nvPicPr>
          <p:cNvPr id="10245" name="Объект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970213"/>
            <a:ext cx="45720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7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4040188" cy="1122362"/>
          </a:xfrm>
        </p:spPr>
        <p:txBody>
          <a:bodyPr/>
          <a:lstStyle/>
          <a:p>
            <a:pPr algn="just"/>
            <a:r>
              <a:rPr lang="ru-RU" alt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виброизображение (аура) человека при прослушивании музыки»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 Металл « </a:t>
            </a:r>
          </a:p>
        </p:txBody>
      </p:sp>
      <p:pic>
        <p:nvPicPr>
          <p:cNvPr id="11267" name="Объект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2622550"/>
            <a:ext cx="4535487" cy="2722563"/>
          </a:xfrm>
        </p:spPr>
      </p:pic>
      <p:sp>
        <p:nvSpPr>
          <p:cNvPr id="11268" name="Текст 8"/>
          <p:cNvSpPr>
            <a:spLocks noGrp="1" noChangeArrowheads="1"/>
          </p:cNvSpPr>
          <p:nvPr>
            <p:ph type="body" sz="quarter" idx="3"/>
          </p:nvPr>
        </p:nvSpPr>
        <p:spPr>
          <a:xfrm>
            <a:off x="4645025" y="1052513"/>
            <a:ext cx="4041775" cy="1122362"/>
          </a:xfrm>
        </p:spPr>
        <p:txBody>
          <a:bodyPr/>
          <a:lstStyle/>
          <a:p>
            <a:pPr algn="just"/>
            <a:r>
              <a:rPr lang="ru-RU" alt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виброизображение (аура) человека при прослушивании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Молитвы задержания « </a:t>
            </a:r>
          </a:p>
        </p:txBody>
      </p:sp>
      <p:pic>
        <p:nvPicPr>
          <p:cNvPr id="11269" name="Объект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11438"/>
            <a:ext cx="4535488" cy="2733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1044</Words>
  <Application>Microsoft Office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MS Sans Serif</vt:lpstr>
      <vt:lpstr>Calibri</vt:lpstr>
      <vt:lpstr>Оформление по умолчанию</vt:lpstr>
      <vt:lpstr>Исследование влияния музыки на психофизиологическое состояние человека с помощью технологии виброизображения  А.А. СЕНЦОВ «Биометрический центр развития способностей», г. Воронеж, Россия. (ved63@rambler.ru0 </vt:lpstr>
      <vt:lpstr>PowerPoint Presentation</vt:lpstr>
      <vt:lpstr>PowerPoint Presentation</vt:lpstr>
      <vt:lpstr>Эвритмия</vt:lpstr>
      <vt:lpstr>Калокагатия </vt:lpstr>
      <vt:lpstr>Музыкотерапия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Аудио клипы</vt:lpstr>
      <vt:lpstr>PowerPoint Presentation</vt:lpstr>
      <vt:lpstr> Гистограмма относительного изменения вариабельности Vs параметров Т1-Т10 исследуемой Н. за 38 измерений, выполненных в течение года. Показатели измерений 12-14 на рис. 10 соответствуют показателям, отображенным на предыдущем рисунке </vt:lpstr>
      <vt:lpstr> Рассмотрим еще один пример, исследуемый К. 34 года.  Гистограмма частотного распределения виброизображения a) до прослушивания аудиоролика b) после прослушивания аудиоролика   </vt:lpstr>
      <vt:lpstr>Гистограммы a) Vsgraph M математического ожидания интегрального коэффициента К, b) Vs graph S среднеквадратического отклонения интегрального коэффициента К, c) Vs Vsgraph V вариабельности интегрального коэффициента К.     Первые три измерения делались с промежутком в 15 минут до прослушивания аудиоролика ,4 измерение было сделано после прослушивания аудиоролика </vt:lpstr>
      <vt:lpstr>Лист Stat, на котором приведена обобщенная статистика для параметров М, σ, V. Позволяет исследовать средние показатель ПФС каждого отдельного человека за исследуемый период времени сравнивать их между собой. В таблице 1 показаны параметры M1, S1, V1, которые соответствует средним показателям за первые три измерения до прослушивания аудиоролика. Параметры M2,S2,V2 соответствуют показателям измерения, проведенного после прослушивания аудиоролика. </vt:lpstr>
      <vt:lpstr>PowerPoint Presentation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vm</cp:lastModifiedBy>
  <cp:revision>158</cp:revision>
  <dcterms:created xsi:type="dcterms:W3CDTF">2013-11-06T11:00:29Z</dcterms:created>
  <dcterms:modified xsi:type="dcterms:W3CDTF">2020-07-02T07:57:24Z</dcterms:modified>
</cp:coreProperties>
</file>