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24"/>
  </p:notesMasterIdLst>
  <p:handoutMasterIdLst>
    <p:handoutMasterId r:id="rId25"/>
  </p:handoutMasterIdLst>
  <p:sldIdLst>
    <p:sldId id="257" r:id="rId2"/>
    <p:sldId id="323" r:id="rId3"/>
    <p:sldId id="324" r:id="rId4"/>
    <p:sldId id="327" r:id="rId5"/>
    <p:sldId id="326" r:id="rId6"/>
    <p:sldId id="328" r:id="rId7"/>
    <p:sldId id="329" r:id="rId8"/>
    <p:sldId id="330" r:id="rId9"/>
    <p:sldId id="333" r:id="rId10"/>
    <p:sldId id="331" r:id="rId11"/>
    <p:sldId id="335" r:id="rId12"/>
    <p:sldId id="332" r:id="rId13"/>
    <p:sldId id="334" r:id="rId14"/>
    <p:sldId id="336" r:id="rId15"/>
    <p:sldId id="337" r:id="rId16"/>
    <p:sldId id="339" r:id="rId17"/>
    <p:sldId id="338" r:id="rId18"/>
    <p:sldId id="340" r:id="rId19"/>
    <p:sldId id="341" r:id="rId20"/>
    <p:sldId id="343" r:id="rId21"/>
    <p:sldId id="312" r:id="rId22"/>
    <p:sldId id="273" r:id="rId23"/>
  </p:sldIdLst>
  <p:sldSz cx="9144000" cy="6858000" type="screen4x3"/>
  <p:notesSz cx="6858000" cy="9144000"/>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2E896"/>
    <a:srgbClr val="FF5050"/>
    <a:srgbClr val="00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83639" autoAdjust="0"/>
  </p:normalViewPr>
  <p:slideViewPr>
    <p:cSldViewPr snapToGrid="0">
      <p:cViewPr varScale="1">
        <p:scale>
          <a:sx n="57" d="100"/>
          <a:sy n="57" d="100"/>
        </p:scale>
        <p:origin x="1400" y="6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15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7794C-7E57-4CA5-84C0-718390FAF55C}"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ru-RU"/>
        </a:p>
      </dgm:t>
    </dgm:pt>
    <dgm:pt modelId="{F06289D0-210E-4807-AF3F-49D6C7DCA8A0}">
      <dgm:prSet phldrT="[Текст]"/>
      <dgm:spPr/>
      <dgm:t>
        <a:bodyPr/>
        <a:lstStyle/>
        <a:p>
          <a:r>
            <a:rPr lang="ru-RU" dirty="0" smtClean="0"/>
            <a:t>Движения, микродвижения</a:t>
          </a:r>
          <a:endParaRPr lang="ru-RU" dirty="0"/>
        </a:p>
      </dgm:t>
    </dgm:pt>
    <dgm:pt modelId="{8667DFD8-7EC1-4731-9CD4-39A531631CA5}" type="parTrans" cxnId="{7DEBB060-F9F2-4514-B8F1-7E59AA8A3E77}">
      <dgm:prSet/>
      <dgm:spPr/>
      <dgm:t>
        <a:bodyPr/>
        <a:lstStyle/>
        <a:p>
          <a:endParaRPr lang="ru-RU"/>
        </a:p>
      </dgm:t>
    </dgm:pt>
    <dgm:pt modelId="{A6B29E73-BF9A-4B78-BE3E-5EEAA823BC02}" type="sibTrans" cxnId="{7DEBB060-F9F2-4514-B8F1-7E59AA8A3E77}">
      <dgm:prSet/>
      <dgm:spPr/>
      <dgm:t>
        <a:bodyPr/>
        <a:lstStyle/>
        <a:p>
          <a:endParaRPr lang="ru-RU" dirty="0"/>
        </a:p>
      </dgm:t>
    </dgm:pt>
    <dgm:pt modelId="{83E96A98-93E9-435F-88D0-426F1AF1C7FD}">
      <dgm:prSet phldrT="[Текст]"/>
      <dgm:spPr/>
      <dgm:t>
        <a:bodyPr/>
        <a:lstStyle/>
        <a:p>
          <a:r>
            <a:rPr lang="ru-RU" dirty="0" smtClean="0">
              <a:solidFill>
                <a:schemeClr val="tx1"/>
              </a:solidFill>
            </a:rPr>
            <a:t>ТВ камера</a:t>
          </a:r>
          <a:endParaRPr lang="ru-RU" dirty="0">
            <a:solidFill>
              <a:schemeClr val="tx1"/>
            </a:solidFill>
          </a:endParaRPr>
        </a:p>
      </dgm:t>
    </dgm:pt>
    <dgm:pt modelId="{CA59D214-83C0-4C16-A23B-4986F1325B58}" type="parTrans" cxnId="{AE76327F-664F-4C59-A054-3C1067CD7017}">
      <dgm:prSet/>
      <dgm:spPr/>
      <dgm:t>
        <a:bodyPr/>
        <a:lstStyle/>
        <a:p>
          <a:endParaRPr lang="ru-RU"/>
        </a:p>
      </dgm:t>
    </dgm:pt>
    <dgm:pt modelId="{30707AC8-DD6A-4A58-A941-6BD10C8EF490}" type="sibTrans" cxnId="{AE76327F-664F-4C59-A054-3C1067CD7017}">
      <dgm:prSet/>
      <dgm:spPr/>
      <dgm:t>
        <a:bodyPr/>
        <a:lstStyle/>
        <a:p>
          <a:endParaRPr lang="ru-RU" dirty="0"/>
        </a:p>
      </dgm:t>
    </dgm:pt>
    <dgm:pt modelId="{67159C6E-37BE-4D8F-A0BF-42DA43304B70}">
      <dgm:prSet phldrT="[Текст]"/>
      <dgm:spPr/>
      <dgm:t>
        <a:bodyPr/>
        <a:lstStyle/>
        <a:p>
          <a:r>
            <a:rPr lang="ru-RU" dirty="0" smtClean="0"/>
            <a:t>Здоровье</a:t>
          </a:r>
          <a:r>
            <a:rPr lang="en-US" dirty="0" smtClean="0"/>
            <a:t>,</a:t>
          </a:r>
          <a:r>
            <a:rPr lang="ru-RU" dirty="0" smtClean="0"/>
            <a:t> мысли, эмоциональное состояние</a:t>
          </a:r>
          <a:endParaRPr lang="ru-RU" dirty="0"/>
        </a:p>
      </dgm:t>
    </dgm:pt>
    <dgm:pt modelId="{DC3B94B3-3F7F-4062-8CD1-D8B834D04007}" type="sibTrans" cxnId="{791F3200-80F7-4FD0-88BF-533E75A33C80}">
      <dgm:prSet/>
      <dgm:spPr/>
      <dgm:t>
        <a:bodyPr/>
        <a:lstStyle/>
        <a:p>
          <a:endParaRPr lang="ru-RU" dirty="0"/>
        </a:p>
      </dgm:t>
    </dgm:pt>
    <dgm:pt modelId="{06226DF3-F943-4AA2-A49D-610AB370002B}" type="parTrans" cxnId="{791F3200-80F7-4FD0-88BF-533E75A33C80}">
      <dgm:prSet/>
      <dgm:spPr/>
      <dgm:t>
        <a:bodyPr/>
        <a:lstStyle/>
        <a:p>
          <a:endParaRPr lang="ru-RU"/>
        </a:p>
      </dgm:t>
    </dgm:pt>
    <dgm:pt modelId="{C9C5E13B-9A70-486B-960A-9F8213B13F71}">
      <dgm:prSet phldrT="[Текст]" custT="1"/>
      <dgm:spPr/>
      <dgm:t>
        <a:bodyPr/>
        <a:lstStyle/>
        <a:p>
          <a:r>
            <a:rPr lang="ru-RU" sz="1800" kern="1200" dirty="0" smtClean="0"/>
            <a:t>Компьютерная программа </a:t>
          </a:r>
          <a:r>
            <a:rPr lang="en-US" sz="1800" kern="1200" dirty="0" smtClean="0">
              <a:solidFill>
                <a:srgbClr val="FF0000"/>
              </a:solidFill>
            </a:rPr>
            <a:t>Vibra</a:t>
          </a:r>
          <a:r>
            <a:rPr lang="en-US" sz="1800" kern="1200" dirty="0" smtClean="0">
              <a:solidFill>
                <a:srgbClr val="2323DC"/>
              </a:solidFill>
            </a:rPr>
            <a:t>Ima</a:t>
          </a:r>
          <a:r>
            <a:rPr lang="en-US" sz="1800" kern="1200" dirty="0" smtClean="0">
              <a:solidFill>
                <a:srgbClr val="2323DC"/>
              </a:solidFill>
              <a:latin typeface="Calibri" pitchFamily="34" charset="0"/>
              <a:ea typeface="+mn-ea"/>
              <a:cs typeface="+mn-cs"/>
            </a:rPr>
            <a:t>g</a:t>
          </a:r>
          <a:r>
            <a:rPr lang="en-US" sz="1800" kern="1200" dirty="0" smtClean="0">
              <a:solidFill>
                <a:srgbClr val="2323DC"/>
              </a:solidFill>
            </a:rPr>
            <a:t>e</a:t>
          </a:r>
          <a:endParaRPr lang="ru-RU" sz="1800" kern="1200" dirty="0">
            <a:solidFill>
              <a:srgbClr val="2323DC"/>
            </a:solidFill>
          </a:endParaRPr>
        </a:p>
      </dgm:t>
    </dgm:pt>
    <dgm:pt modelId="{63F828EA-9282-4838-962A-06ADCB27D103}" type="parTrans" cxnId="{B3E4ED93-BE18-477A-A0E9-11FB366AB14E}">
      <dgm:prSet/>
      <dgm:spPr/>
      <dgm:t>
        <a:bodyPr/>
        <a:lstStyle/>
        <a:p>
          <a:endParaRPr lang="ru-RU"/>
        </a:p>
      </dgm:t>
    </dgm:pt>
    <dgm:pt modelId="{82C734F2-A70E-407B-A128-95BDA8F168D1}" type="sibTrans" cxnId="{B3E4ED93-BE18-477A-A0E9-11FB366AB14E}">
      <dgm:prSet/>
      <dgm:spPr/>
      <dgm:t>
        <a:bodyPr/>
        <a:lstStyle/>
        <a:p>
          <a:endParaRPr lang="ru-RU" dirty="0"/>
        </a:p>
      </dgm:t>
    </dgm:pt>
    <dgm:pt modelId="{CF56CF80-28F9-40E9-A643-EB98E3384544}">
      <dgm:prSet phldrT="[Текст]"/>
      <dgm:spPr/>
      <dgm:t>
        <a:bodyPr/>
        <a:lstStyle/>
        <a:p>
          <a:r>
            <a:rPr lang="ru-RU" dirty="0" smtClean="0"/>
            <a:t>Параметры ПФС</a:t>
          </a:r>
          <a:endParaRPr lang="ru-RU" dirty="0"/>
        </a:p>
      </dgm:t>
    </dgm:pt>
    <dgm:pt modelId="{40512CB3-D95D-415F-88C8-0D4CC6332C32}" type="parTrans" cxnId="{B90B66D8-73A9-4F8A-8614-39C3EEC5515F}">
      <dgm:prSet/>
      <dgm:spPr/>
      <dgm:t>
        <a:bodyPr/>
        <a:lstStyle/>
        <a:p>
          <a:endParaRPr lang="ru-RU"/>
        </a:p>
      </dgm:t>
    </dgm:pt>
    <dgm:pt modelId="{733230B3-6128-46DA-BD91-455250F504FD}" type="sibTrans" cxnId="{B90B66D8-73A9-4F8A-8614-39C3EEC5515F}">
      <dgm:prSet/>
      <dgm:spPr/>
      <dgm:t>
        <a:bodyPr/>
        <a:lstStyle/>
        <a:p>
          <a:endParaRPr lang="ru-RU"/>
        </a:p>
      </dgm:t>
    </dgm:pt>
    <dgm:pt modelId="{889B0656-4B76-4307-84AE-1058BD30259E}" type="pres">
      <dgm:prSet presAssocID="{35D7794C-7E57-4CA5-84C0-718390FAF55C}" presName="linearFlow" presStyleCnt="0">
        <dgm:presLayoutVars>
          <dgm:resizeHandles val="exact"/>
        </dgm:presLayoutVars>
      </dgm:prSet>
      <dgm:spPr/>
      <dgm:t>
        <a:bodyPr/>
        <a:lstStyle/>
        <a:p>
          <a:endParaRPr lang="ru-RU"/>
        </a:p>
      </dgm:t>
    </dgm:pt>
    <dgm:pt modelId="{FAF9A409-B0BC-445A-94F7-FDAB83923665}" type="pres">
      <dgm:prSet presAssocID="{67159C6E-37BE-4D8F-A0BF-42DA43304B70}" presName="node" presStyleLbl="node1" presStyleIdx="0" presStyleCnt="5">
        <dgm:presLayoutVars>
          <dgm:bulletEnabled val="1"/>
        </dgm:presLayoutVars>
      </dgm:prSet>
      <dgm:spPr/>
      <dgm:t>
        <a:bodyPr/>
        <a:lstStyle/>
        <a:p>
          <a:endParaRPr lang="ru-RU"/>
        </a:p>
      </dgm:t>
    </dgm:pt>
    <dgm:pt modelId="{7D3FCD38-179F-4747-BDAF-3545BB618DA3}" type="pres">
      <dgm:prSet presAssocID="{DC3B94B3-3F7F-4062-8CD1-D8B834D04007}" presName="sibTrans" presStyleLbl="sibTrans2D1" presStyleIdx="0" presStyleCnt="4"/>
      <dgm:spPr/>
      <dgm:t>
        <a:bodyPr/>
        <a:lstStyle/>
        <a:p>
          <a:endParaRPr lang="ru-RU"/>
        </a:p>
      </dgm:t>
    </dgm:pt>
    <dgm:pt modelId="{6204B48A-DF9C-40A7-B4E6-9A5A51B1A176}" type="pres">
      <dgm:prSet presAssocID="{DC3B94B3-3F7F-4062-8CD1-D8B834D04007}" presName="connectorText" presStyleLbl="sibTrans2D1" presStyleIdx="0" presStyleCnt="4"/>
      <dgm:spPr/>
      <dgm:t>
        <a:bodyPr/>
        <a:lstStyle/>
        <a:p>
          <a:endParaRPr lang="ru-RU"/>
        </a:p>
      </dgm:t>
    </dgm:pt>
    <dgm:pt modelId="{493F0DD9-D1A8-46A1-9D5E-FF5AE73C3B17}" type="pres">
      <dgm:prSet presAssocID="{F06289D0-210E-4807-AF3F-49D6C7DCA8A0}" presName="node" presStyleLbl="node1" presStyleIdx="1" presStyleCnt="5">
        <dgm:presLayoutVars>
          <dgm:bulletEnabled val="1"/>
        </dgm:presLayoutVars>
      </dgm:prSet>
      <dgm:spPr/>
      <dgm:t>
        <a:bodyPr/>
        <a:lstStyle/>
        <a:p>
          <a:endParaRPr lang="ru-RU"/>
        </a:p>
      </dgm:t>
    </dgm:pt>
    <dgm:pt modelId="{7DEB9009-7EEB-4E5D-873E-567D8900C10D}" type="pres">
      <dgm:prSet presAssocID="{A6B29E73-BF9A-4B78-BE3E-5EEAA823BC02}" presName="sibTrans" presStyleLbl="sibTrans2D1" presStyleIdx="1" presStyleCnt="4"/>
      <dgm:spPr/>
      <dgm:t>
        <a:bodyPr/>
        <a:lstStyle/>
        <a:p>
          <a:endParaRPr lang="ru-RU"/>
        </a:p>
      </dgm:t>
    </dgm:pt>
    <dgm:pt modelId="{B63C4162-D6A2-4CA8-B1B1-1D836F7ABCA4}" type="pres">
      <dgm:prSet presAssocID="{A6B29E73-BF9A-4B78-BE3E-5EEAA823BC02}" presName="connectorText" presStyleLbl="sibTrans2D1" presStyleIdx="1" presStyleCnt="4"/>
      <dgm:spPr/>
      <dgm:t>
        <a:bodyPr/>
        <a:lstStyle/>
        <a:p>
          <a:endParaRPr lang="ru-RU"/>
        </a:p>
      </dgm:t>
    </dgm:pt>
    <dgm:pt modelId="{7C8BB40B-041B-4B50-A5B2-26B64930F715}" type="pres">
      <dgm:prSet presAssocID="{83E96A98-93E9-435F-88D0-426F1AF1C7FD}" presName="node" presStyleLbl="node1" presStyleIdx="2" presStyleCnt="5">
        <dgm:presLayoutVars>
          <dgm:bulletEnabled val="1"/>
        </dgm:presLayoutVars>
      </dgm:prSet>
      <dgm:spPr/>
      <dgm:t>
        <a:bodyPr/>
        <a:lstStyle/>
        <a:p>
          <a:endParaRPr lang="ru-RU"/>
        </a:p>
      </dgm:t>
    </dgm:pt>
    <dgm:pt modelId="{77B26EE4-11BF-4322-91CD-F90425056349}" type="pres">
      <dgm:prSet presAssocID="{30707AC8-DD6A-4A58-A941-6BD10C8EF490}" presName="sibTrans" presStyleLbl="sibTrans2D1" presStyleIdx="2" presStyleCnt="4"/>
      <dgm:spPr/>
      <dgm:t>
        <a:bodyPr/>
        <a:lstStyle/>
        <a:p>
          <a:endParaRPr lang="ru-RU"/>
        </a:p>
      </dgm:t>
    </dgm:pt>
    <dgm:pt modelId="{D71CAE07-F78D-4C25-BAF9-AA5039702873}" type="pres">
      <dgm:prSet presAssocID="{30707AC8-DD6A-4A58-A941-6BD10C8EF490}" presName="connectorText" presStyleLbl="sibTrans2D1" presStyleIdx="2" presStyleCnt="4"/>
      <dgm:spPr/>
      <dgm:t>
        <a:bodyPr/>
        <a:lstStyle/>
        <a:p>
          <a:endParaRPr lang="ru-RU"/>
        </a:p>
      </dgm:t>
    </dgm:pt>
    <dgm:pt modelId="{D83DC65A-08C0-40F7-84A6-676EA2C45203}" type="pres">
      <dgm:prSet presAssocID="{C9C5E13B-9A70-486B-960A-9F8213B13F71}" presName="node" presStyleLbl="node1" presStyleIdx="3" presStyleCnt="5">
        <dgm:presLayoutVars>
          <dgm:bulletEnabled val="1"/>
        </dgm:presLayoutVars>
      </dgm:prSet>
      <dgm:spPr/>
      <dgm:t>
        <a:bodyPr/>
        <a:lstStyle/>
        <a:p>
          <a:endParaRPr lang="ru-RU"/>
        </a:p>
      </dgm:t>
    </dgm:pt>
    <dgm:pt modelId="{72EA9B7A-7A2B-4BB9-9374-9210F9C6F811}" type="pres">
      <dgm:prSet presAssocID="{82C734F2-A70E-407B-A128-95BDA8F168D1}" presName="sibTrans" presStyleLbl="sibTrans2D1" presStyleIdx="3" presStyleCnt="4"/>
      <dgm:spPr/>
      <dgm:t>
        <a:bodyPr/>
        <a:lstStyle/>
        <a:p>
          <a:endParaRPr lang="ru-RU"/>
        </a:p>
      </dgm:t>
    </dgm:pt>
    <dgm:pt modelId="{875E5714-1A93-474C-88C4-F4BA0ED8817B}" type="pres">
      <dgm:prSet presAssocID="{82C734F2-A70E-407B-A128-95BDA8F168D1}" presName="connectorText" presStyleLbl="sibTrans2D1" presStyleIdx="3" presStyleCnt="4"/>
      <dgm:spPr/>
      <dgm:t>
        <a:bodyPr/>
        <a:lstStyle/>
        <a:p>
          <a:endParaRPr lang="ru-RU"/>
        </a:p>
      </dgm:t>
    </dgm:pt>
    <dgm:pt modelId="{0AEC3412-03B3-4694-82CC-E019EA3A010E}" type="pres">
      <dgm:prSet presAssocID="{CF56CF80-28F9-40E9-A643-EB98E3384544}" presName="node" presStyleLbl="node1" presStyleIdx="4" presStyleCnt="5">
        <dgm:presLayoutVars>
          <dgm:bulletEnabled val="1"/>
        </dgm:presLayoutVars>
      </dgm:prSet>
      <dgm:spPr/>
      <dgm:t>
        <a:bodyPr/>
        <a:lstStyle/>
        <a:p>
          <a:endParaRPr lang="ru-RU"/>
        </a:p>
      </dgm:t>
    </dgm:pt>
  </dgm:ptLst>
  <dgm:cxnLst>
    <dgm:cxn modelId="{2D427D83-0F80-4D20-A5EF-AC0A1DF1F6B8}" type="presOf" srcId="{82C734F2-A70E-407B-A128-95BDA8F168D1}" destId="{72EA9B7A-7A2B-4BB9-9374-9210F9C6F811}" srcOrd="0" destOrd="0" presId="urn:microsoft.com/office/officeart/2005/8/layout/process2"/>
    <dgm:cxn modelId="{791F3200-80F7-4FD0-88BF-533E75A33C80}" srcId="{35D7794C-7E57-4CA5-84C0-718390FAF55C}" destId="{67159C6E-37BE-4D8F-A0BF-42DA43304B70}" srcOrd="0" destOrd="0" parTransId="{06226DF3-F943-4AA2-A49D-610AB370002B}" sibTransId="{DC3B94B3-3F7F-4062-8CD1-D8B834D04007}"/>
    <dgm:cxn modelId="{249644AB-AC76-4DFA-B2C9-33E999441BFF}" type="presOf" srcId="{30707AC8-DD6A-4A58-A941-6BD10C8EF490}" destId="{D71CAE07-F78D-4C25-BAF9-AA5039702873}" srcOrd="1" destOrd="0" presId="urn:microsoft.com/office/officeart/2005/8/layout/process2"/>
    <dgm:cxn modelId="{AB918AA4-5883-4BF1-AEB2-C093812FCB95}" type="presOf" srcId="{83E96A98-93E9-435F-88D0-426F1AF1C7FD}" destId="{7C8BB40B-041B-4B50-A5B2-26B64930F715}" srcOrd="0" destOrd="0" presId="urn:microsoft.com/office/officeart/2005/8/layout/process2"/>
    <dgm:cxn modelId="{1CFD6799-D3AE-4D2E-A331-56DDB3CA7F2B}" type="presOf" srcId="{DC3B94B3-3F7F-4062-8CD1-D8B834D04007}" destId="{6204B48A-DF9C-40A7-B4E6-9A5A51B1A176}" srcOrd="1" destOrd="0" presId="urn:microsoft.com/office/officeart/2005/8/layout/process2"/>
    <dgm:cxn modelId="{97D7F0BD-F681-4357-AC6C-91CA4409931A}" type="presOf" srcId="{DC3B94B3-3F7F-4062-8CD1-D8B834D04007}" destId="{7D3FCD38-179F-4747-BDAF-3545BB618DA3}" srcOrd="0" destOrd="0" presId="urn:microsoft.com/office/officeart/2005/8/layout/process2"/>
    <dgm:cxn modelId="{AE76327F-664F-4C59-A054-3C1067CD7017}" srcId="{35D7794C-7E57-4CA5-84C0-718390FAF55C}" destId="{83E96A98-93E9-435F-88D0-426F1AF1C7FD}" srcOrd="2" destOrd="0" parTransId="{CA59D214-83C0-4C16-A23B-4986F1325B58}" sibTransId="{30707AC8-DD6A-4A58-A941-6BD10C8EF490}"/>
    <dgm:cxn modelId="{B3E4ED93-BE18-477A-A0E9-11FB366AB14E}" srcId="{35D7794C-7E57-4CA5-84C0-718390FAF55C}" destId="{C9C5E13B-9A70-486B-960A-9F8213B13F71}" srcOrd="3" destOrd="0" parTransId="{63F828EA-9282-4838-962A-06ADCB27D103}" sibTransId="{82C734F2-A70E-407B-A128-95BDA8F168D1}"/>
    <dgm:cxn modelId="{79327CFF-7A76-402C-BE2B-045F9351A28D}" type="presOf" srcId="{82C734F2-A70E-407B-A128-95BDA8F168D1}" destId="{875E5714-1A93-474C-88C4-F4BA0ED8817B}" srcOrd="1" destOrd="0" presId="urn:microsoft.com/office/officeart/2005/8/layout/process2"/>
    <dgm:cxn modelId="{09EDC2AF-326D-456E-8866-0F1AD9069E7F}" type="presOf" srcId="{A6B29E73-BF9A-4B78-BE3E-5EEAA823BC02}" destId="{B63C4162-D6A2-4CA8-B1B1-1D836F7ABCA4}" srcOrd="1" destOrd="0" presId="urn:microsoft.com/office/officeart/2005/8/layout/process2"/>
    <dgm:cxn modelId="{8B395988-573C-4BE4-84DD-B51667DDA6FA}" type="presOf" srcId="{F06289D0-210E-4807-AF3F-49D6C7DCA8A0}" destId="{493F0DD9-D1A8-46A1-9D5E-FF5AE73C3B17}" srcOrd="0" destOrd="0" presId="urn:microsoft.com/office/officeart/2005/8/layout/process2"/>
    <dgm:cxn modelId="{8FB25F54-D7F0-4938-8B98-7554B7911DD6}" type="presOf" srcId="{30707AC8-DD6A-4A58-A941-6BD10C8EF490}" destId="{77B26EE4-11BF-4322-91CD-F90425056349}" srcOrd="0" destOrd="0" presId="urn:microsoft.com/office/officeart/2005/8/layout/process2"/>
    <dgm:cxn modelId="{D38A5555-01C3-49AA-B43E-1D1C5E8D722B}" type="presOf" srcId="{35D7794C-7E57-4CA5-84C0-718390FAF55C}" destId="{889B0656-4B76-4307-84AE-1058BD30259E}" srcOrd="0" destOrd="0" presId="urn:microsoft.com/office/officeart/2005/8/layout/process2"/>
    <dgm:cxn modelId="{7DEBB060-F9F2-4514-B8F1-7E59AA8A3E77}" srcId="{35D7794C-7E57-4CA5-84C0-718390FAF55C}" destId="{F06289D0-210E-4807-AF3F-49D6C7DCA8A0}" srcOrd="1" destOrd="0" parTransId="{8667DFD8-7EC1-4731-9CD4-39A531631CA5}" sibTransId="{A6B29E73-BF9A-4B78-BE3E-5EEAA823BC02}"/>
    <dgm:cxn modelId="{5B899BDC-7763-4B58-A155-05D27CA1191B}" type="presOf" srcId="{CF56CF80-28F9-40E9-A643-EB98E3384544}" destId="{0AEC3412-03B3-4694-82CC-E019EA3A010E}" srcOrd="0" destOrd="0" presId="urn:microsoft.com/office/officeart/2005/8/layout/process2"/>
    <dgm:cxn modelId="{7C846F4B-4AF0-4DD0-9CF9-B5AEB575EDD0}" type="presOf" srcId="{A6B29E73-BF9A-4B78-BE3E-5EEAA823BC02}" destId="{7DEB9009-7EEB-4E5D-873E-567D8900C10D}" srcOrd="0" destOrd="0" presId="urn:microsoft.com/office/officeart/2005/8/layout/process2"/>
    <dgm:cxn modelId="{629EC2BB-5AB9-49C1-8DAE-17EA162C5EDF}" type="presOf" srcId="{67159C6E-37BE-4D8F-A0BF-42DA43304B70}" destId="{FAF9A409-B0BC-445A-94F7-FDAB83923665}" srcOrd="0" destOrd="0" presId="urn:microsoft.com/office/officeart/2005/8/layout/process2"/>
    <dgm:cxn modelId="{B90B66D8-73A9-4F8A-8614-39C3EEC5515F}" srcId="{35D7794C-7E57-4CA5-84C0-718390FAF55C}" destId="{CF56CF80-28F9-40E9-A643-EB98E3384544}" srcOrd="4" destOrd="0" parTransId="{40512CB3-D95D-415F-88C8-0D4CC6332C32}" sibTransId="{733230B3-6128-46DA-BD91-455250F504FD}"/>
    <dgm:cxn modelId="{7A92C12B-C7E9-4835-8D59-741343A2ABD6}" type="presOf" srcId="{C9C5E13B-9A70-486B-960A-9F8213B13F71}" destId="{D83DC65A-08C0-40F7-84A6-676EA2C45203}" srcOrd="0" destOrd="0" presId="urn:microsoft.com/office/officeart/2005/8/layout/process2"/>
    <dgm:cxn modelId="{92B2DF5A-E122-4AE0-B882-B92079C8A48F}" type="presParOf" srcId="{889B0656-4B76-4307-84AE-1058BD30259E}" destId="{FAF9A409-B0BC-445A-94F7-FDAB83923665}" srcOrd="0" destOrd="0" presId="urn:microsoft.com/office/officeart/2005/8/layout/process2"/>
    <dgm:cxn modelId="{CABE316F-C7E3-445C-B4A3-D7C37A84F9EB}" type="presParOf" srcId="{889B0656-4B76-4307-84AE-1058BD30259E}" destId="{7D3FCD38-179F-4747-BDAF-3545BB618DA3}" srcOrd="1" destOrd="0" presId="urn:microsoft.com/office/officeart/2005/8/layout/process2"/>
    <dgm:cxn modelId="{70229366-DBC8-4511-9650-9D4A4C4A2DEC}" type="presParOf" srcId="{7D3FCD38-179F-4747-BDAF-3545BB618DA3}" destId="{6204B48A-DF9C-40A7-B4E6-9A5A51B1A176}" srcOrd="0" destOrd="0" presId="urn:microsoft.com/office/officeart/2005/8/layout/process2"/>
    <dgm:cxn modelId="{702E85C6-49A0-4E9C-8E3A-B792136DE01E}" type="presParOf" srcId="{889B0656-4B76-4307-84AE-1058BD30259E}" destId="{493F0DD9-D1A8-46A1-9D5E-FF5AE73C3B17}" srcOrd="2" destOrd="0" presId="urn:microsoft.com/office/officeart/2005/8/layout/process2"/>
    <dgm:cxn modelId="{8882B8BA-D915-4141-8CCC-3F53C07F4F8C}" type="presParOf" srcId="{889B0656-4B76-4307-84AE-1058BD30259E}" destId="{7DEB9009-7EEB-4E5D-873E-567D8900C10D}" srcOrd="3" destOrd="0" presId="urn:microsoft.com/office/officeart/2005/8/layout/process2"/>
    <dgm:cxn modelId="{6B046210-7186-4A79-AA49-F6E345FB9F95}" type="presParOf" srcId="{7DEB9009-7EEB-4E5D-873E-567D8900C10D}" destId="{B63C4162-D6A2-4CA8-B1B1-1D836F7ABCA4}" srcOrd="0" destOrd="0" presId="urn:microsoft.com/office/officeart/2005/8/layout/process2"/>
    <dgm:cxn modelId="{A7C33934-5597-40C9-AEBF-2F7E484F206E}" type="presParOf" srcId="{889B0656-4B76-4307-84AE-1058BD30259E}" destId="{7C8BB40B-041B-4B50-A5B2-26B64930F715}" srcOrd="4" destOrd="0" presId="urn:microsoft.com/office/officeart/2005/8/layout/process2"/>
    <dgm:cxn modelId="{EBB99614-0591-4E45-807F-D1B28E140F1B}" type="presParOf" srcId="{889B0656-4B76-4307-84AE-1058BD30259E}" destId="{77B26EE4-11BF-4322-91CD-F90425056349}" srcOrd="5" destOrd="0" presId="urn:microsoft.com/office/officeart/2005/8/layout/process2"/>
    <dgm:cxn modelId="{F4D2610E-BD1A-4248-A42F-7CC612F945F1}" type="presParOf" srcId="{77B26EE4-11BF-4322-91CD-F90425056349}" destId="{D71CAE07-F78D-4C25-BAF9-AA5039702873}" srcOrd="0" destOrd="0" presId="urn:microsoft.com/office/officeart/2005/8/layout/process2"/>
    <dgm:cxn modelId="{E9DA644C-4866-4F06-ADDE-0F9F7F77D193}" type="presParOf" srcId="{889B0656-4B76-4307-84AE-1058BD30259E}" destId="{D83DC65A-08C0-40F7-84A6-676EA2C45203}" srcOrd="6" destOrd="0" presId="urn:microsoft.com/office/officeart/2005/8/layout/process2"/>
    <dgm:cxn modelId="{3A96B44D-1D57-4905-A6D6-21BC0FF31BD7}" type="presParOf" srcId="{889B0656-4B76-4307-84AE-1058BD30259E}" destId="{72EA9B7A-7A2B-4BB9-9374-9210F9C6F811}" srcOrd="7" destOrd="0" presId="urn:microsoft.com/office/officeart/2005/8/layout/process2"/>
    <dgm:cxn modelId="{EDE867EA-016A-4E43-A282-7633CDE3922D}" type="presParOf" srcId="{72EA9B7A-7A2B-4BB9-9374-9210F9C6F811}" destId="{875E5714-1A93-474C-88C4-F4BA0ED8817B}" srcOrd="0" destOrd="0" presId="urn:microsoft.com/office/officeart/2005/8/layout/process2"/>
    <dgm:cxn modelId="{4E361C0A-A79C-4DEE-B68B-AC6C8EBCF137}" type="presParOf" srcId="{889B0656-4B76-4307-84AE-1058BD30259E}" destId="{0AEC3412-03B3-4694-82CC-E019EA3A010E}" srcOrd="8" destOrd="0" presId="urn:microsoft.com/office/officeart/2005/8/layout/process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9A409-B0BC-445A-94F7-FDAB83923665}">
      <dsp:nvSpPr>
        <dsp:cNvPr id="0" name=""/>
        <dsp:cNvSpPr/>
      </dsp:nvSpPr>
      <dsp:spPr>
        <a:xfrm>
          <a:off x="203284" y="637"/>
          <a:ext cx="2728671" cy="7463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t>Здоровье</a:t>
          </a:r>
          <a:r>
            <a:rPr lang="en-US" sz="1800" kern="1200" dirty="0" smtClean="0"/>
            <a:t>,</a:t>
          </a:r>
          <a:r>
            <a:rPr lang="ru-RU" sz="1800" kern="1200" dirty="0" smtClean="0"/>
            <a:t> мысли, эмоциональное состояние</a:t>
          </a:r>
          <a:endParaRPr lang="ru-RU" sz="1800" kern="1200" dirty="0"/>
        </a:p>
      </dsp:txBody>
      <dsp:txXfrm>
        <a:off x="225142" y="22495"/>
        <a:ext cx="2684955" cy="702587"/>
      </dsp:txXfrm>
    </dsp:sp>
    <dsp:sp modelId="{7D3FCD38-179F-4747-BDAF-3545BB618DA3}">
      <dsp:nvSpPr>
        <dsp:cNvPr id="0" name=""/>
        <dsp:cNvSpPr/>
      </dsp:nvSpPr>
      <dsp:spPr>
        <a:xfrm rot="5400000">
          <a:off x="1427688" y="765598"/>
          <a:ext cx="279863" cy="3358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rot="-5400000">
        <a:off x="1466869" y="793585"/>
        <a:ext cx="201502" cy="195904"/>
      </dsp:txXfrm>
    </dsp:sp>
    <dsp:sp modelId="{493F0DD9-D1A8-46A1-9D5E-FF5AE73C3B17}">
      <dsp:nvSpPr>
        <dsp:cNvPr id="0" name=""/>
        <dsp:cNvSpPr/>
      </dsp:nvSpPr>
      <dsp:spPr>
        <a:xfrm>
          <a:off x="203284" y="1120092"/>
          <a:ext cx="2728671" cy="7463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t>Движения, микродвижения</a:t>
          </a:r>
          <a:endParaRPr lang="ru-RU" sz="1800" kern="1200" dirty="0"/>
        </a:p>
      </dsp:txBody>
      <dsp:txXfrm>
        <a:off x="225142" y="1141950"/>
        <a:ext cx="2684955" cy="702587"/>
      </dsp:txXfrm>
    </dsp:sp>
    <dsp:sp modelId="{7DEB9009-7EEB-4E5D-873E-567D8900C10D}">
      <dsp:nvSpPr>
        <dsp:cNvPr id="0" name=""/>
        <dsp:cNvSpPr/>
      </dsp:nvSpPr>
      <dsp:spPr>
        <a:xfrm rot="5400000">
          <a:off x="1427688" y="1885053"/>
          <a:ext cx="279863" cy="3358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rot="-5400000">
        <a:off x="1466869" y="1913040"/>
        <a:ext cx="201502" cy="195904"/>
      </dsp:txXfrm>
    </dsp:sp>
    <dsp:sp modelId="{7C8BB40B-041B-4B50-A5B2-26B64930F715}">
      <dsp:nvSpPr>
        <dsp:cNvPr id="0" name=""/>
        <dsp:cNvSpPr/>
      </dsp:nvSpPr>
      <dsp:spPr>
        <a:xfrm>
          <a:off x="203284" y="2239547"/>
          <a:ext cx="2728671" cy="7463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tx1"/>
              </a:solidFill>
            </a:rPr>
            <a:t>ТВ камера</a:t>
          </a:r>
          <a:endParaRPr lang="ru-RU" sz="1800" kern="1200" dirty="0">
            <a:solidFill>
              <a:schemeClr val="tx1"/>
            </a:solidFill>
          </a:endParaRPr>
        </a:p>
      </dsp:txBody>
      <dsp:txXfrm>
        <a:off x="225142" y="2261405"/>
        <a:ext cx="2684955" cy="702587"/>
      </dsp:txXfrm>
    </dsp:sp>
    <dsp:sp modelId="{77B26EE4-11BF-4322-91CD-F90425056349}">
      <dsp:nvSpPr>
        <dsp:cNvPr id="0" name=""/>
        <dsp:cNvSpPr/>
      </dsp:nvSpPr>
      <dsp:spPr>
        <a:xfrm rot="5400000">
          <a:off x="1427688" y="3004508"/>
          <a:ext cx="279863" cy="3358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rot="-5400000">
        <a:off x="1466869" y="3032495"/>
        <a:ext cx="201502" cy="195904"/>
      </dsp:txXfrm>
    </dsp:sp>
    <dsp:sp modelId="{D83DC65A-08C0-40F7-84A6-676EA2C45203}">
      <dsp:nvSpPr>
        <dsp:cNvPr id="0" name=""/>
        <dsp:cNvSpPr/>
      </dsp:nvSpPr>
      <dsp:spPr>
        <a:xfrm>
          <a:off x="203284" y="3359002"/>
          <a:ext cx="2728671" cy="7463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t>Компьютерная программа </a:t>
          </a:r>
          <a:r>
            <a:rPr lang="en-US" sz="1800" kern="1200" dirty="0" smtClean="0">
              <a:solidFill>
                <a:srgbClr val="FF0000"/>
              </a:solidFill>
            </a:rPr>
            <a:t>Vibra</a:t>
          </a:r>
          <a:r>
            <a:rPr lang="en-US" sz="1800" kern="1200" dirty="0" smtClean="0">
              <a:solidFill>
                <a:srgbClr val="2323DC"/>
              </a:solidFill>
            </a:rPr>
            <a:t>Ima</a:t>
          </a:r>
          <a:r>
            <a:rPr lang="en-US" sz="1800" kern="1200" dirty="0" smtClean="0">
              <a:solidFill>
                <a:srgbClr val="2323DC"/>
              </a:solidFill>
              <a:latin typeface="Calibri" pitchFamily="34" charset="0"/>
              <a:ea typeface="+mn-ea"/>
              <a:cs typeface="+mn-cs"/>
            </a:rPr>
            <a:t>g</a:t>
          </a:r>
          <a:r>
            <a:rPr lang="en-US" sz="1800" kern="1200" dirty="0" smtClean="0">
              <a:solidFill>
                <a:srgbClr val="2323DC"/>
              </a:solidFill>
            </a:rPr>
            <a:t>e</a:t>
          </a:r>
          <a:endParaRPr lang="ru-RU" sz="1800" kern="1200" dirty="0">
            <a:solidFill>
              <a:srgbClr val="2323DC"/>
            </a:solidFill>
          </a:endParaRPr>
        </a:p>
      </dsp:txBody>
      <dsp:txXfrm>
        <a:off x="225142" y="3380860"/>
        <a:ext cx="2684955" cy="702587"/>
      </dsp:txXfrm>
    </dsp:sp>
    <dsp:sp modelId="{72EA9B7A-7A2B-4BB9-9374-9210F9C6F811}">
      <dsp:nvSpPr>
        <dsp:cNvPr id="0" name=""/>
        <dsp:cNvSpPr/>
      </dsp:nvSpPr>
      <dsp:spPr>
        <a:xfrm rot="5400000">
          <a:off x="1427688" y="4123963"/>
          <a:ext cx="279863" cy="33583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dirty="0"/>
        </a:p>
      </dsp:txBody>
      <dsp:txXfrm rot="-5400000">
        <a:off x="1466869" y="4151950"/>
        <a:ext cx="201502" cy="195904"/>
      </dsp:txXfrm>
    </dsp:sp>
    <dsp:sp modelId="{0AEC3412-03B3-4694-82CC-E019EA3A010E}">
      <dsp:nvSpPr>
        <dsp:cNvPr id="0" name=""/>
        <dsp:cNvSpPr/>
      </dsp:nvSpPr>
      <dsp:spPr>
        <a:xfrm>
          <a:off x="203284" y="4478457"/>
          <a:ext cx="2728671" cy="746303"/>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dirty="0" smtClean="0"/>
            <a:t>Параметры ПФС</a:t>
          </a:r>
          <a:endParaRPr lang="ru-RU" sz="1800" kern="1200" dirty="0"/>
        </a:p>
      </dsp:txBody>
      <dsp:txXfrm>
        <a:off x="225142" y="4500315"/>
        <a:ext cx="2684955" cy="7025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A04FCE5-7B01-4E78-915E-454902486500}"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ru-RU" dirty="0"/>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ru-RU" dirty="0"/>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FEC05D-9295-4F62-9793-FE88F7FB907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dirty="0" smtClean="0">
                <a:latin typeface="Arial" panose="020B0604020202020204" pitchFamily="34" charset="0"/>
              </a:rPr>
              <a:t>Уважаемые коллеги. В данной презентации</a:t>
            </a:r>
            <a:r>
              <a:rPr lang="ru-RU" altLang="ru-RU" baseline="0" dirty="0" smtClean="0">
                <a:latin typeface="Arial" panose="020B0604020202020204" pitchFamily="34" charset="0"/>
              </a:rPr>
              <a:t> я хочу представить дополнительные возможности оценки уровня здоровья технологией виброизображения с помощью контроля микродвижений головы человека.</a:t>
            </a:r>
          </a:p>
          <a:p>
            <a:r>
              <a:rPr lang="ru-RU" altLang="ru-RU" baseline="0" dirty="0" smtClean="0">
                <a:latin typeface="Arial" panose="020B0604020202020204" pitchFamily="34" charset="0"/>
              </a:rPr>
              <a:t>По определению ВОЗ</a:t>
            </a:r>
          </a:p>
          <a:p>
            <a:r>
              <a:rPr lang="ru-RU" altLang="ru-RU" dirty="0" smtClean="0">
                <a:latin typeface="Arial" panose="020B0604020202020204" pitchFamily="34" charset="0"/>
              </a:rPr>
              <a:t>Здоровье - это состояние физического, психического и социального благополучия, при котором болезни и немощи (физические дефекты) отсутствуют. </a:t>
            </a:r>
          </a:p>
          <a:p>
            <a:r>
              <a:rPr lang="ru-RU" altLang="ru-RU" dirty="0" smtClean="0">
                <a:latin typeface="Arial" panose="020B0604020202020204" pitchFamily="34" charset="0"/>
              </a:rPr>
              <a:t>Данное</a:t>
            </a:r>
            <a:r>
              <a:rPr lang="ru-RU" altLang="ru-RU" baseline="0" dirty="0" smtClean="0">
                <a:latin typeface="Arial" panose="020B0604020202020204" pitchFamily="34" charset="0"/>
              </a:rPr>
              <a:t> определение достаточно расплывчато с точки зрения его алгоритмизации</a:t>
            </a:r>
            <a:r>
              <a:rPr lang="en-US" altLang="ru-RU" baseline="0" dirty="0" smtClean="0">
                <a:latin typeface="Arial" panose="020B0604020202020204" pitchFamily="34" charset="0"/>
              </a:rPr>
              <a:t>,</a:t>
            </a:r>
            <a:r>
              <a:rPr lang="ru-RU" altLang="ru-RU" baseline="0" dirty="0" smtClean="0">
                <a:latin typeface="Arial" panose="020B0604020202020204" pitchFamily="34" charset="0"/>
              </a:rPr>
              <a:t> ему около 70 лет и его многие критикуют</a:t>
            </a:r>
            <a:r>
              <a:rPr lang="en-US" altLang="ru-RU" baseline="0" dirty="0" smtClean="0">
                <a:latin typeface="Arial" panose="020B0604020202020204" pitchFamily="34" charset="0"/>
              </a:rPr>
              <a:t>. </a:t>
            </a:r>
            <a:r>
              <a:rPr lang="ru-RU" altLang="ru-RU" baseline="0" dirty="0" smtClean="0">
                <a:latin typeface="Arial" panose="020B0604020202020204" pitchFamily="34" charset="0"/>
              </a:rPr>
              <a:t> Мы постараемся найти методологические подходы к оценке здоровья, обратив внимание, что ВОЗ понимает под здоровьем не только медицинскую составляющую физического состояния человека.</a:t>
            </a:r>
            <a:endParaRPr lang="ru-RU" altLang="ru-RU" dirty="0" smtClean="0">
              <a:latin typeface="Arial" panose="020B0604020202020204" pitchFamily="34"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1AF722-8D57-4217-8DBE-5FE7F2AA2CEE}" type="slidenum">
              <a:rPr lang="ru-RU" altLang="ru-RU" smtClean="0"/>
              <a:pPr/>
              <a:t>1</a:t>
            </a:fld>
            <a:endParaRPr lang="ru-RU" altLang="ru-RU"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На данном слайде приведен основной набор психофизиологических параметров испытуемого, измеряемый программой </a:t>
            </a:r>
            <a:r>
              <a:rPr lang="en-US" altLang="en-US" dirty="0" smtClean="0">
                <a:latin typeface="Arial" panose="020B0604020202020204" pitchFamily="34" charset="0"/>
              </a:rPr>
              <a:t>HealthTest </a:t>
            </a:r>
            <a:r>
              <a:rPr lang="ru-RU" altLang="en-US" dirty="0" smtClean="0">
                <a:latin typeface="Arial" panose="020B0604020202020204" pitchFamily="34" charset="0"/>
              </a:rPr>
              <a:t>в</a:t>
            </a:r>
            <a:r>
              <a:rPr lang="ru-RU" altLang="en-US" baseline="0" dirty="0" smtClean="0">
                <a:latin typeface="Arial" panose="020B0604020202020204" pitchFamily="34" charset="0"/>
              </a:rPr>
              <a:t> ходе 3 минутного тестирования. </a:t>
            </a:r>
          </a:p>
          <a:p>
            <a:r>
              <a:rPr lang="ru-RU" altLang="en-US" baseline="0" dirty="0" smtClean="0">
                <a:latin typeface="Arial" panose="020B0604020202020204" pitchFamily="34" charset="0"/>
              </a:rPr>
              <a:t>Технология виброизображения позволяет измерять различные характеристики микродвижений головы человека и преобразовывать полученную информацию в поведенческие параметры, разделенные на три основные группы: эмоции, психофизиологические параметры и параметры сознания, различаемые по уровню корреляции между собой.</a:t>
            </a:r>
          </a:p>
          <a:p>
            <a:r>
              <a:rPr lang="ru-RU" altLang="en-US" baseline="0" dirty="0" smtClean="0">
                <a:latin typeface="Arial" panose="020B0604020202020204" pitchFamily="34" charset="0"/>
              </a:rPr>
              <a:t>Отметим, что движения головы человека можно характеризовать через нормы распределения и корреляции физиологических параметров.</a:t>
            </a:r>
          </a:p>
          <a:p>
            <a:endParaRPr lang="en-US" altLang="en-US" dirty="0" smtClean="0">
              <a:latin typeface="Arial" panose="020B0604020202020204" pitchFamily="34" charset="0"/>
            </a:endParaRP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48606B-8CA0-4023-9B1B-44864A5BC7E8}" type="slidenum">
              <a:rPr lang="ru-RU" altLang="ru-RU" smtClean="0"/>
              <a:pPr/>
              <a:t>10</a:t>
            </a:fld>
            <a:endParaRPr lang="ru-RU" altLang="ru-RU" dirty="0" smtClean="0"/>
          </a:p>
        </p:txBody>
      </p:sp>
    </p:spTree>
    <p:extLst>
      <p:ext uri="{BB962C8B-B14F-4D97-AF65-F5344CB8AC3E}">
        <p14:creationId xmlns:p14="http://schemas.microsoft.com/office/powerpoint/2010/main" val="428342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Современные системы виброизображения позволяют получать информацию о 16-ти базовых психофизиологических</a:t>
            </a:r>
            <a:r>
              <a:rPr lang="ru-RU" altLang="en-US" baseline="0" dirty="0" smtClean="0">
                <a:latin typeface="Arial" panose="020B0604020202020204" pitchFamily="34" charset="0"/>
              </a:rPr>
              <a:t> параметрах человека. При рассмотрении здоровья мы будем считать эти параметры физиологическими, так как физиология активности определяет параметры микродвижений головы человека.</a:t>
            </a:r>
          </a:p>
          <a:p>
            <a:r>
              <a:rPr lang="ru-RU" altLang="en-US" baseline="0" dirty="0" smtClean="0">
                <a:latin typeface="Arial" panose="020B0604020202020204" pitchFamily="34" charset="0"/>
              </a:rPr>
              <a:t>Полученная база данных физиологических параметров человека позволяет находить плотность распределения и корреляции между всеми исследуемыми базовыми параметрами. Форма распределения параметров может быть достаточно произвольной, от нормального и мультимодального распределения к равномерному распределению, причем форма распределения исследуемого поведенческого параметра зависит от внешних условий, в которых находится испытуемый.</a:t>
            </a:r>
            <a:endParaRPr lang="en-US" altLang="en-US" dirty="0"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1E7ED2-986C-4E5F-9B46-DB51AC546E0D}" type="slidenum">
              <a:rPr lang="ru-RU" altLang="ru-RU" smtClean="0"/>
              <a:pPr/>
              <a:t>11</a:t>
            </a:fld>
            <a:endParaRPr lang="ru-RU" altLang="ru-RU" dirty="0" smtClean="0"/>
          </a:p>
        </p:txBody>
      </p:sp>
    </p:spTree>
    <p:extLst>
      <p:ext uri="{BB962C8B-B14F-4D97-AF65-F5344CB8AC3E}">
        <p14:creationId xmlns:p14="http://schemas.microsoft.com/office/powerpoint/2010/main" val="315114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Мы не зря останавливались в одном из предыдущих слайдов на хронобиологических</a:t>
            </a:r>
            <a:r>
              <a:rPr lang="ru-RU" baseline="0" dirty="0" smtClean="0"/>
              <a:t> процессах. В ряде работ было установлено, что при различных медицинских заболеваниях и патологиях нарушается естественные хронобиологические ритмы, в том числе суточные. Например, при онкологических заболеваниях нарушается суточные температурный и сердечный ритмы.</a:t>
            </a:r>
          </a:p>
          <a:p>
            <a:r>
              <a:rPr lang="ru-RU" baseline="0" dirty="0" smtClean="0"/>
              <a:t>Однако, из математики следует, что если два параметра имеют значительную корреляцию с третьим, то это означает, что они обязательно имеют существенную корреляцию между собой. Следовательно корреляция между независимыми физиологическими сигналами должна быть признаком здоровья, а десинхронизация физиологических сигналов является признаком патологии.</a:t>
            </a:r>
          </a:p>
          <a:p>
            <a:r>
              <a:rPr lang="ru-RU" baseline="0" dirty="0" smtClean="0"/>
              <a:t>Микродвижения головы человека представляют собой достаточно сложный процесс, нетривиально связанный с работой всех физиологических систем, оказывающих свое влияние на функционирование вестибулярной системы.</a:t>
            </a:r>
          </a:p>
          <a:p>
            <a:r>
              <a:rPr lang="ru-RU" baseline="0" dirty="0" smtClean="0"/>
              <a:t>Поэтому, согласно предлагаемой гипотезе, можно рассматривать величину суммарной корреляции между базовыми физиологическими параметрами, измеряемыми технологией виброизображения, как один из интегральных индикаторов здоровья.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12</a:t>
            </a:fld>
            <a:endParaRPr lang="ru-RU" altLang="ru-RU" dirty="0"/>
          </a:p>
        </p:txBody>
      </p:sp>
    </p:spTree>
    <p:extLst>
      <p:ext uri="{BB962C8B-B14F-4D97-AF65-F5344CB8AC3E}">
        <p14:creationId xmlns:p14="http://schemas.microsoft.com/office/powerpoint/2010/main" val="1876858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Каждое распределение базовых</a:t>
            </a:r>
            <a:r>
              <a:rPr lang="ru-RU" baseline="0" dirty="0" smtClean="0"/>
              <a:t> физиологических параметров имеет свой максимум, который безусловно является нормой, полученной по базе тестирования здоровых людей. Чем больше отклонение от максимума распределения, тем большим является отклонение от нормы, если все отклонения от нормы просуммировать то мы получим второй интегральный показатель здоровья, характеризующий отклонения от общего шаблона средних значений микродвижений головы человека.</a:t>
            </a:r>
          </a:p>
          <a:p>
            <a:r>
              <a:rPr lang="ru-RU" baseline="0" dirty="0" smtClean="0"/>
              <a:t>Имея значительную базу данных исследований здоровых людей, мы установили нормы для обоих интегральных индикаторов здоровья, определенных по характеру микродвижений головы человека.</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13</a:t>
            </a:fld>
            <a:endParaRPr lang="ru-RU" altLang="ru-RU" dirty="0"/>
          </a:p>
        </p:txBody>
      </p:sp>
    </p:spTree>
    <p:extLst>
      <p:ext uri="{BB962C8B-B14F-4D97-AF65-F5344CB8AC3E}">
        <p14:creationId xmlns:p14="http://schemas.microsoft.com/office/powerpoint/2010/main" val="3809461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Рассмотрим показатели</a:t>
            </a:r>
            <a:r>
              <a:rPr lang="ru-RU" baseline="0" dirty="0" smtClean="0"/>
              <a:t> здоровья на примере протекания бестемпературного ОРВИ у женщины 38 лет.</a:t>
            </a:r>
          </a:p>
          <a:p>
            <a:r>
              <a:rPr lang="ru-RU" baseline="0" dirty="0" smtClean="0"/>
              <a:t>На левой стороне слайда приведены индикаторы здоровья до начала заболевания, на правой в его наиболее активной фазе.</a:t>
            </a:r>
          </a:p>
          <a:p>
            <a:r>
              <a:rPr lang="ru-RU" baseline="0" dirty="0" smtClean="0"/>
              <a:t>Из приведенного слайда следует, что индикатор Суммарной Корреляции в активной фазе заболевания находился значительно ниже нормы, в то время как индикатор Шаблона Параметров в активной фазе так же не выходил за пределы нормы.</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14</a:t>
            </a:fld>
            <a:endParaRPr lang="ru-RU" altLang="ru-RU" dirty="0"/>
          </a:p>
        </p:txBody>
      </p:sp>
    </p:spTree>
    <p:extLst>
      <p:ext uri="{BB962C8B-B14F-4D97-AF65-F5344CB8AC3E}">
        <p14:creationId xmlns:p14="http://schemas.microsoft.com/office/powerpoint/2010/main" val="143531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Рассмотрим всю динамику изменения индикаторов во время ОРВИ для данного пациента. Время между измерениями 8 часов.</a:t>
            </a:r>
          </a:p>
          <a:p>
            <a:r>
              <a:rPr lang="ru-RU" dirty="0" smtClean="0"/>
              <a:t>Из рисунка  следует, что значения показателя Ʃ[R] в периоде между 2 и 11 измерением находились ниже установленной нормы. Интересно отметить, что практически в середине заболевания был зарегистрирован отсчет, показывающий нормальное состояние пациента, при этом его самочувствие на момент измерения было удовлетворительное в отличие от остальных измерений периода заболевания. </a:t>
            </a:r>
          </a:p>
          <a:p>
            <a:r>
              <a:rPr lang="ru-RU" dirty="0" smtClean="0"/>
              <a:t>Общая длительность заболевания составляла примерно 4 дня после чего показатели здоровья вернулись к значениям до заболевания.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15</a:t>
            </a:fld>
            <a:endParaRPr lang="ru-RU" altLang="ru-RU" dirty="0"/>
          </a:p>
        </p:txBody>
      </p:sp>
    </p:spTree>
    <p:extLst>
      <p:ext uri="{BB962C8B-B14F-4D97-AF65-F5344CB8AC3E}">
        <p14:creationId xmlns:p14="http://schemas.microsoft.com/office/powerpoint/2010/main" val="3371663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Приведенные в таблице данные показывают, что в группе, выявленной программой HealthTest как потенциально больные (пониженный уровень здоровья), есть выход за пределы нормы по обоим установленным показателям. Показатель Ʃ[R] ниже установленной нормы (20) у 3-х человек и показатель Ʃ[ΔM] выше установленной нормы (4) у одного человека.</a:t>
            </a:r>
          </a:p>
          <a:p>
            <a:r>
              <a:rPr lang="ru-RU" dirty="0" smtClean="0"/>
              <a:t>У 93-х работников, уровень здоровья которых был определен программной HealthTest как нормальный, не было зафиксировано жалоб на текущее состояние или серьезные хронические заболевания.</a:t>
            </a:r>
          </a:p>
          <a:p>
            <a:r>
              <a:rPr lang="ru-RU" dirty="0" smtClean="0"/>
              <a:t>У каждого из 3-х работников, уровень здоровья которых был определен программной HealthTest как потенциально больной, были зафиксированы жалобы на текущее состояние и серьезные хронические заболевания. У одного потенциально больного работника есть подтвержденные хроническое заболевание (астма) без жалоб на текущее состояние.</a:t>
            </a:r>
          </a:p>
          <a:p>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16</a:t>
            </a:fld>
            <a:endParaRPr lang="ru-RU" altLang="ru-RU" dirty="0"/>
          </a:p>
        </p:txBody>
      </p:sp>
    </p:spTree>
    <p:extLst>
      <p:ext uri="{BB962C8B-B14F-4D97-AF65-F5344CB8AC3E}">
        <p14:creationId xmlns:p14="http://schemas.microsoft.com/office/powerpoint/2010/main" val="3369530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 данном</a:t>
            </a:r>
            <a:r>
              <a:rPr lang="ru-RU" baseline="0" dirty="0" smtClean="0"/>
              <a:t> слайде приведен пример измерений уровня здоровья пациента программой </a:t>
            </a:r>
            <a:r>
              <a:rPr lang="en-US" baseline="0" dirty="0" smtClean="0"/>
              <a:t>Helthtest </a:t>
            </a:r>
            <a:r>
              <a:rPr lang="ru-RU" baseline="0" dirty="0" smtClean="0"/>
              <a:t>до начала заболевания </a:t>
            </a:r>
            <a:r>
              <a:rPr lang="en-US" baseline="0" dirty="0" smtClean="0"/>
              <a:t>Covid-19 </a:t>
            </a:r>
            <a:r>
              <a:rPr lang="ru-RU" baseline="0" dirty="0" smtClean="0"/>
              <a:t>и в активной фазе заболевания. Отметим, что судя по показателям программы в активной фазе заболевания (правая сторона слайда), оба показателя здоровья находятся за пределами норм, что не наблюдалось в предыдущих случаях ОРВИ и тестировании работников предприятия.</a:t>
            </a:r>
          </a:p>
          <a:p>
            <a:r>
              <a:rPr lang="ru-RU" baseline="0" dirty="0" smtClean="0"/>
              <a:t>Значит тяжесть заболевания и отклонения от нормы в данном случае значительно превышают предыдущие обследования.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17</a:t>
            </a:fld>
            <a:endParaRPr lang="ru-RU" altLang="ru-RU" dirty="0"/>
          </a:p>
        </p:txBody>
      </p:sp>
    </p:spTree>
    <p:extLst>
      <p:ext uri="{BB962C8B-B14F-4D97-AF65-F5344CB8AC3E}">
        <p14:creationId xmlns:p14="http://schemas.microsoft.com/office/powerpoint/2010/main" val="3124227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 данном слайде приведена динамика индикаторов здоровья программы </a:t>
            </a:r>
            <a:r>
              <a:rPr lang="en-US" dirty="0" smtClean="0"/>
              <a:t>HealthTest</a:t>
            </a:r>
            <a:r>
              <a:rPr lang="ru-RU" dirty="0" smtClean="0"/>
              <a:t> и температуры</a:t>
            </a:r>
            <a:r>
              <a:rPr lang="en-US" dirty="0" smtClean="0"/>
              <a:t> </a:t>
            </a:r>
            <a:r>
              <a:rPr lang="ru-RU" dirty="0" smtClean="0"/>
              <a:t>тела для трех пациентов </a:t>
            </a:r>
            <a:r>
              <a:rPr lang="en-US" dirty="0" smtClean="0"/>
              <a:t>Covid-19</a:t>
            </a:r>
            <a:r>
              <a:rPr lang="ru-RU" dirty="0" smtClean="0"/>
              <a:t>, являющимися членами одной семьи</a:t>
            </a:r>
            <a:r>
              <a:rPr lang="ru-RU" baseline="0" dirty="0" smtClean="0"/>
              <a:t> и</a:t>
            </a:r>
            <a:r>
              <a:rPr lang="en-US" baseline="0" dirty="0" smtClean="0"/>
              <a:t> </a:t>
            </a:r>
            <a:r>
              <a:rPr lang="ru-RU" baseline="0" dirty="0" smtClean="0"/>
              <a:t>проходящих лечение в домашних условиях. Женщины 48 и 72 лет, мужчина 73 года. Замеры уровня здоровья проводились 2 раза в день, в 10 часов утра и 19 часов вечером.</a:t>
            </a:r>
          </a:p>
          <a:p>
            <a:r>
              <a:rPr lang="ru-RU" baseline="0" dirty="0" smtClean="0"/>
              <a:t>Лечение данных пациентов еще не закончено, обратим внимания на горизонтальную ось времени, видим что это текущие данные.</a:t>
            </a:r>
          </a:p>
          <a:p>
            <a:r>
              <a:rPr lang="ru-RU" baseline="0" dirty="0" smtClean="0"/>
              <a:t>Отметим, что изменение показателей здоровья носит заметно пилообразный характер. Прежде всего это вызвано тем, что чаще всего, утренней замер оказывался хуже вечернего, так как прием медикаментозного лечения в течение дня способствовал улучшению состояния.</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18</a:t>
            </a:fld>
            <a:endParaRPr lang="ru-RU" altLang="ru-RU" dirty="0"/>
          </a:p>
        </p:txBody>
      </p:sp>
    </p:spTree>
    <p:extLst>
      <p:ext uri="{BB962C8B-B14F-4D97-AF65-F5344CB8AC3E}">
        <p14:creationId xmlns:p14="http://schemas.microsoft.com/office/powerpoint/2010/main" val="2669030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 данном слайде </a:t>
            </a:r>
            <a:r>
              <a:rPr lang="ru-RU" b="1" dirty="0" smtClean="0"/>
              <a:t>показана</a:t>
            </a:r>
            <a:r>
              <a:rPr lang="ru-RU" dirty="0" smtClean="0"/>
              <a:t> динамика показателей здоровья, </a:t>
            </a:r>
            <a:r>
              <a:rPr lang="ru-RU" b="1" dirty="0" smtClean="0"/>
              <a:t>представленная</a:t>
            </a:r>
            <a:r>
              <a:rPr lang="ru-RU" dirty="0" smtClean="0"/>
              <a:t> единичными измерениями и усредненными за день индикаторами для устранения перепада Утро-Вечер</a:t>
            </a:r>
            <a:r>
              <a:rPr lang="ru-RU" baseline="0" dirty="0" smtClean="0"/>
              <a:t> на нижнем графике</a:t>
            </a:r>
            <a:r>
              <a:rPr lang="ru-RU" dirty="0" smtClean="0"/>
              <a:t>.</a:t>
            </a:r>
          </a:p>
          <a:p>
            <a:r>
              <a:rPr lang="ru-RU" dirty="0" smtClean="0"/>
              <a:t>Усредненная за день картина индикаторов здоровья более наглядно</a:t>
            </a:r>
            <a:r>
              <a:rPr lang="ru-RU" baseline="0" dirty="0" smtClean="0"/>
              <a:t> показывает дни ухудшения состояния, но ее дальнейшее использование нуждается в дополнительных исследованиях.</a:t>
            </a:r>
          </a:p>
          <a:p>
            <a:r>
              <a:rPr lang="ru-RU" baseline="0" dirty="0" smtClean="0"/>
              <a:t>Выход обеих индикаторов здоровья за пределы норм безусловно совпадал с ухудшением самочувствия обследованных пациентов, что подтверждалось их субъективными жалобами на общее состояние.</a:t>
            </a:r>
          </a:p>
          <a:p>
            <a:r>
              <a:rPr lang="ru-RU" baseline="0" dirty="0" smtClean="0"/>
              <a:t>Выход одного из индикаторов за пределы норм был менее болезнен, хотя также подтверждался плохим самочувствием.</a:t>
            </a:r>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19</a:t>
            </a:fld>
            <a:endParaRPr lang="ru-RU" altLang="ru-RU" dirty="0"/>
          </a:p>
        </p:txBody>
      </p:sp>
    </p:spTree>
    <p:extLst>
      <p:ext uri="{BB962C8B-B14F-4D97-AF65-F5344CB8AC3E}">
        <p14:creationId xmlns:p14="http://schemas.microsoft.com/office/powerpoint/2010/main" val="188107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Вначале я хочу остановиться на том факте, что многие великие ученые прошлого, изучавшие человека, сами того не ведая</a:t>
            </a:r>
            <a:r>
              <a:rPr lang="en-US" altLang="en-US" dirty="0" smtClean="0">
                <a:latin typeface="Arial" panose="020B0604020202020204" pitchFamily="34" charset="0"/>
              </a:rPr>
              <a:t>,</a:t>
            </a:r>
            <a:r>
              <a:rPr lang="en-US" altLang="en-US" baseline="0" dirty="0" smtClean="0">
                <a:latin typeface="Arial" panose="020B0604020202020204" pitchFamily="34" charset="0"/>
              </a:rPr>
              <a:t> </a:t>
            </a:r>
            <a:r>
              <a:rPr lang="ru-RU" altLang="en-US" dirty="0" smtClean="0">
                <a:latin typeface="Arial" panose="020B0604020202020204" pitchFamily="34" charset="0"/>
              </a:rPr>
              <a:t>заложили основы технологии виброизображения. Я начну с древнегреческого философа Аристотеля, первого мыслителя, который создал всеобъемлющую систему философии, политики, логики и физики. Он сказал, что жизнь - это движение, и, следовательно, описание движения может характеризовать состояние жизни.</a:t>
            </a:r>
          </a:p>
          <a:p>
            <a:r>
              <a:rPr lang="ru-RU" altLang="en-US" dirty="0" smtClean="0">
                <a:latin typeface="Arial" panose="020B0604020202020204" pitchFamily="34" charset="0"/>
              </a:rPr>
              <a:t>Великий русский физиолог Иван Михайлович Сеченов был первым ученым, который описал прямую связь между мозговой деятельностью и мышечным движением в своей работе «Рефлексы мозга», которая открыла объективную психофизиологию и была опубликована в Санкт-Петербурге 1863</a:t>
            </a:r>
            <a:r>
              <a:rPr lang="ru-RU" altLang="en-US" baseline="0" dirty="0" smtClean="0">
                <a:latin typeface="Arial" panose="020B0604020202020204" pitchFamily="34" charset="0"/>
              </a:rPr>
              <a:t> году.</a:t>
            </a:r>
            <a:endParaRPr lang="ru-RU" altLang="en-US" dirty="0" smtClean="0">
              <a:latin typeface="Arial" panose="020B0604020202020204" pitchFamily="34" charset="0"/>
            </a:endParaRPr>
          </a:p>
          <a:p>
            <a:r>
              <a:rPr lang="ru-RU" altLang="en-US" dirty="0" smtClean="0">
                <a:latin typeface="Arial" panose="020B0604020202020204" pitchFamily="34" charset="0"/>
              </a:rPr>
              <a:t>Примерно в то же время, но чуть позже, в качестве следующего шага развития теории эволюции, Чарльз Дарвин, один из самых известных ученых в мире, опубликовал работу «О выражение эмоций у человека и животных». </a:t>
            </a:r>
            <a:r>
              <a:rPr lang="ru-RU" altLang="en-US" b="1" dirty="0" smtClean="0">
                <a:latin typeface="Arial" panose="020B0604020202020204" pitchFamily="34" charset="0"/>
              </a:rPr>
              <a:t>Она </a:t>
            </a:r>
            <a:r>
              <a:rPr lang="ru-RU" altLang="en-US" b="0" dirty="0" smtClean="0">
                <a:latin typeface="Arial" panose="020B0604020202020204" pitchFamily="34" charset="0"/>
              </a:rPr>
              <a:t>описывает</a:t>
            </a:r>
            <a:r>
              <a:rPr lang="ru-RU" altLang="en-US" dirty="0" smtClean="0">
                <a:latin typeface="Arial" panose="020B0604020202020204" pitchFamily="34" charset="0"/>
              </a:rPr>
              <a:t> эволюционные механизмы</a:t>
            </a:r>
            <a:r>
              <a:rPr lang="ru-RU" altLang="en-US" baseline="0" dirty="0" smtClean="0">
                <a:latin typeface="Arial" panose="020B0604020202020204" pitchFamily="34" charset="0"/>
              </a:rPr>
              <a:t> мимики и эмоций</a:t>
            </a:r>
            <a:r>
              <a:rPr lang="ru-RU" altLang="en-US" dirty="0" smtClean="0">
                <a:latin typeface="Arial" panose="020B0604020202020204" pitchFamily="34" charset="0"/>
              </a:rPr>
              <a:t>.</a:t>
            </a:r>
          </a:p>
          <a:p>
            <a:r>
              <a:rPr lang="ru-RU" altLang="en-US" dirty="0" smtClean="0">
                <a:latin typeface="Arial" panose="020B0604020202020204" pitchFamily="34" charset="0"/>
              </a:rPr>
              <a:t>Две эти работы и два разных подхода к человеку от Сеченова и Дарвина определяют развитие психофизиологии за последние 150 лет, а технология виброизображения объединяет их в едином решении.</a:t>
            </a:r>
          </a:p>
          <a:p>
            <a:r>
              <a:rPr lang="ru-RU" altLang="en-US" dirty="0" smtClean="0">
                <a:latin typeface="Arial" panose="020B0604020202020204" pitchFamily="34" charset="0"/>
              </a:rPr>
              <a:t>Думаю, что все знают утверждение Зигмунда Фрейда о том, что у человека не</a:t>
            </a:r>
            <a:r>
              <a:rPr lang="ru-RU" altLang="en-US" baseline="0" dirty="0" smtClean="0">
                <a:latin typeface="Arial" panose="020B0604020202020204" pitchFamily="34" charset="0"/>
              </a:rPr>
              <a:t> бывает</a:t>
            </a:r>
            <a:r>
              <a:rPr lang="ru-RU" altLang="en-US" dirty="0" smtClean="0">
                <a:latin typeface="Arial" panose="020B0604020202020204" pitchFamily="34" charset="0"/>
              </a:rPr>
              <a:t> случайных оговорок. Но Фрейд также утверждал, что у человека нет случайных движений, потому</a:t>
            </a:r>
            <a:r>
              <a:rPr lang="ru-RU" altLang="en-US" baseline="0" dirty="0" smtClean="0">
                <a:latin typeface="Arial" panose="020B0604020202020204" pitchFamily="34" charset="0"/>
              </a:rPr>
              <a:t> что</a:t>
            </a:r>
            <a:r>
              <a:rPr lang="ru-RU" altLang="en-US" dirty="0" smtClean="0">
                <a:latin typeface="Arial" panose="020B0604020202020204" pitchFamily="34" charset="0"/>
              </a:rPr>
              <a:t> мысли и движения связаны между собой.</a:t>
            </a:r>
          </a:p>
          <a:p>
            <a:r>
              <a:rPr lang="ru-RU" altLang="en-US" dirty="0" smtClean="0">
                <a:latin typeface="Arial" panose="020B0604020202020204" pitchFamily="34" charset="0"/>
              </a:rPr>
              <a:t>Первый российский нобелевский лауреат по медицине и физиологии Иван Петрович Павлов, создатель науки о высшей нервной деятельности и практический исследователь физиологических рефлексов уделил особое внимание скорости физиологических процессов, как важнейшей информации о физиологическом состоянии человека или животного.</a:t>
            </a:r>
            <a:endParaRPr lang="en-US" altLang="en-US" dirty="0"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54782F-3B8C-42C5-911E-E1CB5740BAAD}" type="slidenum">
              <a:rPr lang="ru-RU" altLang="ru-RU" smtClean="0"/>
              <a:pPr/>
              <a:t>2</a:t>
            </a:fld>
            <a:endParaRPr lang="ru-RU" altLang="ru-RU" dirty="0" smtClean="0"/>
          </a:p>
        </p:txBody>
      </p:sp>
    </p:spTree>
    <p:extLst>
      <p:ext uri="{BB962C8B-B14F-4D97-AF65-F5344CB8AC3E}">
        <p14:creationId xmlns:p14="http://schemas.microsoft.com/office/powerpoint/2010/main" val="563127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Предлагаемая концепция определения уровня здоровья основана на измерении физических величин или индикаторов, определяющих психофизиологическое состояние человека.</a:t>
            </a:r>
          </a:p>
          <a:p>
            <a:r>
              <a:rPr lang="ru-RU" dirty="0" smtClean="0"/>
              <a:t>При этом мы не исключаем, что терминология ВОЗ по определению здоровья нуждается в корректировке, как, возможно и предлагаемый ряд измеряемых индикаторов.</a:t>
            </a:r>
          </a:p>
          <a:p>
            <a:r>
              <a:rPr lang="ru-RU" dirty="0" smtClean="0"/>
              <a:t>Одновременное наличие физической, психической, социальной и медицинской составляющих в здоровье на наш взгляд является избыточным. Например, если социальное благополучие отсутствует, то это должно сказываться на психической составляющей, а если оно не сказывается, следовательно оно не влияет на уровень здоровья.</a:t>
            </a:r>
          </a:p>
          <a:p>
            <a:r>
              <a:rPr lang="ru-RU" dirty="0" smtClean="0"/>
              <a:t>Аналогичное дублирование в терминах происходит при обозначении физического благополучия и отсутствие заболеваний. Если наличие заболеваний не влияет на физическое благополучие, то оно не должно влиять на состояние здоровья. Таким образом, состояние здоровье должно включать только две составляющих – физическое и психическое благополучие, остальные составляющие являются избыточными.</a:t>
            </a:r>
          </a:p>
          <a:p>
            <a:r>
              <a:rPr lang="ru-RU" dirty="0" smtClean="0"/>
              <a:t>Что касается индикаторов здоровья, то, конечно, предложенные индикаторы соответствия шаблону рефлексных движений и корреляции физиологических параметров нуждаются в дополнительных исследованиях и подтверждениях.</a:t>
            </a:r>
          </a:p>
          <a:p>
            <a:r>
              <a:rPr lang="ru-RU" dirty="0" smtClean="0"/>
              <a:t>Возможно необходимо введение дополнительных индикаторов, прежде всего более корректно отражающих физическое благополучие и отсутствие заболеваний</a:t>
            </a:r>
            <a:r>
              <a:rPr lang="ru-RU" dirty="0" smtClean="0"/>
              <a:t>.</a:t>
            </a:r>
          </a:p>
          <a:p>
            <a:r>
              <a:rPr lang="ru-RU" dirty="0" smtClean="0"/>
              <a:t>У</a:t>
            </a:r>
            <a:r>
              <a:rPr lang="ru-RU" baseline="0" dirty="0" smtClean="0"/>
              <a:t> каждого человека есть свое понимание здоровья, у авторов данного доклада оно тоже различается</a:t>
            </a:r>
          </a:p>
          <a:p>
            <a:r>
              <a:rPr lang="ru-RU" dirty="0" smtClean="0"/>
              <a:t>1. Здоровье – это  адаптационный потенциал человека.</a:t>
            </a:r>
          </a:p>
          <a:p>
            <a:r>
              <a:rPr lang="ru-RU" dirty="0" smtClean="0"/>
              <a:t>2.</a:t>
            </a:r>
            <a:r>
              <a:rPr lang="ru-RU" baseline="0" dirty="0" smtClean="0"/>
              <a:t> </a:t>
            </a:r>
            <a:r>
              <a:rPr lang="ru-RU" dirty="0" smtClean="0"/>
              <a:t>Здоровье – это соответствие индикаторов статистическим нормам.</a:t>
            </a:r>
            <a:endParaRPr lang="ru-RU" dirty="0" smtClean="0"/>
          </a:p>
          <a:p>
            <a:endParaRPr lang="en-US" dirty="0"/>
          </a:p>
        </p:txBody>
      </p:sp>
      <p:sp>
        <p:nvSpPr>
          <p:cNvPr id="4" name="Slide Number Placeholder 3"/>
          <p:cNvSpPr>
            <a:spLocks noGrp="1"/>
          </p:cNvSpPr>
          <p:nvPr>
            <p:ph type="sldNum" sz="quarter" idx="10"/>
          </p:nvPr>
        </p:nvSpPr>
        <p:spPr/>
        <p:txBody>
          <a:bodyPr/>
          <a:lstStyle/>
          <a:p>
            <a:pPr>
              <a:defRPr/>
            </a:pPr>
            <a:fld id="{9AFEC05D-9295-4F62-9793-FE88F7FB9076}" type="slidenum">
              <a:rPr lang="ru-RU" altLang="ru-RU" smtClean="0"/>
              <a:pPr>
                <a:defRPr/>
              </a:pPr>
              <a:t>20</a:t>
            </a:fld>
            <a:endParaRPr lang="ru-RU" altLang="ru-RU" dirty="0"/>
          </a:p>
        </p:txBody>
      </p:sp>
    </p:spTree>
    <p:extLst>
      <p:ext uri="{BB962C8B-B14F-4D97-AF65-F5344CB8AC3E}">
        <p14:creationId xmlns:p14="http://schemas.microsoft.com/office/powerpoint/2010/main" val="1417999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То что показатели рефлексных движений оказались</a:t>
            </a:r>
            <a:r>
              <a:rPr lang="ru-RU" altLang="en-US" baseline="0" dirty="0" smtClean="0">
                <a:latin typeface="Arial" panose="020B0604020202020204" pitchFamily="34" charset="0"/>
              </a:rPr>
              <a:t> чувствительнее температуры тела при объективной оценки самочувствия особого удивления не вызывает, так как физиология активности предполагает высокую информативность рефлексных движений при оценке психофизиологического состояния.</a:t>
            </a:r>
          </a:p>
          <a:p>
            <a:r>
              <a:rPr lang="ru-RU" altLang="en-US" baseline="0" dirty="0" smtClean="0">
                <a:latin typeface="Arial" panose="020B0604020202020204" pitchFamily="34" charset="0"/>
              </a:rPr>
              <a:t>Необходимо проведение дополнительных исследований для получения объективных доказательств возможности замены известных физиологических показателей (температуры, АД, ЧСС) на индикаторы рефлексных движений.</a:t>
            </a:r>
          </a:p>
          <a:p>
            <a:r>
              <a:rPr lang="ru-RU" altLang="en-US" baseline="0" dirty="0" smtClean="0">
                <a:latin typeface="Arial" panose="020B0604020202020204" pitchFamily="34" charset="0"/>
              </a:rPr>
              <a:t>Мы предполагаем, что такая замена возможна и бесконтактный анализ </a:t>
            </a:r>
            <a:r>
              <a:rPr lang="ru-RU" altLang="en-US" baseline="0" dirty="0" err="1" smtClean="0">
                <a:latin typeface="Arial" panose="020B0604020202020204" pitchFamily="34" charset="0"/>
              </a:rPr>
              <a:t>микродвижений</a:t>
            </a:r>
            <a:r>
              <a:rPr lang="ru-RU" altLang="en-US" baseline="0" dirty="0" smtClean="0">
                <a:latin typeface="Arial" panose="020B0604020202020204" pitchFamily="34" charset="0"/>
              </a:rPr>
              <a:t> головы технологией виброизображения является необходимым и достаточным для получения полной информации о состояние здоровья исследуемого человека, так же как и экспресс диагностики любого заболевания.</a:t>
            </a:r>
          </a:p>
          <a:p>
            <a:r>
              <a:rPr lang="ru-RU" altLang="en-US" baseline="0" dirty="0" smtClean="0">
                <a:latin typeface="Arial" panose="020B0604020202020204" pitchFamily="34" charset="0"/>
              </a:rPr>
              <a:t>Однако научное доказательство данного предположения требует проведения огромного объема работ.</a:t>
            </a:r>
          </a:p>
          <a:p>
            <a:r>
              <a:rPr lang="ru-RU" altLang="en-US" baseline="0" dirty="0" smtClean="0">
                <a:latin typeface="Arial" panose="020B0604020202020204" pitchFamily="34" charset="0"/>
              </a:rPr>
              <a:t>Мы считаем, что проведение данных работ необходимо, так как компьютерная бесконтактная диагностика имеет существенные преимущества перед традиционными биохимическими методами анализа, а текущая пандемия </a:t>
            </a:r>
            <a:r>
              <a:rPr lang="en-US" altLang="en-US" baseline="0" dirty="0" smtClean="0">
                <a:latin typeface="Arial" panose="020B0604020202020204" pitchFamily="34" charset="0"/>
              </a:rPr>
              <a:t>COVID-19 </a:t>
            </a:r>
            <a:r>
              <a:rPr lang="ru-RU" altLang="en-US" baseline="0" dirty="0" smtClean="0">
                <a:latin typeface="Arial" panose="020B0604020202020204" pitchFamily="34" charset="0"/>
              </a:rPr>
              <a:t>показала ограниченные возможности современных биохимических методов диагностики.</a:t>
            </a:r>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964AF8-82AA-4A8C-A263-5ED4CCB2A6B1}" type="slidenum">
              <a:rPr lang="ru-RU" altLang="ru-RU" smtClean="0"/>
              <a:pPr/>
              <a:t>21</a:t>
            </a:fld>
            <a:endParaRPr lang="ru-RU" altLang="ru-RU"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ru-RU" dirty="0"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47D479-8DE6-4BDC-978F-B855FEF2C58E}" type="slidenum">
              <a:rPr lang="ru-RU" altLang="ru-RU" smtClean="0"/>
              <a:pPr/>
              <a:t>22</a:t>
            </a:fld>
            <a:endParaRPr lang="ru-RU" altLang="ru-RU"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Исследователи прошлого отличались от современных ученых пониманием общих вопросов, поскольку в 19 веке и в начале 20 века большая часть исследований проводилась с помощью визуальных наблюдений, а измерительное оборудование практически не существовало.</a:t>
            </a:r>
          </a:p>
          <a:p>
            <a:endParaRPr lang="en-US" altLang="en-US" dirty="0" smtClean="0">
              <a:latin typeface="Arial" panose="020B0604020202020204" pitchFamily="34" charset="0"/>
            </a:endParaRPr>
          </a:p>
          <a:p>
            <a:r>
              <a:rPr lang="ru-RU" altLang="en-US" dirty="0" smtClean="0">
                <a:latin typeface="Arial" panose="020B0604020202020204" pitchFamily="34" charset="0"/>
              </a:rPr>
              <a:t>Карл Юнг, основатель аналитической психологии, который ввел фундаментальные психологическую характеристику - экстраверсию, предположил, что экстравертное состояние отличается от интровертного направлением распределения энергии. На первый взгляд</a:t>
            </a:r>
            <a:r>
              <a:rPr lang="ru-RU" altLang="en-US" baseline="0" dirty="0" smtClean="0">
                <a:latin typeface="Arial" panose="020B0604020202020204" pitchFamily="34" charset="0"/>
              </a:rPr>
              <a:t> кажется что</a:t>
            </a:r>
            <a:r>
              <a:rPr lang="ru-RU" altLang="en-US" dirty="0" smtClean="0">
                <a:latin typeface="Arial" panose="020B0604020202020204" pitchFamily="34" charset="0"/>
              </a:rPr>
              <a:t> эта гипотеза не связана с физиологией движений, но технология виброизображения эмпирически подтвердила это предположение анализом движений.</a:t>
            </a:r>
          </a:p>
          <a:p>
            <a:endParaRPr lang="en-US" altLang="en-US" dirty="0" smtClean="0">
              <a:latin typeface="Arial" panose="020B0604020202020204" pitchFamily="34" charset="0"/>
            </a:endParaRPr>
          </a:p>
          <a:p>
            <a:r>
              <a:rPr lang="ru-RU" altLang="en-US" dirty="0" smtClean="0">
                <a:latin typeface="Arial" panose="020B0604020202020204" pitchFamily="34" charset="0"/>
              </a:rPr>
              <a:t>Не случайно основоположником нового научного направления - физиологии активности стал советский физиолог Николай Александрович Бернштейн. Около 100 лет назад Бернштейн опубликовал обширную работу «Общая биомеханика» и разработал метод циклографии с использованием кинокамеры, который позволил детально записать все фазы движения. Это было так близко к виброизображению, но в то время не было веб-камеры и компьютера</a:t>
            </a:r>
            <a:r>
              <a:rPr lang="ru-RU" altLang="en-US" baseline="0" dirty="0" smtClean="0">
                <a:latin typeface="Arial" panose="020B0604020202020204" pitchFamily="34" charset="0"/>
              </a:rPr>
              <a:t> потому виброизображение появилось только в конце 20 века</a:t>
            </a:r>
            <a:r>
              <a:rPr lang="ru-RU" altLang="en-US" dirty="0" smtClean="0">
                <a:latin typeface="Arial" panose="020B0604020202020204" pitchFamily="34" charset="0"/>
              </a:rPr>
              <a:t>.</a:t>
            </a:r>
          </a:p>
          <a:p>
            <a:endParaRPr lang="en-US" altLang="en-US" dirty="0" smtClean="0">
              <a:latin typeface="Arial" panose="020B0604020202020204" pitchFamily="34" charset="0"/>
            </a:endParaRPr>
          </a:p>
          <a:p>
            <a:r>
              <a:rPr lang="ru-RU" altLang="en-US" dirty="0" smtClean="0">
                <a:latin typeface="Arial" panose="020B0604020202020204" pitchFamily="34" charset="0"/>
              </a:rPr>
              <a:t>Одной из самых известных научных книг прошлого века была работа основателя кибернетики Норберта Винера - «Кибернетика</a:t>
            </a:r>
            <a:r>
              <a:rPr lang="en-US" altLang="en-US" dirty="0" smtClean="0">
                <a:latin typeface="Arial" panose="020B0604020202020204" pitchFamily="34" charset="0"/>
              </a:rPr>
              <a:t>:</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или </a:t>
            </a:r>
            <a:r>
              <a:rPr lang="ru-RU" altLang="en-US" dirty="0" smtClean="0">
                <a:latin typeface="Arial" panose="020B0604020202020204" pitchFamily="34" charset="0"/>
              </a:rPr>
              <a:t>Управление и связь в животном и в машине». В этой книге впервые были описаны информационно-энергетические подходы, существующие в природе. Кибернетические принципы, заявленные Винером, успешно развиваются в технических решениях, </a:t>
            </a:r>
            <a:r>
              <a:rPr lang="ru-RU" altLang="en-US" b="0" dirty="0" smtClean="0">
                <a:latin typeface="Arial" panose="020B0604020202020204" pitchFamily="34" charset="0"/>
              </a:rPr>
              <a:t>но </a:t>
            </a:r>
            <a:r>
              <a:rPr lang="ru-RU" altLang="en-US" dirty="0" smtClean="0">
                <a:latin typeface="Arial" panose="020B0604020202020204" pitchFamily="34" charset="0"/>
              </a:rPr>
              <a:t>тем же принципам, описанным Винером для живых организмов, не уделяется должного внимания.</a:t>
            </a:r>
          </a:p>
          <a:p>
            <a:endParaRPr lang="en-US" altLang="en-US" dirty="0" smtClean="0">
              <a:latin typeface="Arial" panose="020B0604020202020204" pitchFamily="34" charset="0"/>
            </a:endParaRPr>
          </a:p>
          <a:p>
            <a:r>
              <a:rPr lang="ru-RU" altLang="en-US" dirty="0" smtClean="0">
                <a:latin typeface="Arial" panose="020B0604020202020204" pitchFamily="34" charset="0"/>
              </a:rPr>
              <a:t>Предыдущие исследования великих ученых носили больше теоретический характер, хотя Николай Бернштейн пытался использовать свои знания для повышения эффективности работы и в спорте. Обратим</a:t>
            </a:r>
            <a:r>
              <a:rPr lang="ru-RU" altLang="en-US" baseline="0" dirty="0" smtClean="0">
                <a:latin typeface="Arial" panose="020B0604020202020204" pitchFamily="34" charset="0"/>
              </a:rPr>
              <a:t> внимание на практическую реализацию</a:t>
            </a:r>
            <a:r>
              <a:rPr lang="ru-RU" altLang="en-US" dirty="0" smtClean="0">
                <a:latin typeface="Arial" panose="020B0604020202020204" pitchFamily="34" charset="0"/>
              </a:rPr>
              <a:t> миокинетической методики, разработанной испано-бразильским психологом Мира-и-Лопесом, позволяющей измерить регулярность движений рук и установить связь между этими движениями и психологическим состоянием испытуемого человека.</a:t>
            </a:r>
          </a:p>
          <a:p>
            <a:endParaRPr lang="en-US" altLang="en-US" dirty="0" smtClean="0">
              <a:latin typeface="Arial" panose="020B0604020202020204" pitchFamily="34" charset="0"/>
            </a:endParaRPr>
          </a:p>
          <a:p>
            <a:r>
              <a:rPr lang="ru-RU" altLang="en-US" dirty="0" smtClean="0">
                <a:latin typeface="Arial" panose="020B0604020202020204" pitchFamily="34" charset="0"/>
              </a:rPr>
              <a:t>Конрад Лоренц - основатель науки о поведении животных и лауреат Нобелевской премии 1973 года, считал, что методы оценки эмоций животных и людей при движениях идентичны.</a:t>
            </a:r>
          </a:p>
          <a:p>
            <a:endParaRPr lang="en-US" altLang="en-US" dirty="0" smtClean="0">
              <a:latin typeface="Arial" panose="020B0604020202020204" pitchFamily="34" charset="0"/>
            </a:endParaRPr>
          </a:p>
          <a:p>
            <a:r>
              <a:rPr lang="ru-RU" altLang="en-US" dirty="0" smtClean="0">
                <a:latin typeface="Arial" panose="020B0604020202020204" pitchFamily="34" charset="0"/>
              </a:rPr>
              <a:t>Американский профессор Говард Гарднер, разработчик теории множественного интеллекта</a:t>
            </a:r>
            <a:r>
              <a:rPr lang="ru-RU" altLang="en-US" baseline="0" dirty="0" smtClean="0">
                <a:latin typeface="Arial" panose="020B0604020202020204" pitchFamily="34" charset="0"/>
              </a:rPr>
              <a:t> </a:t>
            </a:r>
            <a:r>
              <a:rPr lang="ru-RU" altLang="en-US" dirty="0" smtClean="0">
                <a:latin typeface="Arial" panose="020B0604020202020204" pitchFamily="34" charset="0"/>
              </a:rPr>
              <a:t>никогда не занимался физиологией движений, но я позволил себе включить его в список цитат по ряду причин. Во-первых (и этого может быть достаточно), теория множественного интеллекта хорошо согласуется с информационно-энергетическим подходом Винера, только более сфокусированным на процессах принятия решений человеком. Во-вторых, основные упреки противников теории множественного интеллекта заключались в отсутствии практического подтверждения теории Гарднера, а виброизображение подтверждает теорию множественного интеллекта на практике. Поэтому я считаю, что косвенная связь между теорией множественного интеллекта и физиологией движения также является одной из основ практического применения технологии виброизображения.</a:t>
            </a:r>
          </a:p>
          <a:p>
            <a:endParaRPr lang="en-US" altLang="en-US" dirty="0" smtClean="0">
              <a:latin typeface="Arial" panose="020B0604020202020204" pitchFamily="34" charset="0"/>
            </a:endParaRPr>
          </a:p>
          <a:p>
            <a:r>
              <a:rPr lang="ru-RU" altLang="en-US" dirty="0" smtClean="0">
                <a:latin typeface="Arial" panose="020B0604020202020204" pitchFamily="34" charset="0"/>
              </a:rPr>
              <a:t>Все упомянутые ученые создали теоретическую базу технологии виброизображения в различных формах информации рефлексного движения. Нам</a:t>
            </a:r>
            <a:r>
              <a:rPr lang="ru-RU" altLang="en-US" baseline="0" dirty="0" smtClean="0">
                <a:latin typeface="Arial" panose="020B0604020202020204" pitchFamily="34" charset="0"/>
              </a:rPr>
              <a:t> остается</a:t>
            </a:r>
            <a:r>
              <a:rPr lang="ru-RU" altLang="en-US" dirty="0" smtClean="0">
                <a:latin typeface="Arial" panose="020B0604020202020204" pitchFamily="34" charset="0"/>
              </a:rPr>
              <a:t> только разработать технические и научные решения для реализации принципов анализа движения с помощью технологии виброизображения.</a:t>
            </a:r>
          </a:p>
          <a:p>
            <a:r>
              <a:rPr lang="ru-RU" altLang="en-US" dirty="0" smtClean="0">
                <a:latin typeface="Arial" panose="020B0604020202020204" pitchFamily="34" charset="0"/>
              </a:rPr>
              <a:t>В данном случае для определения уровня здоровья человека.</a:t>
            </a:r>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8763B89-F64A-4EC6-8DB8-A40C430C845D}" type="slidenum">
              <a:rPr lang="ru-RU" altLang="ru-RU" smtClean="0"/>
              <a:pPr/>
              <a:t>3</a:t>
            </a:fld>
            <a:endParaRPr lang="ru-RU" altLang="ru-RU" dirty="0" smtClean="0"/>
          </a:p>
        </p:txBody>
      </p:sp>
    </p:spTree>
    <p:extLst>
      <p:ext uri="{BB962C8B-B14F-4D97-AF65-F5344CB8AC3E}">
        <p14:creationId xmlns:p14="http://schemas.microsoft.com/office/powerpoint/2010/main" val="266683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Свободные движения головы регулируются вестибулярной системой. В медицине известно</a:t>
            </a:r>
            <a:r>
              <a:rPr lang="ru-RU" altLang="en-US" baseline="0" dirty="0" smtClean="0">
                <a:latin typeface="Arial" panose="020B0604020202020204" pitchFamily="34" charset="0"/>
              </a:rPr>
              <a:t> несколько</a:t>
            </a:r>
            <a:r>
              <a:rPr lang="ru-RU" altLang="en-US" dirty="0" smtClean="0">
                <a:latin typeface="Arial" panose="020B0604020202020204" pitchFamily="34" charset="0"/>
              </a:rPr>
              <a:t> вестибулярных рефлексов, наиболее часто используется вестибулярно-окулярный рефлекс. Функционирование вестибулярной системы была открыто Робертом Барани. Он получил Нобелевскую премию в 1914 году в области физиологии и медицины за работу по исследованию физиологии и патологии вестибулярного аппарата.</a:t>
            </a:r>
          </a:p>
          <a:p>
            <a:r>
              <a:rPr lang="ru-RU" altLang="en-US" dirty="0" smtClean="0">
                <a:latin typeface="Arial" panose="020B0604020202020204" pitchFamily="34" charset="0"/>
              </a:rPr>
              <a:t>Вестибулярная</a:t>
            </a:r>
            <a:r>
              <a:rPr lang="ru-RU" altLang="en-US" baseline="0" dirty="0" smtClean="0">
                <a:latin typeface="Arial" panose="020B0604020202020204" pitchFamily="34" charset="0"/>
              </a:rPr>
              <a:t> система регулирует механическое равновесие тела и поэтому связана со всеми физиологическими системами человека.</a:t>
            </a:r>
            <a:endParaRPr lang="en-US" altLang="en-US" dirty="0" smtClean="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927C81-5542-47B8-B116-2A7CEE1341CB}" type="slidenum">
              <a:rPr lang="ru-RU" altLang="ru-RU" smtClean="0"/>
              <a:pPr/>
              <a:t>4</a:t>
            </a:fld>
            <a:endParaRPr lang="ru-RU" altLang="ru-RU" dirty="0" smtClean="0"/>
          </a:p>
        </p:txBody>
      </p:sp>
    </p:spTree>
    <p:extLst>
      <p:ext uri="{BB962C8B-B14F-4D97-AF65-F5344CB8AC3E}">
        <p14:creationId xmlns:p14="http://schemas.microsoft.com/office/powerpoint/2010/main" val="4110314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Заметки 2"/>
          <p:cNvSpPr txBox="1">
            <a:spLocks noGrp="1"/>
          </p:cNvSpPr>
          <p:nvPr>
            <p:ph type="body" sz="quarter" idx="1"/>
          </p:nvPr>
        </p:nvSpPr>
        <p:spPr/>
        <p:txBody>
          <a:bodyPr/>
          <a:lstStyle/>
          <a:p>
            <a:r>
              <a:rPr lang="ru-RU" dirty="0" smtClean="0"/>
              <a:t>Физиологическая составляющая технологии виброизображения основана на</a:t>
            </a:r>
            <a:r>
              <a:rPr lang="ru-RU" baseline="0" dirty="0" smtClean="0"/>
              <a:t> вестибулярно-эмоциональном рефлексе. Рефлексные микродвижения головы человека, регулируемые вестибулярной системой, регистрируются телевизионной камерой, а компьютерная программа преобразует эти движения в психофизиологические параметры человека.</a:t>
            </a:r>
            <a:endParaRPr lang="ru-RU" dirty="0"/>
          </a:p>
        </p:txBody>
      </p:sp>
    </p:spTree>
    <p:extLst>
      <p:ext uri="{BB962C8B-B14F-4D97-AF65-F5344CB8AC3E}">
        <p14:creationId xmlns:p14="http://schemas.microsoft.com/office/powerpoint/2010/main" val="3360727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Существует различные  подходы</a:t>
            </a:r>
            <a:r>
              <a:rPr lang="ru-RU" altLang="en-US" baseline="0" dirty="0" smtClean="0">
                <a:latin typeface="Arial" panose="020B0604020202020204" pitchFamily="34" charset="0"/>
              </a:rPr>
              <a:t> к</a:t>
            </a:r>
            <a:r>
              <a:rPr lang="ru-RU" altLang="en-US" dirty="0" smtClean="0">
                <a:latin typeface="Arial" panose="020B0604020202020204" pitchFamily="34" charset="0"/>
              </a:rPr>
              <a:t> изучению составляющих</a:t>
            </a:r>
            <a:r>
              <a:rPr lang="ru-RU" altLang="en-US" baseline="0" dirty="0" smtClean="0">
                <a:latin typeface="Arial" panose="020B0604020202020204" pitchFamily="34" charset="0"/>
              </a:rPr>
              <a:t> здоровья</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прежде всего физического и психического</a:t>
            </a:r>
            <a:r>
              <a:rPr lang="ru-RU" altLang="en-US" dirty="0" smtClean="0">
                <a:latin typeface="Arial" panose="020B0604020202020204" pitchFamily="34" charset="0"/>
              </a:rPr>
              <a:t>. </a:t>
            </a:r>
          </a:p>
          <a:p>
            <a:r>
              <a:rPr lang="ru-RU" altLang="en-US" dirty="0" smtClean="0">
                <a:latin typeface="Arial" panose="020B0604020202020204" pitchFamily="34" charset="0"/>
              </a:rPr>
              <a:t>Так как психическое здоровье несомненно связано с активностью мозга</a:t>
            </a:r>
            <a:r>
              <a:rPr lang="en-US" altLang="en-US" dirty="0" smtClean="0">
                <a:latin typeface="Arial" panose="020B0604020202020204" pitchFamily="34" charset="0"/>
              </a:rPr>
              <a:t>,</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а вестибулярная система функционально связана со всеми физиологическими системами человека</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то мы обратим внимание на основные медицинские подходы к контролю головы человека</a:t>
            </a:r>
            <a:r>
              <a:rPr lang="en-US" altLang="en-US" baseline="0" dirty="0" smtClean="0">
                <a:latin typeface="Arial" panose="020B0604020202020204" pitchFamily="34" charset="0"/>
              </a:rPr>
              <a:t> </a:t>
            </a:r>
            <a:r>
              <a:rPr lang="ru-RU" altLang="en-US" baseline="0" dirty="0" smtClean="0">
                <a:latin typeface="Arial" panose="020B0604020202020204" pitchFamily="34" charset="0"/>
              </a:rPr>
              <a:t>и общего ПФС</a:t>
            </a:r>
            <a:r>
              <a:rPr lang="en-US" altLang="en-US" baseline="0" dirty="0" smtClean="0">
                <a:latin typeface="Arial" panose="020B0604020202020204" pitchFamily="34" charset="0"/>
              </a:rPr>
              <a:t>.</a:t>
            </a:r>
            <a:endParaRPr lang="ru-RU" altLang="en-US" dirty="0" smtClean="0">
              <a:latin typeface="Arial" panose="020B0604020202020204" pitchFamily="34" charset="0"/>
            </a:endParaRPr>
          </a:p>
          <a:p>
            <a:r>
              <a:rPr lang="ru-RU" altLang="en-US" dirty="0" smtClean="0">
                <a:latin typeface="Arial" panose="020B0604020202020204" pitchFamily="34" charset="0"/>
              </a:rPr>
              <a:t>Разработчики некоторых технологий исследования физической</a:t>
            </a:r>
            <a:r>
              <a:rPr lang="ru-RU" altLang="en-US" baseline="0" dirty="0" smtClean="0">
                <a:latin typeface="Arial" panose="020B0604020202020204" pitchFamily="34" charset="0"/>
              </a:rPr>
              <a:t> и психической</a:t>
            </a:r>
            <a:r>
              <a:rPr lang="ru-RU" altLang="en-US" dirty="0" smtClean="0">
                <a:latin typeface="Arial" panose="020B0604020202020204" pitchFamily="34" charset="0"/>
              </a:rPr>
              <a:t> активности заявляют о близком успехе в</a:t>
            </a:r>
            <a:r>
              <a:rPr lang="ru-RU" altLang="en-US" baseline="0" dirty="0" smtClean="0">
                <a:latin typeface="Arial" panose="020B0604020202020204" pitchFamily="34" charset="0"/>
              </a:rPr>
              <a:t> понимании процессов определения здоровья, однако, на наш взгляд, до полного понимания даже самого определения здоровья еще далеко</a:t>
            </a:r>
            <a:r>
              <a:rPr lang="ru-RU" altLang="en-US" dirty="0" smtClean="0">
                <a:latin typeface="Arial" panose="020B0604020202020204" pitchFamily="34" charset="0"/>
              </a:rPr>
              <a:t>.</a:t>
            </a:r>
          </a:p>
          <a:p>
            <a:r>
              <a:rPr lang="ru-RU" altLang="en-US" dirty="0" smtClean="0">
                <a:latin typeface="Arial" panose="020B0604020202020204" pitchFamily="34" charset="0"/>
              </a:rPr>
              <a:t>Технология виброизображения позволяет обрабатывать как сигналы, так и изображения, поэтому мы рассмотрим существующие медицинские подходы к обработке биологических</a:t>
            </a:r>
            <a:r>
              <a:rPr lang="ru-RU" altLang="en-US" baseline="0" dirty="0" smtClean="0">
                <a:latin typeface="Arial" panose="020B0604020202020204" pitchFamily="34" charset="0"/>
              </a:rPr>
              <a:t> сигналов и изображений</a:t>
            </a:r>
            <a:r>
              <a:rPr lang="ru-RU" altLang="en-US" dirty="0" smtClean="0">
                <a:latin typeface="Arial" panose="020B0604020202020204" pitchFamily="34" charset="0"/>
              </a:rPr>
              <a:t>.</a:t>
            </a:r>
            <a:endParaRPr lang="en-US" altLang="en-US" dirty="0"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0CE6C0-4426-4508-BF02-8E01341E05CE}" type="slidenum">
              <a:rPr lang="ru-RU" altLang="ru-RU" smtClean="0"/>
              <a:pPr/>
              <a:t>6</a:t>
            </a:fld>
            <a:endParaRPr lang="ru-RU" altLang="ru-RU" dirty="0" smtClean="0"/>
          </a:p>
        </p:txBody>
      </p:sp>
    </p:spTree>
    <p:extLst>
      <p:ext uri="{BB962C8B-B14F-4D97-AF65-F5344CB8AC3E}">
        <p14:creationId xmlns:p14="http://schemas.microsoft.com/office/powerpoint/2010/main" val="3328254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Первой технологией, использованной для исследования мозговой активности, была электроэнцефалография (ЭЭГ). Ритмическая деятельность мозга была впервые обнаружена великим русским физиологом Иваном Сеченовым в далеком 1882 году и описана в публикации «Гальванические явления на продолговатом мозге лягушки». Немецкий физиолог и психиатр Ганс Бергер записал первую ЭЭГ человека в 1924 году.</a:t>
            </a:r>
          </a:p>
          <a:p>
            <a:r>
              <a:rPr lang="ru-RU" altLang="en-US" dirty="0" smtClean="0">
                <a:latin typeface="Arial" panose="020B0604020202020204" pitchFamily="34" charset="0"/>
              </a:rPr>
              <a:t>Традиционно ЭЭГ  изучает электрическую</a:t>
            </a:r>
            <a:r>
              <a:rPr lang="ru-RU" altLang="en-US" baseline="0" dirty="0" smtClean="0">
                <a:latin typeface="Arial" panose="020B0604020202020204" pitchFamily="34" charset="0"/>
              </a:rPr>
              <a:t> активность мозга</a:t>
            </a:r>
            <a:r>
              <a:rPr lang="ru-RU" altLang="en-US" dirty="0" smtClean="0">
                <a:latin typeface="Arial" panose="020B0604020202020204" pitchFamily="34" charset="0"/>
              </a:rPr>
              <a:t> в диапазоне частот выше 1 Гц, но также известны ритмы ЭЭГ ниже 0,1 Гц, называемые DC-EEG или Потенциалы медленных изменений (SCP).</a:t>
            </a:r>
          </a:p>
          <a:p>
            <a:r>
              <a:rPr lang="ru-RU" altLang="en-US" dirty="0" smtClean="0">
                <a:latin typeface="Arial" panose="020B0604020202020204" pitchFamily="34" charset="0"/>
              </a:rPr>
              <a:t>При разработке технологии виброизображения была</a:t>
            </a:r>
            <a:r>
              <a:rPr lang="ru-RU" altLang="en-US" baseline="0" dirty="0" smtClean="0">
                <a:latin typeface="Arial" panose="020B0604020202020204" pitchFamily="34" charset="0"/>
              </a:rPr>
              <a:t> установлена</a:t>
            </a:r>
            <a:r>
              <a:rPr lang="ru-RU" altLang="en-US" dirty="0" smtClean="0">
                <a:latin typeface="Arial" panose="020B0604020202020204" pitchFamily="34" charset="0"/>
              </a:rPr>
              <a:t> корреляция между параметрами высокочастотных</a:t>
            </a:r>
            <a:r>
              <a:rPr lang="ru-RU" altLang="en-US" baseline="0" dirty="0" smtClean="0">
                <a:latin typeface="Arial" panose="020B0604020202020204" pitchFamily="34" charset="0"/>
              </a:rPr>
              <a:t> сигналов </a:t>
            </a:r>
            <a:r>
              <a:rPr lang="ru-RU" altLang="en-US" dirty="0" smtClean="0">
                <a:latin typeface="Arial" panose="020B0604020202020204" pitchFamily="34" charset="0"/>
              </a:rPr>
              <a:t>виброизображения и сигналами ЭЭГ для человека в активном состоянии</a:t>
            </a:r>
            <a:r>
              <a:rPr lang="en-US" altLang="en-US" dirty="0" smtClean="0">
                <a:latin typeface="Arial" panose="020B0604020202020204" pitchFamily="34" charset="0"/>
              </a:rPr>
              <a:t>,</a:t>
            </a:r>
            <a:r>
              <a:rPr lang="ru-RU" altLang="en-US" dirty="0" smtClean="0">
                <a:latin typeface="Arial" panose="020B0604020202020204" pitchFamily="34" charset="0"/>
              </a:rPr>
              <a:t> такими как стресс или агрессия. При</a:t>
            </a:r>
            <a:r>
              <a:rPr lang="ru-RU" altLang="en-US" baseline="0" dirty="0" smtClean="0">
                <a:latin typeface="Arial" panose="020B0604020202020204" pitchFamily="34" charset="0"/>
              </a:rPr>
              <a:t> сравнительном анализе виброизображения и ЭЭГ необходимо учитывать, что</a:t>
            </a:r>
            <a:r>
              <a:rPr lang="ru-RU" altLang="en-US" dirty="0" smtClean="0">
                <a:latin typeface="Arial" panose="020B0604020202020204" pitchFamily="34" charset="0"/>
              </a:rPr>
              <a:t> сигналы VI более низкочастотны, чем электрические сигналы,</a:t>
            </a:r>
            <a:r>
              <a:rPr lang="ru-RU" altLang="en-US" baseline="0" dirty="0" smtClean="0">
                <a:latin typeface="Arial" panose="020B0604020202020204" pitchFamily="34" charset="0"/>
              </a:rPr>
              <a:t> из-за механической инерции движений. Определенная Николаем Бернштейном постоянная времени любых биомеханических перемещений у человека в  0,1 секунды ограничивает верхнюю частоту в спектре вестибулярных перемещений 10Гц.</a:t>
            </a:r>
            <a:endParaRPr lang="ru-RU" altLang="en-US" dirty="0" smtClean="0">
              <a:latin typeface="Arial" panose="020B0604020202020204" pitchFamily="34" charset="0"/>
            </a:endParaRP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9E85C9-AAAD-4C4E-9134-666179C6E3BA}" type="slidenum">
              <a:rPr lang="ru-RU" altLang="ru-RU" smtClean="0"/>
              <a:pPr/>
              <a:t>7</a:t>
            </a:fld>
            <a:endParaRPr lang="ru-RU" altLang="ru-RU" dirty="0" smtClean="0"/>
          </a:p>
        </p:txBody>
      </p:sp>
    </p:spTree>
    <p:extLst>
      <p:ext uri="{BB962C8B-B14F-4D97-AF65-F5344CB8AC3E}">
        <p14:creationId xmlns:p14="http://schemas.microsoft.com/office/powerpoint/2010/main" val="552956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В конце прошлого века советские ученые разработали новое научное направление - космическая медицина, сочетающее науку и практические исследования для подготовки космонавтов. Несколько разработчиков, в том числе врачи кардиологи Роман Баевский, Лев Чирейкин и Арнольд Флейшман вместе со своими коллективами разработали двухконтурную модель регуляции сердца, основанную на исследовании вариабельности сердечного ритма (ВСР). Основной</a:t>
            </a:r>
            <a:r>
              <a:rPr lang="ru-RU" altLang="en-US" baseline="0" dirty="0" smtClean="0">
                <a:latin typeface="Arial" panose="020B0604020202020204" pitchFamily="34" charset="0"/>
              </a:rPr>
              <a:t> целью космической медицины</a:t>
            </a:r>
            <a:r>
              <a:rPr lang="ru-RU" altLang="en-US" dirty="0" smtClean="0">
                <a:latin typeface="Arial" panose="020B0604020202020204" pitchFamily="34" charset="0"/>
              </a:rPr>
              <a:t> была оценка активности, поведения и функциональных возможностей человека в различных условиях, в том числе при</a:t>
            </a:r>
            <a:r>
              <a:rPr lang="ru-RU" altLang="en-US" baseline="0" dirty="0" smtClean="0">
                <a:latin typeface="Arial" panose="020B0604020202020204" pitchFamily="34" charset="0"/>
              </a:rPr>
              <a:t> отсутствии гравитации</a:t>
            </a:r>
            <a:r>
              <a:rPr lang="ru-RU" altLang="en-US" dirty="0" smtClean="0">
                <a:latin typeface="Arial" panose="020B0604020202020204" pitchFamily="34" charset="0"/>
              </a:rPr>
              <a:t>. </a:t>
            </a:r>
          </a:p>
          <a:p>
            <a:r>
              <a:rPr lang="ru-RU" altLang="en-US" dirty="0" smtClean="0">
                <a:latin typeface="Arial" panose="020B0604020202020204" pitchFamily="34" charset="0"/>
              </a:rPr>
              <a:t>Одним из элементов исследования кардиоинтервалов является</a:t>
            </a:r>
            <a:r>
              <a:rPr lang="ru-RU" altLang="en-US" baseline="0" dirty="0" smtClean="0">
                <a:latin typeface="Arial" panose="020B0604020202020204" pitchFamily="34" charset="0"/>
              </a:rPr>
              <a:t> спектральный анализ. </a:t>
            </a:r>
            <a:r>
              <a:rPr lang="ru-RU" altLang="en-US" dirty="0" smtClean="0">
                <a:latin typeface="Arial" panose="020B0604020202020204" pitchFamily="34" charset="0"/>
              </a:rPr>
              <a:t>Посредством быстрой</a:t>
            </a:r>
            <a:r>
              <a:rPr lang="ru-RU" altLang="en-US" baseline="0" dirty="0" smtClean="0">
                <a:latin typeface="Arial" panose="020B0604020202020204" pitchFamily="34" charset="0"/>
              </a:rPr>
              <a:t> Фурье</a:t>
            </a:r>
            <a:r>
              <a:rPr lang="ru-RU" altLang="en-US" dirty="0" smtClean="0">
                <a:latin typeface="Arial" panose="020B0604020202020204" pitchFamily="34" charset="0"/>
              </a:rPr>
              <a:t>-обработки сигналов ВСР были</a:t>
            </a:r>
            <a:r>
              <a:rPr lang="ru-RU" altLang="en-US" baseline="0" dirty="0" smtClean="0">
                <a:latin typeface="Arial" panose="020B0604020202020204" pitchFamily="34" charset="0"/>
              </a:rPr>
              <a:t> установлены</a:t>
            </a:r>
            <a:r>
              <a:rPr lang="ru-RU" altLang="en-US" dirty="0" smtClean="0">
                <a:latin typeface="Arial" panose="020B0604020202020204" pitchFamily="34" charset="0"/>
              </a:rPr>
              <a:t> различные максимумы на получаемых спектрограммах. Каждый из максимумов, получаемых при</a:t>
            </a:r>
            <a:r>
              <a:rPr lang="ru-RU" altLang="en-US" baseline="0" dirty="0" smtClean="0">
                <a:latin typeface="Arial" panose="020B0604020202020204" pitchFamily="34" charset="0"/>
              </a:rPr>
              <a:t> спектральной обработке сигналов </a:t>
            </a:r>
            <a:r>
              <a:rPr lang="ru-RU" altLang="en-US" baseline="0" dirty="0" smtClean="0">
                <a:solidFill>
                  <a:schemeClr val="tx1"/>
                </a:solidFill>
                <a:latin typeface="Arial" panose="020B0604020202020204" pitchFamily="34" charset="0"/>
              </a:rPr>
              <a:t>сердечной</a:t>
            </a:r>
            <a:r>
              <a:rPr lang="ru-RU" altLang="en-US" baseline="0" dirty="0" smtClean="0">
                <a:latin typeface="Arial" panose="020B0604020202020204" pitchFamily="34" charset="0"/>
              </a:rPr>
              <a:t> активности, свидетельствует о наличии хронобиологических ритмов сердечной активности в определенных частотных областях. Одним из наиболее выраженных ритмов сердечной активности был выявлен в области очень низких частот, период таких колебаний составляет примерно 30-60 секунд.</a:t>
            </a:r>
            <a:endParaRPr lang="en-US" altLang="en-US" dirty="0" smtClean="0">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E8EB2F3-CBDC-4669-BAD2-71B3C56532D8}" type="slidenum">
              <a:rPr lang="ru-RU" altLang="ru-RU" smtClean="0"/>
              <a:pPr/>
              <a:t>8</a:t>
            </a:fld>
            <a:endParaRPr lang="ru-RU" altLang="ru-RU" dirty="0" smtClean="0"/>
          </a:p>
        </p:txBody>
      </p:sp>
    </p:spTree>
    <p:extLst>
      <p:ext uri="{BB962C8B-B14F-4D97-AF65-F5344CB8AC3E}">
        <p14:creationId xmlns:p14="http://schemas.microsoft.com/office/powerpoint/2010/main" val="4269781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en-US" dirty="0" smtClean="0">
                <a:latin typeface="Arial" panose="020B0604020202020204" pitchFamily="34" charset="0"/>
              </a:rPr>
              <a:t>Известно,</a:t>
            </a:r>
            <a:r>
              <a:rPr lang="ru-RU" altLang="en-US" baseline="0" dirty="0" smtClean="0">
                <a:latin typeface="Arial" panose="020B0604020202020204" pitchFamily="34" charset="0"/>
              </a:rPr>
              <a:t> что у</a:t>
            </a:r>
            <a:r>
              <a:rPr lang="ru-RU" altLang="en-US" dirty="0" smtClean="0">
                <a:latin typeface="Arial" panose="020B0604020202020204" pitchFamily="34" charset="0"/>
              </a:rPr>
              <a:t> человека</a:t>
            </a:r>
            <a:r>
              <a:rPr lang="ru-RU" altLang="en-US" baseline="0" dirty="0" smtClean="0">
                <a:latin typeface="Arial" panose="020B0604020202020204" pitchFamily="34" charset="0"/>
              </a:rPr>
              <a:t> существует множество хронобиологических ритмов</a:t>
            </a:r>
            <a:r>
              <a:rPr lang="ru-RU" altLang="en-US" dirty="0" smtClean="0">
                <a:latin typeface="Arial" panose="020B0604020202020204" pitchFamily="34" charset="0"/>
              </a:rPr>
              <a:t>. После</a:t>
            </a:r>
            <a:r>
              <a:rPr lang="ru-RU" altLang="en-US" baseline="0" dirty="0" smtClean="0">
                <a:latin typeface="Arial" panose="020B0604020202020204" pitchFamily="34" charset="0"/>
              </a:rPr>
              <a:t> выявления минутных ритмов мозговой активности оказалось</a:t>
            </a:r>
            <a:r>
              <a:rPr lang="ru-RU" altLang="en-US" dirty="0" smtClean="0">
                <a:latin typeface="Arial" panose="020B0604020202020204" pitchFamily="34" charset="0"/>
              </a:rPr>
              <a:t>, что человеческие ритмы для основных физиологических систем сердца, мозга и желудка похожи на основные единицы времени, используемые на Земле. Средний период времени ЧСС составляет около 1 секунды, средний период свободной активности мозга составляет 1 минуту, средний период активности желудка (переваривание пищи) составляет один час, а общая физиологическая активность имеет циркадный ритм (один день). Вряд</a:t>
            </a:r>
            <a:r>
              <a:rPr lang="ru-RU" altLang="en-US" baseline="0" dirty="0" smtClean="0">
                <a:latin typeface="Arial" panose="020B0604020202020204" pitchFamily="34" charset="0"/>
              </a:rPr>
              <a:t> ли совпадение физических единиц времени и физиологических циклов является случайным</a:t>
            </a:r>
            <a:r>
              <a:rPr lang="ru-RU" altLang="en-US" dirty="0" smtClean="0">
                <a:latin typeface="Arial" panose="020B0604020202020204" pitchFamily="34" charset="0"/>
              </a:rPr>
              <a:t>.</a:t>
            </a:r>
          </a:p>
          <a:p>
            <a:r>
              <a:rPr lang="ru-RU" altLang="en-US" dirty="0" smtClean="0">
                <a:latin typeface="Arial" panose="020B0604020202020204" pitchFamily="34" charset="0"/>
              </a:rPr>
              <a:t>Сочетание различной</a:t>
            </a:r>
            <a:r>
              <a:rPr lang="ru-RU" altLang="en-US" baseline="0" dirty="0" smtClean="0">
                <a:latin typeface="Arial" panose="020B0604020202020204" pitchFamily="34" charset="0"/>
              </a:rPr>
              <a:t> обработки сигналов в технологии виброизображения позволяет получать максимум информации о функционировании физиологических систем человека.</a:t>
            </a:r>
            <a:endParaRPr lang="en-US" altLang="en-US" dirty="0" smtClean="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FF7E6B2-819D-4DC9-9E7B-3A9AC54B9359}" type="slidenum">
              <a:rPr lang="ru-RU" altLang="ru-RU" smtClean="0"/>
              <a:pPr/>
              <a:t>9</a:t>
            </a:fld>
            <a:endParaRPr lang="ru-RU" altLang="ru-RU" dirty="0" smtClean="0"/>
          </a:p>
        </p:txBody>
      </p:sp>
    </p:spTree>
    <p:extLst>
      <p:ext uri="{BB962C8B-B14F-4D97-AF65-F5344CB8AC3E}">
        <p14:creationId xmlns:p14="http://schemas.microsoft.com/office/powerpoint/2010/main" val="3464777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30471814-B24A-429B-BEA6-B6A47CDE5DE5}" type="slidenum">
              <a:rPr lang="ru-RU" altLang="ru-RU"/>
              <a:pPr>
                <a:defRPr/>
              </a:pPr>
              <a:t>‹#›</a:t>
            </a:fld>
            <a:endParaRPr lang="ru-RU" altLang="ru-RU" dirty="0"/>
          </a:p>
        </p:txBody>
      </p:sp>
    </p:spTree>
    <p:extLst>
      <p:ext uri="{BB962C8B-B14F-4D97-AF65-F5344CB8AC3E}">
        <p14:creationId xmlns:p14="http://schemas.microsoft.com/office/powerpoint/2010/main" val="235393253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8D0B0685-3B57-4E00-9C92-33F887144E17}" type="slidenum">
              <a:rPr lang="ru-RU" altLang="ru-RU"/>
              <a:pPr>
                <a:defRPr/>
              </a:pPr>
              <a:t>‹#›</a:t>
            </a:fld>
            <a:endParaRPr lang="ru-RU" altLang="ru-RU" dirty="0"/>
          </a:p>
        </p:txBody>
      </p:sp>
    </p:spTree>
    <p:extLst>
      <p:ext uri="{BB962C8B-B14F-4D97-AF65-F5344CB8AC3E}">
        <p14:creationId xmlns:p14="http://schemas.microsoft.com/office/powerpoint/2010/main" val="38957156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13103D88-0967-4691-B26D-E3E50E1A671E}" type="slidenum">
              <a:rPr lang="ru-RU" altLang="ru-RU"/>
              <a:pPr>
                <a:defRPr/>
              </a:pPr>
              <a:t>‹#›</a:t>
            </a:fld>
            <a:endParaRPr lang="ru-RU" altLang="ru-RU" dirty="0"/>
          </a:p>
        </p:txBody>
      </p:sp>
    </p:spTree>
    <p:extLst>
      <p:ext uri="{BB962C8B-B14F-4D97-AF65-F5344CB8AC3E}">
        <p14:creationId xmlns:p14="http://schemas.microsoft.com/office/powerpoint/2010/main" val="11824338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E6D98964-9827-4D6F-AF97-D13E6D3C32A9}" type="slidenum">
              <a:rPr lang="ru-RU" altLang="ru-RU"/>
              <a:pPr>
                <a:defRPr/>
              </a:pPr>
              <a:t>‹#›</a:t>
            </a:fld>
            <a:endParaRPr lang="ru-RU" altLang="ru-RU" dirty="0"/>
          </a:p>
        </p:txBody>
      </p:sp>
    </p:spTree>
    <p:extLst>
      <p:ext uri="{BB962C8B-B14F-4D97-AF65-F5344CB8AC3E}">
        <p14:creationId xmlns:p14="http://schemas.microsoft.com/office/powerpoint/2010/main" val="28893625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dirty="0"/>
          </a:p>
        </p:txBody>
      </p:sp>
      <p:sp>
        <p:nvSpPr>
          <p:cNvPr id="5"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6" name="Rectangle 6"/>
          <p:cNvSpPr>
            <a:spLocks noGrp="1" noChangeArrowheads="1"/>
          </p:cNvSpPr>
          <p:nvPr>
            <p:ph type="sldNum" sz="quarter" idx="12"/>
          </p:nvPr>
        </p:nvSpPr>
        <p:spPr>
          <a:ln/>
        </p:spPr>
        <p:txBody>
          <a:bodyPr/>
          <a:lstStyle>
            <a:lvl1pPr>
              <a:defRPr/>
            </a:lvl1pPr>
          </a:lstStyle>
          <a:p>
            <a:pPr>
              <a:defRPr/>
            </a:pPr>
            <a:fld id="{BF8E8684-C827-4F7B-AA46-05F11237C24C}" type="slidenum">
              <a:rPr lang="ru-RU" altLang="ru-RU"/>
              <a:pPr>
                <a:defRPr/>
              </a:pPr>
              <a:t>‹#›</a:t>
            </a:fld>
            <a:endParaRPr lang="ru-RU" altLang="ru-RU" dirty="0"/>
          </a:p>
        </p:txBody>
      </p:sp>
    </p:spTree>
    <p:extLst>
      <p:ext uri="{BB962C8B-B14F-4D97-AF65-F5344CB8AC3E}">
        <p14:creationId xmlns:p14="http://schemas.microsoft.com/office/powerpoint/2010/main" val="35192572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455FDC50-F826-4CF4-8B8B-0CDBA70AAF3C}" type="slidenum">
              <a:rPr lang="ru-RU" altLang="ru-RU"/>
              <a:pPr>
                <a:defRPr/>
              </a:pPr>
              <a:t>‹#›</a:t>
            </a:fld>
            <a:endParaRPr lang="ru-RU" altLang="ru-RU" dirty="0"/>
          </a:p>
        </p:txBody>
      </p:sp>
    </p:spTree>
    <p:extLst>
      <p:ext uri="{BB962C8B-B14F-4D97-AF65-F5344CB8AC3E}">
        <p14:creationId xmlns:p14="http://schemas.microsoft.com/office/powerpoint/2010/main" val="334748035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dirty="0"/>
          </a:p>
        </p:txBody>
      </p:sp>
      <p:sp>
        <p:nvSpPr>
          <p:cNvPr id="8"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9" name="Rectangle 6"/>
          <p:cNvSpPr>
            <a:spLocks noGrp="1" noChangeArrowheads="1"/>
          </p:cNvSpPr>
          <p:nvPr>
            <p:ph type="sldNum" sz="quarter" idx="12"/>
          </p:nvPr>
        </p:nvSpPr>
        <p:spPr>
          <a:ln/>
        </p:spPr>
        <p:txBody>
          <a:bodyPr/>
          <a:lstStyle>
            <a:lvl1pPr>
              <a:defRPr/>
            </a:lvl1pPr>
          </a:lstStyle>
          <a:p>
            <a:pPr>
              <a:defRPr/>
            </a:pPr>
            <a:fld id="{7B8F4E1E-6601-418E-A3C5-C545227DA7FF}" type="slidenum">
              <a:rPr lang="ru-RU" altLang="ru-RU"/>
              <a:pPr>
                <a:defRPr/>
              </a:pPr>
              <a:t>‹#›</a:t>
            </a:fld>
            <a:endParaRPr lang="ru-RU" altLang="ru-RU" dirty="0"/>
          </a:p>
        </p:txBody>
      </p:sp>
    </p:spTree>
    <p:extLst>
      <p:ext uri="{BB962C8B-B14F-4D97-AF65-F5344CB8AC3E}">
        <p14:creationId xmlns:p14="http://schemas.microsoft.com/office/powerpoint/2010/main" val="295033242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dirty="0"/>
          </a:p>
        </p:txBody>
      </p:sp>
      <p:sp>
        <p:nvSpPr>
          <p:cNvPr id="4"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5" name="Rectangle 6"/>
          <p:cNvSpPr>
            <a:spLocks noGrp="1" noChangeArrowheads="1"/>
          </p:cNvSpPr>
          <p:nvPr>
            <p:ph type="sldNum" sz="quarter" idx="12"/>
          </p:nvPr>
        </p:nvSpPr>
        <p:spPr>
          <a:ln/>
        </p:spPr>
        <p:txBody>
          <a:bodyPr/>
          <a:lstStyle>
            <a:lvl1pPr>
              <a:defRPr/>
            </a:lvl1pPr>
          </a:lstStyle>
          <a:p>
            <a:pPr>
              <a:defRPr/>
            </a:pPr>
            <a:fld id="{6B074EBE-D218-41C5-AA34-B5A3D915DE30}" type="slidenum">
              <a:rPr lang="ru-RU" altLang="ru-RU"/>
              <a:pPr>
                <a:defRPr/>
              </a:pPr>
              <a:t>‹#›</a:t>
            </a:fld>
            <a:endParaRPr lang="ru-RU" altLang="ru-RU" dirty="0"/>
          </a:p>
        </p:txBody>
      </p:sp>
    </p:spTree>
    <p:extLst>
      <p:ext uri="{BB962C8B-B14F-4D97-AF65-F5344CB8AC3E}">
        <p14:creationId xmlns:p14="http://schemas.microsoft.com/office/powerpoint/2010/main" val="280352737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dirty="0"/>
          </a:p>
        </p:txBody>
      </p:sp>
      <p:sp>
        <p:nvSpPr>
          <p:cNvPr id="3"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4" name="Rectangle 6"/>
          <p:cNvSpPr>
            <a:spLocks noGrp="1" noChangeArrowheads="1"/>
          </p:cNvSpPr>
          <p:nvPr>
            <p:ph type="sldNum" sz="quarter" idx="12"/>
          </p:nvPr>
        </p:nvSpPr>
        <p:spPr>
          <a:ln/>
        </p:spPr>
        <p:txBody>
          <a:bodyPr/>
          <a:lstStyle>
            <a:lvl1pPr>
              <a:defRPr/>
            </a:lvl1pPr>
          </a:lstStyle>
          <a:p>
            <a:pPr>
              <a:defRPr/>
            </a:pPr>
            <a:fld id="{200AA82F-8859-4735-AA8E-2A5E245BDA2E}" type="slidenum">
              <a:rPr lang="ru-RU" altLang="ru-RU"/>
              <a:pPr>
                <a:defRPr/>
              </a:pPr>
              <a:t>‹#›</a:t>
            </a:fld>
            <a:endParaRPr lang="ru-RU" altLang="ru-RU" dirty="0"/>
          </a:p>
        </p:txBody>
      </p:sp>
    </p:spTree>
    <p:extLst>
      <p:ext uri="{BB962C8B-B14F-4D97-AF65-F5344CB8AC3E}">
        <p14:creationId xmlns:p14="http://schemas.microsoft.com/office/powerpoint/2010/main" val="11854293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6A4FEE2F-51BB-43B9-B540-A7F69D2C9059}" type="slidenum">
              <a:rPr lang="ru-RU" altLang="ru-RU"/>
              <a:pPr>
                <a:defRPr/>
              </a:pPr>
              <a:t>‹#›</a:t>
            </a:fld>
            <a:endParaRPr lang="ru-RU" altLang="ru-RU" dirty="0"/>
          </a:p>
        </p:txBody>
      </p:sp>
    </p:spTree>
    <p:extLst>
      <p:ext uri="{BB962C8B-B14F-4D97-AF65-F5344CB8AC3E}">
        <p14:creationId xmlns:p14="http://schemas.microsoft.com/office/powerpoint/2010/main" val="270247976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dirty="0"/>
          </a:p>
        </p:txBody>
      </p:sp>
      <p:sp>
        <p:nvSpPr>
          <p:cNvPr id="6" name="Rectangle 5"/>
          <p:cNvSpPr>
            <a:spLocks noGrp="1" noChangeArrowheads="1"/>
          </p:cNvSpPr>
          <p:nvPr>
            <p:ph type="ftr" sz="quarter" idx="11"/>
          </p:nvPr>
        </p:nvSpPr>
        <p:spPr>
          <a:ln/>
        </p:spPr>
        <p:txBody>
          <a:bodyPr/>
          <a:lstStyle>
            <a:lvl1pPr>
              <a:defRPr/>
            </a:lvl1pPr>
          </a:lstStyle>
          <a:p>
            <a:pPr>
              <a:defRPr/>
            </a:pPr>
            <a:endParaRPr lang="ru-RU" dirty="0"/>
          </a:p>
        </p:txBody>
      </p:sp>
      <p:sp>
        <p:nvSpPr>
          <p:cNvPr id="7" name="Rectangle 6"/>
          <p:cNvSpPr>
            <a:spLocks noGrp="1" noChangeArrowheads="1"/>
          </p:cNvSpPr>
          <p:nvPr>
            <p:ph type="sldNum" sz="quarter" idx="12"/>
          </p:nvPr>
        </p:nvSpPr>
        <p:spPr>
          <a:ln/>
        </p:spPr>
        <p:txBody>
          <a:bodyPr/>
          <a:lstStyle>
            <a:lvl1pPr>
              <a:defRPr/>
            </a:lvl1pPr>
          </a:lstStyle>
          <a:p>
            <a:pPr>
              <a:defRPr/>
            </a:pPr>
            <a:fld id="{58C45681-7BCC-4300-B73E-E4B778F78D3D}" type="slidenum">
              <a:rPr lang="ru-RU" altLang="ru-RU"/>
              <a:pPr>
                <a:defRPr/>
              </a:pPr>
              <a:t>‹#›</a:t>
            </a:fld>
            <a:endParaRPr lang="ru-RU" altLang="ru-RU" dirty="0"/>
          </a:p>
        </p:txBody>
      </p:sp>
    </p:spTree>
    <p:extLst>
      <p:ext uri="{BB962C8B-B14F-4D97-AF65-F5344CB8AC3E}">
        <p14:creationId xmlns:p14="http://schemas.microsoft.com/office/powerpoint/2010/main" val="804900913"/>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ru-RU" altLang="ru-RU" smtClean="0"/>
              <a:t>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atin typeface="+mn-lt"/>
              </a:defRPr>
            </a:lvl1pPr>
          </a:lstStyle>
          <a:p>
            <a:pPr>
              <a:defRPr/>
            </a:pPr>
            <a:endParaRPr lang="ru-RU" dirty="0"/>
          </a:p>
        </p:txBody>
      </p:sp>
      <p:sp>
        <p:nvSpPr>
          <p:cNvPr id="51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atin typeface="+mn-lt"/>
              </a:defRPr>
            </a:lvl1pPr>
          </a:lstStyle>
          <a:p>
            <a:pPr>
              <a:defRPr/>
            </a:pPr>
            <a:endParaRPr lang="ru-RU" dirty="0"/>
          </a:p>
        </p:txBody>
      </p:sp>
      <p:sp>
        <p:nvSpPr>
          <p:cNvPr id="51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6DE69EAE-2217-4E82-9556-109B2337FA06}" type="slidenum">
              <a:rPr lang="ru-RU" altLang="ru-RU"/>
              <a:pPr>
                <a:defRPr/>
              </a:pPr>
              <a:t>‹#›</a:t>
            </a:fld>
            <a:endParaRPr lang="ru-RU" altLang="ru-RU"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spd="med"/>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3013" indent="-227013" algn="l" rtl="0" fontAlgn="base">
        <a:spcBef>
          <a:spcPct val="20000"/>
        </a:spcBef>
        <a:spcAft>
          <a:spcPct val="0"/>
        </a:spcAft>
        <a:buChar char="»"/>
        <a:defRPr sz="2000">
          <a:solidFill>
            <a:schemeClr val="tx1"/>
          </a:solidFill>
          <a:latin typeface="+mn-lt"/>
        </a:defRPr>
      </a:lvl6pPr>
      <a:lvl7pPr marL="2970213" indent="-227013" algn="l" rtl="0" fontAlgn="base">
        <a:spcBef>
          <a:spcPct val="20000"/>
        </a:spcBef>
        <a:spcAft>
          <a:spcPct val="0"/>
        </a:spcAft>
        <a:buChar char="»"/>
        <a:defRPr sz="2000">
          <a:solidFill>
            <a:schemeClr val="tx1"/>
          </a:solidFill>
          <a:latin typeface="+mn-lt"/>
        </a:defRPr>
      </a:lvl7pPr>
      <a:lvl8pPr marL="3427413" indent="-227013" algn="l" rtl="0" fontAlgn="base">
        <a:spcBef>
          <a:spcPct val="20000"/>
        </a:spcBef>
        <a:spcAft>
          <a:spcPct val="0"/>
        </a:spcAft>
        <a:buChar char="»"/>
        <a:defRPr sz="2000">
          <a:solidFill>
            <a:schemeClr val="tx1"/>
          </a:solidFill>
          <a:latin typeface="+mn-lt"/>
        </a:defRPr>
      </a:lvl8pPr>
      <a:lvl9pPr marL="3884613" indent="-227013"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emf"/><Relationship Id="rId7"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gif"/><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567880" y="2903537"/>
            <a:ext cx="8066087" cy="2037350"/>
          </a:xfrm>
          <a:prstGeom prst="rect">
            <a:avLst/>
          </a:prstGeom>
          <a:noFill/>
          <a:ln w="9525">
            <a:noFill/>
            <a:miter lim="800000"/>
            <a:headEnd/>
            <a:tailEnd/>
          </a:ln>
          <a:effectLst/>
        </p:spPr>
        <p:txBody>
          <a:bodyPr lIns="80133" tIns="40067" rIns="80133" bIns="40067">
            <a:spAutoFit/>
          </a:bodyPr>
          <a:lstStyle/>
          <a:p>
            <a:pPr algn="ctr">
              <a:lnSpc>
                <a:spcPct val="107000"/>
              </a:lnSpc>
              <a:spcAft>
                <a:spcPts val="0"/>
              </a:spcAft>
              <a:defRPr/>
            </a:pPr>
            <a:r>
              <a:rPr lang="ru-RU" sz="2400" b="1" dirty="0">
                <a:solidFill>
                  <a:schemeClr val="accent6"/>
                </a:solidFill>
                <a:latin typeface="Times New Roman" panose="02020603050405020304" pitchFamily="18" charset="0"/>
                <a:ea typeface="Calibri" panose="020F0502020204030204" pitchFamily="34" charset="0"/>
              </a:rPr>
              <a:t>ДИАГНОСТИКА ЗДОРОВЬЯ ПО ОЦЕНКЕ ДЕСИНХРОНИЗАЦИИ СИГНАЛОВ ФИЗИОЛОГИЧЕСКИХ СИСТЕМ. ПЕРВЫЕ РЕЗУЛЬТАТЫ ПРАКТИЧЕСКОГО ПРИМЕНЕНИЯ ПРОГРАММЫ </a:t>
            </a:r>
            <a:r>
              <a:rPr lang="en-US" sz="2400" b="1" dirty="0">
                <a:solidFill>
                  <a:schemeClr val="accent6"/>
                </a:solidFill>
                <a:latin typeface="Times New Roman" panose="02020603050405020304" pitchFamily="18" charset="0"/>
                <a:ea typeface="Calibri" panose="020F0502020204030204" pitchFamily="34" charset="0"/>
              </a:rPr>
              <a:t>HealthTest</a:t>
            </a:r>
            <a:r>
              <a:rPr lang="ru-RU" sz="2400" b="1" dirty="0">
                <a:solidFill>
                  <a:schemeClr val="accent6"/>
                </a:solidFill>
                <a:latin typeface="Times New Roman" panose="02020603050405020304" pitchFamily="18" charset="0"/>
                <a:ea typeface="Calibri" panose="020F0502020204030204" pitchFamily="34" charset="0"/>
              </a:rPr>
              <a:t>.</a:t>
            </a:r>
            <a:endParaRPr lang="en-US" sz="2400" dirty="0">
              <a:solidFill>
                <a:schemeClr val="accent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99" name="Text Box 6"/>
          <p:cNvSpPr txBox="1">
            <a:spLocks noChangeArrowheads="1"/>
          </p:cNvSpPr>
          <p:nvPr/>
        </p:nvSpPr>
        <p:spPr bwMode="auto">
          <a:xfrm>
            <a:off x="739775" y="5011738"/>
            <a:ext cx="8066088" cy="14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133" tIns="40067" rIns="80133" bIns="40067">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2800" dirty="0">
                <a:cs typeface="Calibri" panose="020F0502020204030204" pitchFamily="34" charset="0"/>
              </a:rPr>
              <a:t>В.А. </a:t>
            </a:r>
            <a:r>
              <a:rPr lang="ru-RU" altLang="en-US" sz="2800" dirty="0" smtClean="0">
                <a:cs typeface="Calibri" panose="020F0502020204030204" pitchFamily="34" charset="0"/>
              </a:rPr>
              <a:t>Минкин</a:t>
            </a:r>
            <a:r>
              <a:rPr lang="en-US" altLang="en-US" sz="2800" dirty="0" smtClean="0">
                <a:cs typeface="Calibri" panose="020F0502020204030204" pitchFamily="34" charset="0"/>
              </a:rPr>
              <a:t>, </a:t>
            </a:r>
            <a:r>
              <a:rPr lang="ru-RU" altLang="en-US" sz="2800" dirty="0" smtClean="0">
                <a:cs typeface="Calibri" panose="020F0502020204030204" pitchFamily="34" charset="0"/>
              </a:rPr>
              <a:t>А.Ф. Бобров</a:t>
            </a:r>
            <a:endParaRPr lang="en-US" altLang="en-US" sz="2800" dirty="0">
              <a:cs typeface="Calibri" panose="020F0502020204030204" pitchFamily="34" charset="0"/>
            </a:endParaRPr>
          </a:p>
          <a:p>
            <a:pPr algn="ctr">
              <a:spcBef>
                <a:spcPct val="0"/>
              </a:spcBef>
              <a:buFontTx/>
              <a:buNone/>
            </a:pPr>
            <a:r>
              <a:rPr lang="ru-RU" altLang="en-US" sz="2000" dirty="0">
                <a:cs typeface="Calibri" panose="020F0502020204030204" pitchFamily="34" charset="0"/>
              </a:rPr>
              <a:t>ООО «Многопрофильное предприятие «</a:t>
            </a:r>
            <a:r>
              <a:rPr lang="ru-RU" altLang="en-US" sz="2000" dirty="0" smtClean="0">
                <a:cs typeface="Calibri" panose="020F0502020204030204" pitchFamily="34" charset="0"/>
              </a:rPr>
              <a:t>Элсис», Санкт-Петербург</a:t>
            </a:r>
            <a:r>
              <a:rPr lang="en-US" altLang="en-US" sz="2000" dirty="0">
                <a:cs typeface="Calibri" panose="020F0502020204030204" pitchFamily="34" charset="0"/>
              </a:rPr>
              <a:t>;</a:t>
            </a:r>
            <a:r>
              <a:rPr lang="ru-RU" altLang="en-US" sz="2000" dirty="0" smtClean="0">
                <a:cs typeface="Calibri" panose="020F0502020204030204" pitchFamily="34" charset="0"/>
              </a:rPr>
              <a:t> </a:t>
            </a:r>
            <a:r>
              <a:rPr lang="ru-RU" sz="2000" dirty="0"/>
              <a:t>Федеральный медицинский биофизический центр имени </a:t>
            </a:r>
            <a:endParaRPr lang="en-US" sz="2000" dirty="0" smtClean="0"/>
          </a:p>
          <a:p>
            <a:pPr algn="ctr">
              <a:spcBef>
                <a:spcPct val="0"/>
              </a:spcBef>
              <a:buFontTx/>
              <a:buNone/>
            </a:pPr>
            <a:r>
              <a:rPr lang="ru-RU" sz="2000" dirty="0" smtClean="0"/>
              <a:t>А.И</a:t>
            </a:r>
            <a:r>
              <a:rPr lang="ru-RU" sz="2000" dirty="0"/>
              <a:t>. </a:t>
            </a:r>
            <a:r>
              <a:rPr lang="ru-RU" sz="2000" dirty="0" smtClean="0"/>
              <a:t>Бурназяна», </a:t>
            </a:r>
            <a:r>
              <a:rPr lang="ru-RU" sz="2000" dirty="0"/>
              <a:t>ФМБА России, г. </a:t>
            </a:r>
            <a:r>
              <a:rPr lang="ru-RU" sz="2000" dirty="0" smtClean="0"/>
              <a:t>Москва</a:t>
            </a:r>
            <a:endParaRPr lang="en-US" altLang="en-US" sz="2000" dirty="0">
              <a:cs typeface="Calibri" panose="020F0502020204030204" pitchFamily="34" charset="0"/>
            </a:endParaRPr>
          </a:p>
        </p:txBody>
      </p:sp>
      <p:sp>
        <p:nvSpPr>
          <p:cNvPr id="4100" name="Rectangle 1"/>
          <p:cNvSpPr>
            <a:spLocks noChangeArrowheads="1"/>
          </p:cNvSpPr>
          <p:nvPr/>
        </p:nvSpPr>
        <p:spPr bwMode="auto">
          <a:xfrm>
            <a:off x="288925" y="141288"/>
            <a:ext cx="795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i="1" dirty="0">
                <a:latin typeface="Arial" panose="020B0604020202020204" pitchFamily="34" charset="0"/>
              </a:rPr>
              <a:t>3</a:t>
            </a:r>
            <a:r>
              <a:rPr lang="ru-RU" altLang="en-US" sz="1800" b="1" i="1" dirty="0">
                <a:latin typeface="Arial" panose="020B0604020202020204" pitchFamily="34" charset="0"/>
              </a:rPr>
              <a:t>-я Международная научно-техническую конференция </a:t>
            </a:r>
            <a:r>
              <a:rPr lang="ru-RU" altLang="en-US" sz="1800" b="1" dirty="0">
                <a:latin typeface="Arial" panose="020B0604020202020204" pitchFamily="34" charset="0"/>
              </a:rPr>
              <a:t>Современная психофизиология. Технология виброизображения (Vibraimage).</a:t>
            </a:r>
            <a:endParaRPr lang="en-US" altLang="en-US" sz="1800" dirty="0">
              <a:latin typeface="Arial" panose="020B0604020202020204" pitchFamily="34" charset="0"/>
            </a:endParaRPr>
          </a:p>
        </p:txBody>
      </p:sp>
      <p:pic>
        <p:nvPicPr>
          <p:cNvPr id="41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8888" y="1164487"/>
            <a:ext cx="2149849" cy="131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Рисунок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1375" y="1266825"/>
            <a:ext cx="2323065" cy="1160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792" y="1164487"/>
            <a:ext cx="1117333" cy="1245361"/>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xfrm>
            <a:off x="7071518" y="6344816"/>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2A68680-3ADE-40C4-8C8C-25B0BEF2633A}" type="slidenum">
              <a:rPr lang="ru-RU" altLang="ru-RU" sz="1400" smtClean="0"/>
              <a:pPr>
                <a:spcBef>
                  <a:spcPct val="0"/>
                </a:spcBef>
                <a:buFontTx/>
                <a:buNone/>
              </a:pPr>
              <a:t>10</a:t>
            </a:fld>
            <a:endParaRPr lang="ru-RU" altLang="ru-RU" sz="1400" dirty="0" smtClean="0"/>
          </a:p>
        </p:txBody>
      </p:sp>
      <p:sp>
        <p:nvSpPr>
          <p:cNvPr id="2" name="Rectangle 2"/>
          <p:cNvSpPr>
            <a:spLocks noGrp="1" noChangeArrowheads="1"/>
          </p:cNvSpPr>
          <p:nvPr>
            <p:ph type="title"/>
          </p:nvPr>
        </p:nvSpPr>
        <p:spPr>
          <a:xfrm>
            <a:off x="131763" y="-46038"/>
            <a:ext cx="8674100" cy="987426"/>
          </a:xfrm>
        </p:spPr>
        <p:txBody>
          <a:bodyPr/>
          <a:lstStyle/>
          <a:p>
            <a:pPr eaLnBrk="1" hangingPunct="1">
              <a:defRPr/>
            </a:pPr>
            <a:r>
              <a:rPr lang="ru-RU" sz="3200" dirty="0" smtClean="0">
                <a:solidFill>
                  <a:srgbClr val="3333CC"/>
                </a:solidFill>
                <a:effectLst>
                  <a:outerShdw blurRad="38100" dist="38100" dir="2700000" algn="tl">
                    <a:srgbClr val="C0C0C0"/>
                  </a:outerShdw>
                </a:effectLst>
              </a:rPr>
              <a:t>Основная информация программы </a:t>
            </a:r>
            <a:r>
              <a:rPr lang="en-US" sz="3200" dirty="0" err="1" smtClean="0">
                <a:solidFill>
                  <a:srgbClr val="3333CC"/>
                </a:solidFill>
                <a:effectLst>
                  <a:outerShdw blurRad="38100" dist="38100" dir="2700000" algn="tl">
                    <a:srgbClr val="C0C0C0"/>
                  </a:outerShdw>
                </a:effectLst>
              </a:rPr>
              <a:t>HealthTest</a:t>
            </a:r>
            <a:endParaRPr lang="ru-RU" dirty="0" smtClean="0">
              <a:solidFill>
                <a:schemeClr val="accent2"/>
              </a:solidFill>
              <a:effectLst>
                <a:outerShdw blurRad="38100" dist="38100" dir="2700000" algn="tl">
                  <a:srgbClr val="C0C0C0"/>
                </a:outerShdw>
              </a:effectLst>
            </a:endParaRPr>
          </a:p>
        </p:txBody>
      </p:sp>
      <p:sp>
        <p:nvSpPr>
          <p:cNvPr id="3" name="Rectangle 2"/>
          <p:cNvSpPr/>
          <p:nvPr/>
        </p:nvSpPr>
        <p:spPr>
          <a:xfrm>
            <a:off x="239713" y="6108246"/>
            <a:ext cx="8458200" cy="707886"/>
          </a:xfrm>
          <a:prstGeom prst="rect">
            <a:avLst/>
          </a:prstGeom>
        </p:spPr>
        <p:txBody>
          <a:bodyPr>
            <a:spAutoFit/>
          </a:bodyPr>
          <a:lstStyle/>
          <a:p>
            <a:pPr algn="ctr">
              <a:defRPr/>
            </a:pPr>
            <a:r>
              <a:rPr lang="ru-RU" sz="2000" dirty="0" smtClean="0"/>
              <a:t>Регистрация числовых данных, графиков и гистограмм программой</a:t>
            </a:r>
          </a:p>
          <a:p>
            <a:pPr algn="ctr">
              <a:defRPr/>
            </a:pPr>
            <a:r>
              <a:rPr lang="en-US" sz="2000" dirty="0" smtClean="0"/>
              <a:t>HealthTest</a:t>
            </a:r>
            <a:r>
              <a:rPr lang="ru-RU" sz="2000" dirty="0" smtClean="0"/>
              <a:t> </a:t>
            </a:r>
            <a:endParaRPr lang="en-US" sz="2000" dirty="0"/>
          </a:p>
        </p:txBody>
      </p:sp>
      <p:pic>
        <p:nvPicPr>
          <p:cNvPr id="1843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76" y="681174"/>
            <a:ext cx="4106863" cy="4762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68800" y="941388"/>
            <a:ext cx="4559300" cy="33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64038" y="4275277"/>
            <a:ext cx="47799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20381" y="5183596"/>
            <a:ext cx="46561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219076" y="5029201"/>
            <a:ext cx="3910013" cy="1032442"/>
          </a:xfrm>
          <a:prstGeom prst="rect">
            <a:avLst/>
          </a:prstGeom>
        </p:spPr>
      </p:pic>
    </p:spTree>
    <p:extLst>
      <p:ext uri="{BB962C8B-B14F-4D97-AF65-F5344CB8AC3E}">
        <p14:creationId xmlns:p14="http://schemas.microsoft.com/office/powerpoint/2010/main" val="371706022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407987" y="384039"/>
            <a:ext cx="8426450" cy="838336"/>
          </a:xfrm>
        </p:spPr>
        <p:txBody>
          <a:bodyPr/>
          <a:lstStyle/>
          <a:p>
            <a:pPr eaLnBrk="1" hangingPunct="1">
              <a:lnSpc>
                <a:spcPct val="80000"/>
              </a:lnSpc>
              <a:defRPr/>
            </a:pPr>
            <a:r>
              <a:rPr lang="ru-RU" sz="3200" dirty="0" smtClean="0">
                <a:solidFill>
                  <a:schemeClr val="accent2"/>
                </a:solidFill>
                <a:effectLst>
                  <a:outerShdw blurRad="38100" dist="38100" dir="2700000" algn="tl">
                    <a:srgbClr val="C0C0C0"/>
                  </a:outerShdw>
                </a:effectLst>
              </a:rPr>
              <a:t>Базовые физиологические параметры определяемые по микродвижениям головы</a:t>
            </a:r>
            <a:r>
              <a:rPr lang="en-US" sz="3200" dirty="0" smtClean="0">
                <a:solidFill>
                  <a:schemeClr val="accent2"/>
                </a:solidFill>
                <a:effectLst>
                  <a:outerShdw blurRad="38100" dist="38100" dir="2700000" algn="tl">
                    <a:srgbClr val="C0C0C0"/>
                  </a:outerShdw>
                </a:effectLst>
              </a:rPr>
              <a:t/>
            </a:r>
            <a:br>
              <a:rPr lang="en-US" sz="3200" dirty="0" smtClean="0">
                <a:solidFill>
                  <a:schemeClr val="accent2"/>
                </a:solidFill>
                <a:effectLst>
                  <a:outerShdw blurRad="38100" dist="38100" dir="2700000" algn="tl">
                    <a:srgbClr val="C0C0C0"/>
                  </a:outerShdw>
                </a:effectLst>
              </a:rPr>
            </a:br>
            <a:endParaRPr lang="ru-RU" sz="3200" dirty="0" smtClean="0">
              <a:solidFill>
                <a:schemeClr val="accent2"/>
              </a:solidFill>
              <a:effectLst>
                <a:outerShdw blurRad="38100" dist="38100" dir="2700000" algn="tl">
                  <a:srgbClr val="C0C0C0"/>
                </a:outerShdw>
              </a:effectLst>
            </a:endParaRPr>
          </a:p>
        </p:txBody>
      </p:sp>
      <p:sp>
        <p:nvSpPr>
          <p:cNvPr id="3" name="Rectangle 2"/>
          <p:cNvSpPr/>
          <p:nvPr/>
        </p:nvSpPr>
        <p:spPr>
          <a:xfrm>
            <a:off x="974725" y="6076950"/>
            <a:ext cx="7292975" cy="646331"/>
          </a:xfrm>
          <a:prstGeom prst="rect">
            <a:avLst/>
          </a:prstGeom>
        </p:spPr>
        <p:txBody>
          <a:bodyPr>
            <a:spAutoFit/>
          </a:bodyPr>
          <a:lstStyle/>
          <a:p>
            <a:pPr algn="ctr">
              <a:defRPr/>
            </a:pPr>
            <a:r>
              <a:rPr lang="ru-RU" dirty="0" smtClean="0"/>
              <a:t>Плотности распределения и корреляционные зависимости между базовыми эмоциональными параметрами</a:t>
            </a:r>
            <a:endParaRPr lang="en-US" dirty="0"/>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112838"/>
            <a:ext cx="360362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2163" y="3771900"/>
            <a:ext cx="34385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26100" y="1222375"/>
            <a:ext cx="26416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7188" y="3635375"/>
            <a:ext cx="27384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txBox="1">
            <a:spLocks/>
          </p:cNvSpPr>
          <p:nvPr/>
        </p:nvSpPr>
        <p:spPr bwMode="auto">
          <a:xfrm>
            <a:off x="6816371" y="6329581"/>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ru-RU" altLang="ru-RU" sz="1400" dirty="0" smtClean="0"/>
              <a:t>11</a:t>
            </a:r>
            <a:endParaRPr lang="ru-RU" altLang="ru-RU" sz="1400" dirty="0"/>
          </a:p>
        </p:txBody>
      </p:sp>
    </p:spTree>
    <p:extLst>
      <p:ext uri="{BB962C8B-B14F-4D97-AF65-F5344CB8AC3E}">
        <p14:creationId xmlns:p14="http://schemas.microsoft.com/office/powerpoint/2010/main" val="47369550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317" y="136989"/>
            <a:ext cx="7772400" cy="1143000"/>
          </a:xfrm>
        </p:spPr>
        <p:txBody>
          <a:bodyPr/>
          <a:lstStyle/>
          <a:p>
            <a:r>
              <a:rPr lang="ru-RU" sz="3200" dirty="0" smtClean="0">
                <a:solidFill>
                  <a:schemeClr val="accent6"/>
                </a:solidFill>
              </a:rPr>
              <a:t>Суммарная корреляция физиологических параметров – первый индикатор здоровья</a:t>
            </a:r>
            <a:endParaRPr lang="en-US" sz="3200" dirty="0">
              <a:solidFill>
                <a:schemeClr val="accent6"/>
              </a:solidFill>
            </a:endParaRP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12</a:t>
            </a:fld>
            <a:endParaRPr lang="ru-RU" altLang="ru-RU"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318" y="1458930"/>
            <a:ext cx="7346023" cy="3791164"/>
          </a:xfrm>
          <a:prstGeom prst="rect">
            <a:avLst/>
          </a:prstGeom>
          <a:noFill/>
          <a:ln>
            <a:noFill/>
          </a:ln>
        </p:spPr>
      </p:pic>
      <p:sp>
        <p:nvSpPr>
          <p:cNvPr id="6" name="Rectangle 5"/>
          <p:cNvSpPr/>
          <p:nvPr/>
        </p:nvSpPr>
        <p:spPr>
          <a:xfrm>
            <a:off x="1186968" y="5730680"/>
            <a:ext cx="7050520" cy="369332"/>
          </a:xfrm>
          <a:prstGeom prst="rect">
            <a:avLst/>
          </a:prstGeom>
        </p:spPr>
        <p:txBody>
          <a:bodyPr wrap="none">
            <a:spAutoFit/>
          </a:bodyPr>
          <a:lstStyle/>
          <a:p>
            <a:r>
              <a:rPr lang="ru-RU" dirty="0" smtClean="0">
                <a:latin typeface="Times New Roman" panose="02020603050405020304" pitchFamily="18" charset="0"/>
                <a:ea typeface="Times New Roman" panose="02020603050405020304" pitchFamily="18" charset="0"/>
              </a:rPr>
              <a:t>Суммарная корреляция Ʃ[R]</a:t>
            </a:r>
            <a:r>
              <a:rPr lang="en-US" dirty="0" smtClean="0">
                <a:latin typeface="Times New Roman" panose="02020603050405020304" pitchFamily="18" charset="0"/>
                <a:ea typeface="Times New Roman" panose="02020603050405020304" pitchFamily="18" charset="0"/>
              </a:rPr>
              <a:t>&gt;</a:t>
            </a:r>
            <a:r>
              <a:rPr lang="ru-RU" dirty="0" smtClean="0">
                <a:latin typeface="Times New Roman" panose="02020603050405020304" pitchFamily="18" charset="0"/>
                <a:ea typeface="Times New Roman" panose="02020603050405020304" pitchFamily="18" charset="0"/>
              </a:rPr>
              <a:t>20 норма по базе 12494 здоровых людей</a:t>
            </a:r>
            <a:endParaRPr lang="en-US" dirty="0"/>
          </a:p>
        </p:txBody>
      </p:sp>
    </p:spTree>
    <p:extLst>
      <p:ext uri="{BB962C8B-B14F-4D97-AF65-F5344CB8AC3E}">
        <p14:creationId xmlns:p14="http://schemas.microsoft.com/office/powerpoint/2010/main" val="366318535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784" y="136989"/>
            <a:ext cx="7772400" cy="1143000"/>
          </a:xfrm>
        </p:spPr>
        <p:txBody>
          <a:bodyPr/>
          <a:lstStyle/>
          <a:p>
            <a:r>
              <a:rPr lang="ru-RU" sz="3600" dirty="0" smtClean="0">
                <a:solidFill>
                  <a:schemeClr val="accent6"/>
                </a:solidFill>
              </a:rPr>
              <a:t>Шаблон микродвижений головы </a:t>
            </a:r>
            <a:br>
              <a:rPr lang="ru-RU" sz="3600" dirty="0" smtClean="0">
                <a:solidFill>
                  <a:schemeClr val="accent6"/>
                </a:solidFill>
              </a:rPr>
            </a:br>
            <a:r>
              <a:rPr lang="ru-RU" sz="3600" dirty="0" smtClean="0">
                <a:solidFill>
                  <a:schemeClr val="accent6"/>
                </a:solidFill>
              </a:rPr>
              <a:t>по независимым параметрам</a:t>
            </a:r>
            <a:endParaRPr lang="en-US" sz="3600" dirty="0">
              <a:solidFill>
                <a:schemeClr val="accent6"/>
              </a:solidFill>
            </a:endParaRP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13</a:t>
            </a:fld>
            <a:endParaRPr lang="ru-RU" altLang="ru-RU" dirty="0"/>
          </a:p>
        </p:txBody>
      </p:sp>
      <p:pic>
        <p:nvPicPr>
          <p:cNvPr id="5" name="Picture 4"/>
          <p:cNvPicPr>
            <a:picLocks noChangeAspect="1"/>
          </p:cNvPicPr>
          <p:nvPr/>
        </p:nvPicPr>
        <p:blipFill>
          <a:blip r:embed="rId3"/>
          <a:stretch>
            <a:fillRect/>
          </a:stretch>
        </p:blipFill>
        <p:spPr>
          <a:xfrm>
            <a:off x="869591" y="1680296"/>
            <a:ext cx="7178786" cy="2567325"/>
          </a:xfrm>
          <a:prstGeom prst="rect">
            <a:avLst/>
          </a:prstGeom>
        </p:spPr>
      </p:pic>
      <p:sp>
        <p:nvSpPr>
          <p:cNvPr id="6" name="Rectangle 5"/>
          <p:cNvSpPr/>
          <p:nvPr/>
        </p:nvSpPr>
        <p:spPr>
          <a:xfrm>
            <a:off x="1220055" y="5201762"/>
            <a:ext cx="7125129" cy="646331"/>
          </a:xfrm>
          <a:prstGeom prst="rect">
            <a:avLst/>
          </a:prstGeom>
        </p:spPr>
        <p:txBody>
          <a:bodyPr wrap="square">
            <a:spAutoFit/>
          </a:bodyPr>
          <a:lstStyle/>
          <a:p>
            <a:pPr algn="ctr"/>
            <a:r>
              <a:rPr lang="ru-RU" dirty="0" smtClean="0">
                <a:latin typeface="Times New Roman" panose="02020603050405020304" pitchFamily="18" charset="0"/>
                <a:ea typeface="Times New Roman" panose="02020603050405020304" pitchFamily="18" charset="0"/>
              </a:rPr>
              <a:t>Соответствие шаблону</a:t>
            </a:r>
            <a:r>
              <a:rPr lang="en-US" dirty="0" smtClean="0">
                <a:latin typeface="Times New Roman" panose="02020603050405020304" pitchFamily="18" charset="0"/>
                <a:ea typeface="Times New Roman" panose="02020603050405020304" pitchFamily="18" charset="0"/>
              </a:rPr>
              <a:t> </a:t>
            </a:r>
            <a:r>
              <a:rPr lang="ru-RU" dirty="0" smtClean="0">
                <a:latin typeface="Times New Roman" panose="02020603050405020304" pitchFamily="18" charset="0"/>
                <a:ea typeface="Times New Roman" panose="02020603050405020304" pitchFamily="18" charset="0"/>
              </a:rPr>
              <a:t>микродвижений</a:t>
            </a:r>
            <a:r>
              <a:rPr lang="el-GR" dirty="0">
                <a:latin typeface="Times New Roman" panose="02020603050405020304" pitchFamily="18" charset="0"/>
                <a:ea typeface="Times New Roman" panose="02020603050405020304" pitchFamily="18" charset="0"/>
              </a:rPr>
              <a:t> Δ</a:t>
            </a:r>
            <a:r>
              <a:rPr lang="en-US" dirty="0">
                <a:latin typeface="Times New Roman" panose="02020603050405020304" pitchFamily="18" charset="0"/>
                <a:ea typeface="Times New Roman" panose="02020603050405020304" pitchFamily="18" charset="0"/>
              </a:rPr>
              <a:t>M = (/Mt-M/)/</a:t>
            </a:r>
            <a:r>
              <a:rPr lang="en-US" dirty="0" smtClean="0">
                <a:latin typeface="Times New Roman" panose="02020603050405020304" pitchFamily="18" charset="0"/>
                <a:ea typeface="Times New Roman" panose="02020603050405020304" pitchFamily="18" charset="0"/>
              </a:rPr>
              <a:t>Mt,</a:t>
            </a:r>
            <a:r>
              <a:rPr lang="ru-RU" dirty="0" smtClean="0">
                <a:latin typeface="Times New Roman" panose="02020603050405020304" pitchFamily="18" charset="0"/>
                <a:ea typeface="Times New Roman" panose="02020603050405020304" pitchFamily="18" charset="0"/>
              </a:rPr>
              <a:t> норма </a:t>
            </a:r>
            <a:r>
              <a:rPr lang="en-US" dirty="0">
                <a:latin typeface="Times New Roman" panose="02020603050405020304" pitchFamily="18" charset="0"/>
                <a:ea typeface="Times New Roman" panose="02020603050405020304" pitchFamily="18" charset="0"/>
              </a:rPr>
              <a:t>Ʃ[</a:t>
            </a:r>
            <a:r>
              <a:rPr lang="el-GR" dirty="0">
                <a:latin typeface="Times New Roman" panose="02020603050405020304" pitchFamily="18" charset="0"/>
                <a:ea typeface="Times New Roman" panose="02020603050405020304" pitchFamily="18" charset="0"/>
              </a:rPr>
              <a:t>Δ</a:t>
            </a:r>
            <a:r>
              <a:rPr lang="en-US" dirty="0">
                <a:latin typeface="Times New Roman" panose="02020603050405020304" pitchFamily="18" charset="0"/>
                <a:ea typeface="Times New Roman" panose="02020603050405020304" pitchFamily="18" charset="0"/>
              </a:rPr>
              <a:t>M]&lt;4</a:t>
            </a:r>
            <a:r>
              <a:rPr lang="ru-RU" dirty="0">
                <a:latin typeface="Times New Roman" panose="02020603050405020304" pitchFamily="18" charset="0"/>
                <a:ea typeface="Times New Roman" panose="02020603050405020304" pitchFamily="18" charset="0"/>
              </a:rPr>
              <a:t> </a:t>
            </a:r>
            <a:r>
              <a:rPr lang="ru-RU" dirty="0" smtClean="0">
                <a:latin typeface="Times New Roman" panose="02020603050405020304" pitchFamily="18" charset="0"/>
                <a:ea typeface="Times New Roman" panose="02020603050405020304" pitchFamily="18" charset="0"/>
              </a:rPr>
              <a:t>по </a:t>
            </a:r>
            <a:r>
              <a:rPr lang="ru-RU" dirty="0">
                <a:latin typeface="Times New Roman" panose="02020603050405020304" pitchFamily="18" charset="0"/>
                <a:ea typeface="Times New Roman" panose="02020603050405020304" pitchFamily="18" charset="0"/>
              </a:rPr>
              <a:t>базе 12494 здоровых людей</a:t>
            </a:r>
            <a:endParaRPr lang="en-US" dirty="0"/>
          </a:p>
        </p:txBody>
      </p:sp>
    </p:spTree>
    <p:extLst>
      <p:ext uri="{BB962C8B-B14F-4D97-AF65-F5344CB8AC3E}">
        <p14:creationId xmlns:p14="http://schemas.microsoft.com/office/powerpoint/2010/main" val="9078370"/>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498" y="174661"/>
            <a:ext cx="8076163" cy="698642"/>
          </a:xfrm>
        </p:spPr>
        <p:txBody>
          <a:bodyPr/>
          <a:lstStyle/>
          <a:p>
            <a:r>
              <a:rPr lang="ru-RU" dirty="0" smtClean="0">
                <a:solidFill>
                  <a:schemeClr val="accent6"/>
                </a:solidFill>
              </a:rPr>
              <a:t>Норма и ОРВИ</a:t>
            </a:r>
            <a:endParaRPr lang="en-US" dirty="0">
              <a:solidFill>
                <a:schemeClr val="accent6"/>
              </a:solidFill>
            </a:endParaRPr>
          </a:p>
        </p:txBody>
      </p:sp>
      <p:sp>
        <p:nvSpPr>
          <p:cNvPr id="4" name="Slide Number Placeholder 3"/>
          <p:cNvSpPr>
            <a:spLocks noGrp="1"/>
          </p:cNvSpPr>
          <p:nvPr>
            <p:ph type="sldNum" sz="quarter" idx="12"/>
          </p:nvPr>
        </p:nvSpPr>
        <p:spPr/>
        <p:txBody>
          <a:bodyPr/>
          <a:lstStyle/>
          <a:p>
            <a:pPr>
              <a:defRPr/>
            </a:pPr>
            <a:fld id="{E6D98964-9827-4D6F-AF97-D13E6D3C32A9}" type="slidenum">
              <a:rPr lang="ru-RU" altLang="ru-RU" smtClean="0"/>
              <a:pPr>
                <a:defRPr/>
              </a:pPr>
              <a:t>14</a:t>
            </a:fld>
            <a:endParaRPr lang="ru-RU" altLang="ru-RU"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99" y="1097193"/>
            <a:ext cx="3812390" cy="2509035"/>
          </a:xfrm>
          <a:prstGeom prst="rect">
            <a:avLst/>
          </a:prstGeom>
          <a:noFill/>
          <a:ln>
            <a:noFill/>
          </a:ln>
        </p:spPr>
      </p:pic>
      <p:pic>
        <p:nvPicPr>
          <p:cNvPr id="6" name="Picture 5"/>
          <p:cNvPicPr>
            <a:picLocks noChangeAspect="1"/>
          </p:cNvPicPr>
          <p:nvPr/>
        </p:nvPicPr>
        <p:blipFill>
          <a:blip r:embed="rId4"/>
          <a:stretch>
            <a:fillRect/>
          </a:stretch>
        </p:blipFill>
        <p:spPr>
          <a:xfrm>
            <a:off x="605500" y="4360951"/>
            <a:ext cx="4017872" cy="1316850"/>
          </a:xfrm>
          <a:prstGeom prst="rect">
            <a:avLst/>
          </a:prstGeom>
        </p:spPr>
      </p:pic>
      <p:pic>
        <p:nvPicPr>
          <p:cNvPr id="8" name="Picture 7"/>
          <p:cNvPicPr>
            <a:picLocks noChangeAspect="1"/>
          </p:cNvPicPr>
          <p:nvPr/>
        </p:nvPicPr>
        <p:blipFill>
          <a:blip r:embed="rId5"/>
          <a:stretch>
            <a:fillRect/>
          </a:stretch>
        </p:blipFill>
        <p:spPr>
          <a:xfrm>
            <a:off x="5065159" y="1097194"/>
            <a:ext cx="3616503" cy="2622051"/>
          </a:xfrm>
          <a:prstGeom prst="rect">
            <a:avLst/>
          </a:prstGeom>
        </p:spPr>
      </p:pic>
      <p:pic>
        <p:nvPicPr>
          <p:cNvPr id="9" name="Picture 8"/>
          <p:cNvPicPr>
            <a:picLocks noChangeAspect="1"/>
          </p:cNvPicPr>
          <p:nvPr/>
        </p:nvPicPr>
        <p:blipFill>
          <a:blip r:embed="rId6"/>
          <a:stretch>
            <a:fillRect/>
          </a:stretch>
        </p:blipFill>
        <p:spPr>
          <a:xfrm>
            <a:off x="5190419" y="4360951"/>
            <a:ext cx="3676178" cy="1189848"/>
          </a:xfrm>
          <a:prstGeom prst="rect">
            <a:avLst/>
          </a:prstGeom>
        </p:spPr>
      </p:pic>
      <p:sp>
        <p:nvSpPr>
          <p:cNvPr id="10" name="Rectangle 9"/>
          <p:cNvSpPr/>
          <p:nvPr/>
        </p:nvSpPr>
        <p:spPr>
          <a:xfrm>
            <a:off x="1744496" y="3719245"/>
            <a:ext cx="1532959" cy="369332"/>
          </a:xfrm>
          <a:prstGeom prst="rect">
            <a:avLst/>
          </a:prstGeom>
        </p:spPr>
        <p:txBody>
          <a:bodyPr wrap="square">
            <a:spAutoFit/>
          </a:bodyPr>
          <a:lstStyle/>
          <a:p>
            <a:r>
              <a:rPr lang="ru-RU" dirty="0"/>
              <a:t>Ʃ[R</a:t>
            </a:r>
            <a:r>
              <a:rPr lang="ru-RU" dirty="0" smtClean="0"/>
              <a:t>]</a:t>
            </a:r>
            <a:r>
              <a:rPr lang="en-US" dirty="0" smtClean="0"/>
              <a:t>=43,95</a:t>
            </a:r>
            <a:endParaRPr lang="en-US" dirty="0"/>
          </a:p>
        </p:txBody>
      </p:sp>
      <p:sp>
        <p:nvSpPr>
          <p:cNvPr id="11" name="Rectangle 10"/>
          <p:cNvSpPr/>
          <p:nvPr/>
        </p:nvSpPr>
        <p:spPr>
          <a:xfrm>
            <a:off x="2004857" y="5956711"/>
            <a:ext cx="153439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Ʃ[</a:t>
            </a:r>
            <a:r>
              <a:rPr lang="el-GR" dirty="0">
                <a:latin typeface="Times New Roman" panose="02020603050405020304" pitchFamily="18" charset="0"/>
                <a:ea typeface="Calibri" panose="020F0502020204030204" pitchFamily="34" charset="0"/>
              </a:rPr>
              <a:t>Δ</a:t>
            </a:r>
            <a:r>
              <a:rPr lang="en-US" dirty="0">
                <a:latin typeface="Times New Roman" panose="02020603050405020304" pitchFamily="18" charset="0"/>
                <a:ea typeface="Calibri" panose="020F0502020204030204" pitchFamily="34" charset="0"/>
              </a:rPr>
              <a:t>M] = 1,92 </a:t>
            </a:r>
            <a:endParaRPr lang="en-US" dirty="0"/>
          </a:p>
        </p:txBody>
      </p:sp>
      <p:sp>
        <p:nvSpPr>
          <p:cNvPr id="12" name="Rectangle 11"/>
          <p:cNvSpPr/>
          <p:nvPr/>
        </p:nvSpPr>
        <p:spPr>
          <a:xfrm>
            <a:off x="6031741" y="3827485"/>
            <a:ext cx="1316899" cy="369332"/>
          </a:xfrm>
          <a:prstGeom prst="rect">
            <a:avLst/>
          </a:prstGeom>
        </p:spPr>
        <p:txBody>
          <a:bodyPr wrap="none">
            <a:spAutoFit/>
          </a:bodyPr>
          <a:lstStyle/>
          <a:p>
            <a:r>
              <a:rPr lang="ru-RU" dirty="0"/>
              <a:t>Ʃ[R]</a:t>
            </a:r>
            <a:r>
              <a:rPr lang="en-US" dirty="0" smtClean="0"/>
              <a:t>=11,45</a:t>
            </a:r>
            <a:endParaRPr lang="en-US" dirty="0"/>
          </a:p>
        </p:txBody>
      </p:sp>
      <p:sp>
        <p:nvSpPr>
          <p:cNvPr id="13" name="Rectangle 12"/>
          <p:cNvSpPr/>
          <p:nvPr/>
        </p:nvSpPr>
        <p:spPr>
          <a:xfrm>
            <a:off x="6336248" y="5823173"/>
            <a:ext cx="1534394" cy="369332"/>
          </a:xfrm>
          <a:prstGeom prst="rect">
            <a:avLst/>
          </a:prstGeom>
        </p:spPr>
        <p:txBody>
          <a:bodyPr wrap="none">
            <a:spAutoFit/>
          </a:bodyPr>
          <a:lstStyle/>
          <a:p>
            <a:r>
              <a:rPr lang="en-US" dirty="0">
                <a:latin typeface="Times New Roman" panose="02020603050405020304" pitchFamily="18" charset="0"/>
                <a:ea typeface="Calibri" panose="020F0502020204030204" pitchFamily="34" charset="0"/>
              </a:rPr>
              <a:t>Ʃ[</a:t>
            </a:r>
            <a:r>
              <a:rPr lang="el-GR" dirty="0">
                <a:latin typeface="Times New Roman" panose="02020603050405020304" pitchFamily="18" charset="0"/>
                <a:ea typeface="Calibri" panose="020F0502020204030204" pitchFamily="34" charset="0"/>
              </a:rPr>
              <a:t>Δ</a:t>
            </a:r>
            <a:r>
              <a:rPr lang="en-US" dirty="0">
                <a:latin typeface="Times New Roman" panose="02020603050405020304" pitchFamily="18" charset="0"/>
                <a:ea typeface="Calibri" panose="020F0502020204030204" pitchFamily="34" charset="0"/>
              </a:rPr>
              <a:t>M] = </a:t>
            </a:r>
            <a:r>
              <a:rPr lang="en-US" dirty="0" smtClean="0">
                <a:latin typeface="Times New Roman" panose="02020603050405020304" pitchFamily="18" charset="0"/>
                <a:ea typeface="Calibri" panose="020F0502020204030204" pitchFamily="34" charset="0"/>
              </a:rPr>
              <a:t>2,84 </a:t>
            </a:r>
            <a:endParaRPr lang="en-US" dirty="0"/>
          </a:p>
        </p:txBody>
      </p:sp>
    </p:spTree>
    <p:extLst>
      <p:ext uri="{BB962C8B-B14F-4D97-AF65-F5344CB8AC3E}">
        <p14:creationId xmlns:p14="http://schemas.microsoft.com/office/powerpoint/2010/main" val="125639548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15</a:t>
            </a:fld>
            <a:endParaRPr lang="ru-RU" altLang="ru-RU" dirty="0"/>
          </a:p>
        </p:txBody>
      </p:sp>
      <p:sp>
        <p:nvSpPr>
          <p:cNvPr id="3" name="Rectangle 2"/>
          <p:cNvSpPr/>
          <p:nvPr/>
        </p:nvSpPr>
        <p:spPr>
          <a:xfrm>
            <a:off x="504909" y="223732"/>
            <a:ext cx="8484567" cy="584775"/>
          </a:xfrm>
          <a:prstGeom prst="rect">
            <a:avLst/>
          </a:prstGeom>
        </p:spPr>
        <p:txBody>
          <a:bodyPr wrap="none">
            <a:spAutoFit/>
          </a:bodyPr>
          <a:lstStyle/>
          <a:p>
            <a:r>
              <a:rPr lang="ru-RU" sz="3200" dirty="0" smtClean="0">
                <a:solidFill>
                  <a:schemeClr val="accent6"/>
                </a:solidFill>
              </a:rPr>
              <a:t>Динамика показателей здоровья при ОРВИ</a:t>
            </a:r>
            <a:endParaRPr lang="en-US" sz="3200" dirty="0"/>
          </a:p>
        </p:txBody>
      </p:sp>
      <p:pic>
        <p:nvPicPr>
          <p:cNvPr id="4" name="Picture 3"/>
          <p:cNvPicPr>
            <a:picLocks noChangeAspect="1"/>
          </p:cNvPicPr>
          <p:nvPr/>
        </p:nvPicPr>
        <p:blipFill>
          <a:blip r:embed="rId3"/>
          <a:stretch>
            <a:fillRect/>
          </a:stretch>
        </p:blipFill>
        <p:spPr>
          <a:xfrm>
            <a:off x="925737" y="1160981"/>
            <a:ext cx="7532463" cy="4356242"/>
          </a:xfrm>
          <a:prstGeom prst="rect">
            <a:avLst/>
          </a:prstGeom>
        </p:spPr>
      </p:pic>
      <p:sp>
        <p:nvSpPr>
          <p:cNvPr id="5" name="Rectangle 4"/>
          <p:cNvSpPr/>
          <p:nvPr/>
        </p:nvSpPr>
        <p:spPr>
          <a:xfrm>
            <a:off x="847023" y="5830669"/>
            <a:ext cx="7611177" cy="369332"/>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Динамика изменения </a:t>
            </a:r>
            <a:r>
              <a:rPr lang="ru-RU" dirty="0">
                <a:latin typeface="Times New Roman" panose="02020603050405020304" pitchFamily="18" charset="0"/>
                <a:ea typeface="Times New Roman" panose="02020603050405020304" pitchFamily="18" charset="0"/>
              </a:rPr>
              <a:t>показателей Ʃ[R] и Ʃ[ΔM</a:t>
            </a:r>
            <a:r>
              <a:rPr lang="ru-RU" dirty="0" smtClean="0">
                <a:latin typeface="Times New Roman" panose="02020603050405020304" pitchFamily="18" charset="0"/>
                <a:ea typeface="Times New Roman" panose="02020603050405020304" pitchFamily="18" charset="0"/>
              </a:rPr>
              <a:t>]</a:t>
            </a:r>
            <a:r>
              <a:rPr lang="en-US" dirty="0" smtClean="0">
                <a:latin typeface="Times New Roman" panose="02020603050405020304" pitchFamily="18" charset="0"/>
                <a:ea typeface="Times New Roman" panose="02020603050405020304" pitchFamily="18" charset="0"/>
              </a:rPr>
              <a:t> </a:t>
            </a:r>
            <a:r>
              <a:rPr lang="ru-RU" dirty="0" smtClean="0">
                <a:latin typeface="Times New Roman" panose="02020603050405020304" pitchFamily="18" charset="0"/>
                <a:ea typeface="Times New Roman" panose="02020603050405020304" pitchFamily="18" charset="0"/>
              </a:rPr>
              <a:t>при ОРВИ без температуры</a:t>
            </a:r>
            <a:endParaRPr lang="en-US" dirty="0"/>
          </a:p>
        </p:txBody>
      </p:sp>
    </p:spTree>
    <p:extLst>
      <p:ext uri="{BB962C8B-B14F-4D97-AF65-F5344CB8AC3E}">
        <p14:creationId xmlns:p14="http://schemas.microsoft.com/office/powerpoint/2010/main" val="3930706470"/>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16</a:t>
            </a:fld>
            <a:endParaRPr lang="ru-RU" altLang="ru-RU" dirty="0"/>
          </a:p>
        </p:txBody>
      </p:sp>
      <p:sp>
        <p:nvSpPr>
          <p:cNvPr id="3" name="Rectangle 2"/>
          <p:cNvSpPr/>
          <p:nvPr/>
        </p:nvSpPr>
        <p:spPr>
          <a:xfrm>
            <a:off x="916807" y="160391"/>
            <a:ext cx="7541393" cy="1146211"/>
          </a:xfrm>
          <a:prstGeom prst="rect">
            <a:avLst/>
          </a:prstGeom>
        </p:spPr>
        <p:txBody>
          <a:bodyPr wrap="square">
            <a:spAutoFit/>
          </a:bodyPr>
          <a:lstStyle/>
          <a:p>
            <a:pPr algn="ctr">
              <a:lnSpc>
                <a:spcPct val="107000"/>
              </a:lnSpc>
              <a:spcAft>
                <a:spcPts val="0"/>
              </a:spcAft>
            </a:pPr>
            <a:r>
              <a:rPr lang="ru-RU" sz="3200" dirty="0">
                <a:solidFill>
                  <a:schemeClr val="accent6"/>
                </a:solidFill>
                <a:latin typeface="Times New Roman" panose="02020603050405020304" pitchFamily="18" charset="0"/>
                <a:ea typeface="Times New Roman" panose="02020603050405020304" pitchFamily="18" charset="0"/>
                <a:cs typeface="Times New Roman" panose="02020603050405020304" pitchFamily="18" charset="0"/>
              </a:rPr>
              <a:t>Данные обследования группы рабочих и инженеров на предприятии</a:t>
            </a:r>
            <a:endParaRPr lang="en-US" sz="32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428605088"/>
              </p:ext>
            </p:extLst>
          </p:nvPr>
        </p:nvGraphicFramePr>
        <p:xfrm>
          <a:off x="624839" y="2164230"/>
          <a:ext cx="7650479" cy="2986890"/>
        </p:xfrm>
        <a:graphic>
          <a:graphicData uri="http://schemas.openxmlformats.org/drawingml/2006/table">
            <a:tbl>
              <a:tblPr firstRow="1" firstCol="1" bandRow="1">
                <a:tableStyleId>{5C22544A-7EE6-4342-B048-85BDC9FD1C3A}</a:tableStyleId>
              </a:tblPr>
              <a:tblGrid>
                <a:gridCol w="1460489">
                  <a:extLst>
                    <a:ext uri="{9D8B030D-6E8A-4147-A177-3AD203B41FA5}">
                      <a16:colId xmlns:a16="http://schemas.microsoft.com/office/drawing/2014/main" val="3103115761"/>
                    </a:ext>
                  </a:extLst>
                </a:gridCol>
                <a:gridCol w="563376">
                  <a:extLst>
                    <a:ext uri="{9D8B030D-6E8A-4147-A177-3AD203B41FA5}">
                      <a16:colId xmlns:a16="http://schemas.microsoft.com/office/drawing/2014/main" val="3175329742"/>
                    </a:ext>
                  </a:extLst>
                </a:gridCol>
                <a:gridCol w="675416">
                  <a:extLst>
                    <a:ext uri="{9D8B030D-6E8A-4147-A177-3AD203B41FA5}">
                      <a16:colId xmlns:a16="http://schemas.microsoft.com/office/drawing/2014/main" val="3103405489"/>
                    </a:ext>
                  </a:extLst>
                </a:gridCol>
                <a:gridCol w="685745">
                  <a:extLst>
                    <a:ext uri="{9D8B030D-6E8A-4147-A177-3AD203B41FA5}">
                      <a16:colId xmlns:a16="http://schemas.microsoft.com/office/drawing/2014/main" val="2658388162"/>
                    </a:ext>
                  </a:extLst>
                </a:gridCol>
                <a:gridCol w="642043">
                  <a:extLst>
                    <a:ext uri="{9D8B030D-6E8A-4147-A177-3AD203B41FA5}">
                      <a16:colId xmlns:a16="http://schemas.microsoft.com/office/drawing/2014/main" val="1665670639"/>
                    </a:ext>
                  </a:extLst>
                </a:gridCol>
                <a:gridCol w="724682">
                  <a:extLst>
                    <a:ext uri="{9D8B030D-6E8A-4147-A177-3AD203B41FA5}">
                      <a16:colId xmlns:a16="http://schemas.microsoft.com/office/drawing/2014/main" val="1362648653"/>
                    </a:ext>
                  </a:extLst>
                </a:gridCol>
                <a:gridCol w="724682">
                  <a:extLst>
                    <a:ext uri="{9D8B030D-6E8A-4147-A177-3AD203B41FA5}">
                      <a16:colId xmlns:a16="http://schemas.microsoft.com/office/drawing/2014/main" val="1860632034"/>
                    </a:ext>
                  </a:extLst>
                </a:gridCol>
                <a:gridCol w="724682">
                  <a:extLst>
                    <a:ext uri="{9D8B030D-6E8A-4147-A177-3AD203B41FA5}">
                      <a16:colId xmlns:a16="http://schemas.microsoft.com/office/drawing/2014/main" val="2450417287"/>
                    </a:ext>
                  </a:extLst>
                </a:gridCol>
                <a:gridCol w="724682">
                  <a:extLst>
                    <a:ext uri="{9D8B030D-6E8A-4147-A177-3AD203B41FA5}">
                      <a16:colId xmlns:a16="http://schemas.microsoft.com/office/drawing/2014/main" val="3247305084"/>
                    </a:ext>
                  </a:extLst>
                </a:gridCol>
                <a:gridCol w="724682">
                  <a:extLst>
                    <a:ext uri="{9D8B030D-6E8A-4147-A177-3AD203B41FA5}">
                      <a16:colId xmlns:a16="http://schemas.microsoft.com/office/drawing/2014/main" val="3600836249"/>
                    </a:ext>
                  </a:extLst>
                </a:gridCol>
              </a:tblGrid>
              <a:tr h="834975">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Ʃ[R]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Ʃ[R] max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Ʃ[R] med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Ʃ[R] 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Ʃ[ΔM]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Ʃ[ΔM] max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Ʃ[ΔM] med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600" dirty="0">
                          <a:effectLst/>
                        </a:rPr>
                        <a:t>Ʃ[ΔM] 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extLst>
                  <a:ext uri="{0D108BD9-81ED-4DB2-BD59-A6C34878D82A}">
                    <a16:rowId xmlns:a16="http://schemas.microsoft.com/office/drawing/2014/main" val="1821335369"/>
                  </a:ext>
                </a:extLst>
              </a:tr>
              <a:tr h="449727">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tc>
                  <a:txBody>
                    <a:bodyPr/>
                    <a:lstStyle/>
                    <a:p>
                      <a:endParaRPr lang="en-US" sz="1100" dirty="0">
                        <a:effectLst/>
                        <a:latin typeface="Calibri" panose="020F0502020204030204" pitchFamily="34" charset="0"/>
                        <a:cs typeface="Times New Roman" panose="02020603050405020304" pitchFamily="18" charset="0"/>
                      </a:endParaRPr>
                    </a:p>
                  </a:txBody>
                  <a:tcPr marL="36195" marR="36195" marT="0" marB="0"/>
                </a:tc>
                <a:extLst>
                  <a:ext uri="{0D108BD9-81ED-4DB2-BD59-A6C34878D82A}">
                    <a16:rowId xmlns:a16="http://schemas.microsoft.com/office/drawing/2014/main" val="1903343513"/>
                  </a:ext>
                </a:extLst>
              </a:tr>
              <a:tr h="449727">
                <a:tc>
                  <a:txBody>
                    <a:bodyPr/>
                    <a:lstStyle/>
                    <a:p>
                      <a:pPr algn="just">
                        <a:lnSpc>
                          <a:spcPct val="107000"/>
                        </a:lnSpc>
                        <a:spcAft>
                          <a:spcPts val="0"/>
                        </a:spcAft>
                      </a:pPr>
                      <a:r>
                        <a:rPr lang="ru-RU" sz="1600" dirty="0">
                          <a:effectLst/>
                        </a:rPr>
                        <a:t>Здоровые</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9</a:t>
                      </a:r>
                      <a:r>
                        <a:rPr lang="en-US" sz="1800" dirty="0">
                          <a:effectLst/>
                        </a:rPr>
                        <a:t>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20,2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47,3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34,7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1,34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3,92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en-US" sz="1800" dirty="0">
                          <a:effectLst/>
                        </a:rPr>
                        <a:t>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extLst>
                  <a:ext uri="{0D108BD9-81ED-4DB2-BD59-A6C34878D82A}">
                    <a16:rowId xmlns:a16="http://schemas.microsoft.com/office/drawing/2014/main" val="1019768104"/>
                  </a:ext>
                </a:extLst>
              </a:tr>
              <a:tr h="1252461">
                <a:tc>
                  <a:txBody>
                    <a:bodyPr/>
                    <a:lstStyle/>
                    <a:p>
                      <a:pPr algn="just">
                        <a:lnSpc>
                          <a:spcPct val="107000"/>
                        </a:lnSpc>
                        <a:spcAft>
                          <a:spcPts val="0"/>
                        </a:spcAft>
                      </a:pPr>
                      <a:r>
                        <a:rPr lang="ru-RU" sz="1600" dirty="0">
                          <a:effectLst/>
                        </a:rPr>
                        <a:t>Пониженный</a:t>
                      </a:r>
                      <a:endParaRPr lang="en-US" sz="1600" dirty="0">
                        <a:effectLst/>
                      </a:endParaRPr>
                    </a:p>
                    <a:p>
                      <a:pPr algn="just">
                        <a:lnSpc>
                          <a:spcPct val="107000"/>
                        </a:lnSpc>
                        <a:spcAft>
                          <a:spcPts val="0"/>
                        </a:spcAft>
                      </a:pPr>
                      <a:r>
                        <a:rPr lang="ru-RU" sz="1600" dirty="0">
                          <a:effectLst/>
                        </a:rPr>
                        <a:t>уровень</a:t>
                      </a:r>
                      <a:endParaRPr lang="en-US" sz="1600" dirty="0">
                        <a:effectLst/>
                      </a:endParaRPr>
                    </a:p>
                    <a:p>
                      <a:pPr algn="just">
                        <a:lnSpc>
                          <a:spcPct val="107000"/>
                        </a:lnSpc>
                        <a:spcAft>
                          <a:spcPts val="0"/>
                        </a:spcAft>
                      </a:pPr>
                      <a:r>
                        <a:rPr lang="ru-RU" sz="1600" dirty="0">
                          <a:effectLst/>
                        </a:rPr>
                        <a:t>здоровье</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12,71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21,41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18,2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2,01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4,39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3,4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tc>
                  <a:txBody>
                    <a:bodyPr/>
                    <a:lstStyle/>
                    <a:p>
                      <a:pPr algn="just">
                        <a:lnSpc>
                          <a:spcPct val="107000"/>
                        </a:lnSpc>
                        <a:spcAft>
                          <a:spcPts val="0"/>
                        </a:spcAft>
                      </a:pPr>
                      <a:r>
                        <a:rPr lang="ru-RU" sz="1800" dirty="0">
                          <a:effectLst/>
                        </a:rPr>
                        <a:t>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36195" marR="36195" marT="0" marB="0"/>
                </a:tc>
                <a:extLst>
                  <a:ext uri="{0D108BD9-81ED-4DB2-BD59-A6C34878D82A}">
                    <a16:rowId xmlns:a16="http://schemas.microsoft.com/office/drawing/2014/main" val="1255596740"/>
                  </a:ext>
                </a:extLst>
              </a:tr>
            </a:tbl>
          </a:graphicData>
        </a:graphic>
      </p:graphicFrame>
      <p:sp>
        <p:nvSpPr>
          <p:cNvPr id="5" name="Rectangle 4"/>
          <p:cNvSpPr/>
          <p:nvPr/>
        </p:nvSpPr>
        <p:spPr>
          <a:xfrm>
            <a:off x="803612" y="5824082"/>
            <a:ext cx="7767782" cy="369332"/>
          </a:xfrm>
          <a:prstGeom prst="rect">
            <a:avLst/>
          </a:prstGeom>
        </p:spPr>
        <p:txBody>
          <a:bodyPr wrap="square">
            <a:spAutoFit/>
          </a:bodyPr>
          <a:lstStyle/>
          <a:p>
            <a:r>
              <a:rPr lang="ru-RU" dirty="0">
                <a:latin typeface="Times New Roman" panose="02020603050405020304" pitchFamily="18" charset="0"/>
                <a:ea typeface="Calibri" panose="020F0502020204030204" pitchFamily="34" charset="0"/>
              </a:rPr>
              <a:t>Результаты обследования группы </a:t>
            </a:r>
            <a:r>
              <a:rPr lang="ru-RU" dirty="0" smtClean="0">
                <a:latin typeface="Times New Roman" panose="02020603050405020304" pitchFamily="18" charset="0"/>
                <a:ea typeface="Calibri" panose="020F0502020204030204" pitchFamily="34" charset="0"/>
              </a:rPr>
              <a:t>97 человек </a:t>
            </a:r>
            <a:r>
              <a:rPr lang="ru-RU" dirty="0">
                <a:latin typeface="Times New Roman" panose="02020603050405020304" pitchFamily="18" charset="0"/>
                <a:ea typeface="Calibri" panose="020F0502020204030204" pitchFamily="34" charset="0"/>
              </a:rPr>
              <a:t>программой HealthTest</a:t>
            </a:r>
            <a:endParaRPr lang="en-US" dirty="0"/>
          </a:p>
        </p:txBody>
      </p:sp>
    </p:spTree>
    <p:extLst>
      <p:ext uri="{BB962C8B-B14F-4D97-AF65-F5344CB8AC3E}">
        <p14:creationId xmlns:p14="http://schemas.microsoft.com/office/powerpoint/2010/main" val="52254179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17</a:t>
            </a:fld>
            <a:endParaRPr lang="ru-RU" altLang="ru-RU" dirty="0"/>
          </a:p>
        </p:txBody>
      </p:sp>
      <p:sp>
        <p:nvSpPr>
          <p:cNvPr id="3" name="Rectangle 2"/>
          <p:cNvSpPr/>
          <p:nvPr/>
        </p:nvSpPr>
        <p:spPr>
          <a:xfrm>
            <a:off x="2173220" y="198339"/>
            <a:ext cx="4884671" cy="769441"/>
          </a:xfrm>
          <a:prstGeom prst="rect">
            <a:avLst/>
          </a:prstGeom>
        </p:spPr>
        <p:txBody>
          <a:bodyPr wrap="none">
            <a:spAutoFit/>
          </a:bodyPr>
          <a:lstStyle/>
          <a:p>
            <a:r>
              <a:rPr lang="ru-RU" sz="4400" kern="0" dirty="0">
                <a:solidFill>
                  <a:srgbClr val="2D2DB9"/>
                </a:solidFill>
                <a:latin typeface="Times New Roman"/>
                <a:ea typeface="+mj-ea"/>
                <a:cs typeface="+mj-cs"/>
              </a:rPr>
              <a:t>Норма и </a:t>
            </a:r>
            <a:r>
              <a:rPr lang="en-US" sz="4400" kern="0" dirty="0" smtClean="0">
                <a:solidFill>
                  <a:srgbClr val="2D2DB9"/>
                </a:solidFill>
                <a:latin typeface="Times New Roman"/>
                <a:ea typeface="+mj-ea"/>
                <a:cs typeface="+mj-cs"/>
              </a:rPr>
              <a:t>COVID-19</a:t>
            </a:r>
            <a:endParaRPr lang="en-US" dirty="0"/>
          </a:p>
        </p:txBody>
      </p:sp>
      <p:pic>
        <p:nvPicPr>
          <p:cNvPr id="5" name="Picture 4"/>
          <p:cNvPicPr>
            <a:picLocks noChangeAspect="1"/>
          </p:cNvPicPr>
          <p:nvPr/>
        </p:nvPicPr>
        <p:blipFill>
          <a:blip r:embed="rId3"/>
          <a:stretch>
            <a:fillRect/>
          </a:stretch>
        </p:blipFill>
        <p:spPr>
          <a:xfrm>
            <a:off x="4735628" y="1050926"/>
            <a:ext cx="3792355" cy="2298667"/>
          </a:xfrm>
          <a:prstGeom prst="rect">
            <a:avLst/>
          </a:prstGeom>
        </p:spPr>
      </p:pic>
      <p:pic>
        <p:nvPicPr>
          <p:cNvPr id="6" name="Picture 5"/>
          <p:cNvPicPr>
            <a:picLocks noChangeAspect="1"/>
          </p:cNvPicPr>
          <p:nvPr/>
        </p:nvPicPr>
        <p:blipFill>
          <a:blip r:embed="rId4"/>
          <a:stretch>
            <a:fillRect/>
          </a:stretch>
        </p:blipFill>
        <p:spPr>
          <a:xfrm>
            <a:off x="4947385" y="4644188"/>
            <a:ext cx="4004109" cy="1346200"/>
          </a:xfrm>
          <a:prstGeom prst="rect">
            <a:avLst/>
          </a:prstGeom>
        </p:spPr>
      </p:pic>
      <p:pic>
        <p:nvPicPr>
          <p:cNvPr id="8" name="Picture 7"/>
          <p:cNvPicPr>
            <a:picLocks noChangeAspect="1"/>
          </p:cNvPicPr>
          <p:nvPr/>
        </p:nvPicPr>
        <p:blipFill>
          <a:blip r:embed="rId5"/>
          <a:stretch>
            <a:fillRect/>
          </a:stretch>
        </p:blipFill>
        <p:spPr>
          <a:xfrm>
            <a:off x="517898" y="1023621"/>
            <a:ext cx="3310643" cy="2202414"/>
          </a:xfrm>
          <a:prstGeom prst="rect">
            <a:avLst/>
          </a:prstGeom>
        </p:spPr>
      </p:pic>
      <p:pic>
        <p:nvPicPr>
          <p:cNvPr id="9" name="Picture 8"/>
          <p:cNvPicPr>
            <a:picLocks noChangeAspect="1"/>
          </p:cNvPicPr>
          <p:nvPr/>
        </p:nvPicPr>
        <p:blipFill>
          <a:blip r:embed="rId6"/>
          <a:stretch>
            <a:fillRect/>
          </a:stretch>
        </p:blipFill>
        <p:spPr>
          <a:xfrm>
            <a:off x="576112" y="3448986"/>
            <a:ext cx="3390900" cy="749300"/>
          </a:xfrm>
          <a:prstGeom prst="rect">
            <a:avLst/>
          </a:prstGeom>
        </p:spPr>
      </p:pic>
      <p:pic>
        <p:nvPicPr>
          <p:cNvPr id="11" name="Picture 10"/>
          <p:cNvPicPr>
            <a:picLocks noChangeAspect="1"/>
          </p:cNvPicPr>
          <p:nvPr/>
        </p:nvPicPr>
        <p:blipFill>
          <a:blip r:embed="rId7"/>
          <a:stretch>
            <a:fillRect/>
          </a:stretch>
        </p:blipFill>
        <p:spPr>
          <a:xfrm>
            <a:off x="261615" y="4644188"/>
            <a:ext cx="4019894" cy="1346200"/>
          </a:xfrm>
          <a:prstGeom prst="rect">
            <a:avLst/>
          </a:prstGeom>
        </p:spPr>
      </p:pic>
      <p:pic>
        <p:nvPicPr>
          <p:cNvPr id="12" name="Picture 11"/>
          <p:cNvPicPr>
            <a:picLocks noChangeAspect="1"/>
          </p:cNvPicPr>
          <p:nvPr/>
        </p:nvPicPr>
        <p:blipFill>
          <a:blip r:embed="rId8"/>
          <a:stretch>
            <a:fillRect/>
          </a:stretch>
        </p:blipFill>
        <p:spPr>
          <a:xfrm>
            <a:off x="4936355" y="3448986"/>
            <a:ext cx="3390900" cy="749300"/>
          </a:xfrm>
          <a:prstGeom prst="rect">
            <a:avLst/>
          </a:prstGeom>
        </p:spPr>
      </p:pic>
    </p:spTree>
    <p:extLst>
      <p:ext uri="{BB962C8B-B14F-4D97-AF65-F5344CB8AC3E}">
        <p14:creationId xmlns:p14="http://schemas.microsoft.com/office/powerpoint/2010/main" val="133188515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947095" y="6140460"/>
            <a:ext cx="1905000" cy="457200"/>
          </a:xfrm>
        </p:spPr>
        <p:txBody>
          <a:bodyPr/>
          <a:lstStyle/>
          <a:p>
            <a:pPr>
              <a:defRPr/>
            </a:pPr>
            <a:fld id="{200AA82F-8859-4735-AA8E-2A5E245BDA2E}" type="slidenum">
              <a:rPr lang="ru-RU" altLang="ru-RU" smtClean="0"/>
              <a:pPr>
                <a:defRPr/>
              </a:pPr>
              <a:t>18</a:t>
            </a:fld>
            <a:endParaRPr lang="ru-RU" altLang="ru-RU" dirty="0"/>
          </a:p>
        </p:txBody>
      </p:sp>
      <p:sp>
        <p:nvSpPr>
          <p:cNvPr id="3" name="Rectangle 2"/>
          <p:cNvSpPr/>
          <p:nvPr/>
        </p:nvSpPr>
        <p:spPr>
          <a:xfrm>
            <a:off x="462014" y="83502"/>
            <a:ext cx="8152597" cy="1200329"/>
          </a:xfrm>
          <a:prstGeom prst="rect">
            <a:avLst/>
          </a:prstGeom>
        </p:spPr>
        <p:txBody>
          <a:bodyPr wrap="square">
            <a:spAutoFit/>
          </a:bodyPr>
          <a:lstStyle/>
          <a:p>
            <a:pPr algn="ctr"/>
            <a:r>
              <a:rPr lang="ru-RU" sz="3600" dirty="0">
                <a:solidFill>
                  <a:schemeClr val="accent6"/>
                </a:solidFill>
              </a:rPr>
              <a:t>Динамика показателей здоровья </a:t>
            </a:r>
            <a:endParaRPr lang="ru-RU" sz="3600" dirty="0" smtClean="0">
              <a:solidFill>
                <a:schemeClr val="accent6"/>
              </a:solidFill>
            </a:endParaRPr>
          </a:p>
          <a:p>
            <a:pPr algn="ctr"/>
            <a:r>
              <a:rPr lang="ru-RU" sz="3600" dirty="0" smtClean="0">
                <a:solidFill>
                  <a:schemeClr val="accent6"/>
                </a:solidFill>
              </a:rPr>
              <a:t>при </a:t>
            </a:r>
            <a:r>
              <a:rPr lang="en-US" sz="3600" dirty="0" smtClean="0">
                <a:solidFill>
                  <a:schemeClr val="accent6"/>
                </a:solidFill>
              </a:rPr>
              <a:t>COVID-19</a:t>
            </a:r>
            <a:endParaRPr lang="en-US" sz="3600" dirty="0"/>
          </a:p>
        </p:txBody>
      </p:sp>
      <p:pic>
        <p:nvPicPr>
          <p:cNvPr id="14" name="Picture 13"/>
          <p:cNvPicPr>
            <a:picLocks noChangeAspect="1"/>
          </p:cNvPicPr>
          <p:nvPr/>
        </p:nvPicPr>
        <p:blipFill>
          <a:blip r:embed="rId3"/>
          <a:stretch>
            <a:fillRect/>
          </a:stretch>
        </p:blipFill>
        <p:spPr>
          <a:xfrm>
            <a:off x="887012" y="1191011"/>
            <a:ext cx="7584081" cy="1878469"/>
          </a:xfrm>
          <a:prstGeom prst="rect">
            <a:avLst/>
          </a:prstGeom>
        </p:spPr>
      </p:pic>
      <p:pic>
        <p:nvPicPr>
          <p:cNvPr id="17" name="Picture 16"/>
          <p:cNvPicPr>
            <a:picLocks noChangeAspect="1"/>
          </p:cNvPicPr>
          <p:nvPr/>
        </p:nvPicPr>
        <p:blipFill>
          <a:blip r:embed="rId4"/>
          <a:stretch>
            <a:fillRect/>
          </a:stretch>
        </p:blipFill>
        <p:spPr>
          <a:xfrm>
            <a:off x="887012" y="3185740"/>
            <a:ext cx="7584081" cy="1701800"/>
          </a:xfrm>
          <a:prstGeom prst="rect">
            <a:avLst/>
          </a:prstGeom>
        </p:spPr>
      </p:pic>
      <p:pic>
        <p:nvPicPr>
          <p:cNvPr id="18" name="Picture 17"/>
          <p:cNvPicPr>
            <a:picLocks noChangeAspect="1"/>
          </p:cNvPicPr>
          <p:nvPr/>
        </p:nvPicPr>
        <p:blipFill>
          <a:blip r:embed="rId5"/>
          <a:stretch>
            <a:fillRect/>
          </a:stretch>
        </p:blipFill>
        <p:spPr>
          <a:xfrm>
            <a:off x="887013" y="5003800"/>
            <a:ext cx="7584081" cy="1692828"/>
          </a:xfrm>
          <a:prstGeom prst="rect">
            <a:avLst/>
          </a:prstGeom>
        </p:spPr>
      </p:pic>
      <p:sp>
        <p:nvSpPr>
          <p:cNvPr id="19" name="Rectangle 18"/>
          <p:cNvSpPr/>
          <p:nvPr/>
        </p:nvSpPr>
        <p:spPr>
          <a:xfrm>
            <a:off x="189183" y="1737035"/>
            <a:ext cx="545662" cy="923330"/>
          </a:xfrm>
          <a:prstGeom prst="rect">
            <a:avLst/>
          </a:prstGeom>
        </p:spPr>
        <p:txBody>
          <a:bodyPr wrap="none">
            <a:spAutoFit/>
          </a:bodyPr>
          <a:lstStyle/>
          <a:p>
            <a:r>
              <a:rPr lang="ru-RU" dirty="0" smtClean="0"/>
              <a:t>Ж</a:t>
            </a:r>
          </a:p>
          <a:p>
            <a:r>
              <a:rPr lang="en-US" dirty="0" smtClean="0"/>
              <a:t>48</a:t>
            </a:r>
          </a:p>
          <a:p>
            <a:r>
              <a:rPr lang="ru-RU" dirty="0" smtClean="0"/>
              <a:t>лет</a:t>
            </a:r>
            <a:endParaRPr lang="en-US" dirty="0"/>
          </a:p>
        </p:txBody>
      </p:sp>
      <p:sp>
        <p:nvSpPr>
          <p:cNvPr id="20" name="Rectangle 19"/>
          <p:cNvSpPr/>
          <p:nvPr/>
        </p:nvSpPr>
        <p:spPr>
          <a:xfrm>
            <a:off x="163924" y="3385948"/>
            <a:ext cx="545662" cy="923330"/>
          </a:xfrm>
          <a:prstGeom prst="rect">
            <a:avLst/>
          </a:prstGeom>
        </p:spPr>
        <p:txBody>
          <a:bodyPr wrap="none">
            <a:spAutoFit/>
          </a:bodyPr>
          <a:lstStyle/>
          <a:p>
            <a:r>
              <a:rPr lang="ru-RU" dirty="0" smtClean="0"/>
              <a:t>Ж</a:t>
            </a:r>
          </a:p>
          <a:p>
            <a:r>
              <a:rPr lang="ru-RU" dirty="0" smtClean="0"/>
              <a:t>72</a:t>
            </a:r>
          </a:p>
          <a:p>
            <a:r>
              <a:rPr lang="ru-RU" dirty="0" smtClean="0"/>
              <a:t>лет</a:t>
            </a:r>
            <a:endParaRPr lang="en-US" dirty="0"/>
          </a:p>
        </p:txBody>
      </p:sp>
      <p:sp>
        <p:nvSpPr>
          <p:cNvPr id="21" name="Rectangle 20"/>
          <p:cNvSpPr/>
          <p:nvPr/>
        </p:nvSpPr>
        <p:spPr>
          <a:xfrm>
            <a:off x="241441" y="5480882"/>
            <a:ext cx="545662" cy="923330"/>
          </a:xfrm>
          <a:prstGeom prst="rect">
            <a:avLst/>
          </a:prstGeom>
        </p:spPr>
        <p:txBody>
          <a:bodyPr wrap="none">
            <a:spAutoFit/>
          </a:bodyPr>
          <a:lstStyle/>
          <a:p>
            <a:r>
              <a:rPr lang="ru-RU" dirty="0" smtClean="0"/>
              <a:t>М</a:t>
            </a:r>
          </a:p>
          <a:p>
            <a:r>
              <a:rPr lang="ru-RU" dirty="0" smtClean="0"/>
              <a:t>73</a:t>
            </a:r>
          </a:p>
          <a:p>
            <a:r>
              <a:rPr lang="ru-RU" dirty="0"/>
              <a:t>л</a:t>
            </a:r>
            <a:r>
              <a:rPr lang="ru-RU" dirty="0" smtClean="0"/>
              <a:t>ет</a:t>
            </a:r>
            <a:endParaRPr lang="en-US" dirty="0"/>
          </a:p>
        </p:txBody>
      </p:sp>
    </p:spTree>
    <p:extLst>
      <p:ext uri="{BB962C8B-B14F-4D97-AF65-F5344CB8AC3E}">
        <p14:creationId xmlns:p14="http://schemas.microsoft.com/office/powerpoint/2010/main" val="418699104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19</a:t>
            </a:fld>
            <a:endParaRPr lang="ru-RU" altLang="ru-RU" dirty="0"/>
          </a:p>
        </p:txBody>
      </p:sp>
      <p:sp>
        <p:nvSpPr>
          <p:cNvPr id="5" name="Rectangle 4"/>
          <p:cNvSpPr/>
          <p:nvPr/>
        </p:nvSpPr>
        <p:spPr>
          <a:xfrm>
            <a:off x="179798" y="133241"/>
            <a:ext cx="8784403" cy="954107"/>
          </a:xfrm>
          <a:prstGeom prst="rect">
            <a:avLst/>
          </a:prstGeom>
        </p:spPr>
        <p:txBody>
          <a:bodyPr wrap="square">
            <a:spAutoFit/>
          </a:bodyPr>
          <a:lstStyle/>
          <a:p>
            <a:pPr algn="ctr"/>
            <a:r>
              <a:rPr lang="ru-RU" sz="2800" dirty="0" smtClean="0">
                <a:solidFill>
                  <a:schemeClr val="accent6"/>
                </a:solidFill>
              </a:rPr>
              <a:t>Усреднение показателей здоровья Утро-Вечер </a:t>
            </a:r>
          </a:p>
          <a:p>
            <a:pPr algn="ctr"/>
            <a:r>
              <a:rPr lang="en-US" sz="2800" dirty="0" smtClean="0">
                <a:solidFill>
                  <a:schemeClr val="accent6"/>
                </a:solidFill>
              </a:rPr>
              <a:t>COVID-19</a:t>
            </a:r>
            <a:endParaRPr lang="en-US" sz="2800" dirty="0"/>
          </a:p>
        </p:txBody>
      </p:sp>
      <p:pic>
        <p:nvPicPr>
          <p:cNvPr id="7" name="Picture 6"/>
          <p:cNvPicPr>
            <a:picLocks noChangeAspect="1"/>
          </p:cNvPicPr>
          <p:nvPr/>
        </p:nvPicPr>
        <p:blipFill>
          <a:blip r:embed="rId3"/>
          <a:stretch>
            <a:fillRect/>
          </a:stretch>
        </p:blipFill>
        <p:spPr>
          <a:xfrm>
            <a:off x="1398409" y="3714997"/>
            <a:ext cx="7565792" cy="2337619"/>
          </a:xfrm>
          <a:prstGeom prst="rect">
            <a:avLst/>
          </a:prstGeom>
        </p:spPr>
      </p:pic>
      <p:pic>
        <p:nvPicPr>
          <p:cNvPr id="3" name="Picture 2"/>
          <p:cNvPicPr>
            <a:picLocks noChangeAspect="1"/>
          </p:cNvPicPr>
          <p:nvPr/>
        </p:nvPicPr>
        <p:blipFill>
          <a:blip r:embed="rId4"/>
          <a:stretch>
            <a:fillRect/>
          </a:stretch>
        </p:blipFill>
        <p:spPr>
          <a:xfrm>
            <a:off x="411480" y="1219346"/>
            <a:ext cx="8361155" cy="2299867"/>
          </a:xfrm>
          <a:prstGeom prst="rect">
            <a:avLst/>
          </a:prstGeom>
        </p:spPr>
      </p:pic>
    </p:spTree>
    <p:extLst>
      <p:ext uri="{BB962C8B-B14F-4D97-AF65-F5344CB8AC3E}">
        <p14:creationId xmlns:p14="http://schemas.microsoft.com/office/powerpoint/2010/main" val="37427474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0C6B56-C570-4254-A11D-C5A8B1155CA8}" type="slidenum">
              <a:rPr lang="ru-RU" altLang="ru-RU" sz="1400" smtClean="0"/>
              <a:pPr>
                <a:spcBef>
                  <a:spcPct val="0"/>
                </a:spcBef>
                <a:buFontTx/>
                <a:buNone/>
              </a:pPr>
              <a:t>2</a:t>
            </a:fld>
            <a:endParaRPr lang="ru-RU" altLang="ru-RU" sz="1400" dirty="0" smtClean="0"/>
          </a:p>
        </p:txBody>
      </p:sp>
      <p:sp>
        <p:nvSpPr>
          <p:cNvPr id="7170" name="Rectangle 2"/>
          <p:cNvSpPr>
            <a:spLocks noGrp="1" noChangeArrowheads="1"/>
          </p:cNvSpPr>
          <p:nvPr>
            <p:ph type="title"/>
          </p:nvPr>
        </p:nvSpPr>
        <p:spPr>
          <a:xfrm>
            <a:off x="730250" y="152400"/>
            <a:ext cx="7772400" cy="782638"/>
          </a:xfrm>
        </p:spPr>
        <p:txBody>
          <a:bodyPr/>
          <a:lstStyle/>
          <a:p>
            <a:pPr eaLnBrk="1" hangingPunct="1">
              <a:defRPr/>
            </a:pPr>
            <a:r>
              <a:rPr lang="ru-RU" dirty="0" smtClean="0">
                <a:solidFill>
                  <a:schemeClr val="accent6"/>
                </a:solidFill>
              </a:rPr>
              <a:t>Физиология активности</a:t>
            </a:r>
            <a:endParaRPr lang="ru-RU" dirty="0" smtClean="0">
              <a:solidFill>
                <a:schemeClr val="accent6"/>
              </a:solidFill>
              <a:effectLst>
                <a:outerShdw blurRad="38100" dist="38100" dir="2700000" algn="tl">
                  <a:srgbClr val="C0C0C0"/>
                </a:outerShdw>
              </a:effectLst>
            </a:endParaRPr>
          </a:p>
        </p:txBody>
      </p:sp>
      <p:sp>
        <p:nvSpPr>
          <p:cNvPr id="6148" name="Rectangle 5"/>
          <p:cNvSpPr>
            <a:spLocks noChangeArrowheads="1"/>
          </p:cNvSpPr>
          <p:nvPr/>
        </p:nvSpPr>
        <p:spPr bwMode="auto">
          <a:xfrm>
            <a:off x="406400" y="9350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sp>
        <p:nvSpPr>
          <p:cNvPr id="4" name="Объект 3"/>
          <p:cNvSpPr>
            <a:spLocks noGrp="1"/>
          </p:cNvSpPr>
          <p:nvPr>
            <p:ph idx="1"/>
          </p:nvPr>
        </p:nvSpPr>
        <p:spPr>
          <a:xfrm>
            <a:off x="304800" y="1095375"/>
            <a:ext cx="8197850" cy="4845017"/>
          </a:xfrm>
        </p:spPr>
        <p:txBody>
          <a:bodyPr/>
          <a:lstStyle/>
          <a:p>
            <a:pPr algn="r" eaLnBrk="1" hangingPunct="1">
              <a:lnSpc>
                <a:spcPct val="80000"/>
              </a:lnSpc>
              <a:buFontTx/>
              <a:buNone/>
              <a:defRPr/>
            </a:pPr>
            <a:r>
              <a:rPr lang="ru-RU" altLang="en-US" sz="2000" dirty="0" smtClean="0"/>
              <a:t>Движение – это жизнь а </a:t>
            </a:r>
            <a:r>
              <a:rPr lang="ru-RU" altLang="en-US" sz="2000" dirty="0"/>
              <a:t>жизнь </a:t>
            </a:r>
            <a:r>
              <a:rPr lang="ru-RU" altLang="en-US" sz="2000" dirty="0" smtClean="0"/>
              <a:t>– это движение!    </a:t>
            </a:r>
            <a:r>
              <a:rPr lang="en-US" altLang="en-US" sz="2000" dirty="0" smtClean="0"/>
              <a:t>(Physics III, 335 BC)</a:t>
            </a:r>
            <a:r>
              <a:rPr lang="en-US" altLang="en-US" sz="2000" dirty="0" smtClean="0">
                <a:solidFill>
                  <a:schemeClr val="accent2"/>
                </a:solidFill>
              </a:rPr>
              <a:t> </a:t>
            </a:r>
            <a:r>
              <a:rPr lang="ru-RU" altLang="en-US" sz="2000" dirty="0" smtClean="0">
                <a:solidFill>
                  <a:schemeClr val="accent2"/>
                </a:solidFill>
              </a:rPr>
              <a:t>                         Аристотель </a:t>
            </a:r>
          </a:p>
          <a:p>
            <a:pPr eaLnBrk="1" hangingPunct="1">
              <a:lnSpc>
                <a:spcPct val="80000"/>
              </a:lnSpc>
              <a:buFontTx/>
              <a:buNone/>
              <a:defRPr/>
            </a:pPr>
            <a:endParaRPr lang="ru-RU" sz="2000" dirty="0" smtClean="0"/>
          </a:p>
          <a:p>
            <a:pPr marL="0" indent="0" eaLnBrk="1" hangingPunct="1">
              <a:lnSpc>
                <a:spcPct val="80000"/>
              </a:lnSpc>
              <a:buFontTx/>
              <a:buNone/>
              <a:defRPr/>
            </a:pPr>
            <a:r>
              <a:rPr lang="ru-RU" altLang="en-US" sz="2000" dirty="0" smtClean="0"/>
              <a:t>Мне </a:t>
            </a:r>
            <a:r>
              <a:rPr lang="ru-RU" altLang="en-US" sz="2000" dirty="0"/>
              <a:t>даже </a:t>
            </a:r>
            <a:r>
              <a:rPr lang="ru-RU" altLang="en-US" sz="2000" dirty="0" smtClean="0"/>
              <a:t>кажется</a:t>
            </a:r>
            <a:r>
              <a:rPr lang="ru-RU" altLang="en-US" sz="2000" dirty="0"/>
              <a:t>, что я никогда не думаю прямо </a:t>
            </a:r>
            <a:r>
              <a:rPr lang="ru-RU" altLang="en-US" sz="2000" dirty="0" smtClean="0"/>
              <a:t>словом</a:t>
            </a:r>
            <a:r>
              <a:rPr lang="ru-RU" altLang="en-US" sz="2000" dirty="0"/>
              <a:t>, а всегда мышечными </a:t>
            </a:r>
            <a:r>
              <a:rPr lang="ru-RU" altLang="en-US" sz="2000" dirty="0" smtClean="0"/>
              <a:t>ощущениями, сопровождающими </a:t>
            </a:r>
            <a:r>
              <a:rPr lang="ru-RU" altLang="en-US" sz="2000" dirty="0"/>
              <a:t>мою мысль в форме</a:t>
            </a:r>
          </a:p>
          <a:p>
            <a:pPr marL="0" indent="0" eaLnBrk="1" hangingPunct="1">
              <a:lnSpc>
                <a:spcPct val="80000"/>
              </a:lnSpc>
              <a:spcBef>
                <a:spcPts val="0"/>
              </a:spcBef>
              <a:buFontTx/>
              <a:buNone/>
              <a:defRPr/>
            </a:pPr>
            <a:r>
              <a:rPr lang="ru-RU" altLang="en-US" sz="2000" dirty="0"/>
              <a:t>р</a:t>
            </a:r>
            <a:r>
              <a:rPr lang="ru-RU" altLang="en-US" sz="2000" dirty="0" smtClean="0"/>
              <a:t>азговора (Рефлексы головного мозга</a:t>
            </a:r>
            <a:r>
              <a:rPr lang="en-US" altLang="en-US" sz="2000" dirty="0" smtClean="0"/>
              <a:t>, 1863)</a:t>
            </a:r>
            <a:r>
              <a:rPr lang="ru-RU" altLang="en-US" sz="2000" dirty="0" smtClean="0"/>
              <a:t>   </a:t>
            </a:r>
          </a:p>
          <a:p>
            <a:pPr marL="0" indent="0" eaLnBrk="1" hangingPunct="1">
              <a:lnSpc>
                <a:spcPct val="80000"/>
              </a:lnSpc>
              <a:spcBef>
                <a:spcPts val="0"/>
              </a:spcBef>
              <a:buFontTx/>
              <a:buNone/>
              <a:defRPr/>
            </a:pPr>
            <a:r>
              <a:rPr lang="ru-RU" altLang="en-US" sz="2000" dirty="0" smtClean="0">
                <a:solidFill>
                  <a:schemeClr val="accent2"/>
                </a:solidFill>
              </a:rPr>
              <a:t>                                                                               Иван Михайлович Сеченов</a:t>
            </a:r>
            <a:endParaRPr lang="ru-RU" altLang="en-US" sz="2000" noProof="1" smtClean="0">
              <a:solidFill>
                <a:schemeClr val="accent2"/>
              </a:solidFill>
            </a:endParaRPr>
          </a:p>
          <a:p>
            <a:pPr marL="0" indent="0" eaLnBrk="1" hangingPunct="1">
              <a:lnSpc>
                <a:spcPct val="80000"/>
              </a:lnSpc>
              <a:buFontTx/>
              <a:buNone/>
              <a:defRPr/>
            </a:pPr>
            <a:endParaRPr lang="en-US" altLang="en-US" sz="2000" noProof="1" smtClean="0"/>
          </a:p>
          <a:p>
            <a:pPr marL="0" indent="0" eaLnBrk="1" hangingPunct="1">
              <a:lnSpc>
                <a:spcPct val="80000"/>
              </a:lnSpc>
              <a:buFontTx/>
              <a:buNone/>
              <a:defRPr/>
            </a:pPr>
            <a:r>
              <a:rPr lang="ru-RU" altLang="en-US" sz="2000" dirty="0" smtClean="0"/>
              <a:t>Рефлексные движения всегда связаны с эмоциями</a:t>
            </a:r>
            <a:r>
              <a:rPr lang="en-US" altLang="en-US" sz="2000" dirty="0" smtClean="0"/>
              <a:t>.</a:t>
            </a:r>
            <a:r>
              <a:rPr lang="ru-RU" altLang="en-US" sz="2000" dirty="0"/>
              <a:t> </a:t>
            </a:r>
            <a:r>
              <a:rPr lang="en-US" altLang="en-US" sz="2000" dirty="0" smtClean="0"/>
              <a:t>(</a:t>
            </a:r>
            <a:r>
              <a:rPr lang="ru-RU" altLang="en-US" sz="2000" dirty="0" smtClean="0"/>
              <a:t>О выражении эмоций у человека и животных</a:t>
            </a:r>
            <a:r>
              <a:rPr lang="en-US" altLang="en-US" sz="2000" dirty="0" smtClean="0"/>
              <a:t>, 1872)</a:t>
            </a:r>
            <a:r>
              <a:rPr lang="ru-RU" altLang="en-US" sz="2000" dirty="0" smtClean="0"/>
              <a:t>                                  </a:t>
            </a:r>
            <a:r>
              <a:rPr lang="en-US" altLang="en-US" sz="1100" b="1" dirty="0" smtClean="0"/>
              <a:t> </a:t>
            </a:r>
            <a:r>
              <a:rPr lang="ru-RU" altLang="en-US" sz="2000" dirty="0" smtClean="0">
                <a:solidFill>
                  <a:schemeClr val="accent2"/>
                </a:solidFill>
              </a:rPr>
              <a:t>Чарльз Дарвин</a:t>
            </a:r>
          </a:p>
          <a:p>
            <a:pPr marL="0" indent="0" eaLnBrk="1" hangingPunct="1">
              <a:lnSpc>
                <a:spcPct val="80000"/>
              </a:lnSpc>
              <a:buFontTx/>
              <a:buNone/>
              <a:defRPr/>
            </a:pPr>
            <a:endParaRPr lang="en-US" altLang="en-US" sz="2000" dirty="0" smtClean="0">
              <a:solidFill>
                <a:schemeClr val="accent2"/>
              </a:solidFill>
            </a:endParaRPr>
          </a:p>
          <a:p>
            <a:pPr marL="0" indent="0" eaLnBrk="1" hangingPunct="1">
              <a:lnSpc>
                <a:spcPct val="80000"/>
              </a:lnSpc>
              <a:buFontTx/>
              <a:buNone/>
              <a:defRPr/>
            </a:pPr>
            <a:r>
              <a:rPr lang="ru-RU" altLang="en-US" sz="2000" dirty="0" smtClean="0"/>
              <a:t>У человека нет случайных движений</a:t>
            </a:r>
            <a:r>
              <a:rPr lang="en-US" sz="2000" dirty="0" smtClean="0"/>
              <a:t>. (</a:t>
            </a:r>
            <a:r>
              <a:rPr lang="ru-RU" sz="2000" dirty="0" smtClean="0"/>
              <a:t>Интерпретация снов</a:t>
            </a:r>
            <a:r>
              <a:rPr lang="en-US" sz="2000" dirty="0" smtClean="0"/>
              <a:t>, 1899</a:t>
            </a:r>
            <a:r>
              <a:rPr lang="ru-RU" sz="2000" dirty="0" smtClean="0"/>
              <a:t>)</a:t>
            </a:r>
          </a:p>
          <a:p>
            <a:pPr marL="0" indent="0" eaLnBrk="1" hangingPunct="1">
              <a:lnSpc>
                <a:spcPct val="80000"/>
              </a:lnSpc>
              <a:buFontTx/>
              <a:buNone/>
              <a:defRPr/>
            </a:pPr>
            <a:r>
              <a:rPr lang="ru-RU" sz="2000" dirty="0">
                <a:solidFill>
                  <a:schemeClr val="accent2"/>
                </a:solidFill>
              </a:rPr>
              <a:t> </a:t>
            </a:r>
            <a:r>
              <a:rPr lang="ru-RU" sz="2000" dirty="0" smtClean="0">
                <a:solidFill>
                  <a:schemeClr val="accent2"/>
                </a:solidFill>
              </a:rPr>
              <a:t>                                                                                                 Зигмунд Фрейд</a:t>
            </a:r>
          </a:p>
          <a:p>
            <a:pPr marL="0" indent="0" eaLnBrk="1" hangingPunct="1">
              <a:lnSpc>
                <a:spcPct val="80000"/>
              </a:lnSpc>
              <a:buFontTx/>
              <a:buNone/>
              <a:defRPr/>
            </a:pPr>
            <a:r>
              <a:rPr lang="en-US" sz="2000" dirty="0" smtClean="0">
                <a:solidFill>
                  <a:schemeClr val="accent2"/>
                </a:solidFill>
              </a:rPr>
              <a:t> </a:t>
            </a:r>
            <a:endParaRPr lang="ru-RU" sz="2000" dirty="0" smtClean="0"/>
          </a:p>
          <a:p>
            <a:pPr marL="0" indent="0">
              <a:lnSpc>
                <a:spcPct val="80000"/>
              </a:lnSpc>
              <a:buFontTx/>
              <a:buNone/>
              <a:defRPr/>
            </a:pPr>
            <a:r>
              <a:rPr lang="ru-RU" sz="2000" dirty="0" smtClean="0"/>
              <a:t>Основными процессами в физиологии являются возбуждение и торможение</a:t>
            </a:r>
            <a:r>
              <a:rPr lang="en-US" sz="2000" dirty="0" smtClean="0"/>
              <a:t>.</a:t>
            </a:r>
            <a:r>
              <a:rPr lang="ru-RU" sz="2000" dirty="0"/>
              <a:t> </a:t>
            </a:r>
            <a:r>
              <a:rPr lang="en-US" sz="2000" dirty="0" smtClean="0"/>
              <a:t>(</a:t>
            </a:r>
            <a:r>
              <a:rPr lang="ru-RU" sz="2000" dirty="0" smtClean="0"/>
              <a:t>Нобелевская речь</a:t>
            </a:r>
            <a:r>
              <a:rPr lang="en-US" sz="2000" dirty="0" smtClean="0"/>
              <a:t>, 1904</a:t>
            </a:r>
            <a:r>
              <a:rPr lang="ru-RU" sz="2000" dirty="0" smtClean="0"/>
              <a:t>)                 </a:t>
            </a:r>
            <a:r>
              <a:rPr lang="ru-RU" sz="2000" dirty="0" smtClean="0">
                <a:solidFill>
                  <a:schemeClr val="accent2"/>
                </a:solidFill>
              </a:rPr>
              <a:t>Иван Петрович Павлов</a:t>
            </a:r>
          </a:p>
          <a:p>
            <a:pPr>
              <a:defRPr/>
            </a:pPr>
            <a:endParaRPr lang="ru-RU" sz="1800" dirty="0"/>
          </a:p>
        </p:txBody>
      </p:sp>
    </p:spTree>
    <p:extLst>
      <p:ext uri="{BB962C8B-B14F-4D97-AF65-F5344CB8AC3E}">
        <p14:creationId xmlns:p14="http://schemas.microsoft.com/office/powerpoint/2010/main" val="73472685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Полилиния 31"/>
          <p:cNvSpPr/>
          <p:nvPr/>
        </p:nvSpPr>
        <p:spPr>
          <a:xfrm>
            <a:off x="6265574" y="4027902"/>
            <a:ext cx="2411845" cy="864449"/>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29" name="Полилиния 28"/>
          <p:cNvSpPr/>
          <p:nvPr/>
        </p:nvSpPr>
        <p:spPr>
          <a:xfrm>
            <a:off x="6265574" y="2739206"/>
            <a:ext cx="2411845" cy="1020656"/>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2" name="Slide Number Placeholder 1"/>
          <p:cNvSpPr>
            <a:spLocks noGrp="1"/>
          </p:cNvSpPr>
          <p:nvPr>
            <p:ph type="sldNum" sz="quarter" idx="12"/>
          </p:nvPr>
        </p:nvSpPr>
        <p:spPr/>
        <p:txBody>
          <a:bodyPr/>
          <a:lstStyle/>
          <a:p>
            <a:pPr>
              <a:defRPr/>
            </a:pPr>
            <a:fld id="{200AA82F-8859-4735-AA8E-2A5E245BDA2E}" type="slidenum">
              <a:rPr lang="ru-RU" altLang="ru-RU" smtClean="0"/>
              <a:pPr>
                <a:defRPr/>
              </a:pPr>
              <a:t>20</a:t>
            </a:fld>
            <a:endParaRPr lang="ru-RU" altLang="ru-RU" dirty="0"/>
          </a:p>
        </p:txBody>
      </p:sp>
      <p:sp>
        <p:nvSpPr>
          <p:cNvPr id="3" name="Rectangle 2"/>
          <p:cNvSpPr/>
          <p:nvPr/>
        </p:nvSpPr>
        <p:spPr>
          <a:xfrm>
            <a:off x="41644" y="-42517"/>
            <a:ext cx="9072227" cy="584775"/>
          </a:xfrm>
          <a:prstGeom prst="rect">
            <a:avLst/>
          </a:prstGeom>
        </p:spPr>
        <p:txBody>
          <a:bodyPr wrap="none">
            <a:spAutoFit/>
          </a:bodyPr>
          <a:lstStyle/>
          <a:p>
            <a:r>
              <a:rPr lang="ru-RU" sz="3200" dirty="0" smtClean="0">
                <a:solidFill>
                  <a:schemeClr val="accent2"/>
                </a:solidFill>
              </a:rPr>
              <a:t>Развитие терминологии и концепции здоровья</a:t>
            </a:r>
            <a:endParaRPr lang="en-US" sz="3200" dirty="0"/>
          </a:p>
        </p:txBody>
      </p:sp>
      <p:sp>
        <p:nvSpPr>
          <p:cNvPr id="4" name="Rectangle 2"/>
          <p:cNvSpPr/>
          <p:nvPr/>
        </p:nvSpPr>
        <p:spPr>
          <a:xfrm>
            <a:off x="266203" y="858689"/>
            <a:ext cx="2832823" cy="369332"/>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Термины и определения</a:t>
            </a:r>
            <a:endParaRPr lang="en-US" b="1" dirty="0">
              <a:latin typeface="Times New Roman" panose="02020603050405020304" pitchFamily="18" charset="0"/>
              <a:cs typeface="Times New Roman" panose="02020603050405020304" pitchFamily="18" charset="0"/>
            </a:endParaRPr>
          </a:p>
        </p:txBody>
      </p:sp>
      <p:sp>
        <p:nvSpPr>
          <p:cNvPr id="5" name="Rectangle 2"/>
          <p:cNvSpPr/>
          <p:nvPr/>
        </p:nvSpPr>
        <p:spPr>
          <a:xfrm>
            <a:off x="6265576" y="842227"/>
            <a:ext cx="2832823" cy="369332"/>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Индикаторы здоровья</a:t>
            </a:r>
            <a:endParaRPr lang="en-US" b="1" dirty="0">
              <a:latin typeface="Times New Roman" panose="02020603050405020304" pitchFamily="18" charset="0"/>
              <a:cs typeface="Times New Roman" panose="02020603050405020304" pitchFamily="18" charset="0"/>
            </a:endParaRPr>
          </a:p>
        </p:txBody>
      </p:sp>
      <p:sp>
        <p:nvSpPr>
          <p:cNvPr id="6" name="Полилиния 5"/>
          <p:cNvSpPr/>
          <p:nvPr/>
        </p:nvSpPr>
        <p:spPr>
          <a:xfrm>
            <a:off x="443897" y="1442652"/>
            <a:ext cx="2411845" cy="864450"/>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7" name="Rectangle 1"/>
          <p:cNvSpPr/>
          <p:nvPr/>
        </p:nvSpPr>
        <p:spPr>
          <a:xfrm>
            <a:off x="866210" y="1582489"/>
            <a:ext cx="1490536" cy="584775"/>
          </a:xfrm>
          <a:prstGeom prst="rect">
            <a:avLst/>
          </a:prstGeom>
        </p:spPr>
        <p:txBody>
          <a:bodyPr wrap="none">
            <a:spAutoFit/>
          </a:bodyPr>
          <a:lstStyle/>
          <a:p>
            <a:r>
              <a:rPr lang="ru-RU" sz="1600" dirty="0" smtClean="0"/>
              <a:t>Физическое </a:t>
            </a:r>
          </a:p>
          <a:p>
            <a:r>
              <a:rPr lang="ru-RU" sz="1600" dirty="0" smtClean="0"/>
              <a:t>благополучие</a:t>
            </a:r>
            <a:endParaRPr lang="en-US" sz="1600" dirty="0"/>
          </a:p>
        </p:txBody>
      </p:sp>
      <p:sp>
        <p:nvSpPr>
          <p:cNvPr id="8" name="Полилиния 7"/>
          <p:cNvSpPr/>
          <p:nvPr/>
        </p:nvSpPr>
        <p:spPr>
          <a:xfrm>
            <a:off x="443896" y="2706399"/>
            <a:ext cx="2411845" cy="864450"/>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9" name="Rectangle 1"/>
          <p:cNvSpPr/>
          <p:nvPr/>
        </p:nvSpPr>
        <p:spPr>
          <a:xfrm>
            <a:off x="772111" y="2860028"/>
            <a:ext cx="1888081" cy="584775"/>
          </a:xfrm>
          <a:prstGeom prst="rect">
            <a:avLst/>
          </a:prstGeom>
        </p:spPr>
        <p:txBody>
          <a:bodyPr wrap="none">
            <a:spAutoFit/>
          </a:bodyPr>
          <a:lstStyle/>
          <a:p>
            <a:r>
              <a:rPr lang="ru-RU" sz="1600" dirty="0" smtClean="0"/>
              <a:t>Психологическое </a:t>
            </a:r>
          </a:p>
          <a:p>
            <a:r>
              <a:rPr lang="ru-RU" sz="1600" dirty="0" smtClean="0"/>
              <a:t>благополучие</a:t>
            </a:r>
            <a:endParaRPr lang="en-US" sz="1600" dirty="0"/>
          </a:p>
        </p:txBody>
      </p:sp>
      <p:sp>
        <p:nvSpPr>
          <p:cNvPr id="10" name="Полилиния 9"/>
          <p:cNvSpPr/>
          <p:nvPr/>
        </p:nvSpPr>
        <p:spPr>
          <a:xfrm>
            <a:off x="443896" y="3970146"/>
            <a:ext cx="2411845" cy="864450"/>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11" name="Полилиния 10"/>
          <p:cNvSpPr/>
          <p:nvPr/>
        </p:nvSpPr>
        <p:spPr>
          <a:xfrm>
            <a:off x="443895" y="5228636"/>
            <a:ext cx="2411845" cy="864450"/>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12" name="Полилиния 11"/>
          <p:cNvSpPr/>
          <p:nvPr/>
        </p:nvSpPr>
        <p:spPr>
          <a:xfrm>
            <a:off x="3371836" y="2864512"/>
            <a:ext cx="2394745" cy="1837823"/>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13" name="Полилиния 12"/>
          <p:cNvSpPr/>
          <p:nvPr/>
        </p:nvSpPr>
        <p:spPr>
          <a:xfrm>
            <a:off x="6291227" y="1474498"/>
            <a:ext cx="2411845" cy="864449"/>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15" name="Полилиния 14"/>
          <p:cNvSpPr/>
          <p:nvPr/>
        </p:nvSpPr>
        <p:spPr>
          <a:xfrm>
            <a:off x="6299777" y="5184550"/>
            <a:ext cx="2411845" cy="864450"/>
          </a:xfrm>
          <a:custGeom>
            <a:avLst/>
            <a:gdLst>
              <a:gd name="connsiteX0" fmla="*/ 0 w 3037095"/>
              <a:gd name="connsiteY0" fmla="*/ 70174 h 701740"/>
              <a:gd name="connsiteX1" fmla="*/ 70174 w 3037095"/>
              <a:gd name="connsiteY1" fmla="*/ 0 h 701740"/>
              <a:gd name="connsiteX2" fmla="*/ 2966921 w 3037095"/>
              <a:gd name="connsiteY2" fmla="*/ 0 h 701740"/>
              <a:gd name="connsiteX3" fmla="*/ 3037095 w 3037095"/>
              <a:gd name="connsiteY3" fmla="*/ 70174 h 701740"/>
              <a:gd name="connsiteX4" fmla="*/ 3037095 w 3037095"/>
              <a:gd name="connsiteY4" fmla="*/ 631566 h 701740"/>
              <a:gd name="connsiteX5" fmla="*/ 2966921 w 3037095"/>
              <a:gd name="connsiteY5" fmla="*/ 701740 h 701740"/>
              <a:gd name="connsiteX6" fmla="*/ 70174 w 3037095"/>
              <a:gd name="connsiteY6" fmla="*/ 701740 h 701740"/>
              <a:gd name="connsiteX7" fmla="*/ 0 w 3037095"/>
              <a:gd name="connsiteY7" fmla="*/ 631566 h 701740"/>
              <a:gd name="connsiteX8" fmla="*/ 0 w 3037095"/>
              <a:gd name="connsiteY8" fmla="*/ 70174 h 70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95" h="701740">
                <a:moveTo>
                  <a:pt x="0" y="70174"/>
                </a:moveTo>
                <a:cubicBezTo>
                  <a:pt x="0" y="31418"/>
                  <a:pt x="31418" y="0"/>
                  <a:pt x="70174" y="0"/>
                </a:cubicBezTo>
                <a:lnTo>
                  <a:pt x="2966921" y="0"/>
                </a:lnTo>
                <a:cubicBezTo>
                  <a:pt x="3005677" y="0"/>
                  <a:pt x="3037095" y="31418"/>
                  <a:pt x="3037095" y="70174"/>
                </a:cubicBezTo>
                <a:lnTo>
                  <a:pt x="3037095" y="631566"/>
                </a:lnTo>
                <a:cubicBezTo>
                  <a:pt x="3037095" y="670322"/>
                  <a:pt x="3005677" y="701740"/>
                  <a:pt x="2966921" y="701740"/>
                </a:cubicBezTo>
                <a:lnTo>
                  <a:pt x="70174" y="701740"/>
                </a:lnTo>
                <a:cubicBezTo>
                  <a:pt x="31418" y="701740"/>
                  <a:pt x="0" y="670322"/>
                  <a:pt x="0" y="631566"/>
                </a:cubicBezTo>
                <a:lnTo>
                  <a:pt x="0" y="70174"/>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6753" tIns="96753" rIns="96753" bIns="96753" numCol="1" spcCol="1270" anchor="ctr" anchorCtr="0">
            <a:noAutofit/>
          </a:bodyPr>
          <a:lstStyle/>
          <a:p>
            <a:pPr lvl="0" algn="ctr" defTabSz="889000">
              <a:lnSpc>
                <a:spcPct val="90000"/>
              </a:lnSpc>
              <a:spcBef>
                <a:spcPct val="0"/>
              </a:spcBef>
              <a:spcAft>
                <a:spcPct val="35000"/>
              </a:spcAft>
            </a:pPr>
            <a:endParaRPr lang="ru-RU" sz="2000" kern="1200" dirty="0">
              <a:latin typeface="+mn-lt"/>
            </a:endParaRPr>
          </a:p>
        </p:txBody>
      </p:sp>
      <p:sp>
        <p:nvSpPr>
          <p:cNvPr id="16" name="Rectangle 1"/>
          <p:cNvSpPr/>
          <p:nvPr/>
        </p:nvSpPr>
        <p:spPr>
          <a:xfrm>
            <a:off x="866210" y="4128948"/>
            <a:ext cx="2083994" cy="584775"/>
          </a:xfrm>
          <a:prstGeom prst="rect">
            <a:avLst/>
          </a:prstGeom>
        </p:spPr>
        <p:txBody>
          <a:bodyPr wrap="square">
            <a:spAutoFit/>
          </a:bodyPr>
          <a:lstStyle/>
          <a:p>
            <a:r>
              <a:rPr lang="ru-RU" sz="1600" dirty="0" smtClean="0"/>
              <a:t>Социальное  </a:t>
            </a:r>
          </a:p>
          <a:p>
            <a:r>
              <a:rPr lang="ru-RU" sz="1600" dirty="0" smtClean="0"/>
              <a:t>благополучие</a:t>
            </a:r>
            <a:endParaRPr lang="en-US" sz="1600" dirty="0"/>
          </a:p>
        </p:txBody>
      </p:sp>
      <p:sp>
        <p:nvSpPr>
          <p:cNvPr id="17" name="Rectangle 1"/>
          <p:cNvSpPr/>
          <p:nvPr/>
        </p:nvSpPr>
        <p:spPr>
          <a:xfrm>
            <a:off x="940521" y="5368473"/>
            <a:ext cx="1418593" cy="584775"/>
          </a:xfrm>
          <a:prstGeom prst="rect">
            <a:avLst/>
          </a:prstGeom>
        </p:spPr>
        <p:txBody>
          <a:bodyPr wrap="none">
            <a:spAutoFit/>
          </a:bodyPr>
          <a:lstStyle/>
          <a:p>
            <a:r>
              <a:rPr lang="ru-RU" sz="1600" dirty="0" smtClean="0"/>
              <a:t>Отсутствие</a:t>
            </a:r>
          </a:p>
          <a:p>
            <a:r>
              <a:rPr lang="ru-RU" sz="1600" dirty="0" smtClean="0"/>
              <a:t>заболеваний</a:t>
            </a:r>
            <a:endParaRPr lang="en-US" sz="1600" dirty="0"/>
          </a:p>
        </p:txBody>
      </p:sp>
      <p:sp>
        <p:nvSpPr>
          <p:cNvPr id="18" name="Rectangle 1"/>
          <p:cNvSpPr/>
          <p:nvPr/>
        </p:nvSpPr>
        <p:spPr>
          <a:xfrm>
            <a:off x="3682321" y="3466056"/>
            <a:ext cx="1790875" cy="523220"/>
          </a:xfrm>
          <a:prstGeom prst="rect">
            <a:avLst/>
          </a:prstGeom>
        </p:spPr>
        <p:txBody>
          <a:bodyPr wrap="none">
            <a:spAutoFit/>
          </a:bodyPr>
          <a:lstStyle/>
          <a:p>
            <a:r>
              <a:rPr lang="ru-RU" sz="2800" dirty="0" smtClean="0"/>
              <a:t>Здоровье</a:t>
            </a:r>
            <a:endParaRPr lang="en-US" sz="2800" dirty="0"/>
          </a:p>
        </p:txBody>
      </p:sp>
      <p:sp>
        <p:nvSpPr>
          <p:cNvPr id="19" name="Rectangle 1"/>
          <p:cNvSpPr/>
          <p:nvPr/>
        </p:nvSpPr>
        <p:spPr>
          <a:xfrm>
            <a:off x="6604907" y="1507558"/>
            <a:ext cx="1733178" cy="830997"/>
          </a:xfrm>
          <a:prstGeom prst="rect">
            <a:avLst/>
          </a:prstGeom>
        </p:spPr>
        <p:txBody>
          <a:bodyPr wrap="square">
            <a:spAutoFit/>
          </a:bodyPr>
          <a:lstStyle/>
          <a:p>
            <a:pPr algn="ctr"/>
            <a:r>
              <a:rPr lang="ru-RU" sz="1600" dirty="0"/>
              <a:t>Температура</a:t>
            </a:r>
            <a:r>
              <a:rPr lang="ru-RU" sz="1600" dirty="0" smtClean="0"/>
              <a:t>,</a:t>
            </a:r>
          </a:p>
          <a:p>
            <a:pPr algn="ctr"/>
            <a:r>
              <a:rPr lang="en-US" sz="1600" dirty="0" smtClean="0"/>
              <a:t>AD</a:t>
            </a:r>
            <a:r>
              <a:rPr lang="ru-RU" sz="1600" dirty="0"/>
              <a:t>, </a:t>
            </a:r>
            <a:endParaRPr lang="ru-RU" sz="1600" dirty="0" smtClean="0"/>
          </a:p>
          <a:p>
            <a:pPr algn="ctr"/>
            <a:r>
              <a:rPr lang="ru-RU" sz="1600" dirty="0" smtClean="0"/>
              <a:t>ЧСС</a:t>
            </a:r>
            <a:endParaRPr lang="en-US" sz="1600" dirty="0"/>
          </a:p>
        </p:txBody>
      </p:sp>
      <p:sp>
        <p:nvSpPr>
          <p:cNvPr id="20" name="Rectangle 1"/>
          <p:cNvSpPr/>
          <p:nvPr/>
        </p:nvSpPr>
        <p:spPr>
          <a:xfrm>
            <a:off x="6450887" y="2749291"/>
            <a:ext cx="2411845" cy="1107996"/>
          </a:xfrm>
          <a:prstGeom prst="rect">
            <a:avLst/>
          </a:prstGeom>
        </p:spPr>
        <p:txBody>
          <a:bodyPr wrap="square">
            <a:spAutoFit/>
          </a:bodyPr>
          <a:lstStyle/>
          <a:p>
            <a:r>
              <a:rPr lang="ru-RU" sz="1600" dirty="0" smtClean="0"/>
              <a:t>Корреляция функционирования физиологических </a:t>
            </a:r>
            <a:r>
              <a:rPr lang="ru-RU" sz="1600" dirty="0"/>
              <a:t>систем Ʃ[R]</a:t>
            </a:r>
            <a:endParaRPr lang="en-US" sz="1600" dirty="0"/>
          </a:p>
        </p:txBody>
      </p:sp>
      <p:sp>
        <p:nvSpPr>
          <p:cNvPr id="21" name="Rectangle 1"/>
          <p:cNvSpPr/>
          <p:nvPr/>
        </p:nvSpPr>
        <p:spPr>
          <a:xfrm>
            <a:off x="6257025" y="3984747"/>
            <a:ext cx="2411845" cy="1107996"/>
          </a:xfrm>
          <a:prstGeom prst="rect">
            <a:avLst/>
          </a:prstGeom>
        </p:spPr>
        <p:txBody>
          <a:bodyPr wrap="square">
            <a:spAutoFit/>
          </a:bodyPr>
          <a:lstStyle/>
          <a:p>
            <a:pPr algn="ctr"/>
            <a:r>
              <a:rPr lang="ru-RU" sz="1600" dirty="0" smtClean="0"/>
              <a:t>Соответствие шаблону </a:t>
            </a:r>
            <a:r>
              <a:rPr lang="ru-RU" sz="1600" dirty="0"/>
              <a:t>рефлексных </a:t>
            </a:r>
            <a:r>
              <a:rPr lang="ru-RU" sz="1600" dirty="0" smtClean="0"/>
              <a:t>движений</a:t>
            </a:r>
          </a:p>
          <a:p>
            <a:pPr algn="ctr"/>
            <a:r>
              <a:rPr lang="en-US" sz="1600" dirty="0">
                <a:latin typeface="Times New Roman" panose="02020603050405020304" pitchFamily="18" charset="0"/>
                <a:ea typeface="Calibri" panose="020F0502020204030204" pitchFamily="34" charset="0"/>
              </a:rPr>
              <a:t>Ʃ[</a:t>
            </a:r>
            <a:r>
              <a:rPr lang="el-GR" sz="1600" dirty="0">
                <a:latin typeface="Times New Roman" panose="02020603050405020304" pitchFamily="18" charset="0"/>
                <a:ea typeface="Calibri" panose="020F0502020204030204" pitchFamily="34" charset="0"/>
              </a:rPr>
              <a:t>Δ</a:t>
            </a:r>
            <a:r>
              <a:rPr lang="en-US" sz="1600" dirty="0">
                <a:latin typeface="Times New Roman" panose="02020603050405020304" pitchFamily="18" charset="0"/>
                <a:ea typeface="Calibri" panose="020F0502020204030204" pitchFamily="34" charset="0"/>
              </a:rPr>
              <a:t>M]</a:t>
            </a:r>
            <a:endParaRPr lang="ru-RU" sz="1600" dirty="0" smtClean="0"/>
          </a:p>
          <a:p>
            <a:endParaRPr lang="en-US" sz="1600" dirty="0"/>
          </a:p>
        </p:txBody>
      </p:sp>
      <p:cxnSp>
        <p:nvCxnSpPr>
          <p:cNvPr id="23" name="Прямая соединительная линия 22"/>
          <p:cNvCxnSpPr/>
          <p:nvPr/>
        </p:nvCxnSpPr>
        <p:spPr>
          <a:xfrm flipH="1" flipV="1">
            <a:off x="2855740" y="1874877"/>
            <a:ext cx="498996" cy="18600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flipV="1">
            <a:off x="2855740" y="3154699"/>
            <a:ext cx="498996" cy="5802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H="1">
            <a:off x="2855740" y="3734908"/>
            <a:ext cx="498996" cy="6674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flipH="1">
            <a:off x="2855740" y="3734908"/>
            <a:ext cx="498996" cy="19259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V="1">
            <a:off x="5766581" y="1906722"/>
            <a:ext cx="533195" cy="18281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V="1">
            <a:off x="5766581" y="3249534"/>
            <a:ext cx="507544" cy="485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5766581" y="3734908"/>
            <a:ext cx="533196" cy="18818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766581" y="3734908"/>
            <a:ext cx="507544" cy="728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1"/>
          <p:cNvSpPr/>
          <p:nvPr/>
        </p:nvSpPr>
        <p:spPr>
          <a:xfrm>
            <a:off x="6333978" y="5324387"/>
            <a:ext cx="2411845" cy="523220"/>
          </a:xfrm>
          <a:prstGeom prst="rect">
            <a:avLst/>
          </a:prstGeom>
        </p:spPr>
        <p:txBody>
          <a:bodyPr wrap="square">
            <a:spAutoFit/>
          </a:bodyPr>
          <a:lstStyle/>
          <a:p>
            <a:pPr algn="ctr"/>
            <a:r>
              <a:rPr lang="ru-RU" sz="2800" dirty="0"/>
              <a:t>?</a:t>
            </a:r>
            <a:endParaRPr lang="en-US" sz="2800" dirty="0"/>
          </a:p>
        </p:txBody>
      </p:sp>
    </p:spTree>
    <p:extLst>
      <p:ext uri="{BB962C8B-B14F-4D97-AF65-F5344CB8AC3E}">
        <p14:creationId xmlns:p14="http://schemas.microsoft.com/office/powerpoint/2010/main" val="124237480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0A5572AB-DC96-487F-A1C7-01DAC04C90B7}" type="slidenum">
              <a:rPr lang="ru-RU" altLang="en-US" sz="1400" smtClean="0"/>
              <a:pPr>
                <a:spcBef>
                  <a:spcPct val="0"/>
                </a:spcBef>
                <a:buFontTx/>
                <a:buNone/>
              </a:pPr>
              <a:t>21</a:t>
            </a:fld>
            <a:endParaRPr lang="ru-RU" altLang="en-US" sz="1400" dirty="0" smtClean="0"/>
          </a:p>
        </p:txBody>
      </p:sp>
      <p:sp>
        <p:nvSpPr>
          <p:cNvPr id="31747" name="Rectangle 2"/>
          <p:cNvSpPr>
            <a:spLocks noGrp="1" noChangeArrowheads="1"/>
          </p:cNvSpPr>
          <p:nvPr>
            <p:ph type="title"/>
          </p:nvPr>
        </p:nvSpPr>
        <p:spPr>
          <a:xfrm>
            <a:off x="548638" y="0"/>
            <a:ext cx="7786053" cy="685801"/>
          </a:xfrm>
        </p:spPr>
        <p:txBody>
          <a:bodyPr/>
          <a:lstStyle/>
          <a:p>
            <a:pPr eaLnBrk="1" hangingPunct="1"/>
            <a:r>
              <a:rPr lang="ru-RU" altLang="en-US" sz="4000" dirty="0" smtClean="0">
                <a:solidFill>
                  <a:schemeClr val="accent2"/>
                </a:solidFill>
              </a:rPr>
              <a:t>Заключение</a:t>
            </a:r>
          </a:p>
        </p:txBody>
      </p:sp>
      <p:sp>
        <p:nvSpPr>
          <p:cNvPr id="2" name="Rectangle 1"/>
          <p:cNvSpPr/>
          <p:nvPr/>
        </p:nvSpPr>
        <p:spPr>
          <a:xfrm>
            <a:off x="250665" y="1000434"/>
            <a:ext cx="8382000" cy="5778633"/>
          </a:xfrm>
          <a:prstGeom prst="rect">
            <a:avLst/>
          </a:prstGeom>
        </p:spPr>
        <p:txBody>
          <a:bodyPr wrap="square">
            <a:spAutoFit/>
          </a:bodyPr>
          <a:lstStyle/>
          <a:p>
            <a:pPr marL="342900" indent="-342900" algn="just">
              <a:lnSpc>
                <a:spcPct val="107000"/>
              </a:lnSpc>
              <a:spcAft>
                <a:spcPts val="600"/>
              </a:spcAft>
              <a:buFontTx/>
              <a:buChar char="-"/>
            </a:pPr>
            <a:r>
              <a:rPr lang="ru-RU" sz="2400" dirty="0" smtClean="0">
                <a:latin typeface="+mn-lt"/>
                <a:ea typeface="Calibri" panose="020F0502020204030204" pitchFamily="34" charset="0"/>
                <a:cs typeface="Times New Roman" panose="02020603050405020304" pitchFamily="18" charset="0"/>
              </a:rPr>
              <a:t>Результаты </a:t>
            </a:r>
            <a:r>
              <a:rPr lang="en-US" sz="2400" dirty="0" smtClean="0">
                <a:latin typeface="+mn-lt"/>
                <a:ea typeface="Calibri" panose="020F0502020204030204" pitchFamily="34" charset="0"/>
                <a:cs typeface="Times New Roman" panose="02020603050405020304" pitchFamily="18" charset="0"/>
              </a:rPr>
              <a:t>HealthTest </a:t>
            </a:r>
            <a:r>
              <a:rPr lang="ru-RU" sz="2400" dirty="0" smtClean="0">
                <a:latin typeface="+mn-lt"/>
                <a:ea typeface="Calibri" panose="020F0502020204030204" pitchFamily="34" charset="0"/>
                <a:cs typeface="Times New Roman" panose="02020603050405020304" pitchFamily="18" charset="0"/>
              </a:rPr>
              <a:t>совпадают с субъективной оценкой самочувствия </a:t>
            </a:r>
            <a:r>
              <a:rPr lang="ru-RU" sz="2400" dirty="0">
                <a:latin typeface="+mn-lt"/>
                <a:ea typeface="Calibri" panose="020F0502020204030204" pitchFamily="34" charset="0"/>
                <a:cs typeface="Times New Roman" panose="02020603050405020304" pitchFamily="18" charset="0"/>
              </a:rPr>
              <a:t>при диагностике заболеваний различной природы, причем показатели программы оказались чувствительнее </a:t>
            </a:r>
            <a:r>
              <a:rPr lang="ru-RU" sz="2400" dirty="0" smtClean="0">
                <a:latin typeface="+mn-lt"/>
                <a:ea typeface="Calibri" panose="020F0502020204030204" pitchFamily="34" charset="0"/>
                <a:cs typeface="Times New Roman" panose="02020603050405020304" pitchFamily="18" charset="0"/>
              </a:rPr>
              <a:t>в </a:t>
            </a:r>
            <a:r>
              <a:rPr lang="ru-RU" sz="2400" dirty="0">
                <a:latin typeface="+mn-lt"/>
                <a:ea typeface="Calibri" panose="020F0502020204030204" pitchFamily="34" charset="0"/>
                <a:cs typeface="Times New Roman" panose="02020603050405020304" pitchFamily="18" charset="0"/>
              </a:rPr>
              <a:t>оценке общего состояния здоровья, чем </a:t>
            </a:r>
            <a:r>
              <a:rPr lang="ru-RU" sz="2400" dirty="0" smtClean="0">
                <a:latin typeface="+mn-lt"/>
                <a:ea typeface="Calibri" panose="020F0502020204030204" pitchFamily="34" charset="0"/>
                <a:cs typeface="Times New Roman" panose="02020603050405020304" pitchFamily="18" charset="0"/>
              </a:rPr>
              <a:t>такой </a:t>
            </a:r>
            <a:r>
              <a:rPr lang="ru-RU" sz="2400" dirty="0">
                <a:latin typeface="+mn-lt"/>
                <a:ea typeface="Calibri" panose="020F0502020204030204" pitchFamily="34" charset="0"/>
                <a:cs typeface="Times New Roman" panose="02020603050405020304" pitchFamily="18" charset="0"/>
              </a:rPr>
              <a:t>показатель здоровья как температура тела</a:t>
            </a:r>
            <a:r>
              <a:rPr lang="ru-RU" sz="2400" dirty="0" smtClean="0">
                <a:latin typeface="+mn-lt"/>
                <a:ea typeface="Calibri" panose="020F0502020204030204" pitchFamily="34" charset="0"/>
                <a:cs typeface="Times New Roman" panose="02020603050405020304" pitchFamily="18" charset="0"/>
              </a:rPr>
              <a:t>.</a:t>
            </a:r>
            <a:endParaRPr lang="en-US" sz="2400" dirty="0" smtClean="0">
              <a:latin typeface="+mn-lt"/>
              <a:ea typeface="Calibri" panose="020F0502020204030204" pitchFamily="34" charset="0"/>
              <a:cs typeface="Times New Roman" panose="02020603050405020304" pitchFamily="18" charset="0"/>
            </a:endParaRPr>
          </a:p>
          <a:p>
            <a:pPr marL="342900" indent="-342900" algn="just">
              <a:lnSpc>
                <a:spcPct val="107000"/>
              </a:lnSpc>
              <a:spcAft>
                <a:spcPts val="600"/>
              </a:spcAft>
              <a:buFontTx/>
              <a:buChar char="-"/>
            </a:pPr>
            <a:r>
              <a:rPr lang="ru-RU" sz="2400" dirty="0">
                <a:solidFill>
                  <a:srgbClr val="000000"/>
                </a:solidFill>
                <a:latin typeface="Times New Roman"/>
              </a:rPr>
              <a:t>Компьютерное бесконтактное тестирование уровня здоровья и диагностики отдельных заболеваний имеет преимущества перед биохимическими методами диагностики для ранней экспресс диагностики различных заболеваний</a:t>
            </a:r>
            <a:r>
              <a:rPr lang="ru-RU" sz="2400" dirty="0" smtClean="0">
                <a:solidFill>
                  <a:srgbClr val="000000"/>
                </a:solidFill>
                <a:latin typeface="Times New Roman"/>
              </a:rPr>
              <a:t>.</a:t>
            </a:r>
            <a:endParaRPr lang="en-US" sz="2400" dirty="0" smtClean="0">
              <a:solidFill>
                <a:srgbClr val="000000"/>
              </a:solidFill>
              <a:latin typeface="Times New Roman"/>
            </a:endParaRPr>
          </a:p>
          <a:p>
            <a:pPr marL="342900" indent="-342900" algn="just">
              <a:lnSpc>
                <a:spcPct val="107000"/>
              </a:lnSpc>
              <a:spcAft>
                <a:spcPts val="0"/>
              </a:spcAft>
              <a:buFontTx/>
              <a:buChar char="-"/>
            </a:pPr>
            <a:r>
              <a:rPr lang="ru-RU" sz="2400" dirty="0">
                <a:solidFill>
                  <a:srgbClr val="000000"/>
                </a:solidFill>
                <a:latin typeface="Times New Roman"/>
              </a:rPr>
              <a:t>Необходимо </a:t>
            </a:r>
            <a:r>
              <a:rPr lang="ru-RU" sz="2400" dirty="0" smtClean="0">
                <a:solidFill>
                  <a:srgbClr val="000000"/>
                </a:solidFill>
                <a:latin typeface="Times New Roman"/>
              </a:rPr>
              <a:t>разрабатывать практические решения бесконтактной диагностики которые </a:t>
            </a:r>
            <a:r>
              <a:rPr lang="ru-RU" sz="2400" dirty="0">
                <a:solidFill>
                  <a:srgbClr val="000000"/>
                </a:solidFill>
                <a:latin typeface="Times New Roman"/>
              </a:rPr>
              <a:t>основаны на сочетании всего предыдущего медицинского и технического опыта</a:t>
            </a:r>
            <a:r>
              <a:rPr lang="ru-RU" sz="2400" dirty="0" smtClean="0">
                <a:solidFill>
                  <a:srgbClr val="000000"/>
                </a:solidFill>
                <a:latin typeface="Times New Roman"/>
              </a:rPr>
              <a:t>.</a:t>
            </a:r>
            <a:endParaRPr lang="ru-RU" sz="2400" dirty="0" smtClean="0">
              <a:latin typeface="+mn-lt"/>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xfrm>
            <a:off x="6831981" y="62055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A4CCA1ED-49B7-421D-B044-82DB5070921A}" type="slidenum">
              <a:rPr lang="ru-RU" altLang="ru-RU" sz="1400" smtClean="0"/>
              <a:pPr>
                <a:spcBef>
                  <a:spcPct val="0"/>
                </a:spcBef>
                <a:buFontTx/>
                <a:buNone/>
              </a:pPr>
              <a:t>22</a:t>
            </a:fld>
            <a:endParaRPr lang="ru-RU" altLang="ru-RU" sz="1400" dirty="0" smtClean="0"/>
          </a:p>
        </p:txBody>
      </p:sp>
      <p:sp>
        <p:nvSpPr>
          <p:cNvPr id="22530" name="Rectangle 2"/>
          <p:cNvSpPr>
            <a:spLocks noGrp="1" noChangeArrowheads="1"/>
          </p:cNvSpPr>
          <p:nvPr>
            <p:ph type="title"/>
          </p:nvPr>
        </p:nvSpPr>
        <p:spPr>
          <a:xfrm>
            <a:off x="684213" y="333375"/>
            <a:ext cx="7772400" cy="987425"/>
          </a:xfrm>
        </p:spPr>
        <p:txBody>
          <a:bodyPr/>
          <a:lstStyle/>
          <a:p>
            <a:pPr eaLnBrk="1" hangingPunct="1">
              <a:defRPr/>
            </a:pPr>
            <a:r>
              <a:rPr lang="ru-RU" b="1" dirty="0" smtClean="0">
                <a:solidFill>
                  <a:schemeClr val="accent2"/>
                </a:solidFill>
                <a:effectLst>
                  <a:outerShdw blurRad="38100" dist="38100" dir="2700000" algn="tl">
                    <a:srgbClr val="C0C0C0"/>
                  </a:outerShdw>
                </a:effectLst>
              </a:rPr>
              <a:t>Спасибо за внимание!</a:t>
            </a:r>
          </a:p>
        </p:txBody>
      </p:sp>
      <p:sp>
        <p:nvSpPr>
          <p:cNvPr id="33796" name="Rectangle 3"/>
          <p:cNvSpPr>
            <a:spLocks noGrp="1" noChangeArrowheads="1"/>
          </p:cNvSpPr>
          <p:nvPr>
            <p:ph type="body" idx="1"/>
          </p:nvPr>
        </p:nvSpPr>
        <p:spPr>
          <a:xfrm>
            <a:off x="569913" y="1458913"/>
            <a:ext cx="7989887" cy="4608512"/>
          </a:xfrm>
        </p:spPr>
        <p:txBody>
          <a:bodyPr/>
          <a:lstStyle/>
          <a:p>
            <a:pPr eaLnBrk="1" hangingPunct="1">
              <a:buFontTx/>
              <a:buNone/>
            </a:pPr>
            <a:endParaRPr lang="ru-RU" altLang="ru-RU" dirty="0" smtClean="0"/>
          </a:p>
          <a:p>
            <a:pPr algn="ctr" eaLnBrk="1" hangingPunct="1">
              <a:buFontTx/>
              <a:buNone/>
            </a:pPr>
            <a:r>
              <a:rPr lang="ru-RU" altLang="ru-RU" dirty="0" smtClean="0"/>
              <a:t>В.А. Минкин     </a:t>
            </a:r>
            <a:endParaRPr lang="en-US" altLang="ru-RU" dirty="0" smtClean="0"/>
          </a:p>
          <a:p>
            <a:pPr algn="ctr" eaLnBrk="1" hangingPunct="1">
              <a:buFontTx/>
              <a:buNone/>
            </a:pPr>
            <a:r>
              <a:rPr lang="de-DE" altLang="ru-RU" sz="3600" dirty="0" smtClean="0"/>
              <a:t>e</a:t>
            </a:r>
            <a:r>
              <a:rPr lang="ru-RU" altLang="ru-RU" sz="3600" dirty="0" smtClean="0"/>
              <a:t>-</a:t>
            </a:r>
            <a:r>
              <a:rPr lang="de-DE" altLang="ru-RU" sz="3600" dirty="0" smtClean="0"/>
              <a:t>mail</a:t>
            </a:r>
            <a:r>
              <a:rPr lang="ru-RU" altLang="ru-RU" sz="3600" dirty="0" smtClean="0"/>
              <a:t>: </a:t>
            </a:r>
            <a:r>
              <a:rPr lang="en-US" altLang="ru-RU" sz="3600" b="1" dirty="0" smtClean="0">
                <a:solidFill>
                  <a:schemeClr val="accent2"/>
                </a:solidFill>
              </a:rPr>
              <a:t>minkin@elsys.ru</a:t>
            </a:r>
          </a:p>
          <a:p>
            <a:pPr algn="ctr" eaLnBrk="1" hangingPunct="1">
              <a:buNone/>
            </a:pPr>
            <a:r>
              <a:rPr lang="ru-RU" altLang="en-US" dirty="0">
                <a:cs typeface="Calibri" panose="020F0502020204030204" pitchFamily="34" charset="0"/>
              </a:rPr>
              <a:t>А.Ф. Бобров</a:t>
            </a:r>
            <a:endParaRPr lang="en-US" altLang="en-US" dirty="0">
              <a:cs typeface="Calibri" panose="020F0502020204030204" pitchFamily="34" charset="0"/>
            </a:endParaRPr>
          </a:p>
          <a:p>
            <a:pPr algn="ctr" eaLnBrk="1" hangingPunct="1">
              <a:buNone/>
            </a:pPr>
            <a:r>
              <a:rPr lang="de-DE" altLang="ru-RU" sz="3600" dirty="0"/>
              <a:t>e</a:t>
            </a:r>
            <a:r>
              <a:rPr lang="ru-RU" altLang="ru-RU" sz="3600" dirty="0"/>
              <a:t>-</a:t>
            </a:r>
            <a:r>
              <a:rPr lang="de-DE" altLang="ru-RU" sz="3600" dirty="0"/>
              <a:t>mail</a:t>
            </a:r>
            <a:r>
              <a:rPr lang="ru-RU" altLang="ru-RU" sz="3600" dirty="0"/>
              <a:t>: </a:t>
            </a:r>
            <a:r>
              <a:rPr lang="en-US" altLang="ru-RU" sz="3600" b="1" dirty="0" smtClean="0">
                <a:solidFill>
                  <a:schemeClr val="accent2"/>
                </a:solidFill>
              </a:rPr>
              <a:t>baf-vcmk@mail.ru </a:t>
            </a:r>
            <a:r>
              <a:rPr lang="en-US" altLang="ru-RU" sz="3600" b="1" dirty="0" smtClean="0"/>
              <a:t> </a:t>
            </a:r>
            <a:endParaRPr lang="en-US" altLang="ru-RU" sz="3600" dirty="0" smtClean="0"/>
          </a:p>
          <a:p>
            <a:pPr algn="ctr" eaLnBrk="1" hangingPunct="1">
              <a:buFontTx/>
              <a:buNone/>
            </a:pPr>
            <a:r>
              <a:rPr lang="en-US" altLang="ru-RU" sz="4400" b="1" dirty="0" smtClean="0">
                <a:solidFill>
                  <a:schemeClr val="accent2"/>
                </a:solidFill>
              </a:rPr>
              <a:t>  </a:t>
            </a:r>
            <a:r>
              <a:rPr lang="en-US" altLang="ru-RU" b="1" dirty="0" smtClean="0">
                <a:solidFill>
                  <a:schemeClr val="accent2"/>
                </a:solidFill>
              </a:rPr>
              <a:t>www.elsys.ru</a:t>
            </a:r>
            <a:r>
              <a:rPr lang="en-US" altLang="ru-RU" dirty="0" smtClean="0"/>
              <a:t>  </a:t>
            </a:r>
          </a:p>
          <a:p>
            <a:pPr algn="ctr" eaLnBrk="1" hangingPunct="1">
              <a:buFontTx/>
              <a:buNone/>
            </a:pPr>
            <a:r>
              <a:rPr lang="en-US" altLang="ru-RU" b="1" dirty="0" smtClean="0">
                <a:solidFill>
                  <a:schemeClr val="accent2"/>
                </a:solidFill>
              </a:rPr>
              <a:t>  </a:t>
            </a:r>
            <a:r>
              <a:rPr lang="en-US" altLang="ru-RU" sz="3600" b="1" dirty="0" smtClean="0">
                <a:solidFill>
                  <a:schemeClr val="accent2"/>
                </a:solidFill>
              </a:rPr>
              <a:t>www.psymaker.com</a:t>
            </a:r>
          </a:p>
          <a:p>
            <a:pPr algn="ctr" eaLnBrk="1" hangingPunct="1">
              <a:buFontTx/>
              <a:buNone/>
            </a:pPr>
            <a:endParaRPr lang="ru-RU" altLang="ru-RU" sz="3600" u="sng" dirty="0" smtClean="0">
              <a:solidFill>
                <a:schemeClr val="accent2"/>
              </a:solidFill>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523875" y="-88900"/>
            <a:ext cx="7772400" cy="1143000"/>
          </a:xfrm>
        </p:spPr>
        <p:txBody>
          <a:bodyPr/>
          <a:lstStyle/>
          <a:p>
            <a:r>
              <a:rPr lang="ru-RU" altLang="ru-RU" dirty="0" smtClean="0">
                <a:solidFill>
                  <a:schemeClr val="accent6"/>
                </a:solidFill>
              </a:rPr>
              <a:t>Физиология активности</a:t>
            </a:r>
            <a:endParaRPr lang="en-US" altLang="ru-RU" dirty="0" smtClean="0">
              <a:solidFill>
                <a:schemeClr val="accent6"/>
              </a:solidFill>
            </a:endParaRPr>
          </a:p>
        </p:txBody>
      </p:sp>
      <p:sp>
        <p:nvSpPr>
          <p:cNvPr id="8195" name="Content Placeholder 2"/>
          <p:cNvSpPr>
            <a:spLocks noGrp="1"/>
          </p:cNvSpPr>
          <p:nvPr>
            <p:ph idx="1"/>
          </p:nvPr>
        </p:nvSpPr>
        <p:spPr>
          <a:xfrm>
            <a:off x="655638" y="890588"/>
            <a:ext cx="8061325" cy="5683250"/>
          </a:xfrm>
        </p:spPr>
        <p:txBody>
          <a:bodyPr/>
          <a:lstStyle/>
          <a:p>
            <a:pPr marL="0" indent="0">
              <a:spcBef>
                <a:spcPct val="0"/>
              </a:spcBef>
              <a:buFontTx/>
              <a:buNone/>
            </a:pPr>
            <a:r>
              <a:rPr lang="ru-RU" altLang="ru-RU" sz="1800" dirty="0" smtClean="0"/>
              <a:t>Интроверт и экстраверт различаются направление движения энергии</a:t>
            </a:r>
            <a:endParaRPr lang="en-US" altLang="ru-RU" sz="1800" dirty="0" smtClean="0"/>
          </a:p>
          <a:p>
            <a:pPr marL="0" indent="0">
              <a:spcBef>
                <a:spcPct val="0"/>
              </a:spcBef>
              <a:buFontTx/>
              <a:buNone/>
            </a:pPr>
            <a:r>
              <a:rPr lang="en-US" altLang="en-US" sz="1800" dirty="0" smtClean="0">
                <a:ea typeface="SimSun" panose="02010600030101010101" pitchFamily="2" charset="-122"/>
              </a:rPr>
              <a:t>(</a:t>
            </a:r>
            <a:r>
              <a:rPr lang="ru-RU" altLang="en-US" sz="1800" dirty="0" smtClean="0">
                <a:ea typeface="SimSun" panose="02010600030101010101" pitchFamily="2" charset="-122"/>
              </a:rPr>
              <a:t>Психологические типы</a:t>
            </a:r>
            <a:r>
              <a:rPr lang="en-US" altLang="en-US" sz="1800" dirty="0" smtClean="0">
                <a:ea typeface="SimSun" panose="02010600030101010101" pitchFamily="2" charset="-122"/>
              </a:rPr>
              <a:t>, 1921) </a:t>
            </a:r>
          </a:p>
          <a:p>
            <a:pPr marL="0" indent="0" algn="r">
              <a:spcBef>
                <a:spcPct val="0"/>
              </a:spcBef>
              <a:spcAft>
                <a:spcPts val="600"/>
              </a:spcAft>
              <a:buFontTx/>
              <a:buNone/>
            </a:pPr>
            <a:r>
              <a:rPr lang="ru-RU" altLang="ru-RU" sz="1800" dirty="0" smtClean="0">
                <a:solidFill>
                  <a:schemeClr val="accent2"/>
                </a:solidFill>
              </a:rPr>
              <a:t>Карл</a:t>
            </a:r>
            <a:r>
              <a:rPr lang="en-US" altLang="ru-RU" sz="1800" dirty="0" smtClean="0">
                <a:solidFill>
                  <a:schemeClr val="accent2"/>
                </a:solidFill>
              </a:rPr>
              <a:t> </a:t>
            </a:r>
            <a:r>
              <a:rPr lang="ru-RU" altLang="ru-RU" sz="1800" dirty="0" smtClean="0">
                <a:solidFill>
                  <a:schemeClr val="accent2"/>
                </a:solidFill>
              </a:rPr>
              <a:t>Юнг</a:t>
            </a:r>
          </a:p>
          <a:p>
            <a:pPr marL="0" indent="0">
              <a:spcBef>
                <a:spcPct val="0"/>
              </a:spcBef>
              <a:buFontTx/>
              <a:buNone/>
            </a:pPr>
            <a:r>
              <a:rPr lang="ru-RU" altLang="en-US" sz="1800" dirty="0" smtClean="0"/>
              <a:t>Движения человека дискретны и управляются обратной связью </a:t>
            </a:r>
            <a:r>
              <a:rPr lang="en-US" altLang="en-US" sz="1800" dirty="0" smtClean="0"/>
              <a:t>(</a:t>
            </a:r>
            <a:r>
              <a:rPr lang="ru-RU" altLang="en-US" sz="1800" dirty="0"/>
              <a:t>Общая биомеханика</a:t>
            </a:r>
            <a:r>
              <a:rPr lang="en-US" altLang="en-US" sz="1800" dirty="0" smtClean="0"/>
              <a:t>, 19</a:t>
            </a:r>
            <a:r>
              <a:rPr lang="ru-RU" altLang="en-US" sz="1800" dirty="0" smtClean="0"/>
              <a:t>24</a:t>
            </a:r>
            <a:r>
              <a:rPr lang="en-US" altLang="en-US" sz="1800" dirty="0" smtClean="0"/>
              <a:t>) </a:t>
            </a:r>
          </a:p>
          <a:p>
            <a:pPr marL="0" indent="0" algn="r">
              <a:spcBef>
                <a:spcPct val="0"/>
              </a:spcBef>
              <a:spcAft>
                <a:spcPts val="600"/>
              </a:spcAft>
              <a:buFontTx/>
              <a:buNone/>
            </a:pPr>
            <a:r>
              <a:rPr lang="ru-RU" altLang="en-US" sz="1800" dirty="0" smtClean="0">
                <a:solidFill>
                  <a:schemeClr val="accent2"/>
                </a:solidFill>
              </a:rPr>
              <a:t>Николай </a:t>
            </a:r>
            <a:r>
              <a:rPr lang="en-US" altLang="en-US" sz="1800" dirty="0" smtClean="0">
                <a:solidFill>
                  <a:schemeClr val="accent2"/>
                </a:solidFill>
              </a:rPr>
              <a:t> </a:t>
            </a:r>
            <a:r>
              <a:rPr lang="ru-RU" altLang="en-US" sz="1800" dirty="0" smtClean="0">
                <a:solidFill>
                  <a:schemeClr val="accent2"/>
                </a:solidFill>
              </a:rPr>
              <a:t>Бернштейн</a:t>
            </a:r>
            <a:endParaRPr lang="ru-RU" altLang="ru-RU" sz="1800" dirty="0" smtClean="0"/>
          </a:p>
          <a:p>
            <a:pPr marL="0" indent="0">
              <a:spcBef>
                <a:spcPct val="0"/>
              </a:spcBef>
              <a:buFontTx/>
              <a:buNone/>
            </a:pPr>
            <a:r>
              <a:rPr lang="ru-RU" altLang="en-US" sz="1800" dirty="0" smtClean="0"/>
              <a:t>Психофизиологические процессы связаны с обменом энергии и информации внутри и между физиологическими системами человека </a:t>
            </a:r>
            <a:r>
              <a:rPr lang="en-US" altLang="en-US" sz="1800" dirty="0" smtClean="0">
                <a:ea typeface="SimSun" panose="02010600030101010101" pitchFamily="2" charset="-122"/>
              </a:rPr>
              <a:t>(</a:t>
            </a:r>
            <a:r>
              <a:rPr lang="ru-RU" altLang="en-US" sz="1800" dirty="0" smtClean="0">
                <a:ea typeface="SimSun" panose="02010600030101010101" pitchFamily="2" charset="-122"/>
              </a:rPr>
              <a:t>Кибернетика</a:t>
            </a:r>
            <a:r>
              <a:rPr lang="en-US" altLang="en-US" sz="1800" dirty="0" smtClean="0">
                <a:ea typeface="SimSun" panose="02010600030101010101" pitchFamily="2" charset="-122"/>
              </a:rPr>
              <a:t>: </a:t>
            </a:r>
            <a:r>
              <a:rPr lang="ru-RU" altLang="en-US" sz="1800" dirty="0" smtClean="0">
                <a:ea typeface="SimSun" panose="02010600030101010101" pitchFamily="2" charset="-122"/>
              </a:rPr>
              <a:t>Или управление и связь у человека и машины</a:t>
            </a:r>
            <a:r>
              <a:rPr lang="en-US" altLang="en-US" sz="1800" dirty="0" smtClean="0">
                <a:ea typeface="SimSun" panose="02010600030101010101" pitchFamily="2" charset="-122"/>
              </a:rPr>
              <a:t>, 1948) </a:t>
            </a:r>
          </a:p>
          <a:p>
            <a:pPr marL="0" indent="0" algn="r">
              <a:spcBef>
                <a:spcPct val="0"/>
              </a:spcBef>
              <a:spcAft>
                <a:spcPts val="600"/>
              </a:spcAft>
              <a:buFontTx/>
              <a:buNone/>
            </a:pPr>
            <a:r>
              <a:rPr lang="ru-RU" altLang="en-US" sz="1800" dirty="0" smtClean="0">
                <a:solidFill>
                  <a:schemeClr val="accent2"/>
                </a:solidFill>
              </a:rPr>
              <a:t>Норберт Винер</a:t>
            </a:r>
            <a:endParaRPr lang="en-US" altLang="en-US" sz="1800" dirty="0" smtClean="0">
              <a:solidFill>
                <a:schemeClr val="accent2"/>
              </a:solidFill>
            </a:endParaRPr>
          </a:p>
          <a:p>
            <a:pPr marL="0" indent="0">
              <a:spcBef>
                <a:spcPct val="0"/>
              </a:spcBef>
              <a:buFontTx/>
              <a:buNone/>
            </a:pPr>
            <a:r>
              <a:rPr lang="ru-RU" altLang="ru-RU" sz="1800" dirty="0" smtClean="0"/>
              <a:t>Амплитуда и интенсивность движений характеризуют агрессию</a:t>
            </a:r>
            <a:r>
              <a:rPr lang="en-US" altLang="ru-RU" sz="1800" dirty="0" smtClean="0"/>
              <a:t> </a:t>
            </a:r>
          </a:p>
          <a:p>
            <a:pPr marL="0" indent="0">
              <a:spcBef>
                <a:spcPct val="0"/>
              </a:spcBef>
              <a:buFontTx/>
              <a:buNone/>
            </a:pPr>
            <a:r>
              <a:rPr lang="en-US" altLang="ru-RU" sz="1800" dirty="0" smtClean="0"/>
              <a:t>(</a:t>
            </a:r>
            <a:r>
              <a:rPr lang="ru-RU" altLang="ru-RU" sz="1800" dirty="0" smtClean="0"/>
              <a:t>Агрессия</a:t>
            </a:r>
            <a:r>
              <a:rPr lang="en-US" altLang="ru-RU" sz="1800" dirty="0" smtClean="0"/>
              <a:t>, 196</a:t>
            </a:r>
            <a:r>
              <a:rPr lang="ru-RU" altLang="ru-RU" sz="1800" dirty="0" smtClean="0"/>
              <a:t>3</a:t>
            </a:r>
            <a:r>
              <a:rPr lang="en-US" altLang="ru-RU" sz="1800" dirty="0" smtClean="0"/>
              <a:t>) </a:t>
            </a:r>
          </a:p>
          <a:p>
            <a:pPr marL="0" indent="0" algn="r">
              <a:spcBef>
                <a:spcPct val="0"/>
              </a:spcBef>
              <a:spcAft>
                <a:spcPts val="600"/>
              </a:spcAft>
              <a:buFontTx/>
              <a:buNone/>
            </a:pPr>
            <a:r>
              <a:rPr lang="ru-RU" altLang="ru-RU" sz="1800" dirty="0" smtClean="0">
                <a:solidFill>
                  <a:schemeClr val="accent2"/>
                </a:solidFill>
              </a:rPr>
              <a:t>Конрад Лоренц</a:t>
            </a:r>
          </a:p>
          <a:p>
            <a:pPr marL="0" indent="0">
              <a:spcBef>
                <a:spcPct val="0"/>
              </a:spcBef>
              <a:spcAft>
                <a:spcPts val="600"/>
              </a:spcAft>
              <a:buFontTx/>
              <a:buNone/>
            </a:pPr>
            <a:r>
              <a:rPr lang="ru-RU" altLang="ru-RU" sz="1800" dirty="0" smtClean="0"/>
              <a:t>Каждое намерение связано с мускульными установками</a:t>
            </a:r>
            <a:r>
              <a:rPr lang="en-US" altLang="ru-RU" sz="1800" dirty="0" smtClean="0"/>
              <a:t> (</a:t>
            </a:r>
            <a:r>
              <a:rPr lang="ru-RU" altLang="ru-RU" sz="1800" dirty="0" smtClean="0">
                <a:cs typeface="Calibri" panose="020F0502020204030204" pitchFamily="34" charset="0"/>
              </a:rPr>
              <a:t>Миокинетическая психодиагностика</a:t>
            </a:r>
            <a:r>
              <a:rPr lang="en-US" altLang="en-US" sz="1800" dirty="0" smtClean="0">
                <a:cs typeface="Calibri" panose="020F0502020204030204" pitchFamily="34" charset="0"/>
              </a:rPr>
              <a:t>, 1954)</a:t>
            </a:r>
            <a:r>
              <a:rPr lang="en-US" altLang="ru-RU" sz="1800" dirty="0" smtClean="0">
                <a:solidFill>
                  <a:schemeClr val="accent2"/>
                </a:solidFill>
              </a:rPr>
              <a:t>	</a:t>
            </a:r>
            <a:r>
              <a:rPr lang="ru-RU" altLang="ru-RU" sz="1800" dirty="0" smtClean="0">
                <a:solidFill>
                  <a:schemeClr val="accent2"/>
                </a:solidFill>
              </a:rPr>
              <a:t>                                                               Мира-и-Лопес</a:t>
            </a:r>
          </a:p>
          <a:p>
            <a:pPr marL="0" indent="0">
              <a:spcBef>
                <a:spcPct val="0"/>
              </a:spcBef>
              <a:buFontTx/>
              <a:buNone/>
            </a:pPr>
            <a:r>
              <a:rPr lang="ru-RU" altLang="en-US" sz="1800" dirty="0" smtClean="0"/>
              <a:t>Все люди имеют не один интеллект, а ряд независимых интеллектов</a:t>
            </a:r>
            <a:r>
              <a:rPr lang="en-US" altLang="en-US" sz="1800" dirty="0" smtClean="0"/>
              <a:t> (</a:t>
            </a:r>
            <a:r>
              <a:rPr lang="ru-RU" altLang="en-US" sz="1800" dirty="0" smtClean="0">
                <a:cs typeface="Calibri" panose="020F0502020204030204" pitchFamily="34" charset="0"/>
              </a:rPr>
              <a:t>Игры разума</a:t>
            </a:r>
            <a:r>
              <a:rPr lang="en-US" altLang="en-US" sz="1800" dirty="0" smtClean="0">
                <a:cs typeface="Calibri" panose="020F0502020204030204" pitchFamily="34" charset="0"/>
              </a:rPr>
              <a:t>:</a:t>
            </a:r>
            <a:r>
              <a:rPr lang="ru-RU" altLang="en-US" sz="1800" dirty="0" smtClean="0">
                <a:cs typeface="Calibri" panose="020F0502020204030204" pitchFamily="34" charset="0"/>
              </a:rPr>
              <a:t> Тория множественного интеллекта</a:t>
            </a:r>
            <a:r>
              <a:rPr lang="en-US" altLang="en-US" sz="1800" dirty="0" smtClean="0"/>
              <a:t>, 1983) </a:t>
            </a:r>
          </a:p>
          <a:p>
            <a:pPr marL="0" indent="0" algn="r">
              <a:spcBef>
                <a:spcPct val="0"/>
              </a:spcBef>
              <a:buFontTx/>
              <a:buNone/>
            </a:pPr>
            <a:r>
              <a:rPr lang="ru-RU" altLang="ru-RU" sz="1800" dirty="0" smtClean="0">
                <a:solidFill>
                  <a:schemeClr val="accent2"/>
                </a:solidFill>
              </a:rPr>
              <a:t>Говард Гарднер</a:t>
            </a:r>
          </a:p>
          <a:p>
            <a:pPr marL="0" indent="0">
              <a:spcBef>
                <a:spcPts val="600"/>
              </a:spcBef>
              <a:buFontTx/>
              <a:buNone/>
            </a:pPr>
            <a:endParaRPr lang="en-US" altLang="ru-RU" sz="2000" dirty="0" smtClean="0">
              <a:solidFill>
                <a:schemeClr val="accent2"/>
              </a:solidFill>
            </a:endParaRPr>
          </a:p>
        </p:txBody>
      </p:sp>
      <p:sp>
        <p:nvSpPr>
          <p:cNvPr id="819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B3C5DEE-221C-4A96-AA12-99CAB50AB221}" type="slidenum">
              <a:rPr lang="ru-RU" altLang="ru-RU" sz="1400" smtClean="0"/>
              <a:pPr>
                <a:spcBef>
                  <a:spcPct val="0"/>
                </a:spcBef>
                <a:buFontTx/>
                <a:buNone/>
              </a:pPr>
              <a:t>3</a:t>
            </a:fld>
            <a:endParaRPr lang="ru-RU" altLang="ru-RU" sz="1400" dirty="0" smtClean="0"/>
          </a:p>
        </p:txBody>
      </p:sp>
      <p:sp>
        <p:nvSpPr>
          <p:cNvPr id="8197"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spTree>
    <p:extLst>
      <p:ext uri="{BB962C8B-B14F-4D97-AF65-F5344CB8AC3E}">
        <p14:creationId xmlns:p14="http://schemas.microsoft.com/office/powerpoint/2010/main" val="194089041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FA11C556-718C-43C5-8DC5-A2257E928E64}" type="slidenum">
              <a:rPr lang="ru-RU" altLang="en-US" sz="1400" smtClean="0"/>
              <a:pPr>
                <a:spcBef>
                  <a:spcPct val="0"/>
                </a:spcBef>
                <a:buFontTx/>
                <a:buNone/>
              </a:pPr>
              <a:t>4</a:t>
            </a:fld>
            <a:endParaRPr lang="ru-RU" altLang="en-US" sz="1400" dirty="0" smtClean="0"/>
          </a:p>
        </p:txBody>
      </p:sp>
      <p:sp>
        <p:nvSpPr>
          <p:cNvPr id="23554" name="Rectangle 2"/>
          <p:cNvSpPr>
            <a:spLocks noGrp="1" noChangeArrowheads="1"/>
          </p:cNvSpPr>
          <p:nvPr>
            <p:ph type="title"/>
          </p:nvPr>
        </p:nvSpPr>
        <p:spPr>
          <a:xfrm>
            <a:off x="286304" y="200026"/>
            <a:ext cx="8531706" cy="863600"/>
          </a:xfrm>
        </p:spPr>
        <p:txBody>
          <a:bodyPr/>
          <a:lstStyle/>
          <a:p>
            <a:pPr eaLnBrk="1" hangingPunct="1">
              <a:defRPr/>
            </a:pPr>
            <a:r>
              <a:rPr lang="ru-RU" dirty="0" smtClean="0">
                <a:solidFill>
                  <a:schemeClr val="accent6"/>
                </a:solidFill>
                <a:effectLst>
                  <a:outerShdw blurRad="38100" dist="38100" dir="2700000" algn="tl">
                    <a:srgbClr val="C0C0C0"/>
                  </a:outerShdw>
                </a:effectLst>
              </a:rPr>
              <a:t>Вестибулярные рефлексы и тесты</a:t>
            </a:r>
          </a:p>
        </p:txBody>
      </p:sp>
      <p:pic>
        <p:nvPicPr>
          <p:cNvPr id="16388" name="Picture 5" descr="VO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1557338"/>
            <a:ext cx="3311525" cy="38195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389" name="Picture 6"/>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08438" y="3990975"/>
            <a:ext cx="17589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ics_chai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54" r="6615"/>
          <a:stretch>
            <a:fillRect/>
          </a:stretch>
        </p:blipFill>
        <p:spPr bwMode="auto">
          <a:xfrm>
            <a:off x="6015038" y="1822450"/>
            <a:ext cx="2827337"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8" descr="vorte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7638" y="1158875"/>
            <a:ext cx="19002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0"/>
          <p:cNvSpPr>
            <a:spLocks noChangeArrowheads="1"/>
          </p:cNvSpPr>
          <p:nvPr/>
        </p:nvSpPr>
        <p:spPr bwMode="auto">
          <a:xfrm rot="10800000" flipV="1">
            <a:off x="555625" y="5530890"/>
            <a:ext cx="34734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dirty="0" smtClean="0"/>
              <a:t>Вестибулярно-окулярный рефлекс</a:t>
            </a:r>
            <a:r>
              <a:rPr lang="en-US" altLang="en-US" sz="2000" dirty="0" smtClean="0"/>
              <a:t> </a:t>
            </a:r>
            <a:r>
              <a:rPr lang="en-US" altLang="en-US" sz="2000" dirty="0"/>
              <a:t>(</a:t>
            </a:r>
            <a:r>
              <a:rPr lang="en-US" altLang="en-US" sz="2000" noProof="1"/>
              <a:t>VOR</a:t>
            </a:r>
            <a:r>
              <a:rPr lang="en-US" altLang="en-US" sz="2000" dirty="0"/>
              <a:t>)</a:t>
            </a:r>
          </a:p>
        </p:txBody>
      </p:sp>
      <p:sp>
        <p:nvSpPr>
          <p:cNvPr id="16393" name="Rectangle 1"/>
          <p:cNvSpPr>
            <a:spLocks noChangeArrowheads="1"/>
          </p:cNvSpPr>
          <p:nvPr/>
        </p:nvSpPr>
        <p:spPr bwMode="auto">
          <a:xfrm>
            <a:off x="4029075" y="5884833"/>
            <a:ext cx="26370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dirty="0" smtClean="0"/>
              <a:t>Вестибулярные тесты</a:t>
            </a:r>
            <a:r>
              <a:rPr lang="ru-RU" altLang="en-US" sz="1800" dirty="0" smtClean="0">
                <a:latin typeface="Arial" panose="020B0604020202020204" pitchFamily="34" charset="0"/>
              </a:rPr>
              <a:t> </a:t>
            </a:r>
            <a:endParaRPr lang="ru-RU" altLang="en-US" sz="1800" dirty="0">
              <a:latin typeface="Arial" panose="020B0604020202020204" pitchFamily="34" charset="0"/>
            </a:endParaRPr>
          </a:p>
        </p:txBody>
      </p:sp>
      <p:sp>
        <p:nvSpPr>
          <p:cNvPr id="16394" name="Rectangle 2"/>
          <p:cNvSpPr>
            <a:spLocks noChangeArrowheads="1"/>
          </p:cNvSpPr>
          <p:nvPr/>
        </p:nvSpPr>
        <p:spPr bwMode="auto">
          <a:xfrm>
            <a:off x="6200775" y="5046633"/>
            <a:ext cx="2637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noProof="1" smtClean="0"/>
              <a:t>Вращающееся кресло</a:t>
            </a:r>
            <a:r>
              <a:rPr lang="ru-RU" altLang="en-US" sz="1800" dirty="0" smtClean="0">
                <a:latin typeface="Arial" panose="020B0604020202020204" pitchFamily="34" charset="0"/>
              </a:rPr>
              <a:t> </a:t>
            </a:r>
            <a:endParaRPr lang="ru-RU" altLang="en-US" sz="1800" dirty="0">
              <a:latin typeface="Arial" panose="020B0604020202020204" pitchFamily="34" charset="0"/>
            </a:endParaRPr>
          </a:p>
        </p:txBody>
      </p:sp>
      <p:sp>
        <p:nvSpPr>
          <p:cNvPr id="16395" name="Rectangle 3"/>
          <p:cNvSpPr>
            <a:spLocks noChangeArrowheads="1"/>
          </p:cNvSpPr>
          <p:nvPr/>
        </p:nvSpPr>
        <p:spPr bwMode="auto">
          <a:xfrm>
            <a:off x="4054475" y="3006794"/>
            <a:ext cx="18097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en-US" sz="2000" dirty="0" smtClean="0"/>
              <a:t>Электро</a:t>
            </a:r>
          </a:p>
          <a:p>
            <a:pPr eaLnBrk="1" hangingPunct="1">
              <a:spcBef>
                <a:spcPct val="0"/>
              </a:spcBef>
              <a:buFontTx/>
              <a:buNone/>
            </a:pPr>
            <a:r>
              <a:rPr lang="ru-RU" altLang="en-US" sz="2000" dirty="0" smtClean="0"/>
              <a:t>окулограмма</a:t>
            </a:r>
            <a:endParaRPr lang="en-US" altLang="en-US" sz="2000" dirty="0"/>
          </a:p>
        </p:txBody>
      </p:sp>
    </p:spTree>
    <p:extLst>
      <p:ext uri="{BB962C8B-B14F-4D97-AF65-F5344CB8AC3E}">
        <p14:creationId xmlns:p14="http://schemas.microsoft.com/office/powerpoint/2010/main" val="297021104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vestibul3"/>
          <p:cNvPicPr>
            <a:picLocks noChangeAspect="1"/>
          </p:cNvPicPr>
          <p:nvPr/>
        </p:nvPicPr>
        <p:blipFill>
          <a:blip r:embed="rId3" cstate="print">
            <a:alphaModFix amt="20000"/>
            <a:grayscl/>
            <a:lum contrast="12000"/>
          </a:blip>
          <a:srcRect l="1754" t="2326"/>
          <a:stretch>
            <a:fillRect/>
          </a:stretch>
        </p:blipFill>
        <p:spPr>
          <a:xfrm>
            <a:off x="0" y="360"/>
            <a:ext cx="9143433" cy="6857575"/>
          </a:xfrm>
          <a:prstGeom prst="rect">
            <a:avLst/>
          </a:prstGeom>
          <a:noFill/>
          <a:ln>
            <a:noFill/>
          </a:ln>
        </p:spPr>
      </p:pic>
      <p:sp>
        <p:nvSpPr>
          <p:cNvPr id="2" name="Прямоугольник 1"/>
          <p:cNvSpPr/>
          <p:nvPr/>
        </p:nvSpPr>
        <p:spPr>
          <a:xfrm>
            <a:off x="1811124" y="1338840"/>
            <a:ext cx="1585162" cy="1436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07975" y="901782"/>
            <a:ext cx="3260612" cy="4600832"/>
          </a:xfrm>
          <a:prstGeom prst="rect">
            <a:avLst/>
          </a:prstGeom>
          <a:noFill/>
          <a:ln w="9525">
            <a:noFill/>
            <a:round/>
            <a:headEnd/>
            <a:tailEnd/>
          </a:ln>
        </p:spPr>
      </p:pic>
      <p:graphicFrame>
        <p:nvGraphicFramePr>
          <p:cNvPr id="7" name="Схема 6"/>
          <p:cNvGraphicFramePr/>
          <p:nvPr>
            <p:extLst>
              <p:ext uri="{D42A27DB-BD31-4B8C-83A1-F6EECF244321}">
                <p14:modId xmlns:p14="http://schemas.microsoft.com/office/powerpoint/2010/main" val="2718269476"/>
              </p:ext>
            </p:extLst>
          </p:nvPr>
        </p:nvGraphicFramePr>
        <p:xfrm>
          <a:off x="4963905" y="1142888"/>
          <a:ext cx="3135240" cy="52253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p:cNvSpPr/>
          <p:nvPr/>
        </p:nvSpPr>
        <p:spPr>
          <a:xfrm>
            <a:off x="1795198" y="5761817"/>
            <a:ext cx="1686167" cy="427361"/>
          </a:xfrm>
          <a:prstGeom prst="rect">
            <a:avLst/>
          </a:prstGeom>
        </p:spPr>
        <p:txBody>
          <a:bodyPr wrap="none">
            <a:spAutoFit/>
          </a:bodyPr>
          <a:lstStyle/>
          <a:p>
            <a:pPr algn="ctr"/>
            <a:r>
              <a:rPr lang="ru-RU" sz="2177" dirty="0">
                <a:latin typeface="Times New Roman" panose="02020603050405020304" pitchFamily="18" charset="0"/>
                <a:ea typeface="Microsoft YaHei" pitchFamily="2"/>
                <a:cs typeface="Times New Roman" panose="02020603050405020304" pitchFamily="18" charset="0"/>
              </a:rPr>
              <a:t>Модель ВЭР</a:t>
            </a:r>
            <a:endParaRPr lang="ru-RU" sz="2177" dirty="0">
              <a:latin typeface="Times New Roman" panose="02020603050405020304" pitchFamily="18" charset="0"/>
              <a:ea typeface="Tahoma" pitchFamily="34" charset="0"/>
              <a:cs typeface="Times New Roman" panose="02020603050405020304" pitchFamily="18" charset="0"/>
            </a:endParaRPr>
          </a:p>
        </p:txBody>
      </p:sp>
      <p:sp>
        <p:nvSpPr>
          <p:cNvPr id="10" name="TextBox 9"/>
          <p:cNvSpPr txBox="1"/>
          <p:nvPr/>
        </p:nvSpPr>
        <p:spPr>
          <a:xfrm>
            <a:off x="65093" y="32481"/>
            <a:ext cx="9161621" cy="650411"/>
          </a:xfrm>
          <a:prstGeom prst="rect">
            <a:avLst/>
          </a:prstGeom>
          <a:noFill/>
          <a:ln>
            <a:noFill/>
          </a:ln>
        </p:spPr>
        <p:txBody>
          <a:bodyPr vert="horz" wrap="square" lIns="81638" tIns="40819" rIns="81638" bIns="40819" anchor="ctr"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None/>
            </a:pPr>
            <a:r>
              <a:rPr lang="ru-RU" sz="3628" dirty="0">
                <a:solidFill>
                  <a:schemeClr val="accent2"/>
                </a:solidFill>
                <a:latin typeface="Calibri" pitchFamily="34"/>
                <a:ea typeface="Microsoft YaHei" pitchFamily="2"/>
                <a:cs typeface="Mangal" pitchFamily="2"/>
              </a:rPr>
              <a:t>Вестибулярно-эмоциональный рефлекс (ВЭР) </a:t>
            </a:r>
          </a:p>
        </p:txBody>
      </p:sp>
      <p:sp>
        <p:nvSpPr>
          <p:cNvPr id="12" name="Slide Number Placeholder 6"/>
          <p:cNvSpPr>
            <a:spLocks noGrp="1"/>
          </p:cNvSpPr>
          <p:nvPr>
            <p:ph type="sldNum" sz="quarter" idx="12"/>
          </p:nvPr>
        </p:nvSpPr>
        <p:spPr>
          <a:xfrm>
            <a:off x="8458184" y="6418455"/>
            <a:ext cx="424771" cy="307760"/>
          </a:xfrm>
        </p:spPr>
        <p:txBody>
          <a:bodyPr wrap="square" anchor="ctr" anchorCtr="1">
            <a:spAutoFit/>
          </a:bodyPr>
          <a:lstStyle/>
          <a:p>
            <a:pPr lvl="0"/>
            <a:fld id="{ED816D55-72AF-4171-AD0F-42ED55951DAB}" type="slidenum">
              <a:rPr lang="ru-RU">
                <a:solidFill>
                  <a:schemeClr val="bg1">
                    <a:lumMod val="50000"/>
                  </a:schemeClr>
                </a:solidFill>
                <a:latin typeface="+mn-lt"/>
              </a:rPr>
              <a:pPr lvl="0"/>
              <a:t>5</a:t>
            </a:fld>
            <a:endParaRPr lang="ru-RU" dirty="0">
              <a:solidFill>
                <a:schemeClr val="bg1">
                  <a:lumMod val="50000"/>
                </a:schemeClr>
              </a:solidFill>
              <a:latin typeface="+mn-lt"/>
            </a:endParaRPr>
          </a:p>
        </p:txBody>
      </p:sp>
    </p:spTree>
    <p:extLst>
      <p:ext uri="{BB962C8B-B14F-4D97-AF65-F5344CB8AC3E}">
        <p14:creationId xmlns:p14="http://schemas.microsoft.com/office/powerpoint/2010/main" val="20601778"/>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5"/>
          <p:cNvSpPr>
            <a:spLocks noGrp="1"/>
          </p:cNvSpPr>
          <p:nvPr>
            <p:ph type="sldNum" sz="quarter" idx="12"/>
          </p:nvPr>
        </p:nvSpPr>
        <p:spPr>
          <a:xfrm>
            <a:off x="6989298" y="6404269"/>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14F11763-C517-4780-8DF6-F163BE5A414C}" type="slidenum">
              <a:rPr lang="ru-RU" altLang="ru-RU" sz="1400" smtClean="0"/>
              <a:pPr>
                <a:spcBef>
                  <a:spcPct val="0"/>
                </a:spcBef>
                <a:buFontTx/>
                <a:buNone/>
              </a:pPr>
              <a:t>6</a:t>
            </a:fld>
            <a:endParaRPr lang="ru-RU" altLang="ru-RU" sz="1400" dirty="0" smtClean="0"/>
          </a:p>
        </p:txBody>
      </p:sp>
      <p:sp>
        <p:nvSpPr>
          <p:cNvPr id="7170" name="Rectangle 2"/>
          <p:cNvSpPr>
            <a:spLocks noGrp="1" noChangeArrowheads="1"/>
          </p:cNvSpPr>
          <p:nvPr>
            <p:ph type="title"/>
          </p:nvPr>
        </p:nvSpPr>
        <p:spPr>
          <a:xfrm>
            <a:off x="124628" y="39888"/>
            <a:ext cx="8878887" cy="782638"/>
          </a:xfrm>
        </p:spPr>
        <p:txBody>
          <a:bodyPr/>
          <a:lstStyle/>
          <a:p>
            <a:pPr eaLnBrk="1" hangingPunct="1">
              <a:defRPr/>
            </a:pPr>
            <a:r>
              <a:rPr lang="ru-RU" sz="3200" dirty="0" smtClean="0">
                <a:solidFill>
                  <a:schemeClr val="accent2"/>
                </a:solidFill>
                <a:effectLst>
                  <a:outerShdw blurRad="38100" dist="38100" dir="2700000" algn="tl">
                    <a:srgbClr val="C0C0C0"/>
                  </a:outerShdw>
                </a:effectLst>
              </a:rPr>
              <a:t>Технологии отображения мозговой активности</a:t>
            </a:r>
          </a:p>
        </p:txBody>
      </p:sp>
      <p:sp>
        <p:nvSpPr>
          <p:cNvPr id="6148" name="Rectangle 5"/>
          <p:cNvSpPr>
            <a:spLocks noChangeArrowheads="1"/>
          </p:cNvSpPr>
          <p:nvPr/>
        </p:nvSpPr>
        <p:spPr bwMode="auto">
          <a:xfrm>
            <a:off x="227013" y="1277938"/>
            <a:ext cx="8521700"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buFontTx/>
              <a:buNone/>
            </a:pPr>
            <a:endParaRPr lang="ru-RU" altLang="en-US" sz="2800" dirty="0">
              <a:solidFill>
                <a:schemeClr val="accent2"/>
              </a:solidFill>
            </a:endParaRPr>
          </a:p>
        </p:txBody>
      </p:sp>
      <p:grpSp>
        <p:nvGrpSpPr>
          <p:cNvPr id="6149" name="Группа 6"/>
          <p:cNvGrpSpPr>
            <a:grpSpLocks/>
          </p:cNvGrpSpPr>
          <p:nvPr/>
        </p:nvGrpSpPr>
        <p:grpSpPr bwMode="auto">
          <a:xfrm>
            <a:off x="6400800" y="1255713"/>
            <a:ext cx="2306638" cy="4992687"/>
            <a:chOff x="6850063" y="984250"/>
            <a:chExt cx="1770062" cy="2857500"/>
          </a:xfrm>
        </p:grpSpPr>
        <p:sp>
          <p:nvSpPr>
            <p:cNvPr id="6170" name="Скругленный прямоугольник 44"/>
            <p:cNvSpPr>
              <a:spLocks noChangeArrowheads="1"/>
            </p:cNvSpPr>
            <p:nvPr/>
          </p:nvSpPr>
          <p:spPr bwMode="auto">
            <a:xfrm>
              <a:off x="6864350" y="3160713"/>
              <a:ext cx="1633538" cy="555625"/>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1" name="Скругленный прямоугольник 45"/>
            <p:cNvSpPr>
              <a:spLocks noChangeArrowheads="1"/>
            </p:cNvSpPr>
            <p:nvPr/>
          </p:nvSpPr>
          <p:spPr bwMode="auto">
            <a:xfrm>
              <a:off x="6878638" y="2406650"/>
              <a:ext cx="1633537" cy="603250"/>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2" name="Скругленный прямоугольник 46"/>
            <p:cNvSpPr>
              <a:spLocks noChangeArrowheads="1"/>
            </p:cNvSpPr>
            <p:nvPr/>
          </p:nvSpPr>
          <p:spPr bwMode="auto">
            <a:xfrm>
              <a:off x="6850063" y="1749425"/>
              <a:ext cx="1633537" cy="601663"/>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73" name="Скругленный прямоугольник 47"/>
            <p:cNvSpPr>
              <a:spLocks noChangeArrowheads="1"/>
            </p:cNvSpPr>
            <p:nvPr/>
          </p:nvSpPr>
          <p:spPr bwMode="auto">
            <a:xfrm>
              <a:off x="6861175" y="984250"/>
              <a:ext cx="1633538" cy="603250"/>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grpSp>
          <p:nvGrpSpPr>
            <p:cNvPr id="6174" name="Группа 48"/>
            <p:cNvGrpSpPr>
              <a:grpSpLocks/>
            </p:cNvGrpSpPr>
            <p:nvPr/>
          </p:nvGrpSpPr>
          <p:grpSpPr bwMode="auto">
            <a:xfrm>
              <a:off x="6880225" y="1028700"/>
              <a:ext cx="1701800" cy="603250"/>
              <a:chOff x="148781" y="1701019"/>
              <a:chExt cx="3819274" cy="951339"/>
            </a:xfrm>
          </p:grpSpPr>
          <p:sp>
            <p:nvSpPr>
              <p:cNvPr id="6184" name="Скругленный прямоугольник 70"/>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5" name="Скругленный прямоугольник 4"/>
              <p:cNvSpPr txBox="1"/>
              <p:nvPr/>
            </p:nvSpPr>
            <p:spPr>
              <a:xfrm>
                <a:off x="149441" y="1701130"/>
                <a:ext cx="3581512" cy="86114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ts val="0"/>
                  </a:spcAft>
                  <a:defRPr/>
                </a:pPr>
                <a:r>
                  <a:rPr lang="ru-RU" kern="0" dirty="0" smtClean="0">
                    <a:solidFill>
                      <a:prstClr val="black">
                        <a:hueOff val="0"/>
                        <a:satOff val="0"/>
                        <a:lumOff val="0"/>
                        <a:alphaOff val="0"/>
                      </a:prstClr>
                    </a:solidFill>
                    <a:latin typeface="+mn-lt"/>
                    <a:cs typeface="Times New Roman" panose="02020603050405020304" pitchFamily="18" charset="0"/>
                  </a:rPr>
                  <a:t>Электро</a:t>
                </a:r>
                <a:r>
                  <a:rPr lang="en-US" kern="0" dirty="0" smtClean="0">
                    <a:solidFill>
                      <a:prstClr val="black">
                        <a:hueOff val="0"/>
                        <a:satOff val="0"/>
                        <a:lumOff val="0"/>
                        <a:alphaOff val="0"/>
                      </a:prstClr>
                    </a:solidFill>
                    <a:latin typeface="+mn-lt"/>
                    <a:cs typeface="Times New Roman" panose="02020603050405020304" pitchFamily="18" charset="0"/>
                  </a:rPr>
                  <a:t>-</a:t>
                </a:r>
              </a:p>
              <a:p>
                <a:pPr algn="ctr" defTabSz="1244600" eaLnBrk="1" fontAlgn="auto" hangingPunct="1">
                  <a:lnSpc>
                    <a:spcPct val="90000"/>
                  </a:lnSpc>
                  <a:spcBef>
                    <a:spcPts val="0"/>
                  </a:spcBef>
                  <a:spcAft>
                    <a:spcPts val="0"/>
                  </a:spcAft>
                  <a:defRPr/>
                </a:pPr>
                <a:r>
                  <a:rPr lang="ru-RU" kern="0" dirty="0" smtClean="0">
                    <a:solidFill>
                      <a:prstClr val="black">
                        <a:hueOff val="0"/>
                        <a:satOff val="0"/>
                        <a:lumOff val="0"/>
                        <a:alphaOff val="0"/>
                      </a:prstClr>
                    </a:solidFill>
                    <a:latin typeface="+mn-lt"/>
                    <a:cs typeface="Times New Roman" panose="02020603050405020304" pitchFamily="18" charset="0"/>
                  </a:rPr>
                  <a:t>энцефалография</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(EEG)</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5" name="Группа 49"/>
            <p:cNvGrpSpPr>
              <a:grpSpLocks/>
            </p:cNvGrpSpPr>
            <p:nvPr/>
          </p:nvGrpSpPr>
          <p:grpSpPr bwMode="auto">
            <a:xfrm>
              <a:off x="6918325" y="1805767"/>
              <a:ext cx="1673225" cy="537383"/>
              <a:chOff x="192932" y="1715758"/>
              <a:chExt cx="3775123" cy="936600"/>
            </a:xfrm>
          </p:grpSpPr>
          <p:sp>
            <p:nvSpPr>
              <p:cNvPr id="6182" name="Скругленный прямоугольник 68"/>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3" name="Скругленный прямоугольник 4"/>
              <p:cNvSpPr txBox="1"/>
              <p:nvPr/>
            </p:nvSpPr>
            <p:spPr>
              <a:xfrm>
                <a:off x="324669" y="1715758"/>
                <a:ext cx="3553842" cy="86145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Вариабельность сердечного ритма</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(HRV)</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6" name="Группа 50"/>
            <p:cNvGrpSpPr>
              <a:grpSpLocks/>
            </p:cNvGrpSpPr>
            <p:nvPr/>
          </p:nvGrpSpPr>
          <p:grpSpPr bwMode="auto">
            <a:xfrm>
              <a:off x="6889750" y="3233738"/>
              <a:ext cx="1730375" cy="608012"/>
              <a:chOff x="125645" y="1738650"/>
              <a:chExt cx="3842410" cy="913708"/>
            </a:xfrm>
          </p:grpSpPr>
          <p:sp>
            <p:nvSpPr>
              <p:cNvPr id="6180" name="Скругленный прямоугольник 6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31" name="Скругленный прямоугольник 4"/>
              <p:cNvSpPr txBox="1"/>
              <p:nvPr/>
            </p:nvSpPr>
            <p:spPr>
              <a:xfrm>
                <a:off x="126787" y="1838578"/>
                <a:ext cx="3576167" cy="685432"/>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Магнито</a:t>
                </a:r>
                <a:r>
                  <a:rPr lang="en-US" kern="0" dirty="0" smtClean="0">
                    <a:solidFill>
                      <a:prstClr val="black">
                        <a:hueOff val="0"/>
                        <a:satOff val="0"/>
                        <a:lumOff val="0"/>
                        <a:alphaOff val="0"/>
                      </a:prstClr>
                    </a:solidFill>
                    <a:latin typeface="+mn-lt"/>
                    <a:cs typeface="Times New Roman" panose="02020603050405020304" pitchFamily="18" charset="0"/>
                  </a:rPr>
                  <a:t>-</a:t>
                </a:r>
                <a:r>
                  <a:rPr lang="ru-RU" kern="0" dirty="0" smtClean="0">
                    <a:solidFill>
                      <a:prstClr val="black">
                        <a:hueOff val="0"/>
                        <a:satOff val="0"/>
                        <a:lumOff val="0"/>
                        <a:alphaOff val="0"/>
                      </a:prstClr>
                    </a:solidFill>
                    <a:latin typeface="+mn-lt"/>
                    <a:cs typeface="Times New Roman" panose="02020603050405020304" pitchFamily="18" charset="0"/>
                  </a:rPr>
                  <a:t>энцефалография </a:t>
                </a:r>
                <a:r>
                  <a:rPr lang="en-US" kern="0" dirty="0" smtClean="0">
                    <a:solidFill>
                      <a:prstClr val="black">
                        <a:hueOff val="0"/>
                        <a:satOff val="0"/>
                        <a:lumOff val="0"/>
                        <a:alphaOff val="0"/>
                      </a:prstClr>
                    </a:solidFill>
                    <a:latin typeface="+mn-lt"/>
                    <a:cs typeface="Times New Roman" panose="02020603050405020304" pitchFamily="18" charset="0"/>
                  </a:rPr>
                  <a:t>(MEG</a:t>
                </a:r>
                <a:r>
                  <a:rPr lang="en-US" kern="0" dirty="0">
                    <a:solidFill>
                      <a:prstClr val="black">
                        <a:hueOff val="0"/>
                        <a:satOff val="0"/>
                        <a:lumOff val="0"/>
                        <a:alphaOff val="0"/>
                      </a:prstClr>
                    </a:solidFill>
                    <a:latin typeface="+mn-lt"/>
                    <a:cs typeface="Times New Roman" panose="02020603050405020304" pitchFamily="18" charset="0"/>
                  </a:rPr>
                  <a:t>) </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77" name="Группа 51"/>
            <p:cNvGrpSpPr>
              <a:grpSpLocks/>
            </p:cNvGrpSpPr>
            <p:nvPr/>
          </p:nvGrpSpPr>
          <p:grpSpPr bwMode="auto">
            <a:xfrm>
              <a:off x="6899275" y="2446338"/>
              <a:ext cx="1720850" cy="609600"/>
              <a:chOff x="148782" y="1701019"/>
              <a:chExt cx="3819273" cy="951339"/>
            </a:xfrm>
          </p:grpSpPr>
          <p:sp>
            <p:nvSpPr>
              <p:cNvPr id="6178" name="Скругленный прямоугольник 64"/>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29" name="Скругленный прямоугольник 4"/>
              <p:cNvSpPr txBox="1"/>
              <p:nvPr/>
            </p:nvSpPr>
            <p:spPr>
              <a:xfrm>
                <a:off x="147709" y="1700747"/>
                <a:ext cx="3579715" cy="859268"/>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Times New Roman"/>
                    <a:cs typeface="Times New Roman" panose="02020603050405020304" pitchFamily="18" charset="0"/>
                  </a:rPr>
                  <a:t>Виброизображение</a:t>
                </a:r>
                <a:r>
                  <a:rPr lang="en-US" kern="0" dirty="0" smtClean="0">
                    <a:solidFill>
                      <a:prstClr val="black">
                        <a:hueOff val="0"/>
                        <a:satOff val="0"/>
                        <a:lumOff val="0"/>
                        <a:alphaOff val="0"/>
                      </a:prstClr>
                    </a:solidFill>
                    <a:latin typeface="Times New Roman"/>
                    <a:cs typeface="Times New Roman" panose="02020603050405020304" pitchFamily="18" charset="0"/>
                  </a:rPr>
                  <a:t> </a:t>
                </a:r>
                <a:r>
                  <a:rPr lang="en-US" kern="0" dirty="0">
                    <a:solidFill>
                      <a:prstClr val="black">
                        <a:hueOff val="0"/>
                        <a:satOff val="0"/>
                        <a:lumOff val="0"/>
                        <a:alphaOff val="0"/>
                      </a:prstClr>
                    </a:solidFill>
                    <a:latin typeface="Times New Roman"/>
                    <a:cs typeface="Times New Roman" panose="02020603050405020304" pitchFamily="18" charset="0"/>
                  </a:rPr>
                  <a:t>(VI)</a:t>
                </a:r>
                <a:endParaRPr lang="ru-RU" kern="0" dirty="0">
                  <a:solidFill>
                    <a:prstClr val="black">
                      <a:hueOff val="0"/>
                      <a:satOff val="0"/>
                      <a:lumOff val="0"/>
                      <a:alphaOff val="0"/>
                    </a:prstClr>
                  </a:solidFill>
                  <a:latin typeface="Times New Roman"/>
                  <a:cs typeface="Times New Roman" panose="02020603050405020304" pitchFamily="18" charset="0"/>
                </a:endParaRPr>
              </a:p>
            </p:txBody>
          </p:sp>
        </p:grpSp>
      </p:grpSp>
      <p:grpSp>
        <p:nvGrpSpPr>
          <p:cNvPr id="6150" name="Группа 1"/>
          <p:cNvGrpSpPr>
            <a:grpSpLocks/>
          </p:cNvGrpSpPr>
          <p:nvPr/>
        </p:nvGrpSpPr>
        <p:grpSpPr bwMode="auto">
          <a:xfrm>
            <a:off x="593725" y="1255713"/>
            <a:ext cx="2374900" cy="4992687"/>
            <a:chOff x="452726" y="703480"/>
            <a:chExt cx="1770681" cy="2886399"/>
          </a:xfrm>
        </p:grpSpPr>
        <p:sp>
          <p:nvSpPr>
            <p:cNvPr id="6154" name="Скругленный прямоугольник 32"/>
            <p:cNvSpPr>
              <a:spLocks noChangeArrowheads="1"/>
            </p:cNvSpPr>
            <p:nvPr/>
          </p:nvSpPr>
          <p:spPr bwMode="auto">
            <a:xfrm>
              <a:off x="481832" y="2933981"/>
              <a:ext cx="1633451" cy="556067"/>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5" name="Скругленный прямоугольник 31"/>
            <p:cNvSpPr>
              <a:spLocks noChangeArrowheads="1"/>
            </p:cNvSpPr>
            <p:nvPr/>
          </p:nvSpPr>
          <p:spPr bwMode="auto">
            <a:xfrm>
              <a:off x="481833" y="2125737"/>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6" name="Скругленный прямоугольник 30"/>
            <p:cNvSpPr>
              <a:spLocks noChangeArrowheads="1"/>
            </p:cNvSpPr>
            <p:nvPr/>
          </p:nvSpPr>
          <p:spPr bwMode="auto">
            <a:xfrm>
              <a:off x="452726" y="1467630"/>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157" name="Скругленный прямоугольник 8"/>
            <p:cNvSpPr>
              <a:spLocks noChangeArrowheads="1"/>
            </p:cNvSpPr>
            <p:nvPr/>
          </p:nvSpPr>
          <p:spPr bwMode="auto">
            <a:xfrm>
              <a:off x="464358" y="703480"/>
              <a:ext cx="1633451" cy="602468"/>
            </a:xfrm>
            <a:prstGeom prst="roundRect">
              <a:avLst>
                <a:gd name="adj" fmla="val 10000"/>
              </a:avLst>
            </a:prstGeom>
            <a:solidFill>
              <a:srgbClr val="B89D78"/>
            </a:solidFill>
            <a:ln w="12700" algn="ctr">
              <a:solidFill>
                <a:srgbClr val="FFFF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grpSp>
          <p:nvGrpSpPr>
            <p:cNvPr id="6158" name="Группа 5"/>
            <p:cNvGrpSpPr>
              <a:grpSpLocks/>
            </p:cNvGrpSpPr>
            <p:nvPr/>
          </p:nvGrpSpPr>
          <p:grpSpPr bwMode="auto">
            <a:xfrm>
              <a:off x="482894" y="747915"/>
              <a:ext cx="1702191" cy="602932"/>
              <a:chOff x="148535" y="1700394"/>
              <a:chExt cx="3819520" cy="951964"/>
            </a:xfrm>
          </p:grpSpPr>
          <p:sp>
            <p:nvSpPr>
              <p:cNvPr id="6168" name="Скругленный прямоугольник 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8" name="Скругленный прямоугольник 4"/>
              <p:cNvSpPr txBox="1"/>
              <p:nvPr/>
            </p:nvSpPr>
            <p:spPr>
              <a:xfrm>
                <a:off x="147240" y="1699792"/>
                <a:ext cx="3582787" cy="862193"/>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smtClean="0">
                    <a:solidFill>
                      <a:prstClr val="black">
                        <a:hueOff val="0"/>
                        <a:satOff val="0"/>
                        <a:lumOff val="0"/>
                        <a:alphaOff val="0"/>
                      </a:prstClr>
                    </a:solidFill>
                    <a:latin typeface="+mn-lt"/>
                    <a:cs typeface="Times New Roman" panose="02020603050405020304" pitchFamily="18" charset="0"/>
                  </a:rPr>
                  <a:t>Компьютерная томография</a:t>
                </a:r>
                <a:r>
                  <a:rPr lang="en-US" kern="0" dirty="0" smtClean="0">
                    <a:solidFill>
                      <a:prstClr val="black">
                        <a:hueOff val="0"/>
                        <a:satOff val="0"/>
                        <a:lumOff val="0"/>
                        <a:alphaOff val="0"/>
                      </a:prstClr>
                    </a:solidFill>
                    <a:latin typeface="+mn-lt"/>
                    <a:cs typeface="Times New Roman" panose="02020603050405020304" pitchFamily="18" charset="0"/>
                  </a:rPr>
                  <a:t> </a:t>
                </a:r>
                <a:r>
                  <a:rPr lang="en-US" kern="0" dirty="0">
                    <a:solidFill>
                      <a:prstClr val="black">
                        <a:hueOff val="0"/>
                        <a:satOff val="0"/>
                        <a:lumOff val="0"/>
                        <a:alphaOff val="0"/>
                      </a:prstClr>
                    </a:solidFill>
                    <a:latin typeface="+mn-lt"/>
                    <a:cs typeface="Times New Roman" panose="02020603050405020304" pitchFamily="18" charset="0"/>
                  </a:rPr>
                  <a:t>(CT)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59" name="Группа 9"/>
            <p:cNvGrpSpPr>
              <a:grpSpLocks/>
            </p:cNvGrpSpPr>
            <p:nvPr/>
          </p:nvGrpSpPr>
          <p:grpSpPr bwMode="auto">
            <a:xfrm>
              <a:off x="493464" y="1504188"/>
              <a:ext cx="1700836" cy="557968"/>
              <a:chOff x="192932" y="1679085"/>
              <a:chExt cx="3775123" cy="973273"/>
            </a:xfrm>
          </p:grpSpPr>
          <p:sp>
            <p:nvSpPr>
              <p:cNvPr id="6166" name="Скругленный прямоугольник 10"/>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6" name="Скругленный прямоугольник 4"/>
              <p:cNvSpPr txBox="1"/>
              <p:nvPr/>
            </p:nvSpPr>
            <p:spPr>
              <a:xfrm>
                <a:off x="270708" y="1679085"/>
                <a:ext cx="3578117" cy="861278"/>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mn-lt"/>
                    <a:cs typeface="Times New Roman" panose="02020603050405020304" pitchFamily="18" charset="0"/>
                  </a:rPr>
                  <a:t>Магнитно-резонансная </a:t>
                </a:r>
                <a:r>
                  <a:rPr lang="ru-RU" kern="0" dirty="0" smtClean="0">
                    <a:solidFill>
                      <a:prstClr val="black">
                        <a:hueOff val="0"/>
                        <a:satOff val="0"/>
                        <a:lumOff val="0"/>
                        <a:alphaOff val="0"/>
                      </a:prstClr>
                    </a:solidFill>
                    <a:latin typeface="+mn-lt"/>
                    <a:cs typeface="Times New Roman" panose="02020603050405020304" pitchFamily="18" charset="0"/>
                  </a:rPr>
                  <a:t>томография </a:t>
                </a:r>
                <a:r>
                  <a:rPr lang="en-US" kern="0" dirty="0" smtClean="0">
                    <a:solidFill>
                      <a:prstClr val="black">
                        <a:hueOff val="0"/>
                        <a:satOff val="0"/>
                        <a:lumOff val="0"/>
                        <a:alphaOff val="0"/>
                      </a:prstClr>
                    </a:solidFill>
                    <a:latin typeface="+mn-lt"/>
                    <a:cs typeface="Times New Roman" panose="02020603050405020304" pitchFamily="18" charset="0"/>
                  </a:rPr>
                  <a:t>(MRI</a:t>
                </a:r>
                <a:r>
                  <a:rPr lang="en-US" kern="0" dirty="0">
                    <a:solidFill>
                      <a:prstClr val="black">
                        <a:hueOff val="0"/>
                        <a:satOff val="0"/>
                        <a:lumOff val="0"/>
                        <a:alphaOff val="0"/>
                      </a:prstClr>
                    </a:solidFill>
                    <a:latin typeface="+mn-lt"/>
                    <a:cs typeface="Times New Roman" panose="02020603050405020304" pitchFamily="18" charset="0"/>
                  </a:rPr>
                  <a: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60" name="Группа 12"/>
            <p:cNvGrpSpPr>
              <a:grpSpLocks/>
            </p:cNvGrpSpPr>
            <p:nvPr/>
          </p:nvGrpSpPr>
          <p:grpSpPr bwMode="auto">
            <a:xfrm>
              <a:off x="492256" y="2982391"/>
              <a:ext cx="1731151" cy="607488"/>
              <a:chOff x="125645" y="1738650"/>
              <a:chExt cx="3842410" cy="913708"/>
            </a:xfrm>
          </p:grpSpPr>
          <p:sp>
            <p:nvSpPr>
              <p:cNvPr id="6164" name="Скругленный прямоугольник 13"/>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4" name="Скругленный прямоугольник 4"/>
              <p:cNvSpPr txBox="1"/>
              <p:nvPr/>
            </p:nvSpPr>
            <p:spPr>
              <a:xfrm>
                <a:off x="124601" y="1836541"/>
                <a:ext cx="3578117" cy="684679"/>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mn-lt"/>
                    <a:cs typeface="Times New Roman" panose="02020603050405020304" pitchFamily="18" charset="0"/>
                  </a:rPr>
                  <a:t>Диффузионная оптическая </a:t>
                </a:r>
                <a:r>
                  <a:rPr lang="ru-RU" kern="0" dirty="0" smtClean="0">
                    <a:solidFill>
                      <a:prstClr val="black">
                        <a:hueOff val="0"/>
                        <a:satOff val="0"/>
                        <a:lumOff val="0"/>
                        <a:alphaOff val="0"/>
                      </a:prstClr>
                    </a:solidFill>
                    <a:latin typeface="+mn-lt"/>
                    <a:cs typeface="Times New Roman" panose="02020603050405020304" pitchFamily="18" charset="0"/>
                  </a:rPr>
                  <a:t>визуализация</a:t>
                </a:r>
                <a:r>
                  <a:rPr lang="en-US" kern="0" dirty="0" smtClean="0">
                    <a:solidFill>
                      <a:prstClr val="black">
                        <a:hueOff val="0"/>
                        <a:satOff val="0"/>
                        <a:lumOff val="0"/>
                        <a:alphaOff val="0"/>
                      </a:prstClr>
                    </a:solidFill>
                    <a:latin typeface="+mn-lt"/>
                    <a:cs typeface="Times New Roman" panose="02020603050405020304" pitchFamily="18" charset="0"/>
                  </a:rPr>
                  <a:t> (DOI</a:t>
                </a:r>
                <a:r>
                  <a:rPr lang="en-US" kern="0" dirty="0">
                    <a:solidFill>
                      <a:prstClr val="black">
                        <a:hueOff val="0"/>
                        <a:satOff val="0"/>
                        <a:lumOff val="0"/>
                        <a:alphaOff val="0"/>
                      </a:prstClr>
                    </a:solidFill>
                    <a:latin typeface="+mn-lt"/>
                    <a:cs typeface="Times New Roman" panose="02020603050405020304" pitchFamily="18" charset="0"/>
                  </a:rPr>
                  <a:t>)</a:t>
                </a:r>
                <a:endParaRPr lang="ru-RU" kern="0" dirty="0">
                  <a:solidFill>
                    <a:prstClr val="black">
                      <a:hueOff val="0"/>
                      <a:satOff val="0"/>
                      <a:lumOff val="0"/>
                      <a:alphaOff val="0"/>
                    </a:prstClr>
                  </a:solidFill>
                  <a:latin typeface="+mn-lt"/>
                  <a:cs typeface="Times New Roman" panose="02020603050405020304" pitchFamily="18" charset="0"/>
                </a:endParaRPr>
              </a:p>
            </p:txBody>
          </p:sp>
        </p:grpSp>
        <p:grpSp>
          <p:nvGrpSpPr>
            <p:cNvPr id="6161" name="Группа 15"/>
            <p:cNvGrpSpPr>
              <a:grpSpLocks/>
            </p:cNvGrpSpPr>
            <p:nvPr/>
          </p:nvGrpSpPr>
          <p:grpSpPr bwMode="auto">
            <a:xfrm>
              <a:off x="502680" y="2165576"/>
              <a:ext cx="1720727" cy="608649"/>
              <a:chOff x="148782" y="1701019"/>
              <a:chExt cx="3819273" cy="951339"/>
            </a:xfrm>
          </p:grpSpPr>
          <p:sp>
            <p:nvSpPr>
              <p:cNvPr id="6162" name="Скругленный прямоугольник 16"/>
              <p:cNvSpPr>
                <a:spLocks noChangeArrowheads="1"/>
              </p:cNvSpPr>
              <p:nvPr/>
            </p:nvSpPr>
            <p:spPr bwMode="auto">
              <a:xfrm>
                <a:off x="192932" y="1738650"/>
                <a:ext cx="3775123" cy="913708"/>
              </a:xfrm>
              <a:prstGeom prst="roundRect">
                <a:avLst>
                  <a:gd name="adj" fmla="val 10000"/>
                </a:avLst>
              </a:prstGeom>
              <a:solidFill>
                <a:srgbClr val="FFFFFF">
                  <a:alpha val="90195"/>
                </a:srgbClr>
              </a:solidFill>
              <a:ln w="12700" algn="ctr">
                <a:solidFill>
                  <a:srgbClr val="B89D78"/>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1800" dirty="0">
                  <a:latin typeface="Arial" panose="020B0604020202020204" pitchFamily="34" charset="0"/>
                </a:endParaRPr>
              </a:p>
            </p:txBody>
          </p:sp>
          <p:sp>
            <p:nvSpPr>
              <p:cNvPr id="62" name="Скругленный прямоугольник 4"/>
              <p:cNvSpPr txBox="1"/>
              <p:nvPr/>
            </p:nvSpPr>
            <p:spPr>
              <a:xfrm>
                <a:off x="145618" y="1699457"/>
                <a:ext cx="3580743" cy="860707"/>
              </a:xfrm>
              <a:prstGeom prst="rect">
                <a:avLst/>
              </a:prstGeom>
              <a:noFill/>
              <a:ln>
                <a:noFill/>
              </a:ln>
              <a:effectLst/>
            </p:spPr>
            <p:txBody>
              <a:bodyPr lIns="106680" tIns="106680" rIns="106680" bIns="106680" spcCol="1270" anchor="ctr"/>
              <a:lstStyle/>
              <a:p>
                <a:pPr algn="ctr" defTabSz="1244600" eaLnBrk="1" fontAlgn="auto" hangingPunct="1">
                  <a:lnSpc>
                    <a:spcPct val="90000"/>
                  </a:lnSpc>
                  <a:spcBef>
                    <a:spcPts val="0"/>
                  </a:spcBef>
                  <a:spcAft>
                    <a:spcPct val="35000"/>
                  </a:spcAft>
                  <a:defRPr/>
                </a:pPr>
                <a:r>
                  <a:rPr lang="ru-RU" kern="0" dirty="0">
                    <a:solidFill>
                      <a:prstClr val="black">
                        <a:hueOff val="0"/>
                        <a:satOff val="0"/>
                        <a:lumOff val="0"/>
                        <a:alphaOff val="0"/>
                      </a:prstClr>
                    </a:solidFill>
                    <a:latin typeface="Times New Roman"/>
                    <a:cs typeface="Times New Roman" panose="02020603050405020304" pitchFamily="18" charset="0"/>
                  </a:rPr>
                  <a:t>Позитронно-эмиссионная </a:t>
                </a:r>
                <a:r>
                  <a:rPr lang="ru-RU" kern="0" dirty="0" smtClean="0">
                    <a:solidFill>
                      <a:prstClr val="black">
                        <a:hueOff val="0"/>
                        <a:satOff val="0"/>
                        <a:lumOff val="0"/>
                        <a:alphaOff val="0"/>
                      </a:prstClr>
                    </a:solidFill>
                    <a:latin typeface="Times New Roman"/>
                    <a:cs typeface="Times New Roman" panose="02020603050405020304" pitchFamily="18" charset="0"/>
                  </a:rPr>
                  <a:t>томография </a:t>
                </a:r>
                <a:r>
                  <a:rPr lang="en-US" kern="0" dirty="0" smtClean="0">
                    <a:solidFill>
                      <a:prstClr val="black">
                        <a:hueOff val="0"/>
                        <a:satOff val="0"/>
                        <a:lumOff val="0"/>
                        <a:alphaOff val="0"/>
                      </a:prstClr>
                    </a:solidFill>
                    <a:latin typeface="Times New Roman"/>
                    <a:cs typeface="Times New Roman" panose="02020603050405020304" pitchFamily="18" charset="0"/>
                  </a:rPr>
                  <a:t>(PET</a:t>
                </a:r>
                <a:r>
                  <a:rPr lang="en-US" kern="0" dirty="0">
                    <a:solidFill>
                      <a:prstClr val="black">
                        <a:hueOff val="0"/>
                        <a:satOff val="0"/>
                        <a:lumOff val="0"/>
                        <a:alphaOff val="0"/>
                      </a:prstClr>
                    </a:solidFill>
                    <a:latin typeface="Times New Roman"/>
                    <a:cs typeface="Times New Roman" panose="02020603050405020304" pitchFamily="18" charset="0"/>
                  </a:rPr>
                  <a:t>)</a:t>
                </a:r>
                <a:endParaRPr lang="ru-RU" kern="0" dirty="0">
                  <a:solidFill>
                    <a:prstClr val="black">
                      <a:hueOff val="0"/>
                      <a:satOff val="0"/>
                      <a:lumOff val="0"/>
                      <a:alphaOff val="0"/>
                    </a:prstClr>
                  </a:solidFill>
                  <a:latin typeface="Times New Roman"/>
                  <a:cs typeface="Times New Roman" panose="02020603050405020304" pitchFamily="18" charset="0"/>
                </a:endParaRPr>
              </a:p>
            </p:txBody>
          </p:sp>
        </p:grpSp>
      </p:grpSp>
      <p:pic>
        <p:nvPicPr>
          <p:cNvPr id="615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41738" y="935038"/>
            <a:ext cx="1955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95713" y="4578350"/>
            <a:ext cx="193040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3013" y="2932113"/>
            <a:ext cx="191452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43328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73CDC24-932C-4D90-8F5C-7FC4B7E9E96A}" type="slidenum">
              <a:rPr lang="ru-RU" altLang="ru-RU" sz="1400" smtClean="0"/>
              <a:pPr>
                <a:spcBef>
                  <a:spcPct val="0"/>
                </a:spcBef>
                <a:buFontTx/>
                <a:buNone/>
              </a:pPr>
              <a:t>7</a:t>
            </a:fld>
            <a:endParaRPr lang="ru-RU" altLang="ru-RU" sz="1400" dirty="0" smtClean="0"/>
          </a:p>
        </p:txBody>
      </p:sp>
      <p:sp>
        <p:nvSpPr>
          <p:cNvPr id="3" name="Title 1"/>
          <p:cNvSpPr txBox="1">
            <a:spLocks/>
          </p:cNvSpPr>
          <p:nvPr/>
        </p:nvSpPr>
        <p:spPr>
          <a:xfrm>
            <a:off x="0" y="137319"/>
            <a:ext cx="8939213" cy="55721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ru-RU" altLang="ru-RU" sz="3200" kern="0" dirty="0" smtClean="0">
                <a:solidFill>
                  <a:srgbClr val="3333CC"/>
                </a:solidFill>
              </a:rPr>
              <a:t>Электроэнцефалография и виброизображение</a:t>
            </a:r>
            <a:endParaRPr lang="en-US" altLang="ru-RU" kern="0" dirty="0" smtClean="0"/>
          </a:p>
        </p:txBody>
      </p:sp>
      <p:sp>
        <p:nvSpPr>
          <p:cNvPr id="8196" name="Slide Number Placeholder 3"/>
          <p:cNvSpPr txBox="1">
            <a:spLocks/>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2" rIns="91424" bIns="45712"/>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9E266AD3-DCB4-4D12-ADAF-056C32B978D7}" type="slidenum">
              <a:rPr lang="ru-RU" altLang="ru-RU" sz="1400"/>
              <a:pPr algn="r" eaLnBrk="1" hangingPunct="1">
                <a:spcBef>
                  <a:spcPct val="0"/>
                </a:spcBef>
                <a:buFontTx/>
                <a:buNone/>
              </a:pPr>
              <a:t>7</a:t>
            </a:fld>
            <a:endParaRPr lang="ru-RU" altLang="ru-RU" sz="1400" dirty="0"/>
          </a:p>
        </p:txBody>
      </p:sp>
      <p:cxnSp>
        <p:nvCxnSpPr>
          <p:cNvPr id="61" name="Прямая соединительная линия 60"/>
          <p:cNvCxnSpPr/>
          <p:nvPr/>
        </p:nvCxnSpPr>
        <p:spPr bwMode="auto">
          <a:xfrm>
            <a:off x="6126163" y="1641475"/>
            <a:ext cx="331787" cy="0"/>
          </a:xfrm>
          <a:prstGeom prst="line">
            <a:avLst/>
          </a:prstGeom>
          <a:ln>
            <a:solidFill>
              <a:srgbClr val="B89D78"/>
            </a:solidFill>
          </a:ln>
        </p:spPr>
        <p:style>
          <a:lnRef idx="1">
            <a:schemeClr val="accent1"/>
          </a:lnRef>
          <a:fillRef idx="0">
            <a:schemeClr val="accent1"/>
          </a:fillRef>
          <a:effectRef idx="0">
            <a:schemeClr val="accent1"/>
          </a:effectRef>
          <a:fontRef idx="minor">
            <a:schemeClr val="tx1"/>
          </a:fontRef>
        </p:style>
      </p:cxnSp>
      <p:pic>
        <p:nvPicPr>
          <p:cNvPr id="819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4525" y="889000"/>
            <a:ext cx="30829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3250" y="1069975"/>
            <a:ext cx="290195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3250" y="3888703"/>
            <a:ext cx="29146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6"/>
          <p:cNvSpPr>
            <a:spLocks noChangeArrowheads="1"/>
          </p:cNvSpPr>
          <p:nvPr/>
        </p:nvSpPr>
        <p:spPr bwMode="auto">
          <a:xfrm>
            <a:off x="733425" y="3798888"/>
            <a:ext cx="2994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Совместная регистрация сигналов  </a:t>
            </a:r>
            <a:r>
              <a:rPr lang="en-US" altLang="en-US" sz="1800" dirty="0" smtClean="0"/>
              <a:t>VI </a:t>
            </a:r>
            <a:r>
              <a:rPr lang="ru-RU" altLang="en-US" sz="1800" dirty="0" smtClean="0"/>
              <a:t>и</a:t>
            </a:r>
            <a:r>
              <a:rPr lang="en-US" altLang="en-US" sz="1800" dirty="0" smtClean="0"/>
              <a:t> EEG</a:t>
            </a:r>
            <a:endParaRPr lang="en-US" altLang="en-US" sz="1800" dirty="0"/>
          </a:p>
        </p:txBody>
      </p:sp>
      <p:sp>
        <p:nvSpPr>
          <p:cNvPr id="8202" name="Rectangle 7"/>
          <p:cNvSpPr>
            <a:spLocks noChangeArrowheads="1"/>
          </p:cNvSpPr>
          <p:nvPr/>
        </p:nvSpPr>
        <p:spPr bwMode="auto">
          <a:xfrm>
            <a:off x="7380288" y="1830388"/>
            <a:ext cx="15589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en-US" sz="1800" dirty="0" smtClean="0">
                <a:cs typeface="Times New Roman" panose="02020603050405020304" pitchFamily="18" charset="0"/>
              </a:rPr>
              <a:t>Состояние Агрессии.</a:t>
            </a:r>
            <a:endParaRPr lang="en-US" altLang="en-US" sz="1800" dirty="0">
              <a:cs typeface="Times New Roman" panose="02020603050405020304" pitchFamily="18" charset="0"/>
            </a:endParaRPr>
          </a:p>
          <a:p>
            <a:pPr>
              <a:spcBef>
                <a:spcPct val="0"/>
              </a:spcBef>
              <a:buFontTx/>
              <a:buNone/>
            </a:pPr>
            <a:r>
              <a:rPr lang="ru-RU" altLang="en-US" sz="1800" dirty="0" smtClean="0">
                <a:cs typeface="Times New Roman" panose="02020603050405020304" pitchFamily="18" charset="0"/>
              </a:rPr>
              <a:t>Корреляция сигналов </a:t>
            </a:r>
            <a:r>
              <a:rPr lang="en-US" altLang="en-US" sz="1800" dirty="0" smtClean="0">
                <a:cs typeface="Times New Roman" panose="02020603050405020304" pitchFamily="18" charset="0"/>
              </a:rPr>
              <a:t>VI </a:t>
            </a:r>
            <a:r>
              <a:rPr lang="ru-RU" altLang="en-US" sz="1800" dirty="0" smtClean="0">
                <a:cs typeface="Times New Roman" panose="02020603050405020304" pitchFamily="18" charset="0"/>
              </a:rPr>
              <a:t>и</a:t>
            </a:r>
            <a:r>
              <a:rPr lang="en-US" altLang="en-US" sz="1800" dirty="0" smtClean="0">
                <a:cs typeface="Times New Roman" panose="02020603050405020304" pitchFamily="18" charset="0"/>
              </a:rPr>
              <a:t> EEG</a:t>
            </a:r>
            <a:r>
              <a:rPr lang="ru-RU" altLang="en-US" sz="1800" dirty="0" smtClean="0">
                <a:cs typeface="Times New Roman" panose="02020603050405020304" pitchFamily="18" charset="0"/>
              </a:rPr>
              <a:t>.</a:t>
            </a:r>
            <a:endParaRPr lang="ru-RU" altLang="en-US" sz="1800" dirty="0">
              <a:cs typeface="Times New Roman" panose="02020603050405020304" pitchFamily="18" charset="0"/>
            </a:endParaRPr>
          </a:p>
        </p:txBody>
      </p:sp>
      <p:sp>
        <p:nvSpPr>
          <p:cNvPr id="8203" name="Rectangle 8"/>
          <p:cNvSpPr>
            <a:spLocks noChangeArrowheads="1"/>
          </p:cNvSpPr>
          <p:nvPr/>
        </p:nvSpPr>
        <p:spPr bwMode="auto">
          <a:xfrm>
            <a:off x="7315200" y="4606589"/>
            <a:ext cx="16827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cs typeface="Times New Roman" panose="02020603050405020304" pitchFamily="18" charset="0"/>
              </a:rPr>
              <a:t>Спокойное состояние</a:t>
            </a:r>
            <a:r>
              <a:rPr lang="en-US" altLang="en-US" sz="1800" dirty="0" smtClean="0">
                <a:cs typeface="Times New Roman" panose="02020603050405020304" pitchFamily="18" charset="0"/>
              </a:rPr>
              <a:t>.</a:t>
            </a:r>
            <a:r>
              <a:rPr lang="ru-RU" altLang="en-US" sz="1800" dirty="0" smtClean="0">
                <a:cs typeface="Times New Roman" panose="02020603050405020304" pitchFamily="18" charset="0"/>
              </a:rPr>
              <a:t> Корреляция </a:t>
            </a:r>
            <a:r>
              <a:rPr lang="en-US" altLang="en-US" sz="1800" dirty="0" smtClean="0">
                <a:cs typeface="Times New Roman" panose="02020603050405020304" pitchFamily="18" charset="0"/>
              </a:rPr>
              <a:t>VI </a:t>
            </a:r>
            <a:r>
              <a:rPr lang="ru-RU" altLang="en-US" sz="1800" dirty="0" smtClean="0">
                <a:cs typeface="Times New Roman" panose="02020603050405020304" pitchFamily="18" charset="0"/>
              </a:rPr>
              <a:t>и </a:t>
            </a:r>
            <a:r>
              <a:rPr lang="en-US" altLang="en-US" sz="1800" dirty="0" smtClean="0">
                <a:cs typeface="Times New Roman" panose="02020603050405020304" pitchFamily="18" charset="0"/>
              </a:rPr>
              <a:t>EEG </a:t>
            </a:r>
            <a:r>
              <a:rPr lang="ru-RU" altLang="en-US" sz="1800" dirty="0" smtClean="0">
                <a:cs typeface="Times New Roman" panose="02020603050405020304" pitchFamily="18" charset="0"/>
              </a:rPr>
              <a:t>отсутствует.</a:t>
            </a:r>
            <a:endParaRPr lang="ru-RU" altLang="en-US" sz="1800" dirty="0">
              <a:cs typeface="Times New Roman" panose="02020603050405020304" pitchFamily="18" charset="0"/>
            </a:endParaRPr>
          </a:p>
        </p:txBody>
      </p:sp>
      <p:pic>
        <p:nvPicPr>
          <p:cNvPr id="820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550" y="4445000"/>
            <a:ext cx="257968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5" name="Rectangle 1"/>
          <p:cNvSpPr>
            <a:spLocks noChangeArrowheads="1"/>
          </p:cNvSpPr>
          <p:nvPr/>
        </p:nvSpPr>
        <p:spPr bwMode="auto">
          <a:xfrm>
            <a:off x="230188" y="6070600"/>
            <a:ext cx="3800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dirty="0">
                <a:cs typeface="Times New Roman" panose="02020603050405020304" pitchFamily="18" charset="0"/>
              </a:rPr>
              <a:t>+DC EEG </a:t>
            </a:r>
            <a:r>
              <a:rPr lang="en-US" altLang="en-US" sz="1800" dirty="0" smtClean="0">
                <a:cs typeface="Times New Roman" panose="02020603050405020304" pitchFamily="18" charset="0"/>
              </a:rPr>
              <a:t>(</a:t>
            </a:r>
            <a:r>
              <a:rPr lang="ru-RU" altLang="en-US" sz="1800" dirty="0" smtClean="0">
                <a:cs typeface="Times New Roman" panose="02020603050405020304" pitchFamily="18" charset="0"/>
              </a:rPr>
              <a:t>частотный диапазон ниже 0</a:t>
            </a:r>
            <a:r>
              <a:rPr lang="en-US" altLang="en-US" sz="1800" dirty="0" smtClean="0">
                <a:cs typeface="Times New Roman" panose="02020603050405020304" pitchFamily="18" charset="0"/>
              </a:rPr>
              <a:t>.1 </a:t>
            </a:r>
            <a:r>
              <a:rPr lang="ru-RU" altLang="en-US" sz="1800" dirty="0" smtClean="0">
                <a:cs typeface="Times New Roman" panose="02020603050405020304" pitchFamily="18" charset="0"/>
              </a:rPr>
              <a:t>Гц)</a:t>
            </a:r>
            <a:r>
              <a:rPr lang="en-US" altLang="en-US" sz="1800" dirty="0" smtClean="0">
                <a:latin typeface="Arial" panose="020B0604020202020204" pitchFamily="34" charset="0"/>
              </a:rPr>
              <a:t> </a:t>
            </a:r>
            <a:endParaRPr lang="en-US" altLang="en-US" sz="1800" dirty="0">
              <a:latin typeface="Arial" panose="020B0604020202020204" pitchFamily="34" charset="0"/>
            </a:endParaRPr>
          </a:p>
        </p:txBody>
      </p:sp>
    </p:spTree>
    <p:extLst>
      <p:ext uri="{BB962C8B-B14F-4D97-AF65-F5344CB8AC3E}">
        <p14:creationId xmlns:p14="http://schemas.microsoft.com/office/powerpoint/2010/main" val="132655351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1625" y="142875"/>
            <a:ext cx="8686800" cy="822325"/>
          </a:xfrm>
        </p:spPr>
        <p:txBody>
          <a:bodyPr/>
          <a:lstStyle/>
          <a:p>
            <a:pPr>
              <a:lnSpc>
                <a:spcPct val="80000"/>
              </a:lnSpc>
            </a:pPr>
            <a:r>
              <a:rPr lang="ru-RU" altLang="ru-RU" sz="3200" dirty="0" smtClean="0">
                <a:solidFill>
                  <a:schemeClr val="accent2"/>
                </a:solidFill>
              </a:rPr>
              <a:t>Вариабельность сердечного ритма</a:t>
            </a:r>
            <a:endParaRPr lang="en-US" altLang="ru-RU" sz="3200" dirty="0" smtClean="0"/>
          </a:p>
        </p:txBody>
      </p:sp>
      <p:sp>
        <p:nvSpPr>
          <p:cNvPr id="1024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C3AABAD-5260-45C1-B7D7-8EC69112B1A0}" type="slidenum">
              <a:rPr lang="ru-RU" altLang="ru-RU" sz="1400" smtClean="0"/>
              <a:pPr>
                <a:spcBef>
                  <a:spcPct val="0"/>
                </a:spcBef>
                <a:buFontTx/>
                <a:buNone/>
              </a:pPr>
              <a:t>8</a:t>
            </a:fld>
            <a:endParaRPr lang="ru-RU" altLang="ru-RU" sz="1400" dirty="0" smtClean="0"/>
          </a:p>
        </p:txBody>
      </p:sp>
      <p:sp>
        <p:nvSpPr>
          <p:cNvPr id="10244" name="Rectangle 4"/>
          <p:cNvSpPr>
            <a:spLocks noChangeArrowheads="1"/>
          </p:cNvSpPr>
          <p:nvPr/>
        </p:nvSpPr>
        <p:spPr bwMode="auto">
          <a:xfrm>
            <a:off x="-404813" y="3395663"/>
            <a:ext cx="7251701"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ru-RU" altLang="ru-RU" sz="1800" dirty="0">
                <a:solidFill>
                  <a:schemeClr val="accent2"/>
                </a:solidFill>
                <a:latin typeface="Arial" panose="020B0604020202020204" pitchFamily="34" charset="0"/>
              </a:rPr>
              <a:t> </a:t>
            </a:r>
          </a:p>
        </p:txBody>
      </p:sp>
      <p:cxnSp>
        <p:nvCxnSpPr>
          <p:cNvPr id="61" name="Прямая соединительная линия 60"/>
          <p:cNvCxnSpPr/>
          <p:nvPr/>
        </p:nvCxnSpPr>
        <p:spPr bwMode="auto">
          <a:xfrm>
            <a:off x="6126163" y="1649413"/>
            <a:ext cx="331787" cy="0"/>
          </a:xfrm>
          <a:prstGeom prst="line">
            <a:avLst/>
          </a:prstGeom>
          <a:ln>
            <a:solidFill>
              <a:srgbClr val="B89D78"/>
            </a:solidFill>
          </a:ln>
        </p:spPr>
        <p:style>
          <a:lnRef idx="1">
            <a:schemeClr val="accent1"/>
          </a:lnRef>
          <a:fillRef idx="0">
            <a:schemeClr val="accent1"/>
          </a:fillRef>
          <a:effectRef idx="0">
            <a:schemeClr val="accent1"/>
          </a:effectRef>
          <a:fontRef idx="minor">
            <a:schemeClr val="tx1"/>
          </a:fontRef>
        </p:style>
      </p:cxnSp>
      <p:pic>
        <p:nvPicPr>
          <p:cNvPr id="1024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5587" y="1089065"/>
            <a:ext cx="4784725" cy="43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550" y="1079500"/>
            <a:ext cx="3197225"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Rectangle 1"/>
          <p:cNvSpPr>
            <a:spLocks noChangeArrowheads="1"/>
          </p:cNvSpPr>
          <p:nvPr/>
        </p:nvSpPr>
        <p:spPr bwMode="auto">
          <a:xfrm>
            <a:off x="4005263" y="5596018"/>
            <a:ext cx="4572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Схема двухконтурной регуляции </a:t>
            </a:r>
          </a:p>
          <a:p>
            <a:pPr algn="ctr">
              <a:spcBef>
                <a:spcPct val="0"/>
              </a:spcBef>
              <a:buFontTx/>
              <a:buNone/>
            </a:pPr>
            <a:r>
              <a:rPr lang="ru-RU" altLang="en-US" sz="1800" dirty="0" smtClean="0"/>
              <a:t>сердечного ритма</a:t>
            </a:r>
            <a:endParaRPr lang="en-US" altLang="en-US" sz="1800" dirty="0"/>
          </a:p>
          <a:p>
            <a:pPr algn="ctr">
              <a:spcBef>
                <a:spcPct val="0"/>
              </a:spcBef>
              <a:buFontTx/>
              <a:buNone/>
            </a:pPr>
            <a:r>
              <a:rPr lang="en-US" altLang="en-US" sz="1200" i="1" dirty="0"/>
              <a:t>Baevsky&amp;Chernikova, Cardiometry, I10, May 2017, p.69</a:t>
            </a:r>
          </a:p>
          <a:p>
            <a:pPr algn="ctr">
              <a:spcBef>
                <a:spcPct val="0"/>
              </a:spcBef>
              <a:buFontTx/>
              <a:buNone/>
            </a:pPr>
            <a:endParaRPr lang="en-US" altLang="en-US" sz="1800" dirty="0"/>
          </a:p>
        </p:txBody>
      </p:sp>
      <p:sp>
        <p:nvSpPr>
          <p:cNvPr id="10249" name="Rectangle 2"/>
          <p:cNvSpPr>
            <a:spLocks noChangeArrowheads="1"/>
          </p:cNvSpPr>
          <p:nvPr/>
        </p:nvSpPr>
        <p:spPr bwMode="auto">
          <a:xfrm>
            <a:off x="220904" y="5586453"/>
            <a:ext cx="37843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ru-RU" altLang="en-US" sz="1800" dirty="0" smtClean="0"/>
              <a:t>Типичные спектрограммы ВСР при использовании метода быстрого преобразования Фурье</a:t>
            </a:r>
            <a:endParaRPr lang="en-US" altLang="en-US" sz="1800" dirty="0"/>
          </a:p>
          <a:p>
            <a:pPr algn="ctr">
              <a:spcBef>
                <a:spcPct val="0"/>
              </a:spcBef>
              <a:buFontTx/>
              <a:buNone/>
            </a:pPr>
            <a:r>
              <a:rPr lang="en-US" altLang="en-US" sz="1200" i="1" dirty="0"/>
              <a:t>Baevsky&amp;Chernikova, Cardiometry, I10, May 2017, p.71</a:t>
            </a:r>
          </a:p>
        </p:txBody>
      </p:sp>
    </p:spTree>
    <p:extLst>
      <p:ext uri="{BB962C8B-B14F-4D97-AF65-F5344CB8AC3E}">
        <p14:creationId xmlns:p14="http://schemas.microsoft.com/office/powerpoint/2010/main" val="3020059404"/>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60B0B7B7-186D-48AE-A30E-906C2EBA16A5}" type="slidenum">
              <a:rPr lang="ru-RU" altLang="ru-RU" sz="1400" smtClean="0"/>
              <a:pPr>
                <a:spcBef>
                  <a:spcPct val="0"/>
                </a:spcBef>
                <a:buFontTx/>
                <a:buNone/>
              </a:pPr>
              <a:t>9</a:t>
            </a:fld>
            <a:endParaRPr lang="ru-RU" altLang="ru-RU" sz="1400" dirty="0" smtClean="0"/>
          </a:p>
        </p:txBody>
      </p:sp>
      <p:pic>
        <p:nvPicPr>
          <p:cNvPr id="307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680" y="1106598"/>
            <a:ext cx="6328330" cy="335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1474" y="147312"/>
            <a:ext cx="8367713" cy="880241"/>
          </a:xfrm>
          <a:prstGeom prst="rect">
            <a:avLst/>
          </a:prstGeom>
        </p:spPr>
        <p:txBody>
          <a:bodyPr>
            <a:spAutoFit/>
          </a:bodyPr>
          <a:lstStyle/>
          <a:p>
            <a:pPr algn="ctr">
              <a:lnSpc>
                <a:spcPct val="80000"/>
              </a:lnSpc>
              <a:spcBef>
                <a:spcPts val="0"/>
              </a:spcBef>
              <a:spcAft>
                <a:spcPts val="0"/>
              </a:spcAft>
              <a:buFont typeface="StarSymbol"/>
              <a:buNone/>
              <a:defRPr/>
            </a:pPr>
            <a:r>
              <a:rPr lang="ru-RU" sz="3200" dirty="0" smtClean="0">
                <a:solidFill>
                  <a:schemeClr val="accent2"/>
                </a:solidFill>
                <a:latin typeface="+mj-lt"/>
                <a:ea typeface="Microsoft YaHei" pitchFamily="2"/>
                <a:cs typeface="Mangal" pitchFamily="2"/>
              </a:rPr>
              <a:t>Хронобиологические ритмы и единицы измерения времени</a:t>
            </a:r>
            <a:r>
              <a:rPr lang="en-US" sz="3200" dirty="0" smtClean="0">
                <a:solidFill>
                  <a:schemeClr val="accent2"/>
                </a:solidFill>
                <a:latin typeface="+mj-lt"/>
                <a:ea typeface="Microsoft YaHei" pitchFamily="2"/>
                <a:cs typeface="Mangal" pitchFamily="2"/>
              </a:rPr>
              <a:t> </a:t>
            </a:r>
            <a:endParaRPr lang="ru-RU" sz="3200" dirty="0">
              <a:solidFill>
                <a:schemeClr val="accent2"/>
              </a:solidFill>
              <a:latin typeface="+mj-lt"/>
              <a:ea typeface="Microsoft YaHei" pitchFamily="2"/>
              <a:cs typeface="Mangal" pitchFamily="2"/>
            </a:endParaRPr>
          </a:p>
        </p:txBody>
      </p:sp>
      <p:sp>
        <p:nvSpPr>
          <p:cNvPr id="30725" name="Rectangle 5"/>
          <p:cNvSpPr>
            <a:spLocks noChangeArrowheads="1"/>
          </p:cNvSpPr>
          <p:nvPr/>
        </p:nvSpPr>
        <p:spPr bwMode="auto">
          <a:xfrm>
            <a:off x="1640459" y="5333205"/>
            <a:ext cx="60840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секунда</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период сердечной активности</a:t>
            </a:r>
            <a:r>
              <a:rPr lang="en-US" altLang="en-US" sz="1800" b="1" dirty="0" smtClean="0">
                <a:latin typeface="Arial" panose="020B0604020202020204" pitchFamily="34" charset="0"/>
              </a:rPr>
              <a:t>;</a:t>
            </a:r>
            <a:endParaRPr lang="en-US" altLang="en-US" sz="1800" b="1" dirty="0">
              <a:latin typeface="Arial" panose="020B0604020202020204" pitchFamily="34" charset="0"/>
            </a:endParaRPr>
          </a:p>
          <a:p>
            <a:pPr algn="ctr">
              <a:spcBef>
                <a:spcPct val="0"/>
              </a:spcBef>
              <a:buFontTx/>
              <a:buNone/>
            </a:pPr>
            <a:r>
              <a:rPr lang="en-US" altLang="en-US" sz="1800" b="1" dirty="0">
                <a:solidFill>
                  <a:srgbClr val="FF0000"/>
                </a:solidFill>
                <a:latin typeface="Arial" panose="020B0604020202020204" pitchFamily="34" charset="0"/>
              </a:rPr>
              <a:t>1 </a:t>
            </a:r>
            <a:r>
              <a:rPr lang="ru-RU" altLang="en-US" sz="1800" b="1" dirty="0" smtClean="0">
                <a:solidFill>
                  <a:srgbClr val="FF0000"/>
                </a:solidFill>
                <a:latin typeface="Arial" panose="020B0604020202020204" pitchFamily="34" charset="0"/>
              </a:rPr>
              <a:t>минута</a:t>
            </a:r>
            <a:r>
              <a:rPr lang="en-US" altLang="en-US" sz="1800" b="1" dirty="0" smtClean="0">
                <a:solidFill>
                  <a:srgbClr val="FF0000"/>
                </a:solidFill>
                <a:latin typeface="Arial" panose="020B0604020202020204" pitchFamily="34" charset="0"/>
              </a:rPr>
              <a:t> </a:t>
            </a:r>
            <a:r>
              <a:rPr lang="en-US" altLang="en-US" sz="1800" b="1" dirty="0">
                <a:solidFill>
                  <a:srgbClr val="FF0000"/>
                </a:solidFill>
                <a:latin typeface="Arial" panose="020B0604020202020204" pitchFamily="34" charset="0"/>
              </a:rPr>
              <a:t>– </a:t>
            </a:r>
            <a:r>
              <a:rPr lang="ru-RU" altLang="en-US" sz="1800" b="1" dirty="0" smtClean="0">
                <a:solidFill>
                  <a:srgbClr val="FF0000"/>
                </a:solidFill>
                <a:latin typeface="Arial" panose="020B0604020202020204" pitchFamily="34" charset="0"/>
              </a:rPr>
              <a:t>период мозговой активности</a:t>
            </a:r>
            <a:r>
              <a:rPr lang="en-US" altLang="en-US" sz="1800" b="1" dirty="0" smtClean="0">
                <a:solidFill>
                  <a:srgbClr val="FF0000"/>
                </a:solidFill>
                <a:latin typeface="Arial" panose="020B0604020202020204" pitchFamily="34" charset="0"/>
              </a:rPr>
              <a:t>;</a:t>
            </a:r>
            <a:endParaRPr lang="en-US" altLang="en-US" sz="1800" b="1" dirty="0">
              <a:solidFill>
                <a:srgbClr val="FF0000"/>
              </a:solidFill>
              <a:latin typeface="Arial" panose="020B0604020202020204" pitchFamily="34" charset="0"/>
            </a:endParaRPr>
          </a:p>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час</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период активности пищеварения</a:t>
            </a:r>
            <a:r>
              <a:rPr lang="en-US" altLang="en-US" sz="1800" b="1" dirty="0" smtClean="0">
                <a:latin typeface="Arial" panose="020B0604020202020204" pitchFamily="34" charset="0"/>
              </a:rPr>
              <a:t>;</a:t>
            </a:r>
            <a:endParaRPr lang="en-US" altLang="en-US" sz="1800" b="1" dirty="0">
              <a:latin typeface="Arial" panose="020B0604020202020204" pitchFamily="34" charset="0"/>
            </a:endParaRPr>
          </a:p>
          <a:p>
            <a:pPr algn="ctr">
              <a:spcBef>
                <a:spcPct val="0"/>
              </a:spcBef>
              <a:buFontTx/>
              <a:buNone/>
            </a:pPr>
            <a:r>
              <a:rPr lang="en-US" altLang="en-US" sz="1800" b="1" dirty="0">
                <a:latin typeface="Arial" panose="020B0604020202020204" pitchFamily="34" charset="0"/>
              </a:rPr>
              <a:t>1 </a:t>
            </a:r>
            <a:r>
              <a:rPr lang="ru-RU" altLang="en-US" sz="1800" b="1" dirty="0" smtClean="0">
                <a:latin typeface="Arial" panose="020B0604020202020204" pitchFamily="34" charset="0"/>
              </a:rPr>
              <a:t>день</a:t>
            </a:r>
            <a:r>
              <a:rPr lang="en-US" altLang="en-US" sz="1800" b="1" dirty="0" smtClean="0">
                <a:latin typeface="Arial" panose="020B0604020202020204" pitchFamily="34" charset="0"/>
              </a:rPr>
              <a:t> </a:t>
            </a:r>
            <a:r>
              <a:rPr lang="en-US" altLang="en-US" sz="1800" b="1" dirty="0">
                <a:latin typeface="Arial" panose="020B0604020202020204" pitchFamily="34" charset="0"/>
              </a:rPr>
              <a:t>– </a:t>
            </a:r>
            <a:r>
              <a:rPr lang="ru-RU" altLang="en-US" sz="1800" b="1" dirty="0" smtClean="0">
                <a:latin typeface="Arial" panose="020B0604020202020204" pitchFamily="34" charset="0"/>
              </a:rPr>
              <a:t>циркадный психофизиологический ритм</a:t>
            </a:r>
            <a:endParaRPr lang="en-US" altLang="en-US" sz="1800" b="1" dirty="0">
              <a:latin typeface="Arial" panose="020B0604020202020204" pitchFamily="34" charset="0"/>
            </a:endParaRPr>
          </a:p>
        </p:txBody>
      </p:sp>
      <p:pic>
        <p:nvPicPr>
          <p:cNvPr id="2" name="Рисунок 1"/>
          <p:cNvPicPr>
            <a:picLocks noChangeAspect="1"/>
          </p:cNvPicPr>
          <p:nvPr/>
        </p:nvPicPr>
        <p:blipFill>
          <a:blip r:embed="rId4"/>
          <a:stretch>
            <a:fillRect/>
          </a:stretch>
        </p:blipFill>
        <p:spPr>
          <a:xfrm>
            <a:off x="6667959" y="1244601"/>
            <a:ext cx="2286000" cy="2905125"/>
          </a:xfrm>
          <a:prstGeom prst="rect">
            <a:avLst/>
          </a:prstGeom>
        </p:spPr>
      </p:pic>
      <p:sp>
        <p:nvSpPr>
          <p:cNvPr id="3" name="Прямоугольник 2"/>
          <p:cNvSpPr/>
          <p:nvPr/>
        </p:nvSpPr>
        <p:spPr>
          <a:xfrm>
            <a:off x="5772949" y="4228771"/>
            <a:ext cx="3371051" cy="646331"/>
          </a:xfrm>
          <a:prstGeom prst="rect">
            <a:avLst/>
          </a:prstGeom>
        </p:spPr>
        <p:txBody>
          <a:bodyPr wrap="none">
            <a:spAutoFit/>
          </a:bodyPr>
          <a:lstStyle/>
          <a:p>
            <a:pPr algn="ctr"/>
            <a:r>
              <a:rPr lang="en-US" b="1" dirty="0"/>
              <a:t>Franz </a:t>
            </a:r>
            <a:r>
              <a:rPr lang="en-US" b="1" dirty="0" smtClean="0"/>
              <a:t>Halberg,</a:t>
            </a:r>
            <a:r>
              <a:rPr lang="ru-RU" b="1" dirty="0" smtClean="0"/>
              <a:t> </a:t>
            </a:r>
          </a:p>
          <a:p>
            <a:pPr algn="ctr"/>
            <a:r>
              <a:rPr lang="ru-RU" b="1" dirty="0" smtClean="0"/>
              <a:t>основатель хронобиологии</a:t>
            </a:r>
            <a:endParaRPr lang="en-US" b="1" dirty="0" smtClean="0"/>
          </a:p>
        </p:txBody>
      </p:sp>
    </p:spTree>
    <p:extLst>
      <p:ext uri="{BB962C8B-B14F-4D97-AF65-F5344CB8AC3E}">
        <p14:creationId xmlns:p14="http://schemas.microsoft.com/office/powerpoint/2010/main" val="347464444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1_Оформление по умолчанию">
  <a:themeElements>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Оформление по умолчанию">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Оформление по умолчанию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Оформление по умолчанию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Оформление по умолчанию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Оформление по умолчанию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7610</TotalTime>
  <Words>3610</Words>
  <Application>Microsoft Office PowerPoint</Application>
  <PresentationFormat>On-screen Show (4:3)</PresentationFormat>
  <Paragraphs>296</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Microsoft YaHei</vt:lpstr>
      <vt:lpstr>SimSun</vt:lpstr>
      <vt:lpstr>Arial</vt:lpstr>
      <vt:lpstr>Calibri</vt:lpstr>
      <vt:lpstr>Mangal</vt:lpstr>
      <vt:lpstr>StarSymbol</vt:lpstr>
      <vt:lpstr>Tahoma</vt:lpstr>
      <vt:lpstr>Times New Roman</vt:lpstr>
      <vt:lpstr>1_Оформление по умолчанию</vt:lpstr>
      <vt:lpstr>PowerPoint Presentation</vt:lpstr>
      <vt:lpstr>Физиология активности</vt:lpstr>
      <vt:lpstr>Физиология активности</vt:lpstr>
      <vt:lpstr>Вестибулярные рефлексы и тесты</vt:lpstr>
      <vt:lpstr>PowerPoint Presentation</vt:lpstr>
      <vt:lpstr>Технологии отображения мозговой активности</vt:lpstr>
      <vt:lpstr>PowerPoint Presentation</vt:lpstr>
      <vt:lpstr>Вариабельность сердечного ритма</vt:lpstr>
      <vt:lpstr>PowerPoint Presentation</vt:lpstr>
      <vt:lpstr>Основная информация программы HealthTest</vt:lpstr>
      <vt:lpstr>Базовые физиологические параметры определяемые по микродвижениям головы </vt:lpstr>
      <vt:lpstr>Суммарная корреляция физиологических параметров – первый индикатор здоровья</vt:lpstr>
      <vt:lpstr>Шаблон микродвижений головы  по независимым параметрам</vt:lpstr>
      <vt:lpstr>Норма и ОРВИ</vt:lpstr>
      <vt:lpstr>PowerPoint Presentation</vt:lpstr>
      <vt:lpstr>PowerPoint Presentation</vt:lpstr>
      <vt:lpstr>PowerPoint Presentation</vt:lpstr>
      <vt:lpstr>PowerPoint Presentation</vt:lpstr>
      <vt:lpstr>PowerPoint Presentation</vt:lpstr>
      <vt:lpstr>PowerPoint Presentation</vt:lpstr>
      <vt:lpstr>Заключение</vt:lpstr>
      <vt:lpstr>Спасибо за внимание!</vt:lpstr>
    </vt:vector>
  </TitlesOfParts>
  <Company>ELSYS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Didenko</dc:creator>
  <cp:lastModifiedBy>vm</cp:lastModifiedBy>
  <cp:revision>649</cp:revision>
  <dcterms:created xsi:type="dcterms:W3CDTF">2007-11-14T08:50:08Z</dcterms:created>
  <dcterms:modified xsi:type="dcterms:W3CDTF">2020-06-23T11:04:49Z</dcterms:modified>
</cp:coreProperties>
</file>