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0"/>
  </p:notesMasterIdLst>
  <p:handoutMasterIdLst>
    <p:handoutMasterId r:id="rId21"/>
  </p:handoutMasterIdLst>
  <p:sldIdLst>
    <p:sldId id="257" r:id="rId2"/>
    <p:sldId id="258" r:id="rId3"/>
    <p:sldId id="317" r:id="rId4"/>
    <p:sldId id="304" r:id="rId5"/>
    <p:sldId id="320" r:id="rId6"/>
    <p:sldId id="321" r:id="rId7"/>
    <p:sldId id="322" r:id="rId8"/>
    <p:sldId id="328" r:id="rId9"/>
    <p:sldId id="329" r:id="rId10"/>
    <p:sldId id="330" r:id="rId11"/>
    <p:sldId id="338" r:id="rId12"/>
    <p:sldId id="331" r:id="rId13"/>
    <p:sldId id="339" r:id="rId14"/>
    <p:sldId id="334" r:id="rId15"/>
    <p:sldId id="335" r:id="rId16"/>
    <p:sldId id="318" r:id="rId17"/>
    <p:sldId id="307" r:id="rId18"/>
    <p:sldId id="273" r:id="rId19"/>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9900"/>
    <a:srgbClr val="CC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80366" autoAdjust="0"/>
  </p:normalViewPr>
  <p:slideViewPr>
    <p:cSldViewPr snapToGrid="0">
      <p:cViewPr varScale="1">
        <p:scale>
          <a:sx n="55" d="100"/>
          <a:sy n="55" d="100"/>
        </p:scale>
        <p:origin x="1532" y="4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823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dirty="0"/>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dirty="0"/>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dirty="0"/>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E2FC46-83AB-47D2-B425-BC5D321E4A92}"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dirty="0"/>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dirty="0"/>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dirty="0"/>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76E4F02-25C0-4B50-901F-B97ADBB48E90}"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Уважаемые коллеги. Я</a:t>
            </a:r>
            <a:r>
              <a:rPr lang="ru-RU" altLang="ru-RU" baseline="0" dirty="0" smtClean="0">
                <a:latin typeface="Arial" panose="020B0604020202020204" pitchFamily="34" charset="0"/>
              </a:rPr>
              <a:t> представлю</a:t>
            </a:r>
            <a:r>
              <a:rPr lang="ru-RU" altLang="ru-RU" dirty="0" smtClean="0">
                <a:latin typeface="Arial" panose="020B0604020202020204" pitchFamily="34" charset="0"/>
              </a:rPr>
              <a:t> исследование ритмов мозговой активности технологией виброизображения, проведенное компанией</a:t>
            </a:r>
            <a:r>
              <a:rPr lang="ru-RU" altLang="ru-RU" baseline="0" dirty="0" smtClean="0">
                <a:latin typeface="Arial" panose="020B0604020202020204" pitchFamily="34" charset="0"/>
              </a:rPr>
              <a:t> Элсис</a:t>
            </a:r>
            <a:r>
              <a:rPr lang="ru-RU" altLang="ru-RU" dirty="0" smtClean="0">
                <a:latin typeface="Arial" panose="020B0604020202020204" pitchFamily="34" charset="0"/>
              </a:rPr>
              <a:t> в сотрудничестве с нашими партнерами из Российского научного центра радиологии и хирургических технологий имени академика Гранова</a:t>
            </a:r>
            <a:r>
              <a:rPr lang="ru-RU" altLang="ru-RU" baseline="0" dirty="0" smtClean="0">
                <a:latin typeface="Arial" panose="020B0604020202020204" pitchFamily="34" charset="0"/>
              </a:rPr>
              <a:t>. Целью работы является исследование взаимосвязи кардиологических сигналов и мозговой активности.</a:t>
            </a:r>
            <a:endParaRPr lang="en-US" altLang="ru-RU" dirty="0" smtClean="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24C16D-92AC-44F1-ABB8-5438D2CA4FB4}" type="slidenum">
              <a:rPr lang="ru-RU" altLang="ru-RU" smtClean="0"/>
              <a:pPr/>
              <a:t>1</a:t>
            </a:fld>
            <a:endParaRPr lang="ru-RU" altLang="ru-R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На данном слайде также приведены</a:t>
            </a:r>
            <a:r>
              <a:rPr lang="ru-RU" baseline="0" dirty="0" smtClean="0"/>
              <a:t> спектрограммы кардиосигнала ВСР и виброизображения, но для того же человека, отдыхающего с закрытыми глазами. </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10</a:t>
            </a:fld>
            <a:endParaRPr lang="ru-RU" altLang="ru-RU" dirty="0"/>
          </a:p>
        </p:txBody>
      </p:sp>
    </p:spTree>
    <p:extLst>
      <p:ext uri="{BB962C8B-B14F-4D97-AF65-F5344CB8AC3E}">
        <p14:creationId xmlns:p14="http://schemas.microsoft.com/office/powerpoint/2010/main" val="178106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На данном слайде</a:t>
            </a:r>
            <a:r>
              <a:rPr lang="ru-RU" baseline="0" dirty="0" smtClean="0"/>
              <a:t> приведены аналогичные спектрограммы сигналов ЭКГ и виброизображения для человека, проходящего тестирование программой проверки на лояльность. В данной программе происходит периодическое предъявление 24 вопросов и стимулов с интервалом, составляющим примерно 16 секунд. Оператор прошел неоднократное тестирование в каждом из указанных состояний с одновременным измерением сигналов ЭКГ и виброизображения. Предполагалось обнаружить примерное совпадение кардио и вестибулярных ритмов в диапазоне </a:t>
            </a:r>
            <a:r>
              <a:rPr lang="en-US" baseline="0" dirty="0" smtClean="0"/>
              <a:t>VLF, </a:t>
            </a:r>
            <a:r>
              <a:rPr lang="ru-RU" baseline="0" dirty="0" smtClean="0"/>
              <a:t>так как работы Флейшмана и Баевского предполагают ответственность данного диапазона за мозговую активность. Однако полученные результаты показали наличие более сложных зависимостей для исследуемых физиологических сигналов.</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11</a:t>
            </a:fld>
            <a:endParaRPr lang="ru-RU" altLang="ru-RU" dirty="0"/>
          </a:p>
        </p:txBody>
      </p:sp>
    </p:spTree>
    <p:extLst>
      <p:ext uri="{BB962C8B-B14F-4D97-AF65-F5344CB8AC3E}">
        <p14:creationId xmlns:p14="http://schemas.microsoft.com/office/powerpoint/2010/main" val="177601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Сведенные в таблицу результаты исследований приведены на данном</a:t>
            </a:r>
            <a:r>
              <a:rPr lang="ru-RU" baseline="0" dirty="0" smtClean="0"/>
              <a:t> слайде</a:t>
            </a:r>
            <a:r>
              <a:rPr lang="en-US" baseline="0" dirty="0" smtClean="0"/>
              <a:t> </a:t>
            </a:r>
            <a:r>
              <a:rPr lang="ru-RU" baseline="0" dirty="0" smtClean="0"/>
              <a:t>для различных математических оценок исследуемых сигналов.</a:t>
            </a:r>
            <a:r>
              <a:rPr lang="en-US" baseline="0" dirty="0" smtClean="0"/>
              <a:t> </a:t>
            </a:r>
            <a:r>
              <a:rPr lang="ru-RU" baseline="0" dirty="0" smtClean="0"/>
              <a:t>Было проведено 10 одновременных измерений параметров виброизображения и ЭКГ в 4-х различных ПФС для одного испытуемого. Каждое измерение длилось 10 минут. Рассмотрим приведенные табличные данные в виде графиков зависимостей периодов кардиосигнала и виброизображения в диапазоне </a:t>
            </a:r>
            <a:r>
              <a:rPr lang="en-US" baseline="0" dirty="0" err="1" smtClean="0"/>
              <a:t>VLF</a:t>
            </a:r>
            <a:r>
              <a:rPr lang="en-US" baseline="0" dirty="0" smtClean="0"/>
              <a:t> </a:t>
            </a:r>
            <a:r>
              <a:rPr lang="ru-RU" baseline="0" dirty="0" smtClean="0"/>
              <a:t>совместно с ЧСС на следующем слайде.</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12</a:t>
            </a:fld>
            <a:endParaRPr lang="ru-RU" altLang="ru-RU" dirty="0"/>
          </a:p>
        </p:txBody>
      </p:sp>
    </p:spTree>
    <p:extLst>
      <p:ext uri="{BB962C8B-B14F-4D97-AF65-F5344CB8AC3E}">
        <p14:creationId xmlns:p14="http://schemas.microsoft.com/office/powerpoint/2010/main" val="98066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Обратим внимание, что при проведении тестирования без внешних синхронизированных стимулов. зависимости ЧСС и виброизображения</a:t>
            </a:r>
            <a:r>
              <a:rPr lang="ru-RU" baseline="0" dirty="0" smtClean="0"/>
              <a:t> от различных состояний ПФС достаточно близки и изменяются однонаправленно. Однако предъявление периодических внешних стимулов нарушает эту тенденцию, период ЧСС возрастает, а период сигнала виброизображения уменьшается.</a:t>
            </a:r>
          </a:p>
          <a:p>
            <a:r>
              <a:rPr lang="ru-RU" baseline="0" dirty="0" smtClean="0"/>
              <a:t>В то время как изменение периода сигнала ВСР в диапазоне </a:t>
            </a:r>
            <a:r>
              <a:rPr lang="en-US" baseline="0" dirty="0" smtClean="0"/>
              <a:t>VLF </a:t>
            </a:r>
            <a:r>
              <a:rPr lang="ru-RU" baseline="0" dirty="0" smtClean="0"/>
              <a:t>оказывается полностью противоположным изменению периода ЧСС. То есть, в проведенном эксперименте отсутствует зависимость между вариабельностью пульса и его средним значением.</a:t>
            </a:r>
          </a:p>
          <a:p>
            <a:r>
              <a:rPr lang="ru-RU" baseline="0" dirty="0" smtClean="0"/>
              <a:t>Таким образом при свободном функционировании организма человека ЧСС оказывается пропорционален ПМА</a:t>
            </a:r>
            <a:r>
              <a:rPr lang="en-US" baseline="0" dirty="0" smtClean="0"/>
              <a:t>.</a:t>
            </a:r>
            <a:r>
              <a:rPr lang="ru-RU" baseline="0" dirty="0" smtClean="0"/>
              <a:t> Это позволяет предположить. что увеличение частоты работы мозга в диапазоне </a:t>
            </a:r>
            <a:r>
              <a:rPr lang="en-US" baseline="0" dirty="0" smtClean="0"/>
              <a:t>VLF</a:t>
            </a:r>
            <a:r>
              <a:rPr lang="ru-RU" baseline="0" dirty="0" smtClean="0"/>
              <a:t> навязывает более активную работу сердцу. </a:t>
            </a:r>
          </a:p>
          <a:p>
            <a:r>
              <a:rPr lang="ru-RU" baseline="0" dirty="0" smtClean="0"/>
              <a:t>Причем мозг человека распознает навязанный ему внешний ритм предъявления информации и подстраивается под него самостоятельно, но в этом случае не требует активизации сердечной активности, так как эти искусственно навязанные ритмы не требуют большей энергии для работы мозга.</a:t>
            </a:r>
          </a:p>
          <a:p>
            <a:r>
              <a:rPr lang="ru-RU" baseline="0" dirty="0" smtClean="0"/>
              <a:t>Полученный результат является новым и достаточно интересным, по крайней мере ранее исследователи, занимавшиеся сравнительным анализом мозговой активности путем сравнения сигналов ЭЭГ и ЭКГ не могли получить четкой корреляции между исследуемыми физиологическими сигналами.</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13</a:t>
            </a:fld>
            <a:endParaRPr lang="ru-RU" altLang="ru-RU" dirty="0"/>
          </a:p>
        </p:txBody>
      </p:sp>
    </p:spTree>
    <p:extLst>
      <p:ext uri="{BB962C8B-B14F-4D97-AF65-F5344CB8AC3E}">
        <p14:creationId xmlns:p14="http://schemas.microsoft.com/office/powerpoint/2010/main" val="828191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Конечно, технология виброизображения не всесильна, она имеет свои недостатки и ограничения. Прежде всего виброизображение формируется на основе качественного изображения, поэтому стабильная и равномерная</a:t>
            </a:r>
            <a:r>
              <a:rPr lang="ru-RU" altLang="en-US" baseline="0" dirty="0" smtClean="0">
                <a:latin typeface="Arial" panose="020B0604020202020204" pitchFamily="34" charset="0"/>
              </a:rPr>
              <a:t> освещенность человека является необходимым условием получения качественного виброизображения.</a:t>
            </a:r>
          </a:p>
          <a:p>
            <a:r>
              <a:rPr lang="ru-RU" altLang="en-US" baseline="0" dirty="0" smtClean="0">
                <a:latin typeface="Arial" panose="020B0604020202020204" pitchFamily="34" charset="0"/>
              </a:rPr>
              <a:t>Так как анализируемой величиной являются собственные вибрации человека, то недопустимы механические вибрации в помещении, где проводятся измерения, особенно жесткие ограничения установлены на вибрацию телевизионной камеры, потому что ее вибрации увеличиваются пропорционально расстоянию до исследуемого человека.</a:t>
            </a:r>
          </a:p>
          <a:p>
            <a:r>
              <a:rPr lang="ru-RU" altLang="en-US" baseline="0" dirty="0" smtClean="0">
                <a:latin typeface="Arial" panose="020B0604020202020204" pitchFamily="34" charset="0"/>
              </a:rPr>
              <a:t>Учитывая то, что основой виброизображения является видео информация при работе с системой виброизображения следует соблюдать законодательство, касающееся обработки видео информации, которое постоянно изменяется. При этом, я хочу подчеркнуть, что параметры виброизображения представляют собой числовые данные, аналогичные биохимическим или медицинским анализам пациента, фото или видео изображение пациента не хранится в системе виброизображения.</a:t>
            </a:r>
          </a:p>
          <a:p>
            <a:r>
              <a:rPr lang="ru-RU" altLang="en-US" baseline="0" dirty="0" smtClean="0">
                <a:latin typeface="Arial" panose="020B0604020202020204" pitchFamily="34" charset="0"/>
              </a:rPr>
              <a:t>Естественно, что для получения качественного виброизображения необходимо отсутствие посторонних лиц в кадре, так как перекладывание проблемы отделения исследуемого человека от посторонних на ПО, в принципе возможно, но расходует дополнительные программные и аппаратные ресурсы. А требования к процессору у систем виброизображения итак достаточно жесткие, для нормальной работы с пациентом необходимо иметь процессор не ниже </a:t>
            </a:r>
            <a:r>
              <a:rPr lang="en-US" altLang="en-US" baseline="0" dirty="0" smtClean="0">
                <a:latin typeface="Arial" panose="020B0604020202020204" pitchFamily="34" charset="0"/>
              </a:rPr>
              <a:t>Intel Core i5.</a:t>
            </a:r>
            <a:endParaRPr lang="en-US" altLang="en-US" dirty="0" smtClean="0">
              <a:latin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89F91D-7351-4BB3-A53D-5B531C42742C}" type="slidenum">
              <a:rPr lang="ru-RU" altLang="ru-RU" smtClean="0"/>
              <a:pPr/>
              <a:t>14</a:t>
            </a:fld>
            <a:endParaRPr lang="ru-RU" altLang="ru-RU" dirty="0" smtClean="0"/>
          </a:p>
        </p:txBody>
      </p:sp>
    </p:spTree>
    <p:extLst>
      <p:ext uri="{BB962C8B-B14F-4D97-AF65-F5344CB8AC3E}">
        <p14:creationId xmlns:p14="http://schemas.microsoft.com/office/powerpoint/2010/main" val="42518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В настоящее время технология виброизображения успешно применяется в системах безопасности,</a:t>
            </a:r>
            <a:r>
              <a:rPr lang="ru-RU" altLang="en-US" baseline="0" dirty="0" smtClean="0">
                <a:latin typeface="Arial" panose="020B0604020202020204" pitchFamily="34" charset="0"/>
              </a:rPr>
              <a:t> в</a:t>
            </a:r>
            <a:r>
              <a:rPr lang="ru-RU" altLang="en-US" dirty="0" smtClean="0">
                <a:latin typeface="Arial" panose="020B0604020202020204" pitchFamily="34" charset="0"/>
              </a:rPr>
              <a:t> различных психологических и психофизиологических тестированиях, но недостаточно широко используются ее возможности</a:t>
            </a:r>
            <a:r>
              <a:rPr lang="ru-RU" altLang="en-US" baseline="0" dirty="0" smtClean="0">
                <a:latin typeface="Arial" panose="020B0604020202020204" pitchFamily="34" charset="0"/>
              </a:rPr>
              <a:t> в медицине. В то время, как технология виброизображения обладает целым рядом преимуществ над другими технологиями, которые несомненно актуальны для медицинских применений.</a:t>
            </a:r>
          </a:p>
          <a:p>
            <a:r>
              <a:rPr lang="ru-RU" altLang="en-US" baseline="0" dirty="0" smtClean="0">
                <a:latin typeface="Arial" panose="020B0604020202020204" pitchFamily="34" charset="0"/>
              </a:rPr>
              <a:t>Вестибулярные сигналы, регистрируемые технологией виброизображения, несут уникальную информацию о психофизиологии человеке, эту информацию невозможно получить из анализа других физиологических сигналов, таких как ЭЭГ или ЭКГ.</a:t>
            </a:r>
          </a:p>
          <a:p>
            <a:r>
              <a:rPr lang="ru-RU" altLang="en-US" baseline="0" dirty="0" smtClean="0">
                <a:latin typeface="Arial" panose="020B0604020202020204" pitchFamily="34" charset="0"/>
              </a:rPr>
              <a:t>Простота и доступность исследований человека с помощью технологии виброизображения подходит для медицинских исследований. В ходе 1-10 минутного исследования технология виброизображения позволяет получить статическую и динамическую информацию о психофизиологическом состоянии пациента.</a:t>
            </a:r>
          </a:p>
          <a:p>
            <a:r>
              <a:rPr lang="ru-RU" altLang="en-US" baseline="0" dirty="0" smtClean="0">
                <a:latin typeface="Arial" panose="020B0604020202020204" pitchFamily="34" charset="0"/>
              </a:rPr>
              <a:t>Регулярные обследования или самотестирования пациентов позволяют исследовать хронобиологические зависимости физиологических параметров пациента доступными техническими средствами.</a:t>
            </a:r>
            <a:endParaRPr lang="en-US" altLang="en-US" dirty="0" smtClean="0">
              <a:latin typeface="Arial" panose="020B0604020202020204"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929AFB-F7AA-475F-A1C1-4A6874BF66B4}" type="slidenum">
              <a:rPr lang="ru-RU" altLang="ru-RU" smtClean="0"/>
              <a:pPr/>
              <a:t>15</a:t>
            </a:fld>
            <a:endParaRPr lang="ru-RU" altLang="ru-RU" dirty="0" smtClean="0"/>
          </a:p>
        </p:txBody>
      </p:sp>
    </p:spTree>
    <p:extLst>
      <p:ext uri="{BB962C8B-B14F-4D97-AF65-F5344CB8AC3E}">
        <p14:creationId xmlns:p14="http://schemas.microsoft.com/office/powerpoint/2010/main" val="1128466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Известно,</a:t>
            </a:r>
            <a:r>
              <a:rPr lang="ru-RU" altLang="en-US" baseline="0" dirty="0" smtClean="0">
                <a:latin typeface="Arial" panose="020B0604020202020204" pitchFamily="34" charset="0"/>
              </a:rPr>
              <a:t> что у</a:t>
            </a:r>
            <a:r>
              <a:rPr lang="ru-RU" altLang="en-US" dirty="0" smtClean="0">
                <a:latin typeface="Arial" panose="020B0604020202020204" pitchFamily="34" charset="0"/>
              </a:rPr>
              <a:t> человека</a:t>
            </a:r>
            <a:r>
              <a:rPr lang="ru-RU" altLang="en-US" baseline="0" dirty="0" smtClean="0">
                <a:latin typeface="Arial" panose="020B0604020202020204" pitchFamily="34" charset="0"/>
              </a:rPr>
              <a:t> существует множество хронобиологических ритмов</a:t>
            </a:r>
            <a:r>
              <a:rPr lang="ru-RU" altLang="en-US" dirty="0" smtClean="0">
                <a:latin typeface="Arial" panose="020B0604020202020204" pitchFamily="34" charset="0"/>
              </a:rPr>
              <a:t>. После</a:t>
            </a:r>
            <a:r>
              <a:rPr lang="ru-RU" altLang="en-US" baseline="0" dirty="0" smtClean="0">
                <a:latin typeface="Arial" panose="020B0604020202020204" pitchFamily="34" charset="0"/>
              </a:rPr>
              <a:t> выявления минутных ритмов мозговой активности оказалось</a:t>
            </a:r>
            <a:r>
              <a:rPr lang="ru-RU" altLang="en-US" dirty="0" smtClean="0">
                <a:latin typeface="Arial" panose="020B0604020202020204" pitchFamily="34" charset="0"/>
              </a:rPr>
              <a:t>, что человеческие ритмы для основных физиологических систем сердца, мозга и желудка похожи на основные единицы времени, используемые на Земле. Средний период времени ЧСС составляет около 1 секунды, средний период свободной активности мозга составляет 1 минуту, средний период активности желудка (переваривание пищи) составляет один час, а общая физиологическая активность имеет циркадный ритм (один день). Вряд</a:t>
            </a:r>
            <a:r>
              <a:rPr lang="ru-RU" altLang="en-US" baseline="0" dirty="0" smtClean="0">
                <a:latin typeface="Arial" panose="020B0604020202020204" pitchFamily="34" charset="0"/>
              </a:rPr>
              <a:t> ли совпадение физических единиц времени и физиологических циклов является случайным</a:t>
            </a:r>
            <a:r>
              <a:rPr lang="ru-RU" altLang="en-US" dirty="0" smtClean="0">
                <a:latin typeface="Arial" panose="020B0604020202020204" pitchFamily="34" charset="0"/>
              </a:rPr>
              <a:t>.</a:t>
            </a:r>
            <a:endParaRPr lang="en-US" altLang="en-US" dirty="0" smtClean="0">
              <a:latin typeface="Arial" panose="020B0604020202020204" pitchFamily="34" charset="0"/>
            </a:endParaRPr>
          </a:p>
          <a:p>
            <a:r>
              <a:rPr lang="ru-RU" altLang="en-US" dirty="0" smtClean="0">
                <a:latin typeface="Arial" panose="020B0604020202020204" pitchFamily="34" charset="0"/>
              </a:rPr>
              <a:t>Проведенные</a:t>
            </a:r>
            <a:r>
              <a:rPr lang="ru-RU" altLang="en-US" baseline="0" dirty="0" smtClean="0">
                <a:latin typeface="Arial" panose="020B0604020202020204" pitchFamily="34" charset="0"/>
              </a:rPr>
              <a:t> исследования вариабельности сердечного ритма и мозговой активности позволяют по другому взглянуть на вариабельность всех физиологических процессов</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Возможно</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что вариабельность физиологического процесса используется как частотная модуляция для обмена информации между различными физиологическими системами организма</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Современные технические системы основаны именно на частотной передачи информации</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в то время как современная физиология базируется на аналоговой передаче сигналов между нейронами или клетками</a:t>
            </a:r>
            <a:r>
              <a:rPr lang="en-US" altLang="en-US" baseline="0" dirty="0" smtClean="0">
                <a:latin typeface="Arial" panose="020B0604020202020204" pitchFamily="34" charset="0"/>
              </a:rPr>
              <a:t>.</a:t>
            </a:r>
          </a:p>
          <a:p>
            <a:r>
              <a:rPr lang="ru-RU" altLang="en-US" baseline="0" dirty="0" smtClean="0">
                <a:latin typeface="Arial" panose="020B0604020202020204" pitchFamily="34" charset="0"/>
              </a:rPr>
              <a:t>Хотя</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вероятно</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физиология так же основана на частотных алгоритмах</a:t>
            </a:r>
            <a:endParaRPr lang="en-US" altLang="en-US" dirty="0" smtClean="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F7E6B2-819D-4DC9-9E7B-3A9AC54B9359}" type="slidenum">
              <a:rPr lang="ru-RU" altLang="ru-RU" smtClean="0"/>
              <a:pPr/>
              <a:t>16</a:t>
            </a:fld>
            <a:endParaRPr lang="ru-RU" altLang="ru-RU"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Мы полагаем, что период активности мозга является одним из наиболее информативных хронобиологических ритмов человека. Частота</a:t>
            </a:r>
            <a:r>
              <a:rPr lang="ru-RU" altLang="en-US" baseline="0" dirty="0" smtClean="0">
                <a:latin typeface="Arial" panose="020B0604020202020204" pitchFamily="34" charset="0"/>
              </a:rPr>
              <a:t> и период мозговой активности в </a:t>
            </a:r>
            <a:r>
              <a:rPr lang="en-US" altLang="en-US" baseline="0" dirty="0" smtClean="0">
                <a:latin typeface="Arial" panose="020B0604020202020204" pitchFamily="34" charset="0"/>
              </a:rPr>
              <a:t>VLF </a:t>
            </a:r>
            <a:r>
              <a:rPr lang="ru-RU" altLang="en-US" baseline="0" dirty="0" smtClean="0">
                <a:latin typeface="Arial" panose="020B0604020202020204" pitchFamily="34" charset="0"/>
              </a:rPr>
              <a:t>диапазоне </a:t>
            </a:r>
            <a:r>
              <a:rPr lang="ru-RU" altLang="en-US" dirty="0" smtClean="0">
                <a:latin typeface="Arial" panose="020B0604020202020204" pitchFamily="34" charset="0"/>
              </a:rPr>
              <a:t>зависят от мозговой нагрузки</a:t>
            </a:r>
            <a:r>
              <a:rPr lang="en-US" altLang="en-US" dirty="0" smtClean="0">
                <a:latin typeface="Arial" panose="020B0604020202020204" pitchFamily="34" charset="0"/>
              </a:rPr>
              <a:t>,</a:t>
            </a:r>
            <a:r>
              <a:rPr lang="ru-RU" altLang="en-US" dirty="0" smtClean="0">
                <a:latin typeface="Arial" panose="020B0604020202020204" pitchFamily="34" charset="0"/>
              </a:rPr>
              <a:t> сознательных и бессознательных процессов в организме человека. Адаптация ритма активности мозга к вызванному стимулу требует более тщательного изучения. Установленная зависимость между сердечной</a:t>
            </a:r>
            <a:r>
              <a:rPr lang="ru-RU" altLang="en-US" baseline="0" dirty="0" smtClean="0">
                <a:latin typeface="Arial" panose="020B0604020202020204" pitchFamily="34" charset="0"/>
              </a:rPr>
              <a:t> и мозговой активностью открывает новые возможности исследования физиологии и психофизиологии человека.</a:t>
            </a:r>
            <a:endParaRPr lang="ru-RU" altLang="en-US" dirty="0" smtClean="0">
              <a:latin typeface="Arial" panose="020B0604020202020204" pitchFamily="34" charset="0"/>
            </a:endParaRPr>
          </a:p>
          <a:p>
            <a:r>
              <a:rPr lang="ru-RU" altLang="en-US" dirty="0" smtClean="0">
                <a:latin typeface="Arial" panose="020B0604020202020204" pitchFamily="34" charset="0"/>
              </a:rPr>
              <a:t>Можно долго обсуждать, почему технология виброизображения более информативна в индикации активности мозга, чем другие технологии нейровизуализации. Мы полагаем, что виброизображение позволяет</a:t>
            </a:r>
            <a:r>
              <a:rPr lang="ru-RU" altLang="en-US" baseline="0" dirty="0" smtClean="0">
                <a:latin typeface="Arial" panose="020B0604020202020204" pitchFamily="34" charset="0"/>
              </a:rPr>
              <a:t> лучше выявлять мозговую активность</a:t>
            </a:r>
            <a:r>
              <a:rPr lang="ru-RU" altLang="en-US" dirty="0" smtClean="0">
                <a:latin typeface="Arial" panose="020B0604020202020204" pitchFamily="34" charset="0"/>
              </a:rPr>
              <a:t> в диапазоне VLF, благодаря механической фильтрации высокой частоты от вибрации головы и высокой физиологической информативности вестибулярных сигналов, поэтому высокочастотные процессы оказывают меньшее шумовое влияние на диапазон VLF для виброизображения по сравнению с другими технологиями.</a:t>
            </a:r>
            <a:endParaRPr lang="en-US" altLang="en-US" dirty="0" smtClean="0">
              <a:latin typeface="Arial" panose="020B0604020202020204"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2D6760-31C6-401A-A197-E6303E4FBDE8}" type="slidenum">
              <a:rPr lang="ru-RU" altLang="ru-RU" smtClean="0"/>
              <a:pPr/>
              <a:t>17</a:t>
            </a:fld>
            <a:endParaRPr lang="ru-RU" altLang="ru-RU"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Мы уверены, что технология</a:t>
            </a:r>
            <a:r>
              <a:rPr lang="ru-RU" altLang="ru-RU" baseline="0" dirty="0" smtClean="0">
                <a:latin typeface="Arial" panose="020B0604020202020204" pitchFamily="34" charset="0"/>
              </a:rPr>
              <a:t> виброизображения займет свое место в медицинских и хронобиологических исследованиях, так как она обладает возможностями и преимуществами, которые невозможно получить при обработке других физиологических сигналов, таких как ЭЭГ и ЭКГ.</a:t>
            </a:r>
          </a:p>
          <a:p>
            <a:r>
              <a:rPr lang="ru-RU" altLang="ru-RU" baseline="0" dirty="0" smtClean="0">
                <a:latin typeface="Arial" panose="020B0604020202020204" pitchFamily="34" charset="0"/>
              </a:rPr>
              <a:t>Одним из наиболее перспективных направлений является проведение исследований корреляции сердечной и мозговой активности. Для успешного решения поставленной задачи необходимо организовать проведение работ на стыке медицины, психологии и информатики. Технология виброизображения должна занять лидирующие позиции в современной нейрофизиологии.</a:t>
            </a:r>
            <a:endParaRPr lang="en-US" altLang="ru-RU" dirty="0" smtClean="0">
              <a:latin typeface="Arial" panose="020B0604020202020204" pitchFamily="34"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3E9881-69DF-4C03-85B0-2BD73C5E0E7C}" type="slidenum">
              <a:rPr lang="ru-RU" altLang="ru-RU" smtClean="0"/>
              <a:pPr/>
              <a:t>18</a:t>
            </a:fld>
            <a:endParaRPr lang="ru-RU" altLang="ru-RU"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В настоящее время существует несколько технологий для изучения и визуализации мозговой активности. Большая часть используемых методов основана на структурной визуализации или функциональном анализе. Также можно разделить методы визуализации мозговой активности на прямой и косвенный анализ. Существует несколько различных  подходов</a:t>
            </a:r>
            <a:r>
              <a:rPr lang="ru-RU" altLang="en-US" baseline="0" dirty="0" smtClean="0">
                <a:latin typeface="Arial" panose="020B0604020202020204" pitchFamily="34" charset="0"/>
              </a:rPr>
              <a:t> к</a:t>
            </a:r>
            <a:r>
              <a:rPr lang="ru-RU" altLang="en-US" dirty="0" smtClean="0">
                <a:latin typeface="Arial" panose="020B0604020202020204" pitchFamily="34" charset="0"/>
              </a:rPr>
              <a:t> изучению мозга,</a:t>
            </a:r>
            <a:r>
              <a:rPr lang="ru-RU" altLang="en-US" baseline="0" dirty="0" smtClean="0">
                <a:latin typeface="Arial" panose="020B0604020202020204" pitchFamily="34" charset="0"/>
              </a:rPr>
              <a:t> применяемых в</a:t>
            </a:r>
            <a:r>
              <a:rPr lang="ru-RU" altLang="en-US" dirty="0" smtClean="0">
                <a:latin typeface="Arial" panose="020B0604020202020204" pitchFamily="34" charset="0"/>
              </a:rPr>
              <a:t> медицине:</a:t>
            </a:r>
            <a:r>
              <a:rPr lang="ru-RU" altLang="en-US" baseline="0" dirty="0" smtClean="0">
                <a:latin typeface="Arial" panose="020B0604020202020204" pitchFamily="34" charset="0"/>
              </a:rPr>
              <a:t> психология</a:t>
            </a:r>
            <a:r>
              <a:rPr lang="ru-RU" altLang="en-US" dirty="0" smtClean="0">
                <a:latin typeface="Arial" panose="020B0604020202020204" pitchFamily="34" charset="0"/>
              </a:rPr>
              <a:t> и</a:t>
            </a:r>
            <a:r>
              <a:rPr lang="ru-RU" altLang="en-US" baseline="0" dirty="0" smtClean="0">
                <a:latin typeface="Arial" panose="020B0604020202020204" pitchFamily="34" charset="0"/>
              </a:rPr>
              <a:t> нейрофизиология</a:t>
            </a:r>
            <a:r>
              <a:rPr lang="ru-RU" altLang="en-US" dirty="0" smtClean="0">
                <a:latin typeface="Arial" panose="020B0604020202020204" pitchFamily="34" charset="0"/>
              </a:rPr>
              <a:t>. Разработчики некоторых технологий исследования мозговой активности заявляют о близком успехе в</a:t>
            </a:r>
            <a:r>
              <a:rPr lang="ru-RU" altLang="en-US" baseline="0" dirty="0" smtClean="0">
                <a:latin typeface="Arial" panose="020B0604020202020204" pitchFamily="34" charset="0"/>
              </a:rPr>
              <a:t> понимании процессов мозговой активности, однако, на наш взгляд, до полного понимания физиологии мозговой активности еще очень далеко</a:t>
            </a:r>
            <a:r>
              <a:rPr lang="ru-RU" altLang="en-US" dirty="0" smtClean="0">
                <a:latin typeface="Arial" panose="020B0604020202020204" pitchFamily="34" charset="0"/>
              </a:rPr>
              <a:t>.</a:t>
            </a:r>
            <a:endParaRPr lang="en-US" altLang="en-US" dirty="0" smtClean="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0CE6C0-4426-4508-BF02-8E01341E05CE}" type="slidenum">
              <a:rPr lang="ru-RU" altLang="ru-RU" smtClean="0"/>
              <a:pPr/>
              <a:t>2</a:t>
            </a:fld>
            <a:endParaRPr lang="ru-RU" altLang="ru-R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Первой технологией, использованной для исследования мозговой активности, была электроэнцефалография (ЭЭГ). Ритмическая деятельность мозга была впервые обнаружена великим русским физиологом Иваном Сеченовым в далеком 1882 году и описана в публикации «Гальванические явления на продолговатом мозге лягушки». Немецкий физиолог и психиатр Ганс Бергер записал первую ЭЭГ человека в 1924 году.</a:t>
            </a:r>
          </a:p>
          <a:p>
            <a:r>
              <a:rPr lang="ru-RU" altLang="en-US" dirty="0" smtClean="0">
                <a:latin typeface="Arial" panose="020B0604020202020204" pitchFamily="34" charset="0"/>
              </a:rPr>
              <a:t>Традиционно ЭЭГ  изучает электрическую</a:t>
            </a:r>
            <a:r>
              <a:rPr lang="ru-RU" altLang="en-US" baseline="0" dirty="0" smtClean="0">
                <a:latin typeface="Arial" panose="020B0604020202020204" pitchFamily="34" charset="0"/>
              </a:rPr>
              <a:t> активность мозга</a:t>
            </a:r>
            <a:r>
              <a:rPr lang="ru-RU" altLang="en-US" dirty="0" smtClean="0">
                <a:latin typeface="Arial" panose="020B0604020202020204" pitchFamily="34" charset="0"/>
              </a:rPr>
              <a:t> в диапазоне частот выше 1 Гц, но также известны ритмы ЭЭГ ниже 0,1 Гц, называемые DC-EEG или Потенциалы медленных изменений (SCP).</a:t>
            </a:r>
          </a:p>
          <a:p>
            <a:r>
              <a:rPr lang="ru-RU" altLang="en-US" dirty="0" smtClean="0">
                <a:latin typeface="Arial" panose="020B0604020202020204" pitchFamily="34" charset="0"/>
              </a:rPr>
              <a:t>При разработке технологии виброизображения была</a:t>
            </a:r>
            <a:r>
              <a:rPr lang="ru-RU" altLang="en-US" baseline="0" dirty="0" smtClean="0">
                <a:latin typeface="Arial" panose="020B0604020202020204" pitchFamily="34" charset="0"/>
              </a:rPr>
              <a:t> установлена</a:t>
            </a:r>
            <a:r>
              <a:rPr lang="ru-RU" altLang="en-US" dirty="0" smtClean="0">
                <a:latin typeface="Arial" panose="020B0604020202020204" pitchFamily="34" charset="0"/>
              </a:rPr>
              <a:t> корреляция между параметрами высокочастотных</a:t>
            </a:r>
            <a:r>
              <a:rPr lang="ru-RU" altLang="en-US" baseline="0" dirty="0" smtClean="0">
                <a:latin typeface="Arial" panose="020B0604020202020204" pitchFamily="34" charset="0"/>
              </a:rPr>
              <a:t> сигналов </a:t>
            </a:r>
            <a:r>
              <a:rPr lang="ru-RU" altLang="en-US" dirty="0" smtClean="0">
                <a:latin typeface="Arial" panose="020B0604020202020204" pitchFamily="34" charset="0"/>
              </a:rPr>
              <a:t>виброизображения и сигналами ЭЭГ для человека в активном состоянии</a:t>
            </a:r>
            <a:r>
              <a:rPr lang="en-US" altLang="en-US" dirty="0" smtClean="0">
                <a:latin typeface="Arial" panose="020B0604020202020204" pitchFamily="34" charset="0"/>
              </a:rPr>
              <a:t>,</a:t>
            </a:r>
            <a:r>
              <a:rPr lang="ru-RU" altLang="en-US" dirty="0" smtClean="0">
                <a:latin typeface="Arial" panose="020B0604020202020204" pitchFamily="34" charset="0"/>
              </a:rPr>
              <a:t> такими как стресс или агрессия. При</a:t>
            </a:r>
            <a:r>
              <a:rPr lang="ru-RU" altLang="en-US" baseline="0" dirty="0" smtClean="0">
                <a:latin typeface="Arial" panose="020B0604020202020204" pitchFamily="34" charset="0"/>
              </a:rPr>
              <a:t> сравнительном анализе виброизображения и ЭЭГ необходимо учитывать, что</a:t>
            </a:r>
            <a:r>
              <a:rPr lang="ru-RU" altLang="en-US" dirty="0" smtClean="0">
                <a:latin typeface="Arial" panose="020B0604020202020204" pitchFamily="34" charset="0"/>
              </a:rPr>
              <a:t> сигналы VI более низкочастотны, чем электрические сигналы</a:t>
            </a:r>
            <a:r>
              <a:rPr lang="ru-RU" altLang="en-US" baseline="0" dirty="0" smtClean="0">
                <a:latin typeface="Arial" panose="020B0604020202020204" pitchFamily="34" charset="0"/>
              </a:rPr>
              <a:t> из-за механической инерции движений. Определенная Николаем Бернштейном постоянная времени любых биомеханических перемещений у человека в  0,1 секунды ограничивает верхнюю частоту в спектре вестибулярных перемещений 10Гц.</a:t>
            </a:r>
            <a:endParaRPr lang="ru-RU" altLang="en-US" dirty="0" smtClean="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9E85C9-AAAD-4C4E-9134-666179C6E3BA}" type="slidenum">
              <a:rPr lang="ru-RU" altLang="ru-RU" smtClean="0"/>
              <a:pPr/>
              <a:t>3</a:t>
            </a:fld>
            <a:endParaRPr lang="ru-RU" altLang="ru-RU"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В конце прошлого века советские ученые разработали новое научное направление - космическая медицина, сочетающее науку и практические исследования для подготовки космонавтов. Несколько разработчиков, в том числе врачи кардиологи Роман Баевский, Лев Чирейкин и Арнольд </a:t>
            </a:r>
            <a:r>
              <a:rPr lang="ru-RU" altLang="en-US" dirty="0" err="1" smtClean="0">
                <a:latin typeface="Arial" panose="020B0604020202020204" pitchFamily="34" charset="0"/>
              </a:rPr>
              <a:t>Флейшман</a:t>
            </a:r>
            <a:r>
              <a:rPr lang="ru-RU" altLang="en-US" dirty="0" smtClean="0">
                <a:latin typeface="Arial" panose="020B0604020202020204" pitchFamily="34" charset="0"/>
              </a:rPr>
              <a:t> вместе со своими коллективами разработали двухконтурную модель регуляции сердца, основанную на исследовании вариабельности сердечного ритма (ВСР). Основной</a:t>
            </a:r>
            <a:r>
              <a:rPr lang="ru-RU" altLang="en-US" baseline="0" dirty="0" smtClean="0">
                <a:latin typeface="Arial" panose="020B0604020202020204" pitchFamily="34" charset="0"/>
              </a:rPr>
              <a:t> целью космической медицины</a:t>
            </a:r>
            <a:r>
              <a:rPr lang="ru-RU" altLang="en-US" dirty="0" smtClean="0">
                <a:latin typeface="Arial" panose="020B0604020202020204" pitchFamily="34" charset="0"/>
              </a:rPr>
              <a:t> была оценка активности, поведения и функциональных возможностей человека в различных условиях, в том числе при</a:t>
            </a:r>
            <a:r>
              <a:rPr lang="ru-RU" altLang="en-US" baseline="0" dirty="0" smtClean="0">
                <a:latin typeface="Arial" panose="020B0604020202020204" pitchFamily="34" charset="0"/>
              </a:rPr>
              <a:t> отсутствии гравитации</a:t>
            </a:r>
            <a:r>
              <a:rPr lang="ru-RU" altLang="en-US" dirty="0" smtClean="0">
                <a:latin typeface="Arial" panose="020B0604020202020204" pitchFamily="34" charset="0"/>
              </a:rPr>
              <a:t>. </a:t>
            </a:r>
          </a:p>
          <a:p>
            <a:r>
              <a:rPr lang="ru-RU" altLang="en-US" dirty="0" smtClean="0">
                <a:latin typeface="Arial" panose="020B0604020202020204" pitchFamily="34" charset="0"/>
              </a:rPr>
              <a:t>Одним из элементов исследования кардиоинтервалов является</a:t>
            </a:r>
            <a:r>
              <a:rPr lang="ru-RU" altLang="en-US" baseline="0" dirty="0" smtClean="0">
                <a:latin typeface="Arial" panose="020B0604020202020204" pitchFamily="34" charset="0"/>
              </a:rPr>
              <a:t> спектральный анализ. </a:t>
            </a:r>
            <a:r>
              <a:rPr lang="ru-RU" altLang="en-US" dirty="0" smtClean="0">
                <a:latin typeface="Arial" panose="020B0604020202020204" pitchFamily="34" charset="0"/>
              </a:rPr>
              <a:t>Посредством быстрой</a:t>
            </a:r>
            <a:r>
              <a:rPr lang="ru-RU" altLang="en-US" baseline="0" dirty="0" smtClean="0">
                <a:latin typeface="Arial" panose="020B0604020202020204" pitchFamily="34" charset="0"/>
              </a:rPr>
              <a:t> Фурье</a:t>
            </a:r>
            <a:r>
              <a:rPr lang="ru-RU" altLang="en-US" dirty="0" smtClean="0">
                <a:latin typeface="Arial" panose="020B0604020202020204" pitchFamily="34" charset="0"/>
              </a:rPr>
              <a:t>-обработки сигналов ВСР были</a:t>
            </a:r>
            <a:r>
              <a:rPr lang="ru-RU" altLang="en-US" baseline="0" dirty="0" smtClean="0">
                <a:latin typeface="Arial" panose="020B0604020202020204" pitchFamily="34" charset="0"/>
              </a:rPr>
              <a:t> установлены</a:t>
            </a:r>
            <a:r>
              <a:rPr lang="ru-RU" altLang="en-US" dirty="0" smtClean="0">
                <a:latin typeface="Arial" panose="020B0604020202020204" pitchFamily="34" charset="0"/>
              </a:rPr>
              <a:t> различные максимумы на получаемых спектрограммах. Каждый из максимумов, получаемых при</a:t>
            </a:r>
            <a:r>
              <a:rPr lang="ru-RU" altLang="en-US" baseline="0" dirty="0" smtClean="0">
                <a:latin typeface="Arial" panose="020B0604020202020204" pitchFamily="34" charset="0"/>
              </a:rPr>
              <a:t> спектральной обработке сигналов </a:t>
            </a:r>
            <a:r>
              <a:rPr lang="ru-RU" altLang="en-US" baseline="0" dirty="0" smtClean="0">
                <a:solidFill>
                  <a:schemeClr val="tx1"/>
                </a:solidFill>
                <a:latin typeface="Arial" panose="020B0604020202020204" pitchFamily="34" charset="0"/>
              </a:rPr>
              <a:t>сердечной</a:t>
            </a:r>
            <a:r>
              <a:rPr lang="ru-RU" altLang="en-US" baseline="0" dirty="0" smtClean="0">
                <a:latin typeface="Arial" panose="020B0604020202020204" pitchFamily="34" charset="0"/>
              </a:rPr>
              <a:t> активности, свидетельствует о наличии хронобиологических ритмов сердечной активности в определенных частотных областях. Одним из наиболее выраженных ритмов сердечной активности был выявлен в области очень низких частот, период таких колебаний составляет примерно 30-60 секунд.</a:t>
            </a:r>
            <a:endParaRPr lang="en-US" altLang="en-US" dirty="0" smtClean="0">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8EB2F3-CBDC-4669-BAD2-71B3C56532D8}" type="slidenum">
              <a:rPr lang="ru-RU" altLang="ru-RU" smtClean="0"/>
              <a:pPr/>
              <a:t>4</a:t>
            </a:fld>
            <a:endParaRPr lang="ru-RU" altLang="ru-RU"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Большинство предыдущих исследований взаимосвязи сердечной и мозговой активности были выполнены при анализе кардиосигнала и ЭЭГ. Несмотря на заметное количество работ в данном направлении, ранее не было выявлено четкой корреляции между мозговой и сердечной активностью,</a:t>
            </a:r>
            <a:r>
              <a:rPr lang="ru-RU" baseline="0" dirty="0" smtClean="0"/>
              <a:t> хотя известно, что мозг является основным потребителем кислорода в организме человека.</a:t>
            </a:r>
          </a:p>
          <a:p>
            <a:r>
              <a:rPr lang="ru-RU" baseline="0" dirty="0" smtClean="0"/>
              <a:t>Мы исследовали мозговую активность с помощью технологии виброизображения. Она не столь известна, как ЭЭГ, поэтому я относительно подробно опишу физиологические и физические основы виброизображения, а потом расскажу о полученных результатах.</a:t>
            </a:r>
          </a:p>
          <a:p>
            <a:r>
              <a:rPr lang="ru-RU" baseline="0" dirty="0" smtClean="0"/>
              <a:t>Начну с вестибулярной системы. Известно, что </a:t>
            </a:r>
            <a:r>
              <a:rPr lang="ru-RU" dirty="0" smtClean="0"/>
              <a:t>вестибулярная система</a:t>
            </a:r>
            <a:r>
              <a:rPr lang="ru-RU" baseline="0" dirty="0" smtClean="0"/>
              <a:t> позволяет автономно регулировать равновесие и вертикальное положение тела человека с помощью сигналов обратной связи направляемых различным мышцам для корректировки равновесия.</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5</a:t>
            </a:fld>
            <a:endParaRPr lang="ru-RU" altLang="ru-RU" dirty="0"/>
          </a:p>
        </p:txBody>
      </p:sp>
    </p:spTree>
    <p:extLst>
      <p:ext uri="{BB962C8B-B14F-4D97-AF65-F5344CB8AC3E}">
        <p14:creationId xmlns:p14="http://schemas.microsoft.com/office/powerpoint/2010/main" val="270312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Arial" charset="0"/>
                <a:ea typeface="+mn-ea"/>
                <a:cs typeface="+mn-cs"/>
              </a:rPr>
              <a:t>Поддержание вертикального равновесия головы человека, осуществляемое вестибулярной системой, может быть рассмотрено как функция, характеризующая вестибулярный рефлекс и, одновременно, как частный случай двигательной активности, характеризующийся микродвижениями головы. Анализ микро перемещений головы имеет целый ряд преимуществ по сравнению с анализом других рефлексных движений человека. Прежде всего, движения головы являются одним из самых часто повторяющихся движений, которые совершает человек в течение жизни. Ребенок начинает держать голову, начиная со второго месяца жизни, далее вестибулярная система постоянно поддерживает вертикальное состояние головы, перемещая ее в пространстве на сотни микрон несколько раз в секунду, отдыхая, только когда человек спит, или его голова прислонена к какому-то предмету. </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6</a:t>
            </a:fld>
            <a:endParaRPr lang="ru-RU" altLang="ru-RU" dirty="0"/>
          </a:p>
        </p:txBody>
      </p:sp>
    </p:spTree>
    <p:extLst>
      <p:ext uri="{BB962C8B-B14F-4D97-AF65-F5344CB8AC3E}">
        <p14:creationId xmlns:p14="http://schemas.microsoft.com/office/powerpoint/2010/main" val="3155936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Наиболее известным</a:t>
            </a:r>
            <a:r>
              <a:rPr lang="ru-RU" baseline="0" dirty="0" smtClean="0"/>
              <a:t> и используемым из вестибулярных рефлексов является вестибулярно-окулярный рефлекс.  </a:t>
            </a:r>
            <a:r>
              <a:rPr lang="ru-RU" dirty="0" smtClean="0"/>
              <a:t>Вестибулярно-окулярный рефлекс (VOR) - это рефлекс, при котором активация вестибулярной системы внутреннего уха вызывает движение глаз. Этот рефлекс функционирует для стабилизации изображений на сетчатке (когда взгляд удерживается на месте) во время движения головы, производя движения глаз в направлении, противоположном движению головы, таким образом сохраняя изображение в центре поля зрения.</a:t>
            </a:r>
          </a:p>
          <a:p>
            <a:r>
              <a:rPr lang="ru-RU" dirty="0" smtClean="0"/>
              <a:t>Вестибулярные</a:t>
            </a:r>
            <a:r>
              <a:rPr lang="ru-RU" baseline="0" dirty="0" smtClean="0"/>
              <a:t> рефлексы используются для определения функционального состояния человека, особенно, начиная с космической медицины. Вестибулярная система связана со всеми физиологическими системами человека и ее информация отражает изменения и</a:t>
            </a:r>
            <a:r>
              <a:rPr lang="en-US" baseline="0" dirty="0" smtClean="0"/>
              <a:t>/</a:t>
            </a:r>
            <a:r>
              <a:rPr lang="ru-RU" baseline="0" dirty="0" smtClean="0"/>
              <a:t>или патологию в любой другой физиологической системе человека. Именно поэтому устойчивая работа вестибулярной системы при различных нагрузках использовалась как свидетельство хорошего функционального состояния испытуемого при отборе первых космонавтов.</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7</a:t>
            </a:fld>
            <a:endParaRPr lang="ru-RU" altLang="ru-RU" dirty="0"/>
          </a:p>
        </p:txBody>
      </p:sp>
    </p:spTree>
    <p:extLst>
      <p:ext uri="{BB962C8B-B14F-4D97-AF65-F5344CB8AC3E}">
        <p14:creationId xmlns:p14="http://schemas.microsoft.com/office/powerpoint/2010/main" val="416456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a:t>
            </a:r>
            <a:r>
              <a:rPr lang="ru-RU" baseline="0" dirty="0" smtClean="0"/>
              <a:t> помощью технологии виброизображения мы провели сравнительное тестирование мозговой и сердечной активности и проанализируем полученные результаты.</a:t>
            </a:r>
            <a:endParaRPr lang="ru-RU" dirty="0" smtClean="0"/>
          </a:p>
          <a:p>
            <a:r>
              <a:rPr lang="ru-RU" dirty="0" smtClean="0"/>
              <a:t>Рассмотрим данные сравнительного анализа спектрограмм сигналов</a:t>
            </a:r>
            <a:r>
              <a:rPr lang="ru-RU" baseline="0" dirty="0" smtClean="0"/>
              <a:t> ЭКГ и виброизображения, полученных при тестировании испытуемых в различных психофизиологических состояниях. Оба сигнала ЭКГ и ВИ практически не ограничивают физическую активность человека, поэтому могут быть получены в любых условиях. Сигнал ЭКГ получен с помощью электрокардиографа </a:t>
            </a:r>
            <a:r>
              <a:rPr lang="en-US" baseline="0" dirty="0" smtClean="0"/>
              <a:t>ECG Dongle</a:t>
            </a:r>
            <a:r>
              <a:rPr lang="ru-RU" baseline="0" dirty="0" smtClean="0"/>
              <a:t>, а сигнал виброизображения системой </a:t>
            </a:r>
            <a:r>
              <a:rPr lang="en-US" baseline="0" dirty="0" smtClean="0"/>
              <a:t>Vibraimage PRO.</a:t>
            </a:r>
          </a:p>
          <a:p>
            <a:r>
              <a:rPr lang="ru-RU" baseline="0" dirty="0" smtClean="0"/>
              <a:t>На данном слайде расположены примеры спектрограмм Фурье полученные для кардиологического сигнала ВСР (верхний график) и сигнала виброизображения (нижний график) для активно работающего за компьютером программиста.</a:t>
            </a:r>
          </a:p>
          <a:p>
            <a:r>
              <a:rPr lang="ru-RU" baseline="0" dirty="0" smtClean="0"/>
              <a:t>С правой стороны слайда приведена гистограмма распределения ЧСС (ПСС) за время тестирования. составляющее 600 секунд, и приведены среднее значение ПСС и СКО ПСС.</a:t>
            </a:r>
          </a:p>
          <a:p>
            <a:r>
              <a:rPr lang="ru-RU" baseline="0" dirty="0" smtClean="0"/>
              <a:t>Обратим внимание, что максимумы спектров сигналов ВСР и виброизображения не совпадают, а имеют смещение по временной оси.</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8</a:t>
            </a:fld>
            <a:endParaRPr lang="ru-RU" altLang="ru-RU" dirty="0"/>
          </a:p>
        </p:txBody>
      </p:sp>
    </p:spTree>
    <p:extLst>
      <p:ext uri="{BB962C8B-B14F-4D97-AF65-F5344CB8AC3E}">
        <p14:creationId xmlns:p14="http://schemas.microsoft.com/office/powerpoint/2010/main" val="366274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Аналогичная предыдущему слайду информация приведена на данном слайде, только для этого же человека,</a:t>
            </a:r>
            <a:r>
              <a:rPr lang="ru-RU" baseline="0" dirty="0" smtClean="0"/>
              <a:t> но отдыхающего и смотрящего в окно на медленно изменяющуюся улицу, по которой периодически проезжают машины и проходят люди.</a:t>
            </a:r>
            <a:endParaRPr lang="en-US" dirty="0"/>
          </a:p>
        </p:txBody>
      </p:sp>
      <p:sp>
        <p:nvSpPr>
          <p:cNvPr id="4" name="Slide Number Placeholder 3"/>
          <p:cNvSpPr>
            <a:spLocks noGrp="1"/>
          </p:cNvSpPr>
          <p:nvPr>
            <p:ph type="sldNum" sz="quarter" idx="10"/>
          </p:nvPr>
        </p:nvSpPr>
        <p:spPr/>
        <p:txBody>
          <a:bodyPr/>
          <a:lstStyle/>
          <a:p>
            <a:pPr>
              <a:defRPr/>
            </a:pPr>
            <a:fld id="{276E4F02-25C0-4B50-901F-B97ADBB48E90}" type="slidenum">
              <a:rPr lang="ru-RU" altLang="ru-RU" smtClean="0"/>
              <a:pPr>
                <a:defRPr/>
              </a:pPr>
              <a:t>9</a:t>
            </a:fld>
            <a:endParaRPr lang="ru-RU" altLang="ru-RU" dirty="0"/>
          </a:p>
        </p:txBody>
      </p:sp>
    </p:spTree>
    <p:extLst>
      <p:ext uri="{BB962C8B-B14F-4D97-AF65-F5344CB8AC3E}">
        <p14:creationId xmlns:p14="http://schemas.microsoft.com/office/powerpoint/2010/main" val="277299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CB7B0690-3854-46ED-A8FD-4CC964DCF213}" type="slidenum">
              <a:rPr lang="ru-RU" altLang="ru-RU"/>
              <a:pPr>
                <a:defRPr/>
              </a:pPr>
              <a:t>‹#›</a:t>
            </a:fld>
            <a:endParaRPr lang="ru-RU" altLang="ru-RU" dirty="0"/>
          </a:p>
        </p:txBody>
      </p:sp>
    </p:spTree>
    <p:extLst>
      <p:ext uri="{BB962C8B-B14F-4D97-AF65-F5344CB8AC3E}">
        <p14:creationId xmlns:p14="http://schemas.microsoft.com/office/powerpoint/2010/main" val="51931372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0F25DB8C-5ECC-4033-AEA5-B4016130D281}" type="slidenum">
              <a:rPr lang="ru-RU" altLang="ru-RU"/>
              <a:pPr>
                <a:defRPr/>
              </a:pPr>
              <a:t>‹#›</a:t>
            </a:fld>
            <a:endParaRPr lang="ru-RU" altLang="ru-RU" dirty="0"/>
          </a:p>
        </p:txBody>
      </p:sp>
    </p:spTree>
    <p:extLst>
      <p:ext uri="{BB962C8B-B14F-4D97-AF65-F5344CB8AC3E}">
        <p14:creationId xmlns:p14="http://schemas.microsoft.com/office/powerpoint/2010/main" val="346552704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10E21F72-BA7F-4EE8-8E38-2ED1712D85F3}" type="slidenum">
              <a:rPr lang="ru-RU" altLang="ru-RU"/>
              <a:pPr>
                <a:defRPr/>
              </a:pPr>
              <a:t>‹#›</a:t>
            </a:fld>
            <a:endParaRPr lang="ru-RU" altLang="ru-RU" dirty="0"/>
          </a:p>
        </p:txBody>
      </p:sp>
    </p:spTree>
    <p:extLst>
      <p:ext uri="{BB962C8B-B14F-4D97-AF65-F5344CB8AC3E}">
        <p14:creationId xmlns:p14="http://schemas.microsoft.com/office/powerpoint/2010/main" val="421493165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DA0E72D2-4495-4CE4-9AF0-277667C9F38E}" type="slidenum">
              <a:rPr lang="ru-RU" altLang="ru-RU"/>
              <a:pPr>
                <a:defRPr/>
              </a:pPr>
              <a:t>‹#›</a:t>
            </a:fld>
            <a:endParaRPr lang="ru-RU" altLang="ru-RU" dirty="0"/>
          </a:p>
        </p:txBody>
      </p:sp>
    </p:spTree>
    <p:extLst>
      <p:ext uri="{BB962C8B-B14F-4D97-AF65-F5344CB8AC3E}">
        <p14:creationId xmlns:p14="http://schemas.microsoft.com/office/powerpoint/2010/main" val="39894240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CE61CC9D-101D-4059-920D-AD6C0BCA7F43}" type="slidenum">
              <a:rPr lang="ru-RU" altLang="ru-RU"/>
              <a:pPr>
                <a:defRPr/>
              </a:pPr>
              <a:t>‹#›</a:t>
            </a:fld>
            <a:endParaRPr lang="ru-RU" altLang="ru-RU" dirty="0"/>
          </a:p>
        </p:txBody>
      </p:sp>
    </p:spTree>
    <p:extLst>
      <p:ext uri="{BB962C8B-B14F-4D97-AF65-F5344CB8AC3E}">
        <p14:creationId xmlns:p14="http://schemas.microsoft.com/office/powerpoint/2010/main" val="142895383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082E369D-645A-40D6-B6C9-D086F1C2DC15}" type="slidenum">
              <a:rPr lang="ru-RU" altLang="ru-RU"/>
              <a:pPr>
                <a:defRPr/>
              </a:pPr>
              <a:t>‹#›</a:t>
            </a:fld>
            <a:endParaRPr lang="ru-RU" altLang="ru-RU" dirty="0"/>
          </a:p>
        </p:txBody>
      </p:sp>
    </p:spTree>
    <p:extLst>
      <p:ext uri="{BB962C8B-B14F-4D97-AF65-F5344CB8AC3E}">
        <p14:creationId xmlns:p14="http://schemas.microsoft.com/office/powerpoint/2010/main" val="7678606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9" name="Rectangle 6"/>
          <p:cNvSpPr>
            <a:spLocks noGrp="1" noChangeArrowheads="1"/>
          </p:cNvSpPr>
          <p:nvPr>
            <p:ph type="sldNum" sz="quarter" idx="12"/>
          </p:nvPr>
        </p:nvSpPr>
        <p:spPr>
          <a:ln/>
        </p:spPr>
        <p:txBody>
          <a:bodyPr/>
          <a:lstStyle>
            <a:lvl1pPr>
              <a:defRPr/>
            </a:lvl1pPr>
          </a:lstStyle>
          <a:p>
            <a:pPr>
              <a:defRPr/>
            </a:pPr>
            <a:fld id="{98E23B8C-263A-4F3E-B593-1D20219A4F96}" type="slidenum">
              <a:rPr lang="ru-RU" altLang="ru-RU"/>
              <a:pPr>
                <a:defRPr/>
              </a:pPr>
              <a:t>‹#›</a:t>
            </a:fld>
            <a:endParaRPr lang="ru-RU" altLang="ru-RU" dirty="0"/>
          </a:p>
        </p:txBody>
      </p:sp>
    </p:spTree>
    <p:extLst>
      <p:ext uri="{BB962C8B-B14F-4D97-AF65-F5344CB8AC3E}">
        <p14:creationId xmlns:p14="http://schemas.microsoft.com/office/powerpoint/2010/main" val="423670257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5" name="Rectangle 6"/>
          <p:cNvSpPr>
            <a:spLocks noGrp="1" noChangeArrowheads="1"/>
          </p:cNvSpPr>
          <p:nvPr>
            <p:ph type="sldNum" sz="quarter" idx="12"/>
          </p:nvPr>
        </p:nvSpPr>
        <p:spPr>
          <a:ln/>
        </p:spPr>
        <p:txBody>
          <a:bodyPr/>
          <a:lstStyle>
            <a:lvl1pPr>
              <a:defRPr/>
            </a:lvl1pPr>
          </a:lstStyle>
          <a:p>
            <a:pPr>
              <a:defRPr/>
            </a:pPr>
            <a:fld id="{A43D28A4-2FAA-49EF-8CE0-E953117F95F8}" type="slidenum">
              <a:rPr lang="ru-RU" altLang="ru-RU"/>
              <a:pPr>
                <a:defRPr/>
              </a:pPr>
              <a:t>‹#›</a:t>
            </a:fld>
            <a:endParaRPr lang="ru-RU" altLang="ru-RU" dirty="0"/>
          </a:p>
        </p:txBody>
      </p:sp>
    </p:spTree>
    <p:extLst>
      <p:ext uri="{BB962C8B-B14F-4D97-AF65-F5344CB8AC3E}">
        <p14:creationId xmlns:p14="http://schemas.microsoft.com/office/powerpoint/2010/main" val="64788596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4" name="Rectangle 6"/>
          <p:cNvSpPr>
            <a:spLocks noGrp="1" noChangeArrowheads="1"/>
          </p:cNvSpPr>
          <p:nvPr>
            <p:ph type="sldNum" sz="quarter" idx="12"/>
          </p:nvPr>
        </p:nvSpPr>
        <p:spPr>
          <a:ln/>
        </p:spPr>
        <p:txBody>
          <a:bodyPr/>
          <a:lstStyle>
            <a:lvl1pPr>
              <a:defRPr/>
            </a:lvl1pPr>
          </a:lstStyle>
          <a:p>
            <a:pPr>
              <a:defRPr/>
            </a:pPr>
            <a:fld id="{718985EE-CFF0-4A44-AF8E-01AE5EF9B119}" type="slidenum">
              <a:rPr lang="ru-RU" altLang="ru-RU"/>
              <a:pPr>
                <a:defRPr/>
              </a:pPr>
              <a:t>‹#›</a:t>
            </a:fld>
            <a:endParaRPr lang="ru-RU" altLang="ru-RU" dirty="0"/>
          </a:p>
        </p:txBody>
      </p:sp>
    </p:spTree>
    <p:extLst>
      <p:ext uri="{BB962C8B-B14F-4D97-AF65-F5344CB8AC3E}">
        <p14:creationId xmlns:p14="http://schemas.microsoft.com/office/powerpoint/2010/main" val="239240069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966A1C1C-B43B-489C-92F8-C62DB46ACFB7}" type="slidenum">
              <a:rPr lang="ru-RU" altLang="ru-RU"/>
              <a:pPr>
                <a:defRPr/>
              </a:pPr>
              <a:t>‹#›</a:t>
            </a:fld>
            <a:endParaRPr lang="ru-RU" altLang="ru-RU" dirty="0"/>
          </a:p>
        </p:txBody>
      </p:sp>
    </p:spTree>
    <p:extLst>
      <p:ext uri="{BB962C8B-B14F-4D97-AF65-F5344CB8AC3E}">
        <p14:creationId xmlns:p14="http://schemas.microsoft.com/office/powerpoint/2010/main" val="52890414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0DC78568-3482-464E-854D-914B7BA5D344}" type="slidenum">
              <a:rPr lang="ru-RU" altLang="ru-RU"/>
              <a:pPr>
                <a:defRPr/>
              </a:pPr>
              <a:t>‹#›</a:t>
            </a:fld>
            <a:endParaRPr lang="ru-RU" altLang="ru-RU" dirty="0"/>
          </a:p>
        </p:txBody>
      </p:sp>
    </p:spTree>
    <p:extLst>
      <p:ext uri="{BB962C8B-B14F-4D97-AF65-F5344CB8AC3E}">
        <p14:creationId xmlns:p14="http://schemas.microsoft.com/office/powerpoint/2010/main" val="345057999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eaLnBrk="1" hangingPunct="1">
              <a:defRPr sz="1400">
                <a:latin typeface="+mn-lt"/>
              </a:defRPr>
            </a:lvl1pPr>
          </a:lstStyle>
          <a:p>
            <a:pPr>
              <a:defRPr/>
            </a:pPr>
            <a:endParaRPr lang="ru-RU" dirty="0"/>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eaLnBrk="1" hangingPunct="1">
              <a:defRPr sz="1400">
                <a:latin typeface="+mn-lt"/>
              </a:defRPr>
            </a:lvl1pPr>
          </a:lstStyle>
          <a:p>
            <a:pPr>
              <a:defRPr/>
            </a:pPr>
            <a:endParaRPr lang="ru-RU" dirty="0"/>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ADAB0114-4A97-4A6D-BD45-B6D44C981E04}"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523081" y="3282062"/>
            <a:ext cx="8066087" cy="1065802"/>
          </a:xfrm>
          <a:prstGeom prst="rect">
            <a:avLst/>
          </a:prstGeom>
          <a:noFill/>
          <a:ln w="9525">
            <a:noFill/>
            <a:miter lim="800000"/>
            <a:headEnd/>
            <a:tailEnd/>
          </a:ln>
          <a:effectLst/>
        </p:spPr>
        <p:txBody>
          <a:bodyPr lIns="80133" tIns="40067" rIns="80133" bIns="40067">
            <a:spAutoFit/>
          </a:bodyPr>
          <a:lstStyle/>
          <a:p>
            <a:pPr algn="ctr">
              <a:defRPr/>
            </a:pPr>
            <a:r>
              <a:rPr lang="ru-RU" sz="3200" dirty="0">
                <a:solidFill>
                  <a:schemeClr val="accent6"/>
                </a:solidFill>
                <a:latin typeface="+mn-lt"/>
              </a:rPr>
              <a:t>О КОРРЕЛЯЦИИ МЕЖДУ СЕРДЕЧНОЙ И МОЗГОВОЙ АКТИВНОСТЬЮ</a:t>
            </a:r>
            <a:endParaRPr lang="en-US" sz="3200" dirty="0">
              <a:solidFill>
                <a:schemeClr val="accent6"/>
              </a:solidFill>
              <a:latin typeface="+mn-lt"/>
            </a:endParaRPr>
          </a:p>
        </p:txBody>
      </p:sp>
      <p:sp>
        <p:nvSpPr>
          <p:cNvPr id="4099" name="Text Box 6"/>
          <p:cNvSpPr txBox="1">
            <a:spLocks noChangeArrowheads="1"/>
          </p:cNvSpPr>
          <p:nvPr/>
        </p:nvSpPr>
        <p:spPr bwMode="auto">
          <a:xfrm>
            <a:off x="465139" y="4347864"/>
            <a:ext cx="8485187" cy="189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2800" dirty="0">
                <a:cs typeface="Calibri" panose="020F0502020204030204" pitchFamily="34" charset="0"/>
              </a:rPr>
              <a:t>В</a:t>
            </a:r>
            <a:r>
              <a:rPr lang="ru-RU" altLang="en-US" sz="2800" dirty="0" smtClean="0">
                <a:cs typeface="Calibri" panose="020F0502020204030204" pitchFamily="34" charset="0"/>
              </a:rPr>
              <a:t>иктор Минкин</a:t>
            </a:r>
            <a:r>
              <a:rPr lang="en-US" altLang="en-US" sz="2800" dirty="0" smtClean="0">
                <a:cs typeface="Calibri" panose="020F0502020204030204" pitchFamily="34" charset="0"/>
              </a:rPr>
              <a:t>, </a:t>
            </a:r>
            <a:r>
              <a:rPr lang="ru-RU" altLang="en-US" sz="2800" dirty="0" smtClean="0">
                <a:cs typeface="Calibri" panose="020F0502020204030204" pitchFamily="34" charset="0"/>
              </a:rPr>
              <a:t>Михаил</a:t>
            </a:r>
            <a:r>
              <a:rPr lang="en-US" altLang="en-US" sz="2800" dirty="0" smtClean="0">
                <a:cs typeface="Calibri" panose="020F0502020204030204" pitchFamily="34" charset="0"/>
              </a:rPr>
              <a:t> </a:t>
            </a:r>
            <a:r>
              <a:rPr lang="ru-RU" altLang="en-US" sz="2800" dirty="0" smtClean="0">
                <a:cs typeface="Calibri" panose="020F0502020204030204" pitchFamily="34" charset="0"/>
              </a:rPr>
              <a:t>Бланк</a:t>
            </a:r>
            <a:endParaRPr lang="en-US" altLang="en-US" sz="2800" dirty="0" smtClean="0">
              <a:cs typeface="Calibri" panose="020F0502020204030204" pitchFamily="34" charset="0"/>
            </a:endParaRPr>
          </a:p>
          <a:p>
            <a:pPr algn="ctr">
              <a:spcBef>
                <a:spcPct val="0"/>
              </a:spcBef>
              <a:buFontTx/>
              <a:buNone/>
            </a:pPr>
            <a:r>
              <a:rPr lang="ru-RU" altLang="en-US" sz="2800" dirty="0" smtClean="0"/>
              <a:t>ООО </a:t>
            </a:r>
            <a:r>
              <a:rPr lang="ru-RU" altLang="en-US" sz="2800" dirty="0"/>
              <a:t>«Многопрофильное предприятие «</a:t>
            </a:r>
            <a:r>
              <a:rPr lang="ru-RU" altLang="en-US" sz="2800" dirty="0" err="1"/>
              <a:t>Элсис</a:t>
            </a:r>
            <a:r>
              <a:rPr lang="ru-RU" altLang="en-US" sz="2800" dirty="0" smtClean="0"/>
              <a:t>»,</a:t>
            </a:r>
            <a:endParaRPr lang="en-US" altLang="en-US" sz="2800" dirty="0" smtClean="0"/>
          </a:p>
          <a:p>
            <a:pPr algn="ctr">
              <a:spcBef>
                <a:spcPct val="0"/>
              </a:spcBef>
              <a:buFontTx/>
              <a:buNone/>
            </a:pPr>
            <a:r>
              <a:rPr lang="ru-RU" altLang="en-US" sz="2800" dirty="0" smtClean="0"/>
              <a:t>ФГБУ </a:t>
            </a:r>
            <a:r>
              <a:rPr lang="ru-RU" altLang="en-US" sz="2800" dirty="0"/>
              <a:t>«РНЦРХТ им. академика А.М. </a:t>
            </a:r>
            <a:r>
              <a:rPr lang="ru-RU" altLang="en-US" sz="2800" dirty="0" err="1"/>
              <a:t>Гранова</a:t>
            </a:r>
            <a:r>
              <a:rPr lang="ru-RU" altLang="en-US" sz="2800" dirty="0"/>
              <a:t>»  </a:t>
            </a:r>
            <a:endParaRPr lang="en-US" altLang="en-US" sz="2800" dirty="0"/>
          </a:p>
          <a:p>
            <a:pPr algn="ctr">
              <a:buFontTx/>
              <a:buNone/>
            </a:pPr>
            <a:r>
              <a:rPr lang="ru-RU" altLang="en-US" sz="2800" dirty="0" smtClean="0"/>
              <a:t>Санкт-Петербург</a:t>
            </a:r>
            <a:r>
              <a:rPr lang="en-US" altLang="en-US" sz="2800" dirty="0" smtClean="0"/>
              <a:t>, </a:t>
            </a:r>
            <a:r>
              <a:rPr lang="ru-RU" altLang="en-US" sz="2800" dirty="0" smtClean="0"/>
              <a:t>РФ</a:t>
            </a:r>
            <a:r>
              <a:rPr lang="en-US" altLang="en-US" sz="2800" dirty="0" smtClean="0"/>
              <a:t>, </a:t>
            </a:r>
            <a:r>
              <a:rPr lang="en-US" altLang="en-US" sz="2800" dirty="0" smtClean="0"/>
              <a:t>20</a:t>
            </a:r>
            <a:r>
              <a:rPr lang="ru-RU" altLang="en-US" sz="2800" dirty="0" smtClean="0"/>
              <a:t>20</a:t>
            </a:r>
            <a:endParaRPr lang="en-US" altLang="en-US" sz="2800" dirty="0"/>
          </a:p>
        </p:txBody>
      </p:sp>
      <p:sp>
        <p:nvSpPr>
          <p:cNvPr id="4100" name="Rectangle 1"/>
          <p:cNvSpPr>
            <a:spLocks noChangeArrowheads="1"/>
          </p:cNvSpPr>
          <p:nvPr/>
        </p:nvSpPr>
        <p:spPr bwMode="auto">
          <a:xfrm>
            <a:off x="581025" y="275035"/>
            <a:ext cx="7950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b="1" i="1" dirty="0">
                <a:latin typeface="Arial" panose="020B0604020202020204" pitchFamily="34" charset="0"/>
              </a:rPr>
              <a:t>ХРОНОБИОЛОГИЧЕСКИЕ АСПЕКТЫ В ДИАГНОСТИКЕ И ТЕРАПИИ ОСНОВНЫХ ЗАБОЛЕВАНИЙ ОНКОЛОГИЧЕСКОГО И КАРДИОЛОГИЧЕСКОГО ПРОФИЛЕЙ</a:t>
            </a:r>
            <a:endParaRPr lang="en-US" altLang="en-US" sz="1800" b="1" i="1" dirty="0">
              <a:latin typeface="Arial" panose="020B0604020202020204" pitchFamily="34" charset="0"/>
            </a:endParaRPr>
          </a:p>
        </p:txBody>
      </p:sp>
      <p:pic>
        <p:nvPicPr>
          <p:cNvPr id="410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942" y="1332133"/>
            <a:ext cx="28733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1"/>
          <p:cNvPicPr/>
          <p:nvPr/>
        </p:nvPicPr>
        <p:blipFill>
          <a:blip r:embed="rId4"/>
          <a:stretch>
            <a:fillRect/>
          </a:stretch>
        </p:blipFill>
        <p:spPr>
          <a:xfrm>
            <a:off x="3912124" y="1332133"/>
            <a:ext cx="5038202" cy="1435100"/>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458"/>
            <a:ext cx="7772400" cy="1143000"/>
          </a:xfrm>
        </p:spPr>
        <p:txBody>
          <a:bodyPr/>
          <a:lstStyle/>
          <a:p>
            <a:pPr>
              <a:lnSpc>
                <a:spcPct val="80000"/>
              </a:lnSpc>
            </a:pPr>
            <a:r>
              <a:rPr lang="ru-RU" sz="2800" dirty="0">
                <a:solidFill>
                  <a:schemeClr val="accent2"/>
                </a:solidFill>
              </a:rPr>
              <a:t>Сравнительное тестирование мозговой активности технологиями ВСР и </a:t>
            </a:r>
            <a:r>
              <a:rPr lang="ru-RU" sz="2800" dirty="0" smtClean="0">
                <a:solidFill>
                  <a:schemeClr val="accent2"/>
                </a:solidFill>
              </a:rPr>
              <a:t>ВИ. </a:t>
            </a:r>
            <a:br>
              <a:rPr lang="ru-RU" sz="2800" dirty="0" smtClean="0">
                <a:solidFill>
                  <a:schemeClr val="accent2"/>
                </a:solidFill>
              </a:rPr>
            </a:br>
            <a:r>
              <a:rPr lang="ru-RU" sz="2800" dirty="0" smtClean="0">
                <a:solidFill>
                  <a:schemeClr val="accent2"/>
                </a:solidFill>
              </a:rPr>
              <a:t>Закрытые глаза</a:t>
            </a:r>
            <a:r>
              <a:rPr lang="en-US" sz="2800" dirty="0" smtClean="0">
                <a:solidFill>
                  <a:schemeClr val="accent2"/>
                </a:solidFill>
              </a:rPr>
              <a:t> (SCE)</a:t>
            </a:r>
            <a:endParaRPr lang="en-US" sz="2800" dirty="0">
              <a:solidFill>
                <a:schemeClr val="accent2"/>
              </a:solidFill>
            </a:endParaRPr>
          </a:p>
        </p:txBody>
      </p:sp>
      <p:pic>
        <p:nvPicPr>
          <p:cNvPr id="5" name="Content Placeholder 4"/>
          <p:cNvPicPr>
            <a:picLocks noGrp="1" noChangeAspect="1"/>
          </p:cNvPicPr>
          <p:nvPr>
            <p:ph idx="1"/>
          </p:nvPr>
        </p:nvPicPr>
        <p:blipFill>
          <a:blip r:embed="rId3"/>
          <a:stretch>
            <a:fillRect/>
          </a:stretch>
        </p:blipFill>
        <p:spPr>
          <a:xfrm>
            <a:off x="317986" y="1380449"/>
            <a:ext cx="6235214" cy="2230983"/>
          </a:xfrm>
          <a:prstGeom prst="rect">
            <a:avLst/>
          </a:prstGeom>
        </p:spPr>
      </p:pic>
      <p:sp>
        <p:nvSpPr>
          <p:cNvPr id="4" name="Slide Number Placeholder 3"/>
          <p:cNvSpPr>
            <a:spLocks noGrp="1"/>
          </p:cNvSpPr>
          <p:nvPr>
            <p:ph type="sldNum" sz="quarter" idx="12"/>
          </p:nvPr>
        </p:nvSpPr>
        <p:spPr/>
        <p:txBody>
          <a:bodyPr/>
          <a:lstStyle/>
          <a:p>
            <a:pPr>
              <a:defRPr/>
            </a:pPr>
            <a:fld id="{DA0E72D2-4495-4CE4-9AF0-277667C9F38E}" type="slidenum">
              <a:rPr lang="ru-RU" altLang="ru-RU" smtClean="0"/>
              <a:pPr>
                <a:defRPr/>
              </a:pPr>
              <a:t>10</a:t>
            </a:fld>
            <a:endParaRPr lang="ru-RU" altLang="ru-RU" dirty="0"/>
          </a:p>
        </p:txBody>
      </p:sp>
      <p:pic>
        <p:nvPicPr>
          <p:cNvPr id="6" name="Picture 5"/>
          <p:cNvPicPr>
            <a:picLocks noChangeAspect="1"/>
          </p:cNvPicPr>
          <p:nvPr/>
        </p:nvPicPr>
        <p:blipFill>
          <a:blip r:embed="rId4"/>
          <a:stretch>
            <a:fillRect/>
          </a:stretch>
        </p:blipFill>
        <p:spPr>
          <a:xfrm>
            <a:off x="6959939" y="1804865"/>
            <a:ext cx="1897871" cy="2864386"/>
          </a:xfrm>
          <a:prstGeom prst="rect">
            <a:avLst/>
          </a:prstGeom>
        </p:spPr>
      </p:pic>
      <p:sp>
        <p:nvSpPr>
          <p:cNvPr id="7" name="Rectangle 6"/>
          <p:cNvSpPr/>
          <p:nvPr/>
        </p:nvSpPr>
        <p:spPr>
          <a:xfrm>
            <a:off x="523167" y="3692692"/>
            <a:ext cx="5092163" cy="369332"/>
          </a:xfrm>
          <a:prstGeom prst="rect">
            <a:avLst/>
          </a:prstGeom>
        </p:spPr>
        <p:txBody>
          <a:bodyPr wrap="none">
            <a:spAutoFit/>
          </a:bodyPr>
          <a:lstStyle/>
          <a:p>
            <a:r>
              <a:rPr lang="en-US" dirty="0"/>
              <a:t>HRV </a:t>
            </a:r>
            <a:r>
              <a:rPr lang="ru-RU" dirty="0"/>
              <a:t>- спектрограмма кардиоинтервалов ВСР</a:t>
            </a:r>
            <a:endParaRPr lang="en-US" dirty="0"/>
          </a:p>
        </p:txBody>
      </p:sp>
      <p:pic>
        <p:nvPicPr>
          <p:cNvPr id="8" name="Picture 7"/>
          <p:cNvPicPr>
            <a:picLocks noChangeAspect="1"/>
          </p:cNvPicPr>
          <p:nvPr/>
        </p:nvPicPr>
        <p:blipFill>
          <a:blip r:embed="rId5"/>
          <a:stretch>
            <a:fillRect/>
          </a:stretch>
        </p:blipFill>
        <p:spPr>
          <a:xfrm>
            <a:off x="317987" y="4140341"/>
            <a:ext cx="6235214" cy="1951425"/>
          </a:xfrm>
          <a:prstGeom prst="rect">
            <a:avLst/>
          </a:prstGeom>
        </p:spPr>
      </p:pic>
      <p:sp>
        <p:nvSpPr>
          <p:cNvPr id="9" name="Rectangle 8"/>
          <p:cNvSpPr/>
          <p:nvPr/>
        </p:nvSpPr>
        <p:spPr>
          <a:xfrm>
            <a:off x="585234" y="6248400"/>
            <a:ext cx="4968027" cy="369332"/>
          </a:xfrm>
          <a:prstGeom prst="rect">
            <a:avLst/>
          </a:prstGeom>
        </p:spPr>
        <p:txBody>
          <a:bodyPr wrap="none">
            <a:spAutoFit/>
          </a:bodyPr>
          <a:lstStyle/>
          <a:p>
            <a:r>
              <a:rPr lang="en-US" dirty="0"/>
              <a:t>VI – </a:t>
            </a:r>
            <a:r>
              <a:rPr lang="ru-RU" dirty="0"/>
              <a:t>спектрограмма виброизображения ПФС</a:t>
            </a:r>
            <a:endParaRPr lang="en-US" dirty="0"/>
          </a:p>
        </p:txBody>
      </p:sp>
      <p:sp>
        <p:nvSpPr>
          <p:cNvPr id="3" name="Rectangle 2"/>
          <p:cNvSpPr/>
          <p:nvPr/>
        </p:nvSpPr>
        <p:spPr>
          <a:xfrm>
            <a:off x="6743727" y="4891437"/>
            <a:ext cx="2227018" cy="1200329"/>
          </a:xfrm>
          <a:prstGeom prst="rect">
            <a:avLst/>
          </a:prstGeom>
        </p:spPr>
        <p:txBody>
          <a:bodyPr wrap="square">
            <a:spAutoFit/>
          </a:bodyPr>
          <a:lstStyle/>
          <a:p>
            <a:r>
              <a:rPr lang="en-US" dirty="0"/>
              <a:t>HR – </a:t>
            </a:r>
            <a:r>
              <a:rPr lang="ru-RU" dirty="0"/>
              <a:t>гистограмма </a:t>
            </a:r>
          </a:p>
          <a:p>
            <a:r>
              <a:rPr lang="ru-RU" dirty="0" smtClean="0"/>
              <a:t>распределения </a:t>
            </a:r>
            <a:endParaRPr lang="ru-RU" dirty="0"/>
          </a:p>
          <a:p>
            <a:r>
              <a:rPr lang="ru-RU" dirty="0"/>
              <a:t>значений периода </a:t>
            </a:r>
          </a:p>
          <a:p>
            <a:r>
              <a:rPr lang="ru-RU" dirty="0"/>
              <a:t>кардиоинтервалов</a:t>
            </a:r>
            <a:endParaRPr lang="en-US" dirty="0"/>
          </a:p>
        </p:txBody>
      </p:sp>
    </p:spTree>
    <p:extLst>
      <p:ext uri="{BB962C8B-B14F-4D97-AF65-F5344CB8AC3E}">
        <p14:creationId xmlns:p14="http://schemas.microsoft.com/office/powerpoint/2010/main" val="39405808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61" y="102824"/>
            <a:ext cx="7908517" cy="1349565"/>
          </a:xfrm>
        </p:spPr>
        <p:txBody>
          <a:bodyPr/>
          <a:lstStyle/>
          <a:p>
            <a:pPr>
              <a:lnSpc>
                <a:spcPct val="80000"/>
              </a:lnSpc>
            </a:pPr>
            <a:r>
              <a:rPr lang="ru-RU" sz="2800" dirty="0">
                <a:solidFill>
                  <a:schemeClr val="accent2"/>
                </a:solidFill>
              </a:rPr>
              <a:t>Сравнительное тестирование мозговой активности технологиями ВСР и ВИ. </a:t>
            </a:r>
            <a:r>
              <a:rPr lang="ru-RU" sz="2800" dirty="0" smtClean="0">
                <a:solidFill>
                  <a:schemeClr val="accent2"/>
                </a:solidFill>
              </a:rPr>
              <a:t/>
            </a:r>
            <a:br>
              <a:rPr lang="ru-RU" sz="2800" dirty="0" smtClean="0">
                <a:solidFill>
                  <a:schemeClr val="accent2"/>
                </a:solidFill>
              </a:rPr>
            </a:br>
            <a:r>
              <a:rPr lang="ru-RU" sz="2800" dirty="0" smtClean="0">
                <a:solidFill>
                  <a:schemeClr val="accent2"/>
                </a:solidFill>
              </a:rPr>
              <a:t>Опросник с фиксированным временем (</a:t>
            </a:r>
            <a:r>
              <a:rPr lang="en-US" sz="2800" dirty="0" smtClean="0">
                <a:solidFill>
                  <a:schemeClr val="accent2"/>
                </a:solidFill>
              </a:rPr>
              <a:t>Synchro</a:t>
            </a:r>
            <a:r>
              <a:rPr lang="ru-RU" sz="2800" dirty="0" smtClean="0">
                <a:solidFill>
                  <a:schemeClr val="accent2"/>
                </a:solidFill>
              </a:rPr>
              <a:t>)</a:t>
            </a:r>
            <a:endParaRPr lang="en-US" sz="2800" dirty="0">
              <a:solidFill>
                <a:schemeClr val="accent2"/>
              </a:solidFill>
            </a:endParaRPr>
          </a:p>
        </p:txBody>
      </p:sp>
      <p:pic>
        <p:nvPicPr>
          <p:cNvPr id="5" name="Content Placeholder 4"/>
          <p:cNvPicPr>
            <a:picLocks noGrp="1" noChangeAspect="1"/>
          </p:cNvPicPr>
          <p:nvPr>
            <p:ph idx="1"/>
          </p:nvPr>
        </p:nvPicPr>
        <p:blipFill>
          <a:blip r:embed="rId3"/>
          <a:stretch>
            <a:fillRect/>
          </a:stretch>
        </p:blipFill>
        <p:spPr>
          <a:xfrm>
            <a:off x="234047" y="1409857"/>
            <a:ext cx="5997069" cy="2205210"/>
          </a:xfrm>
          <a:prstGeom prst="rect">
            <a:avLst/>
          </a:prstGeom>
        </p:spPr>
      </p:pic>
      <p:sp>
        <p:nvSpPr>
          <p:cNvPr id="4" name="Slide Number Placeholder 3"/>
          <p:cNvSpPr>
            <a:spLocks noGrp="1"/>
          </p:cNvSpPr>
          <p:nvPr>
            <p:ph type="sldNum" sz="quarter" idx="12"/>
          </p:nvPr>
        </p:nvSpPr>
        <p:spPr/>
        <p:txBody>
          <a:bodyPr/>
          <a:lstStyle/>
          <a:p>
            <a:pPr>
              <a:defRPr/>
            </a:pPr>
            <a:fld id="{DA0E72D2-4495-4CE4-9AF0-277667C9F38E}" type="slidenum">
              <a:rPr lang="ru-RU" altLang="ru-RU" smtClean="0"/>
              <a:pPr>
                <a:defRPr/>
              </a:pPr>
              <a:t>11</a:t>
            </a:fld>
            <a:endParaRPr lang="ru-RU" altLang="ru-RU" dirty="0"/>
          </a:p>
        </p:txBody>
      </p:sp>
      <p:pic>
        <p:nvPicPr>
          <p:cNvPr id="6" name="Picture 5"/>
          <p:cNvPicPr>
            <a:picLocks noChangeAspect="1"/>
          </p:cNvPicPr>
          <p:nvPr/>
        </p:nvPicPr>
        <p:blipFill>
          <a:blip r:embed="rId4"/>
          <a:stretch>
            <a:fillRect/>
          </a:stretch>
        </p:blipFill>
        <p:spPr>
          <a:xfrm>
            <a:off x="6290653" y="1615753"/>
            <a:ext cx="2777933" cy="3268953"/>
          </a:xfrm>
          <a:prstGeom prst="rect">
            <a:avLst/>
          </a:prstGeom>
        </p:spPr>
      </p:pic>
      <p:pic>
        <p:nvPicPr>
          <p:cNvPr id="7" name="Picture 6"/>
          <p:cNvPicPr>
            <a:picLocks noChangeAspect="1"/>
          </p:cNvPicPr>
          <p:nvPr/>
        </p:nvPicPr>
        <p:blipFill>
          <a:blip r:embed="rId5"/>
          <a:stretch>
            <a:fillRect/>
          </a:stretch>
        </p:blipFill>
        <p:spPr>
          <a:xfrm>
            <a:off x="234048" y="3919597"/>
            <a:ext cx="5997069" cy="2557403"/>
          </a:xfrm>
          <a:prstGeom prst="rect">
            <a:avLst/>
          </a:prstGeom>
        </p:spPr>
      </p:pic>
      <p:sp>
        <p:nvSpPr>
          <p:cNvPr id="8" name="Rectangle 7"/>
          <p:cNvSpPr/>
          <p:nvPr/>
        </p:nvSpPr>
        <p:spPr>
          <a:xfrm>
            <a:off x="493292" y="3597928"/>
            <a:ext cx="5092163" cy="369332"/>
          </a:xfrm>
          <a:prstGeom prst="rect">
            <a:avLst/>
          </a:prstGeom>
        </p:spPr>
        <p:txBody>
          <a:bodyPr wrap="none">
            <a:spAutoFit/>
          </a:bodyPr>
          <a:lstStyle/>
          <a:p>
            <a:r>
              <a:rPr lang="en-US" dirty="0"/>
              <a:t>HRV </a:t>
            </a:r>
            <a:r>
              <a:rPr lang="ru-RU" dirty="0"/>
              <a:t>- спектрограмма кардиоинтервалов </a:t>
            </a:r>
            <a:r>
              <a:rPr lang="ru-RU" dirty="0" smtClean="0"/>
              <a:t>ВСР</a:t>
            </a:r>
            <a:endParaRPr lang="en-US" dirty="0"/>
          </a:p>
        </p:txBody>
      </p:sp>
      <p:sp>
        <p:nvSpPr>
          <p:cNvPr id="9" name="Rectangle 8"/>
          <p:cNvSpPr/>
          <p:nvPr/>
        </p:nvSpPr>
        <p:spPr>
          <a:xfrm>
            <a:off x="617428" y="6477000"/>
            <a:ext cx="4968027" cy="369332"/>
          </a:xfrm>
          <a:prstGeom prst="rect">
            <a:avLst/>
          </a:prstGeom>
        </p:spPr>
        <p:txBody>
          <a:bodyPr wrap="none">
            <a:spAutoFit/>
          </a:bodyPr>
          <a:lstStyle/>
          <a:p>
            <a:r>
              <a:rPr lang="en-US" dirty="0"/>
              <a:t>VI – </a:t>
            </a:r>
            <a:r>
              <a:rPr lang="ru-RU" dirty="0"/>
              <a:t>спектрограмма виброизображения ПФС</a:t>
            </a:r>
            <a:endParaRPr lang="en-US" dirty="0"/>
          </a:p>
        </p:txBody>
      </p:sp>
      <p:sp>
        <p:nvSpPr>
          <p:cNvPr id="3" name="Rectangle 2"/>
          <p:cNvSpPr/>
          <p:nvPr/>
        </p:nvSpPr>
        <p:spPr>
          <a:xfrm>
            <a:off x="6407589" y="5048071"/>
            <a:ext cx="2312899" cy="1200329"/>
          </a:xfrm>
          <a:prstGeom prst="rect">
            <a:avLst/>
          </a:prstGeom>
        </p:spPr>
        <p:txBody>
          <a:bodyPr wrap="square">
            <a:spAutoFit/>
          </a:bodyPr>
          <a:lstStyle/>
          <a:p>
            <a:r>
              <a:rPr lang="en-US" dirty="0"/>
              <a:t>HR – </a:t>
            </a:r>
            <a:r>
              <a:rPr lang="ru-RU" dirty="0"/>
              <a:t>гистограмма </a:t>
            </a:r>
          </a:p>
          <a:p>
            <a:r>
              <a:rPr lang="ru-RU" dirty="0" smtClean="0"/>
              <a:t>распределения </a:t>
            </a:r>
            <a:endParaRPr lang="ru-RU" dirty="0"/>
          </a:p>
          <a:p>
            <a:r>
              <a:rPr lang="ru-RU" dirty="0"/>
              <a:t>значений периода </a:t>
            </a:r>
          </a:p>
          <a:p>
            <a:r>
              <a:rPr lang="ru-RU" dirty="0"/>
              <a:t>кардиоинтервалов</a:t>
            </a:r>
            <a:endParaRPr lang="en-US" dirty="0"/>
          </a:p>
        </p:txBody>
      </p:sp>
    </p:spTree>
    <p:extLst>
      <p:ext uri="{BB962C8B-B14F-4D97-AF65-F5344CB8AC3E}">
        <p14:creationId xmlns:p14="http://schemas.microsoft.com/office/powerpoint/2010/main" val="24250006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103683"/>
            <a:ext cx="7772400" cy="1143000"/>
          </a:xfrm>
        </p:spPr>
        <p:txBody>
          <a:bodyPr/>
          <a:lstStyle/>
          <a:p>
            <a:pPr>
              <a:lnSpc>
                <a:spcPct val="80000"/>
              </a:lnSpc>
            </a:pPr>
            <a:r>
              <a:rPr lang="ru-RU" sz="2800" dirty="0" smtClean="0">
                <a:solidFill>
                  <a:schemeClr val="accent2"/>
                </a:solidFill>
              </a:rPr>
              <a:t>Результаты сравнительного тестирования мозговой и сердечной активности</a:t>
            </a:r>
            <a:endParaRPr lang="en-US" sz="2800" dirty="0">
              <a:solidFill>
                <a:schemeClr val="accent2"/>
              </a:solidFill>
            </a:endParaRPr>
          </a:p>
        </p:txBody>
      </p:sp>
      <p:sp>
        <p:nvSpPr>
          <p:cNvPr id="4" name="Slide Number Placeholder 3"/>
          <p:cNvSpPr>
            <a:spLocks noGrp="1"/>
          </p:cNvSpPr>
          <p:nvPr>
            <p:ph type="sldNum" sz="quarter" idx="12"/>
          </p:nvPr>
        </p:nvSpPr>
        <p:spPr/>
        <p:txBody>
          <a:bodyPr/>
          <a:lstStyle/>
          <a:p>
            <a:pPr>
              <a:defRPr/>
            </a:pPr>
            <a:fld id="{DA0E72D2-4495-4CE4-9AF0-277667C9F38E}" type="slidenum">
              <a:rPr lang="ru-RU" altLang="ru-RU" smtClean="0"/>
              <a:pPr>
                <a:defRPr/>
              </a:pPr>
              <a:t>12</a:t>
            </a:fld>
            <a:endParaRPr lang="ru-RU" altLang="ru-RU" dirty="0"/>
          </a:p>
        </p:txBody>
      </p:sp>
      <p:graphicFrame>
        <p:nvGraphicFramePr>
          <p:cNvPr id="5" name="Table 4"/>
          <p:cNvGraphicFramePr>
            <a:graphicFrameLocks noGrp="1"/>
          </p:cNvGraphicFramePr>
          <p:nvPr>
            <p:extLst>
              <p:ext uri="{D42A27DB-BD31-4B8C-83A1-F6EECF244321}">
                <p14:modId xmlns:p14="http://schemas.microsoft.com/office/powerpoint/2010/main" val="1411754813"/>
              </p:ext>
            </p:extLst>
          </p:nvPr>
        </p:nvGraphicFramePr>
        <p:xfrm>
          <a:off x="1099595" y="1145894"/>
          <a:ext cx="6956384" cy="4247903"/>
        </p:xfrm>
        <a:graphic>
          <a:graphicData uri="http://schemas.openxmlformats.org/drawingml/2006/table">
            <a:tbl>
              <a:tblPr/>
              <a:tblGrid>
                <a:gridCol w="1422542">
                  <a:extLst>
                    <a:ext uri="{9D8B030D-6E8A-4147-A177-3AD203B41FA5}">
                      <a16:colId xmlns:a16="http://schemas.microsoft.com/office/drawing/2014/main" val="2402112430"/>
                    </a:ext>
                  </a:extLst>
                </a:gridCol>
                <a:gridCol w="922307">
                  <a:extLst>
                    <a:ext uri="{9D8B030D-6E8A-4147-A177-3AD203B41FA5}">
                      <a16:colId xmlns:a16="http://schemas.microsoft.com/office/drawing/2014/main" val="3293679759"/>
                    </a:ext>
                  </a:extLst>
                </a:gridCol>
                <a:gridCol w="922307">
                  <a:extLst>
                    <a:ext uri="{9D8B030D-6E8A-4147-A177-3AD203B41FA5}">
                      <a16:colId xmlns:a16="http://schemas.microsoft.com/office/drawing/2014/main" val="1012172445"/>
                    </a:ext>
                  </a:extLst>
                </a:gridCol>
                <a:gridCol w="922307">
                  <a:extLst>
                    <a:ext uri="{9D8B030D-6E8A-4147-A177-3AD203B41FA5}">
                      <a16:colId xmlns:a16="http://schemas.microsoft.com/office/drawing/2014/main" val="1242239580"/>
                    </a:ext>
                  </a:extLst>
                </a:gridCol>
                <a:gridCol w="922307">
                  <a:extLst>
                    <a:ext uri="{9D8B030D-6E8A-4147-A177-3AD203B41FA5}">
                      <a16:colId xmlns:a16="http://schemas.microsoft.com/office/drawing/2014/main" val="4188463411"/>
                    </a:ext>
                  </a:extLst>
                </a:gridCol>
                <a:gridCol w="922307">
                  <a:extLst>
                    <a:ext uri="{9D8B030D-6E8A-4147-A177-3AD203B41FA5}">
                      <a16:colId xmlns:a16="http://schemas.microsoft.com/office/drawing/2014/main" val="1205518032"/>
                    </a:ext>
                  </a:extLst>
                </a:gridCol>
                <a:gridCol w="922307">
                  <a:extLst>
                    <a:ext uri="{9D8B030D-6E8A-4147-A177-3AD203B41FA5}">
                      <a16:colId xmlns:a16="http://schemas.microsoft.com/office/drawing/2014/main" val="4078058076"/>
                    </a:ext>
                  </a:extLst>
                </a:gridCol>
              </a:tblGrid>
              <a:tr h="254365">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HR</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err="1">
                          <a:solidFill>
                            <a:srgbClr val="000000"/>
                          </a:solidFill>
                          <a:effectLst/>
                          <a:latin typeface="Arial" panose="020B0604020202020204" pitchFamily="34" charset="0"/>
                          <a:cs typeface="Arial" panose="020B0604020202020204" pitchFamily="34" charset="0"/>
                        </a:rPr>
                        <a:t>Avg</a:t>
                      </a:r>
                      <a:r>
                        <a:rPr lang="en-US" sz="1400" b="1" i="0" u="none" strike="noStrike" dirty="0">
                          <a:solidFill>
                            <a:srgbClr val="000000"/>
                          </a:solidFill>
                          <a:effectLst/>
                          <a:latin typeface="Arial" panose="020B0604020202020204" pitchFamily="34" charset="0"/>
                          <a:cs typeface="Arial" panose="020B0604020202020204" pitchFamily="34" charset="0"/>
                        </a:rPr>
                        <a:t>(M</a:t>
                      </a:r>
                      <a:r>
                        <a:rPr lang="en-US" sz="1400" b="1" i="0" u="none" strike="noStrike" dirty="0" smtClean="0">
                          <a:solidFill>
                            <a:srgbClr val="000000"/>
                          </a:solidFill>
                          <a:effectLst/>
                          <a:latin typeface="Arial" panose="020B0604020202020204" pitchFamily="34" charset="0"/>
                          <a:cs typeface="Arial" panose="020B0604020202020204" pitchFamily="34" charset="0"/>
                        </a:rPr>
                        <a:t>) c</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ϭ(M</a:t>
                      </a:r>
                      <a:r>
                        <a:rPr lang="en-US" sz="1400" b="1" i="0" u="none" strike="noStrike" dirty="0" smtClean="0">
                          <a:solidFill>
                            <a:srgbClr val="000000"/>
                          </a:solidFill>
                          <a:effectLst/>
                          <a:latin typeface="Arial" panose="020B0604020202020204" pitchFamily="34" charset="0"/>
                          <a:cs typeface="Arial" panose="020B0604020202020204" pitchFamily="34" charset="0"/>
                        </a:rPr>
                        <a:t>) c</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err="1">
                          <a:solidFill>
                            <a:srgbClr val="000000"/>
                          </a:solidFill>
                          <a:effectLst/>
                          <a:latin typeface="Arial" panose="020B0604020202020204" pitchFamily="34" charset="0"/>
                          <a:cs typeface="Arial" panose="020B0604020202020204" pitchFamily="34" charset="0"/>
                        </a:rPr>
                        <a:t>Avg</a:t>
                      </a:r>
                      <a:r>
                        <a:rPr lang="en-US" sz="1400" b="1" i="0" u="none" strike="noStrike" dirty="0">
                          <a:solidFill>
                            <a:srgbClr val="000000"/>
                          </a:solidFill>
                          <a:effectLst/>
                          <a:latin typeface="Arial" panose="020B0604020202020204" pitchFamily="34" charset="0"/>
                          <a:cs typeface="Arial" panose="020B0604020202020204" pitchFamily="34" charset="0"/>
                        </a:rPr>
                        <a:t>(ϭ</a:t>
                      </a:r>
                      <a:r>
                        <a:rPr lang="en-US" sz="1400" b="1" i="0" u="none" strike="noStrike" dirty="0" smtClean="0">
                          <a:solidFill>
                            <a:srgbClr val="000000"/>
                          </a:solidFill>
                          <a:effectLst/>
                          <a:latin typeface="Arial" panose="020B0604020202020204" pitchFamily="34" charset="0"/>
                          <a:cs typeface="Arial" panose="020B0604020202020204" pitchFamily="34" charset="0"/>
                        </a:rPr>
                        <a:t>) c</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ϭ(ϭ</a:t>
                      </a:r>
                      <a:r>
                        <a:rPr lang="en-US" sz="1400" b="1" i="0" u="none" strike="noStrike" dirty="0" smtClean="0">
                          <a:solidFill>
                            <a:srgbClr val="000000"/>
                          </a:solidFill>
                          <a:effectLst/>
                          <a:latin typeface="Arial" panose="020B0604020202020204" pitchFamily="34" charset="0"/>
                          <a:cs typeface="Arial" panose="020B0604020202020204" pitchFamily="34" charset="0"/>
                        </a:rPr>
                        <a:t>) c</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Min(M</a:t>
                      </a:r>
                      <a:r>
                        <a:rPr lang="en-US" sz="1400" b="1" i="0" u="none" strike="noStrike" dirty="0" smtClean="0">
                          <a:solidFill>
                            <a:srgbClr val="000000"/>
                          </a:solidFill>
                          <a:effectLst/>
                          <a:latin typeface="Arial" panose="020B0604020202020204" pitchFamily="34" charset="0"/>
                          <a:cs typeface="Arial" panose="020B0604020202020204" pitchFamily="34" charset="0"/>
                        </a:rPr>
                        <a:t>) c</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Min(ϭ</a:t>
                      </a:r>
                      <a:r>
                        <a:rPr lang="en-US" sz="1400" b="1" i="0" u="none" strike="noStrike" dirty="0" smtClean="0">
                          <a:solidFill>
                            <a:srgbClr val="000000"/>
                          </a:solidFill>
                          <a:effectLst/>
                          <a:latin typeface="Arial" panose="020B0604020202020204" pitchFamily="34" charset="0"/>
                          <a:cs typeface="Arial" panose="020B0604020202020204" pitchFamily="34" charset="0"/>
                        </a:rPr>
                        <a:t>) c</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453032"/>
                  </a:ext>
                </a:extLst>
              </a:tr>
              <a:tr h="245887">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Synchro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0,921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0,022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0,062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0,006</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0,921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0676485"/>
                  </a:ext>
                </a:extLst>
              </a:tr>
              <a:tr h="245887">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Active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0,893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0,865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0,865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7688697"/>
                  </a:ext>
                </a:extLst>
              </a:tr>
              <a:tr h="245887">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SCE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0,929</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0,017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0,909</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105031"/>
                  </a:ext>
                </a:extLst>
              </a:tr>
              <a:tr h="254365">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SOE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0,964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0,007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0,927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0231229"/>
                  </a:ext>
                </a:extLst>
              </a:tr>
              <a:tr h="254365">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2799010"/>
                  </a:ext>
                </a:extLst>
              </a:tr>
              <a:tr h="254365">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HRV</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Avg(max)</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ϭ(max)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Avg(fft)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ϭ(fft)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Min(max)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Min(fft)</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4066153"/>
                  </a:ext>
                </a:extLst>
              </a:tr>
              <a:tr h="245887">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Synchro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17,100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7,342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26,635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0,897</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17,100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26,635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3298479"/>
                  </a:ext>
                </a:extLst>
              </a:tr>
              <a:tr h="245887">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Active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83,347</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64,676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46,168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2,143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34,950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44,652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414135"/>
                  </a:ext>
                </a:extLst>
              </a:tr>
              <a:tr h="245887">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SCE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137,489</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41,333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44,401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7,669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78,680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35,585</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10295"/>
                  </a:ext>
                </a:extLst>
              </a:tr>
              <a:tr h="254365">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SOE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87,174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56,437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31,103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4,438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30,260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25,217</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256101"/>
                  </a:ext>
                </a:extLst>
              </a:tr>
              <a:tr h="254365">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013988"/>
                  </a:ext>
                </a:extLst>
              </a:tr>
              <a:tr h="254365">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VI</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Avg(max)</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ϭ(max)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Avg(fft)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ϭ(fft)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Min(max)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Min(fft)</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256784"/>
                  </a:ext>
                </a:extLst>
              </a:tr>
              <a:tr h="245887">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Synchro</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28,100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4,293</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35,981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1,832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28,100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35,981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284916"/>
                  </a:ext>
                </a:extLst>
              </a:tr>
              <a:tr h="245887">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Active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49,726</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5,114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41,401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2,608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43,739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39,104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333312"/>
                  </a:ext>
                </a:extLst>
              </a:tr>
              <a:tr h="245887">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SCE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63,593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18,055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50,875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3,522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39,325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46,974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82039"/>
                  </a:ext>
                </a:extLst>
              </a:tr>
              <a:tr h="254365">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SOE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62,596</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11,937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51,950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5,209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39,325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cs typeface="Arial" panose="020B0604020202020204" pitchFamily="34" charset="0"/>
                        </a:rPr>
                        <a:t>45,764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4967375"/>
                  </a:ext>
                </a:extLst>
              </a:tr>
            </a:tbl>
          </a:graphicData>
        </a:graphic>
      </p:graphicFrame>
      <p:sp>
        <p:nvSpPr>
          <p:cNvPr id="6" name="Rectangle 5"/>
          <p:cNvSpPr/>
          <p:nvPr/>
        </p:nvSpPr>
        <p:spPr>
          <a:xfrm>
            <a:off x="1753565" y="5553670"/>
            <a:ext cx="6302414" cy="923330"/>
          </a:xfrm>
          <a:prstGeom prst="rect">
            <a:avLst/>
          </a:prstGeom>
        </p:spPr>
        <p:txBody>
          <a:bodyPr wrap="square">
            <a:spAutoFit/>
          </a:bodyPr>
          <a:lstStyle/>
          <a:p>
            <a:r>
              <a:rPr lang="en-US" dirty="0" smtClean="0"/>
              <a:t>HR – </a:t>
            </a:r>
            <a:r>
              <a:rPr lang="ru-RU" dirty="0" smtClean="0"/>
              <a:t>данные параметров ЧСС</a:t>
            </a:r>
          </a:p>
          <a:p>
            <a:r>
              <a:rPr lang="en-US" dirty="0" smtClean="0"/>
              <a:t>HRV – </a:t>
            </a:r>
            <a:r>
              <a:rPr lang="ru-RU" dirty="0" smtClean="0"/>
              <a:t>данные параметров ВСР</a:t>
            </a:r>
          </a:p>
          <a:p>
            <a:r>
              <a:rPr lang="en-US" dirty="0" smtClean="0"/>
              <a:t>VI – </a:t>
            </a:r>
            <a:r>
              <a:rPr lang="ru-RU" dirty="0" smtClean="0"/>
              <a:t>данные параметров виброизображения </a:t>
            </a:r>
            <a:endParaRPr lang="en-US" dirty="0"/>
          </a:p>
        </p:txBody>
      </p:sp>
    </p:spTree>
    <p:extLst>
      <p:ext uri="{BB962C8B-B14F-4D97-AF65-F5344CB8AC3E}">
        <p14:creationId xmlns:p14="http://schemas.microsoft.com/office/powerpoint/2010/main" val="198360130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235"/>
            <a:ext cx="7772400" cy="1143000"/>
          </a:xfrm>
        </p:spPr>
        <p:txBody>
          <a:bodyPr/>
          <a:lstStyle/>
          <a:p>
            <a:pPr>
              <a:lnSpc>
                <a:spcPct val="80000"/>
              </a:lnSpc>
            </a:pPr>
            <a:r>
              <a:rPr lang="ru-RU" sz="2800" dirty="0">
                <a:solidFill>
                  <a:schemeClr val="accent2"/>
                </a:solidFill>
              </a:rPr>
              <a:t>Результаты сравнительного тестирования мозговой и сердечной активности</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pPr>
              <a:defRPr/>
            </a:pPr>
            <a:fld id="{DA0E72D2-4495-4CE4-9AF0-277667C9F38E}" type="slidenum">
              <a:rPr lang="ru-RU" altLang="ru-RU" smtClean="0"/>
              <a:pPr>
                <a:defRPr/>
              </a:pPr>
              <a:t>13</a:t>
            </a:fld>
            <a:endParaRPr lang="ru-RU" altLang="ru-RU" dirty="0"/>
          </a:p>
        </p:txBody>
      </p:sp>
      <p:pic>
        <p:nvPicPr>
          <p:cNvPr id="5" name="Picture 4"/>
          <p:cNvPicPr>
            <a:picLocks noChangeAspect="1"/>
          </p:cNvPicPr>
          <p:nvPr/>
        </p:nvPicPr>
        <p:blipFill>
          <a:blip r:embed="rId3"/>
          <a:stretch>
            <a:fillRect/>
          </a:stretch>
        </p:blipFill>
        <p:spPr>
          <a:xfrm>
            <a:off x="208216" y="1162236"/>
            <a:ext cx="4313626" cy="3827530"/>
          </a:xfrm>
          <a:prstGeom prst="rect">
            <a:avLst/>
          </a:prstGeom>
        </p:spPr>
      </p:pic>
      <p:pic>
        <p:nvPicPr>
          <p:cNvPr id="6" name="Picture 5"/>
          <p:cNvPicPr>
            <a:picLocks noChangeAspect="1"/>
          </p:cNvPicPr>
          <p:nvPr/>
        </p:nvPicPr>
        <p:blipFill>
          <a:blip r:embed="rId4"/>
          <a:stretch>
            <a:fillRect/>
          </a:stretch>
        </p:blipFill>
        <p:spPr>
          <a:xfrm>
            <a:off x="4521842" y="1162235"/>
            <a:ext cx="4368816" cy="3827529"/>
          </a:xfrm>
          <a:prstGeom prst="rect">
            <a:avLst/>
          </a:prstGeom>
        </p:spPr>
      </p:pic>
      <p:sp>
        <p:nvSpPr>
          <p:cNvPr id="10" name="Rectangle 9"/>
          <p:cNvSpPr/>
          <p:nvPr/>
        </p:nvSpPr>
        <p:spPr>
          <a:xfrm>
            <a:off x="208216" y="5257943"/>
            <a:ext cx="4313626" cy="1200329"/>
          </a:xfrm>
          <a:prstGeom prst="rect">
            <a:avLst/>
          </a:prstGeom>
        </p:spPr>
        <p:txBody>
          <a:bodyPr wrap="square">
            <a:spAutoFit/>
          </a:bodyPr>
          <a:lstStyle/>
          <a:p>
            <a:r>
              <a:rPr lang="ru-RU" dirty="0" smtClean="0"/>
              <a:t>Сравнительный анализ периода мозговой активности,</a:t>
            </a:r>
          </a:p>
          <a:p>
            <a:r>
              <a:rPr lang="ru-RU" dirty="0"/>
              <a:t>о</a:t>
            </a:r>
            <a:r>
              <a:rPr lang="ru-RU" dirty="0" smtClean="0"/>
              <a:t>пределенного технологией ВИ  и ЧСС, по сигналу ЭКГ для 4-х ПФС</a:t>
            </a:r>
            <a:endParaRPr lang="en-US" dirty="0"/>
          </a:p>
        </p:txBody>
      </p:sp>
      <p:sp>
        <p:nvSpPr>
          <p:cNvPr id="11" name="Rectangle 10"/>
          <p:cNvSpPr/>
          <p:nvPr/>
        </p:nvSpPr>
        <p:spPr>
          <a:xfrm>
            <a:off x="4533416" y="5257942"/>
            <a:ext cx="4051141" cy="1200329"/>
          </a:xfrm>
          <a:prstGeom prst="rect">
            <a:avLst/>
          </a:prstGeom>
        </p:spPr>
        <p:txBody>
          <a:bodyPr wrap="square">
            <a:spAutoFit/>
          </a:bodyPr>
          <a:lstStyle/>
          <a:p>
            <a:r>
              <a:rPr lang="ru-RU" dirty="0"/>
              <a:t>Сравнительный анализ периода мозговой </a:t>
            </a:r>
            <a:r>
              <a:rPr lang="ru-RU" dirty="0" smtClean="0"/>
              <a:t>активности,</a:t>
            </a:r>
            <a:endParaRPr lang="ru-RU" dirty="0"/>
          </a:p>
          <a:p>
            <a:r>
              <a:rPr lang="ru-RU" dirty="0"/>
              <a:t>определенного технологией ВИ  и </a:t>
            </a:r>
            <a:r>
              <a:rPr lang="ru-RU" dirty="0" err="1" smtClean="0"/>
              <a:t>ВСР</a:t>
            </a:r>
            <a:r>
              <a:rPr lang="ru-RU" dirty="0" smtClean="0"/>
              <a:t>, </a:t>
            </a:r>
            <a:r>
              <a:rPr lang="ru-RU" dirty="0"/>
              <a:t>по сигналу ЭКГ для </a:t>
            </a:r>
            <a:r>
              <a:rPr lang="ru-RU" dirty="0" smtClean="0"/>
              <a:t>4-х </a:t>
            </a:r>
            <a:r>
              <a:rPr lang="ru-RU" dirty="0"/>
              <a:t>ПФС</a:t>
            </a:r>
            <a:endParaRPr lang="en-US" dirty="0"/>
          </a:p>
        </p:txBody>
      </p:sp>
    </p:spTree>
    <p:extLst>
      <p:ext uri="{BB962C8B-B14F-4D97-AF65-F5344CB8AC3E}">
        <p14:creationId xmlns:p14="http://schemas.microsoft.com/office/powerpoint/2010/main" val="311802941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D8C442D-EF81-4E5F-8572-241505E61C82}" type="slidenum">
              <a:rPr lang="ru-RU" altLang="en-US" sz="1400" smtClean="0"/>
              <a:pPr>
                <a:spcBef>
                  <a:spcPct val="0"/>
                </a:spcBef>
                <a:buFontTx/>
                <a:buNone/>
              </a:pPr>
              <a:t>14</a:t>
            </a:fld>
            <a:endParaRPr lang="ru-RU" altLang="en-US" sz="1400" dirty="0" smtClean="0"/>
          </a:p>
        </p:txBody>
      </p:sp>
      <p:sp>
        <p:nvSpPr>
          <p:cNvPr id="32771" name="Rectangle 5"/>
          <p:cNvSpPr>
            <a:spLocks noGrp="1" noChangeArrowheads="1"/>
          </p:cNvSpPr>
          <p:nvPr>
            <p:ph type="title"/>
          </p:nvPr>
        </p:nvSpPr>
        <p:spPr>
          <a:xfrm>
            <a:off x="558702" y="292231"/>
            <a:ext cx="8161338" cy="863600"/>
          </a:xfrm>
        </p:spPr>
        <p:txBody>
          <a:bodyPr/>
          <a:lstStyle/>
          <a:p>
            <a:pPr>
              <a:lnSpc>
                <a:spcPct val="80000"/>
              </a:lnSpc>
              <a:defRPr/>
            </a:pPr>
            <a:r>
              <a:rPr lang="ru-RU" sz="3200" dirty="0" smtClean="0">
                <a:solidFill>
                  <a:schemeClr val="accent2"/>
                </a:solidFill>
                <a:effectLst>
                  <a:outerShdw blurRad="38100" dist="38100" dir="2700000" algn="tl">
                    <a:srgbClr val="C0C0C0"/>
                  </a:outerShdw>
                </a:effectLst>
              </a:rPr>
              <a:t>Ограничения применения </a:t>
            </a:r>
            <a:r>
              <a:rPr lang="ru-RU" sz="3200" dirty="0" err="1" smtClean="0">
                <a:solidFill>
                  <a:schemeClr val="accent2"/>
                </a:solidFill>
                <a:effectLst>
                  <a:outerShdw blurRad="38100" dist="38100" dir="2700000" algn="tl">
                    <a:srgbClr val="C0C0C0"/>
                  </a:outerShdw>
                </a:effectLst>
              </a:rPr>
              <a:t>виброизображения</a:t>
            </a:r>
            <a:endParaRPr lang="ru-RU" sz="3200" dirty="0">
              <a:solidFill>
                <a:schemeClr val="accent2"/>
              </a:solidFill>
              <a:effectLst>
                <a:outerShdw blurRad="38100" dist="38100" dir="2700000" algn="tl">
                  <a:srgbClr val="C0C0C0"/>
                </a:outerShdw>
              </a:effectLst>
            </a:endParaRPr>
          </a:p>
        </p:txBody>
      </p:sp>
      <p:sp>
        <p:nvSpPr>
          <p:cNvPr id="32772" name="Rectangle 6"/>
          <p:cNvSpPr>
            <a:spLocks noChangeArrowheads="1"/>
          </p:cNvSpPr>
          <p:nvPr/>
        </p:nvSpPr>
        <p:spPr bwMode="auto">
          <a:xfrm>
            <a:off x="1084263" y="827088"/>
            <a:ext cx="7275512" cy="5626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ru-RU" altLang="en-US" sz="1800" dirty="0" smtClean="0">
                <a:solidFill>
                  <a:srgbClr val="000000"/>
                </a:solidFill>
                <a:latin typeface="Arial" panose="020B0604020202020204" pitchFamily="34" charset="0"/>
              </a:rPr>
              <a:t>     </a:t>
            </a:r>
            <a:endParaRPr lang="en-US" altLang="en-US" sz="1800" dirty="0" smtClean="0">
              <a:solidFill>
                <a:srgbClr val="000000"/>
              </a:solidFill>
              <a:latin typeface="Arial" panose="020B0604020202020204" pitchFamily="34" charset="0"/>
            </a:endParaRPr>
          </a:p>
          <a:p>
            <a:pPr eaLnBrk="1" hangingPunct="1">
              <a:defRPr/>
            </a:pPr>
            <a:r>
              <a:rPr lang="ru-RU" altLang="en-US" sz="2800" dirty="0" smtClean="0">
                <a:latin typeface="+mj-lt"/>
              </a:rPr>
              <a:t>Стабильная освещенность</a:t>
            </a:r>
            <a:r>
              <a:rPr lang="en-US" altLang="en-US" sz="2800" dirty="0" smtClean="0">
                <a:latin typeface="+mj-lt"/>
              </a:rPr>
              <a:t> </a:t>
            </a:r>
          </a:p>
          <a:p>
            <a:pPr eaLnBrk="1" hangingPunct="1">
              <a:defRPr/>
            </a:pPr>
            <a:r>
              <a:rPr lang="ru-RU" altLang="en-US" sz="2800" dirty="0" smtClean="0">
                <a:latin typeface="+mj-lt"/>
              </a:rPr>
              <a:t>Отсутствие механических вибраций при проведении исследований</a:t>
            </a:r>
            <a:endParaRPr lang="en-US" altLang="en-US" sz="2800" dirty="0" smtClean="0">
              <a:latin typeface="+mj-lt"/>
            </a:endParaRPr>
          </a:p>
          <a:p>
            <a:pPr eaLnBrk="1" hangingPunct="1">
              <a:defRPr/>
            </a:pPr>
            <a:r>
              <a:rPr lang="ru-RU" altLang="en-US" sz="2800" dirty="0" smtClean="0">
                <a:latin typeface="+mj-lt"/>
              </a:rPr>
              <a:t>Квазистационарное положение пациента</a:t>
            </a:r>
            <a:endParaRPr lang="en-US" altLang="en-US" sz="2800" dirty="0" smtClean="0">
              <a:latin typeface="+mj-lt"/>
            </a:endParaRPr>
          </a:p>
          <a:p>
            <a:pPr eaLnBrk="1" hangingPunct="1">
              <a:defRPr/>
            </a:pPr>
            <a:r>
              <a:rPr lang="ru-RU" altLang="en-US" sz="2800" dirty="0" smtClean="0">
                <a:latin typeface="+mj-lt"/>
              </a:rPr>
              <a:t>Законодательная неопределенность обработки биометрических данных</a:t>
            </a:r>
            <a:endParaRPr lang="en-US" altLang="en-US" sz="2800" dirty="0" smtClean="0">
              <a:latin typeface="+mj-lt"/>
            </a:endParaRPr>
          </a:p>
          <a:p>
            <a:pPr eaLnBrk="1" hangingPunct="1">
              <a:defRPr/>
            </a:pPr>
            <a:r>
              <a:rPr lang="ru-RU" altLang="en-US" sz="2800" dirty="0" smtClean="0">
                <a:latin typeface="+mj-lt"/>
              </a:rPr>
              <a:t>Чувствительность к посторонним движениям в кадре</a:t>
            </a:r>
            <a:endParaRPr lang="en-US" altLang="en-US" sz="2800" dirty="0" smtClean="0">
              <a:latin typeface="+mj-lt"/>
            </a:endParaRPr>
          </a:p>
          <a:p>
            <a:pPr marL="0" indent="0" eaLnBrk="1" hangingPunct="1">
              <a:buFontTx/>
              <a:buNone/>
              <a:defRPr/>
            </a:pPr>
            <a:endParaRPr lang="en-US" altLang="en-US" sz="2800" dirty="0" smtClean="0">
              <a:latin typeface="+mj-lt"/>
            </a:endParaRPr>
          </a:p>
          <a:p>
            <a:pPr marL="0" indent="0" algn="ctr" eaLnBrk="1" hangingPunct="1">
              <a:spcBef>
                <a:spcPct val="0"/>
              </a:spcBef>
              <a:buFontTx/>
              <a:buNone/>
              <a:defRPr/>
            </a:pPr>
            <a:r>
              <a:rPr lang="ru-RU" altLang="en-US" sz="2800" dirty="0" smtClean="0">
                <a:solidFill>
                  <a:srgbClr val="000000"/>
                </a:solidFill>
                <a:latin typeface="+mj-lt"/>
              </a:rPr>
              <a:t>Детальные описания на сайте</a:t>
            </a:r>
            <a:r>
              <a:rPr lang="en-US" altLang="en-US" sz="2800" dirty="0" smtClean="0">
                <a:solidFill>
                  <a:srgbClr val="000000"/>
                </a:solidFill>
                <a:latin typeface="+mj-lt"/>
              </a:rPr>
              <a:t> </a:t>
            </a:r>
            <a:r>
              <a:rPr lang="ru-RU" altLang="en-US" sz="2800" dirty="0" smtClean="0">
                <a:solidFill>
                  <a:srgbClr val="000000"/>
                </a:solidFill>
                <a:latin typeface="+mj-lt"/>
              </a:rPr>
              <a:t> </a:t>
            </a:r>
            <a:r>
              <a:rPr lang="en-US" altLang="en-US" sz="2800" dirty="0" smtClean="0">
                <a:solidFill>
                  <a:schemeClr val="accent2"/>
                </a:solidFill>
                <a:latin typeface="+mj-lt"/>
              </a:rPr>
              <a:t>www.psymaker.com </a:t>
            </a:r>
            <a:endParaRPr lang="ru-RU" altLang="en-US" sz="2800" dirty="0" smtClean="0">
              <a:solidFill>
                <a:schemeClr val="accent2"/>
              </a:solidFill>
              <a:latin typeface="+mj-lt"/>
            </a:endParaRPr>
          </a:p>
        </p:txBody>
      </p:sp>
    </p:spTree>
    <p:extLst>
      <p:ext uri="{BB962C8B-B14F-4D97-AF65-F5344CB8AC3E}">
        <p14:creationId xmlns:p14="http://schemas.microsoft.com/office/powerpoint/2010/main" val="149802052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4004" y="301625"/>
            <a:ext cx="8429609" cy="646113"/>
          </a:xfrm>
        </p:spPr>
        <p:txBody>
          <a:bodyPr/>
          <a:lstStyle/>
          <a:p>
            <a:pPr>
              <a:defRPr/>
            </a:pPr>
            <a:r>
              <a:rPr lang="ru-RU" altLang="en-US" sz="3200" dirty="0" smtClean="0">
                <a:solidFill>
                  <a:schemeClr val="accent2"/>
                </a:solidFill>
                <a:effectLst>
                  <a:outerShdw blurRad="38100" dist="38100" dir="2700000" algn="tl">
                    <a:srgbClr val="C0C0C0"/>
                  </a:outerShdw>
                </a:effectLst>
              </a:rPr>
              <a:t>Преимущества технологии виброизображения</a:t>
            </a:r>
            <a:endParaRPr lang="ru-RU" altLang="en-US" sz="3200" b="1" dirty="0" smtClean="0">
              <a:solidFill>
                <a:srgbClr val="0033CC"/>
              </a:solidFill>
              <a:latin typeface="Arial" panose="020B0604020202020204" pitchFamily="34" charset="0"/>
            </a:endParaRPr>
          </a:p>
        </p:txBody>
      </p:sp>
      <p:sp>
        <p:nvSpPr>
          <p:cNvPr id="12291" name="Rectangle 3"/>
          <p:cNvSpPr>
            <a:spLocks noGrp="1" noChangeArrowheads="1"/>
          </p:cNvSpPr>
          <p:nvPr>
            <p:ph type="body" idx="1"/>
          </p:nvPr>
        </p:nvSpPr>
        <p:spPr>
          <a:xfrm>
            <a:off x="352425" y="1052513"/>
            <a:ext cx="8559800" cy="5666339"/>
          </a:xfrm>
        </p:spPr>
        <p:txBody>
          <a:bodyPr/>
          <a:lstStyle/>
          <a:p>
            <a:pPr eaLnBrk="1" hangingPunct="1">
              <a:defRPr/>
            </a:pPr>
            <a:r>
              <a:rPr lang="ru-RU" altLang="en-US" sz="2800" dirty="0" smtClean="0"/>
              <a:t>Уникальна информативность вестибулярной информации</a:t>
            </a:r>
          </a:p>
          <a:p>
            <a:pPr eaLnBrk="1" hangingPunct="1">
              <a:defRPr/>
            </a:pPr>
            <a:r>
              <a:rPr lang="ru-RU" altLang="en-US" sz="2800" dirty="0" smtClean="0"/>
              <a:t>Пассивная, бесконтактная и дружественная пользователю технология исследования человека</a:t>
            </a:r>
            <a:endParaRPr lang="en-US" altLang="en-US" sz="2800" dirty="0" smtClean="0"/>
          </a:p>
          <a:p>
            <a:pPr eaLnBrk="1" hangingPunct="1">
              <a:defRPr/>
            </a:pPr>
            <a:r>
              <a:rPr lang="ru-RU" altLang="en-US" sz="2800" dirty="0" smtClean="0"/>
              <a:t>Измерение </a:t>
            </a:r>
            <a:r>
              <a:rPr lang="ru-RU" altLang="en-US" sz="2800" dirty="0"/>
              <a:t>сознательно-бессознательных реакций</a:t>
            </a:r>
          </a:p>
          <a:p>
            <a:pPr eaLnBrk="1" hangingPunct="1">
              <a:defRPr/>
            </a:pPr>
            <a:r>
              <a:rPr lang="ru-RU" altLang="en-US" sz="2800" dirty="0" smtClean="0"/>
              <a:t>Неограниченные возможности для телемедицины. Диагностика </a:t>
            </a:r>
            <a:r>
              <a:rPr lang="ru-RU" altLang="en-US" sz="2800" dirty="0"/>
              <a:t>в реальном времени и </a:t>
            </a:r>
            <a:r>
              <a:rPr lang="ru-RU" altLang="en-US" sz="2800" dirty="0" smtClean="0"/>
              <a:t>по записанному видео</a:t>
            </a:r>
            <a:endParaRPr lang="ru-RU" altLang="en-US" sz="2800" dirty="0"/>
          </a:p>
          <a:p>
            <a:pPr eaLnBrk="1" hangingPunct="1">
              <a:defRPr/>
            </a:pPr>
            <a:r>
              <a:rPr lang="ru-RU" altLang="en-US" sz="2800" dirty="0"/>
              <a:t>С</a:t>
            </a:r>
            <a:r>
              <a:rPr lang="ru-RU" altLang="en-US" sz="2800" dirty="0" smtClean="0"/>
              <a:t>тандартные </a:t>
            </a:r>
            <a:r>
              <a:rPr lang="ru-RU" altLang="en-US" sz="2800" dirty="0"/>
              <a:t>видеоустройства и компьютеры</a:t>
            </a:r>
          </a:p>
          <a:p>
            <a:pPr eaLnBrk="1" hangingPunct="1">
              <a:defRPr/>
            </a:pPr>
            <a:r>
              <a:rPr lang="ru-RU" altLang="en-US" sz="2800" dirty="0"/>
              <a:t>П</a:t>
            </a:r>
            <a:r>
              <a:rPr lang="ru-RU" altLang="en-US" sz="2800" dirty="0" smtClean="0"/>
              <a:t>ростота и огромное количество информации для медицинской диагностики и хронобиологических исследования </a:t>
            </a:r>
            <a:endParaRPr lang="ru-RU" altLang="en-US" sz="2800" dirty="0"/>
          </a:p>
        </p:txBody>
      </p:sp>
    </p:spTree>
    <p:extLst>
      <p:ext uri="{BB962C8B-B14F-4D97-AF65-F5344CB8AC3E}">
        <p14:creationId xmlns:p14="http://schemas.microsoft.com/office/powerpoint/2010/main" val="148141989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0B0B7B7-186D-48AE-A30E-906C2EBA16A5}" type="slidenum">
              <a:rPr lang="ru-RU" altLang="ru-RU" sz="1400" smtClean="0"/>
              <a:pPr>
                <a:spcBef>
                  <a:spcPct val="0"/>
                </a:spcBef>
                <a:buFontTx/>
                <a:buNone/>
              </a:pPr>
              <a:t>16</a:t>
            </a:fld>
            <a:endParaRPr lang="ru-RU" altLang="ru-RU" sz="1400" dirty="0" smtClean="0"/>
          </a:p>
        </p:txBody>
      </p:sp>
      <p:pic>
        <p:nvPicPr>
          <p:cNvPr id="307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80" y="1106598"/>
            <a:ext cx="6328330" cy="33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1474" y="147312"/>
            <a:ext cx="8367713" cy="880241"/>
          </a:xfrm>
          <a:prstGeom prst="rect">
            <a:avLst/>
          </a:prstGeom>
        </p:spPr>
        <p:txBody>
          <a:bodyPr>
            <a:spAutoFit/>
          </a:bodyPr>
          <a:lstStyle/>
          <a:p>
            <a:pPr algn="ctr">
              <a:lnSpc>
                <a:spcPct val="80000"/>
              </a:lnSpc>
              <a:spcBef>
                <a:spcPts val="0"/>
              </a:spcBef>
              <a:spcAft>
                <a:spcPts val="0"/>
              </a:spcAft>
              <a:buFont typeface="StarSymbol"/>
              <a:buNone/>
              <a:defRPr/>
            </a:pPr>
            <a:r>
              <a:rPr lang="ru-RU" sz="3200" dirty="0" smtClean="0">
                <a:solidFill>
                  <a:schemeClr val="accent2"/>
                </a:solidFill>
                <a:latin typeface="+mj-lt"/>
                <a:ea typeface="Microsoft YaHei" pitchFamily="2"/>
                <a:cs typeface="Mangal" pitchFamily="2"/>
              </a:rPr>
              <a:t>Хронобиологические ритмы и единицы измерения времени</a:t>
            </a:r>
            <a:r>
              <a:rPr lang="en-US" sz="3200" dirty="0" smtClean="0">
                <a:solidFill>
                  <a:schemeClr val="accent2"/>
                </a:solidFill>
                <a:latin typeface="+mj-lt"/>
                <a:ea typeface="Microsoft YaHei" pitchFamily="2"/>
                <a:cs typeface="Mangal" pitchFamily="2"/>
              </a:rPr>
              <a:t> </a:t>
            </a:r>
            <a:endParaRPr lang="ru-RU" sz="3200" dirty="0">
              <a:solidFill>
                <a:schemeClr val="accent2"/>
              </a:solidFill>
              <a:latin typeface="+mj-lt"/>
              <a:ea typeface="Microsoft YaHei" pitchFamily="2"/>
              <a:cs typeface="Mangal" pitchFamily="2"/>
            </a:endParaRPr>
          </a:p>
        </p:txBody>
      </p:sp>
      <p:sp>
        <p:nvSpPr>
          <p:cNvPr id="30725" name="Rectangle 5"/>
          <p:cNvSpPr>
            <a:spLocks noChangeArrowheads="1"/>
          </p:cNvSpPr>
          <p:nvPr/>
        </p:nvSpPr>
        <p:spPr bwMode="auto">
          <a:xfrm>
            <a:off x="1640459" y="5333205"/>
            <a:ext cx="60840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dirty="0">
                <a:latin typeface="Arial" panose="020B0604020202020204" pitchFamily="34" charset="0"/>
              </a:rPr>
              <a:t>1 </a:t>
            </a:r>
            <a:r>
              <a:rPr lang="ru-RU" altLang="en-US" sz="1800" b="1" dirty="0" smtClean="0">
                <a:latin typeface="Arial" panose="020B0604020202020204" pitchFamily="34" charset="0"/>
              </a:rPr>
              <a:t>секунда</a:t>
            </a:r>
            <a:r>
              <a:rPr lang="en-US" altLang="en-US" sz="1800" b="1" dirty="0" smtClean="0">
                <a:latin typeface="Arial" panose="020B0604020202020204" pitchFamily="34" charset="0"/>
              </a:rPr>
              <a:t> </a:t>
            </a:r>
            <a:r>
              <a:rPr lang="en-US" altLang="en-US" sz="1800" b="1" dirty="0">
                <a:latin typeface="Arial" panose="020B0604020202020204" pitchFamily="34" charset="0"/>
              </a:rPr>
              <a:t>– </a:t>
            </a:r>
            <a:r>
              <a:rPr lang="ru-RU" altLang="en-US" sz="1800" b="1" dirty="0" smtClean="0">
                <a:latin typeface="Arial" panose="020B0604020202020204" pitchFamily="34" charset="0"/>
              </a:rPr>
              <a:t>период сердечной активности</a:t>
            </a:r>
            <a:r>
              <a:rPr lang="en-US" altLang="en-US" sz="1800" b="1" dirty="0" smtClean="0">
                <a:latin typeface="Arial" panose="020B0604020202020204" pitchFamily="34" charset="0"/>
              </a:rPr>
              <a:t>;</a:t>
            </a:r>
            <a:endParaRPr lang="en-US" altLang="en-US" sz="1800" b="1" dirty="0">
              <a:latin typeface="Arial" panose="020B0604020202020204" pitchFamily="34" charset="0"/>
            </a:endParaRPr>
          </a:p>
          <a:p>
            <a:pPr algn="ctr">
              <a:spcBef>
                <a:spcPct val="0"/>
              </a:spcBef>
              <a:buFontTx/>
              <a:buNone/>
            </a:pPr>
            <a:r>
              <a:rPr lang="en-US" altLang="en-US" sz="1800" b="1" dirty="0">
                <a:solidFill>
                  <a:srgbClr val="FF0000"/>
                </a:solidFill>
                <a:latin typeface="Arial" panose="020B0604020202020204" pitchFamily="34" charset="0"/>
              </a:rPr>
              <a:t>1 </a:t>
            </a:r>
            <a:r>
              <a:rPr lang="ru-RU" altLang="en-US" sz="1800" b="1" dirty="0" smtClean="0">
                <a:solidFill>
                  <a:srgbClr val="FF0000"/>
                </a:solidFill>
                <a:latin typeface="Arial" panose="020B0604020202020204" pitchFamily="34" charset="0"/>
              </a:rPr>
              <a:t>минута</a:t>
            </a:r>
            <a:r>
              <a:rPr lang="en-US" altLang="en-US" sz="1800" b="1" dirty="0" smtClean="0">
                <a:solidFill>
                  <a:srgbClr val="FF0000"/>
                </a:solidFill>
                <a:latin typeface="Arial" panose="020B0604020202020204" pitchFamily="34" charset="0"/>
              </a:rPr>
              <a:t> </a:t>
            </a:r>
            <a:r>
              <a:rPr lang="en-US" altLang="en-US" sz="1800" b="1" dirty="0">
                <a:solidFill>
                  <a:srgbClr val="FF0000"/>
                </a:solidFill>
                <a:latin typeface="Arial" panose="020B0604020202020204" pitchFamily="34" charset="0"/>
              </a:rPr>
              <a:t>– </a:t>
            </a:r>
            <a:r>
              <a:rPr lang="ru-RU" altLang="en-US" sz="1800" b="1" dirty="0" smtClean="0">
                <a:solidFill>
                  <a:srgbClr val="FF0000"/>
                </a:solidFill>
                <a:latin typeface="Arial" panose="020B0604020202020204" pitchFamily="34" charset="0"/>
              </a:rPr>
              <a:t>период мозговой активности</a:t>
            </a:r>
            <a:r>
              <a:rPr lang="en-US" altLang="en-US" sz="1800" b="1" dirty="0" smtClean="0">
                <a:solidFill>
                  <a:srgbClr val="FF0000"/>
                </a:solidFill>
                <a:latin typeface="Arial" panose="020B0604020202020204" pitchFamily="34" charset="0"/>
              </a:rPr>
              <a:t>;</a:t>
            </a:r>
            <a:endParaRPr lang="en-US" altLang="en-US" sz="1800" b="1" dirty="0">
              <a:solidFill>
                <a:srgbClr val="FF0000"/>
              </a:solidFill>
              <a:latin typeface="Arial" panose="020B0604020202020204" pitchFamily="34" charset="0"/>
            </a:endParaRPr>
          </a:p>
          <a:p>
            <a:pPr algn="ctr">
              <a:spcBef>
                <a:spcPct val="0"/>
              </a:spcBef>
              <a:buFontTx/>
              <a:buNone/>
            </a:pPr>
            <a:r>
              <a:rPr lang="en-US" altLang="en-US" sz="1800" b="1" dirty="0">
                <a:latin typeface="Arial" panose="020B0604020202020204" pitchFamily="34" charset="0"/>
              </a:rPr>
              <a:t>1 </a:t>
            </a:r>
            <a:r>
              <a:rPr lang="ru-RU" altLang="en-US" sz="1800" b="1" dirty="0" smtClean="0">
                <a:latin typeface="Arial" panose="020B0604020202020204" pitchFamily="34" charset="0"/>
              </a:rPr>
              <a:t>час</a:t>
            </a:r>
            <a:r>
              <a:rPr lang="en-US" altLang="en-US" sz="1800" b="1" dirty="0" smtClean="0">
                <a:latin typeface="Arial" panose="020B0604020202020204" pitchFamily="34" charset="0"/>
              </a:rPr>
              <a:t> </a:t>
            </a:r>
            <a:r>
              <a:rPr lang="en-US" altLang="en-US" sz="1800" b="1" dirty="0">
                <a:latin typeface="Arial" panose="020B0604020202020204" pitchFamily="34" charset="0"/>
              </a:rPr>
              <a:t>– </a:t>
            </a:r>
            <a:r>
              <a:rPr lang="ru-RU" altLang="en-US" sz="1800" b="1" dirty="0" smtClean="0">
                <a:latin typeface="Arial" panose="020B0604020202020204" pitchFamily="34" charset="0"/>
              </a:rPr>
              <a:t>период активности пищеварения</a:t>
            </a:r>
            <a:r>
              <a:rPr lang="en-US" altLang="en-US" sz="1800" b="1" dirty="0" smtClean="0">
                <a:latin typeface="Arial" panose="020B0604020202020204" pitchFamily="34" charset="0"/>
              </a:rPr>
              <a:t>;</a:t>
            </a:r>
            <a:endParaRPr lang="en-US" altLang="en-US" sz="1800" b="1" dirty="0">
              <a:latin typeface="Arial" panose="020B0604020202020204" pitchFamily="34" charset="0"/>
            </a:endParaRPr>
          </a:p>
          <a:p>
            <a:pPr algn="ctr">
              <a:spcBef>
                <a:spcPct val="0"/>
              </a:spcBef>
              <a:buFontTx/>
              <a:buNone/>
            </a:pPr>
            <a:r>
              <a:rPr lang="en-US" altLang="en-US" sz="1800" b="1" dirty="0">
                <a:latin typeface="Arial" panose="020B0604020202020204" pitchFamily="34" charset="0"/>
              </a:rPr>
              <a:t>1 </a:t>
            </a:r>
            <a:r>
              <a:rPr lang="ru-RU" altLang="en-US" sz="1800" b="1" dirty="0" smtClean="0">
                <a:latin typeface="Arial" panose="020B0604020202020204" pitchFamily="34" charset="0"/>
              </a:rPr>
              <a:t>день</a:t>
            </a:r>
            <a:r>
              <a:rPr lang="en-US" altLang="en-US" sz="1800" b="1" dirty="0" smtClean="0">
                <a:latin typeface="Arial" panose="020B0604020202020204" pitchFamily="34" charset="0"/>
              </a:rPr>
              <a:t> </a:t>
            </a:r>
            <a:r>
              <a:rPr lang="en-US" altLang="en-US" sz="1800" b="1" dirty="0">
                <a:latin typeface="Arial" panose="020B0604020202020204" pitchFamily="34" charset="0"/>
              </a:rPr>
              <a:t>– </a:t>
            </a:r>
            <a:r>
              <a:rPr lang="ru-RU" altLang="en-US" sz="1800" b="1" dirty="0" smtClean="0">
                <a:latin typeface="Arial" panose="020B0604020202020204" pitchFamily="34" charset="0"/>
              </a:rPr>
              <a:t>циркадный психофизиологический ритм</a:t>
            </a:r>
            <a:endParaRPr lang="en-US" altLang="en-US" sz="1800" b="1" dirty="0">
              <a:latin typeface="Arial" panose="020B0604020202020204" pitchFamily="34" charset="0"/>
            </a:endParaRPr>
          </a:p>
        </p:txBody>
      </p:sp>
      <p:pic>
        <p:nvPicPr>
          <p:cNvPr id="2" name="Рисунок 1"/>
          <p:cNvPicPr>
            <a:picLocks noChangeAspect="1"/>
          </p:cNvPicPr>
          <p:nvPr/>
        </p:nvPicPr>
        <p:blipFill>
          <a:blip r:embed="rId4"/>
          <a:stretch>
            <a:fillRect/>
          </a:stretch>
        </p:blipFill>
        <p:spPr>
          <a:xfrm>
            <a:off x="6667959" y="1244601"/>
            <a:ext cx="2286000" cy="2905125"/>
          </a:xfrm>
          <a:prstGeom prst="rect">
            <a:avLst/>
          </a:prstGeom>
        </p:spPr>
      </p:pic>
      <p:sp>
        <p:nvSpPr>
          <p:cNvPr id="3" name="Прямоугольник 2"/>
          <p:cNvSpPr/>
          <p:nvPr/>
        </p:nvSpPr>
        <p:spPr>
          <a:xfrm>
            <a:off x="5772949" y="4228771"/>
            <a:ext cx="3371051" cy="646331"/>
          </a:xfrm>
          <a:prstGeom prst="rect">
            <a:avLst/>
          </a:prstGeom>
        </p:spPr>
        <p:txBody>
          <a:bodyPr wrap="none">
            <a:spAutoFit/>
          </a:bodyPr>
          <a:lstStyle/>
          <a:p>
            <a:pPr algn="ctr"/>
            <a:r>
              <a:rPr lang="en-US" b="1" dirty="0"/>
              <a:t>Franz </a:t>
            </a:r>
            <a:r>
              <a:rPr lang="en-US" b="1" dirty="0" smtClean="0"/>
              <a:t>Halberg,</a:t>
            </a:r>
            <a:r>
              <a:rPr lang="ru-RU" b="1" dirty="0" smtClean="0"/>
              <a:t> </a:t>
            </a:r>
          </a:p>
          <a:p>
            <a:pPr algn="ctr"/>
            <a:r>
              <a:rPr lang="ru-RU" b="1" dirty="0" smtClean="0"/>
              <a:t>основатель хронобиологии</a:t>
            </a:r>
            <a:endParaRPr lang="en-US" b="1" dirty="0" smtClean="0"/>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AB77058-E624-48D5-A53E-9BD5938E9161}" type="slidenum">
              <a:rPr lang="ru-RU" altLang="ru-RU" sz="1400" smtClean="0"/>
              <a:pPr>
                <a:spcBef>
                  <a:spcPct val="0"/>
                </a:spcBef>
                <a:buFontTx/>
                <a:buNone/>
              </a:pPr>
              <a:t>17</a:t>
            </a:fld>
            <a:endParaRPr lang="ru-RU" altLang="ru-RU" sz="1400" dirty="0" smtClean="0"/>
          </a:p>
        </p:txBody>
      </p:sp>
      <p:sp>
        <p:nvSpPr>
          <p:cNvPr id="5" name="Rectangle 4"/>
          <p:cNvSpPr/>
          <p:nvPr/>
        </p:nvSpPr>
        <p:spPr>
          <a:xfrm>
            <a:off x="2469823" y="0"/>
            <a:ext cx="3676453" cy="646331"/>
          </a:xfrm>
          <a:prstGeom prst="rect">
            <a:avLst/>
          </a:prstGeom>
        </p:spPr>
        <p:txBody>
          <a:bodyPr wrap="square">
            <a:spAutoFit/>
          </a:bodyPr>
          <a:lstStyle/>
          <a:p>
            <a:pPr algn="ctr">
              <a:defRPr/>
            </a:pPr>
            <a:r>
              <a:rPr lang="ru-RU" sz="3600" dirty="0" smtClean="0">
                <a:solidFill>
                  <a:srgbClr val="3333CC"/>
                </a:solidFill>
                <a:effectLst>
                  <a:outerShdw blurRad="38100" dist="38100" dir="2700000" algn="tl">
                    <a:srgbClr val="C0C0C0"/>
                  </a:outerShdw>
                </a:effectLst>
              </a:rPr>
              <a:t>Заключение</a:t>
            </a:r>
            <a:endParaRPr lang="en-US" sz="3600" dirty="0"/>
          </a:p>
        </p:txBody>
      </p:sp>
      <p:sp>
        <p:nvSpPr>
          <p:cNvPr id="32772" name="Rectangle 9"/>
          <p:cNvSpPr>
            <a:spLocks noChangeArrowheads="1"/>
          </p:cNvSpPr>
          <p:nvPr/>
        </p:nvSpPr>
        <p:spPr bwMode="auto">
          <a:xfrm>
            <a:off x="772511" y="553244"/>
            <a:ext cx="776446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AutoNum type="arabicPeriod"/>
            </a:pPr>
            <a:r>
              <a:rPr lang="ru-RU" altLang="ru-RU" sz="2000" dirty="0">
                <a:solidFill>
                  <a:srgbClr val="333333"/>
                </a:solidFill>
                <a:latin typeface="Arial" panose="020B0604020202020204" pitchFamily="34" charset="0"/>
                <a:cs typeface="Calibri" panose="020F0502020204030204" pitchFamily="34" charset="0"/>
              </a:rPr>
              <a:t>Технология Vibraimage информативно выявляет </a:t>
            </a:r>
            <a:r>
              <a:rPr lang="ru-RU" altLang="ru-RU" sz="2000" dirty="0" smtClean="0">
                <a:solidFill>
                  <a:srgbClr val="333333"/>
                </a:solidFill>
                <a:latin typeface="Arial" panose="020B0604020202020204" pitchFamily="34" charset="0"/>
                <a:cs typeface="Calibri" panose="020F0502020204030204" pitchFamily="34" charset="0"/>
              </a:rPr>
              <a:t>хронобиологические </a:t>
            </a:r>
            <a:r>
              <a:rPr lang="ru-RU" altLang="ru-RU" sz="2000" dirty="0">
                <a:solidFill>
                  <a:srgbClr val="333333"/>
                </a:solidFill>
                <a:latin typeface="Arial" panose="020B0604020202020204" pitchFamily="34" charset="0"/>
                <a:cs typeface="Calibri" panose="020F0502020204030204" pitchFamily="34" charset="0"/>
              </a:rPr>
              <a:t>процессы </a:t>
            </a:r>
            <a:r>
              <a:rPr lang="ru-RU" altLang="ru-RU" sz="2000" dirty="0" smtClean="0">
                <a:solidFill>
                  <a:srgbClr val="333333"/>
                </a:solidFill>
                <a:latin typeface="Arial" panose="020B0604020202020204" pitchFamily="34" charset="0"/>
                <a:cs typeface="Calibri" panose="020F0502020204030204" pitchFamily="34" charset="0"/>
              </a:rPr>
              <a:t>мозговой активности </a:t>
            </a:r>
            <a:r>
              <a:rPr lang="ru-RU" altLang="ru-RU" sz="2000" smtClean="0">
                <a:solidFill>
                  <a:srgbClr val="333333"/>
                </a:solidFill>
                <a:latin typeface="Arial" panose="020B0604020202020204" pitchFamily="34" charset="0"/>
                <a:cs typeface="Calibri" panose="020F0502020204030204" pitchFamily="34" charset="0"/>
              </a:rPr>
              <a:t>и изменение ПФС  </a:t>
            </a:r>
            <a:r>
              <a:rPr lang="ru-RU" altLang="ru-RU" sz="2000" dirty="0">
                <a:solidFill>
                  <a:srgbClr val="333333"/>
                </a:solidFill>
                <a:latin typeface="Arial" panose="020B0604020202020204" pitchFamily="34" charset="0"/>
                <a:cs typeface="Calibri" panose="020F0502020204030204" pitchFamily="34" charset="0"/>
              </a:rPr>
              <a:t>в диапазоне </a:t>
            </a:r>
            <a:r>
              <a:rPr lang="ru-RU" altLang="ru-RU" sz="2000" dirty="0" err="1" smtClean="0">
                <a:solidFill>
                  <a:srgbClr val="333333"/>
                </a:solidFill>
                <a:latin typeface="Arial" panose="020B0604020202020204" pitchFamily="34" charset="0"/>
                <a:cs typeface="Calibri" panose="020F0502020204030204" pitchFamily="34" charset="0"/>
              </a:rPr>
              <a:t>VLF</a:t>
            </a:r>
            <a:r>
              <a:rPr lang="ru-RU" altLang="ru-RU" sz="2000" dirty="0" smtClean="0">
                <a:solidFill>
                  <a:srgbClr val="333333"/>
                </a:solidFill>
                <a:latin typeface="Arial" panose="020B0604020202020204" pitchFamily="34" charset="0"/>
                <a:cs typeface="Calibri" panose="020F0502020204030204" pitchFamily="34" charset="0"/>
              </a:rPr>
              <a:t>.</a:t>
            </a:r>
            <a:endParaRPr lang="ru-RU" altLang="ru-RU" sz="2000" dirty="0">
              <a:solidFill>
                <a:srgbClr val="333333"/>
              </a:solidFill>
              <a:latin typeface="Arial" panose="020B0604020202020204" pitchFamily="34" charset="0"/>
              <a:cs typeface="Calibri" panose="020F0502020204030204" pitchFamily="34" charset="0"/>
            </a:endParaRPr>
          </a:p>
          <a:p>
            <a:pPr>
              <a:spcBef>
                <a:spcPct val="0"/>
              </a:spcBef>
              <a:buFontTx/>
              <a:buAutoNum type="arabicPeriod"/>
            </a:pPr>
            <a:r>
              <a:rPr lang="ru-RU" altLang="ru-RU" sz="2000" dirty="0">
                <a:solidFill>
                  <a:srgbClr val="333333"/>
                </a:solidFill>
                <a:latin typeface="Arial" panose="020B0604020202020204" pitchFamily="34" charset="0"/>
                <a:cs typeface="Calibri" panose="020F0502020204030204" pitchFamily="34" charset="0"/>
              </a:rPr>
              <a:t>П</a:t>
            </a:r>
            <a:r>
              <a:rPr lang="ru-RU" altLang="ru-RU" sz="2000" dirty="0" smtClean="0">
                <a:solidFill>
                  <a:srgbClr val="333333"/>
                </a:solidFill>
                <a:latin typeface="Arial" panose="020B0604020202020204" pitchFamily="34" charset="0"/>
                <a:cs typeface="Calibri" panose="020F0502020204030204" pitchFamily="34" charset="0"/>
              </a:rPr>
              <a:t>редъявление </a:t>
            </a:r>
            <a:r>
              <a:rPr lang="ru-RU" altLang="ru-RU" sz="2000" dirty="0">
                <a:solidFill>
                  <a:srgbClr val="333333"/>
                </a:solidFill>
                <a:latin typeface="Arial" panose="020B0604020202020204" pitchFamily="34" charset="0"/>
                <a:cs typeface="Calibri" panose="020F0502020204030204" pitchFamily="34" charset="0"/>
              </a:rPr>
              <a:t>вызванного стимула в диапазоне VLF формирует частоту мозговой </a:t>
            </a:r>
            <a:r>
              <a:rPr lang="ru-RU" altLang="ru-RU" sz="2000" dirty="0" smtClean="0">
                <a:solidFill>
                  <a:srgbClr val="333333"/>
                </a:solidFill>
                <a:latin typeface="Arial" panose="020B0604020202020204" pitchFamily="34" charset="0"/>
                <a:cs typeface="Calibri" panose="020F0502020204030204" pitchFamily="34" charset="0"/>
              </a:rPr>
              <a:t>активности, близкую к частоте </a:t>
            </a:r>
            <a:r>
              <a:rPr lang="ru-RU" altLang="ru-RU" sz="2000" dirty="0">
                <a:solidFill>
                  <a:srgbClr val="333333"/>
                </a:solidFill>
                <a:latin typeface="Arial" panose="020B0604020202020204" pitchFamily="34" charset="0"/>
                <a:cs typeface="Calibri" panose="020F0502020204030204" pitchFamily="34" charset="0"/>
              </a:rPr>
              <a:t>вызванного </a:t>
            </a:r>
            <a:r>
              <a:rPr lang="ru-RU" altLang="ru-RU" sz="2000" dirty="0" smtClean="0">
                <a:solidFill>
                  <a:srgbClr val="333333"/>
                </a:solidFill>
                <a:latin typeface="Arial" panose="020B0604020202020204" pitchFamily="34" charset="0"/>
                <a:cs typeface="Calibri" panose="020F0502020204030204" pitchFamily="34" charset="0"/>
              </a:rPr>
              <a:t>стимула.</a:t>
            </a:r>
            <a:endParaRPr lang="ru-RU" altLang="ru-RU" sz="2000" dirty="0">
              <a:solidFill>
                <a:srgbClr val="333333"/>
              </a:solidFill>
              <a:latin typeface="Arial" panose="020B0604020202020204" pitchFamily="34" charset="0"/>
              <a:cs typeface="Calibri" panose="020F0502020204030204" pitchFamily="34" charset="0"/>
            </a:endParaRPr>
          </a:p>
          <a:p>
            <a:pPr>
              <a:spcBef>
                <a:spcPct val="0"/>
              </a:spcBef>
              <a:buFontTx/>
              <a:buAutoNum type="arabicPeriod"/>
            </a:pPr>
            <a:r>
              <a:rPr lang="ru-RU" altLang="ru-RU" sz="2000" dirty="0">
                <a:solidFill>
                  <a:srgbClr val="333333"/>
                </a:solidFill>
                <a:latin typeface="Arial" panose="020B0604020202020204" pitchFamily="34" charset="0"/>
                <a:cs typeface="Calibri" panose="020F0502020204030204" pitchFamily="34" charset="0"/>
              </a:rPr>
              <a:t>Частота и период мозговой активности </a:t>
            </a:r>
            <a:r>
              <a:rPr lang="ru-RU" altLang="ru-RU" sz="2000" dirty="0" smtClean="0">
                <a:solidFill>
                  <a:srgbClr val="333333"/>
                </a:solidFill>
                <a:latin typeface="Arial" panose="020B0604020202020204" pitchFamily="34" charset="0"/>
                <a:cs typeface="Calibri" panose="020F0502020204030204" pitchFamily="34" charset="0"/>
              </a:rPr>
              <a:t>в диапазоне </a:t>
            </a:r>
            <a:r>
              <a:rPr lang="en-US" altLang="ru-RU" sz="2000" dirty="0" smtClean="0">
                <a:solidFill>
                  <a:srgbClr val="333333"/>
                </a:solidFill>
                <a:latin typeface="Arial" panose="020B0604020202020204" pitchFamily="34" charset="0"/>
                <a:cs typeface="Calibri" panose="020F0502020204030204" pitchFamily="34" charset="0"/>
              </a:rPr>
              <a:t>VLF </a:t>
            </a:r>
            <a:r>
              <a:rPr lang="ru-RU" altLang="ru-RU" sz="2000" dirty="0" smtClean="0">
                <a:solidFill>
                  <a:srgbClr val="333333"/>
                </a:solidFill>
                <a:latin typeface="Arial" panose="020B0604020202020204" pitchFamily="34" charset="0"/>
                <a:cs typeface="Calibri" panose="020F0502020204030204" pitchFamily="34" charset="0"/>
              </a:rPr>
              <a:t>зависит </a:t>
            </a:r>
            <a:r>
              <a:rPr lang="ru-RU" altLang="ru-RU" sz="2000" dirty="0">
                <a:solidFill>
                  <a:srgbClr val="333333"/>
                </a:solidFill>
                <a:latin typeface="Arial" panose="020B0604020202020204" pitchFamily="34" charset="0"/>
                <a:cs typeface="Calibri" panose="020F0502020204030204" pitchFamily="34" charset="0"/>
              </a:rPr>
              <a:t>от нагрузки на </a:t>
            </a:r>
            <a:r>
              <a:rPr lang="ru-RU" altLang="ru-RU" sz="2000" dirty="0" smtClean="0">
                <a:solidFill>
                  <a:srgbClr val="333333"/>
                </a:solidFill>
                <a:latin typeface="Arial" panose="020B0604020202020204" pitchFamily="34" charset="0"/>
                <a:cs typeface="Calibri" panose="020F0502020204030204" pitchFamily="34" charset="0"/>
              </a:rPr>
              <a:t>мозг.</a:t>
            </a:r>
            <a:endParaRPr lang="ru-RU" altLang="ru-RU" sz="2000" dirty="0">
              <a:solidFill>
                <a:srgbClr val="333333"/>
              </a:solidFill>
              <a:latin typeface="Arial" panose="020B0604020202020204" pitchFamily="34" charset="0"/>
              <a:cs typeface="Calibri" panose="020F0502020204030204" pitchFamily="34" charset="0"/>
            </a:endParaRPr>
          </a:p>
          <a:p>
            <a:pPr>
              <a:spcBef>
                <a:spcPct val="0"/>
              </a:spcBef>
              <a:buFontTx/>
              <a:buAutoNum type="arabicPeriod"/>
            </a:pPr>
            <a:r>
              <a:rPr lang="ru-RU" altLang="ru-RU" sz="2000" dirty="0">
                <a:solidFill>
                  <a:srgbClr val="333333"/>
                </a:solidFill>
                <a:latin typeface="Arial" panose="020B0604020202020204" pitchFamily="34" charset="0"/>
                <a:cs typeface="Calibri" panose="020F0502020204030204" pitchFamily="34" charset="0"/>
              </a:rPr>
              <a:t>К</a:t>
            </a:r>
            <a:r>
              <a:rPr lang="ru-RU" altLang="ru-RU" sz="2000" dirty="0" smtClean="0">
                <a:solidFill>
                  <a:srgbClr val="333333"/>
                </a:solidFill>
                <a:latin typeface="Arial" panose="020B0604020202020204" pitchFamily="34" charset="0"/>
                <a:cs typeface="Calibri" panose="020F0502020204030204" pitchFamily="34" charset="0"/>
              </a:rPr>
              <a:t>орреляция между периодом мозговой активности и ЧСС позволяет пересмотреть известные структурные схемы регуляции сердечной деятельности.</a:t>
            </a:r>
            <a:endParaRPr lang="ru-RU" altLang="ru-RU" sz="2000" dirty="0">
              <a:solidFill>
                <a:srgbClr val="333333"/>
              </a:solidFill>
              <a:latin typeface="Arial" panose="020B0604020202020204" pitchFamily="34" charset="0"/>
              <a:cs typeface="Calibri" panose="020F0502020204030204" pitchFamily="34" charset="0"/>
            </a:endParaRPr>
          </a:p>
          <a:p>
            <a:pPr>
              <a:spcBef>
                <a:spcPct val="0"/>
              </a:spcBef>
              <a:buFontTx/>
              <a:buAutoNum type="arabicPeriod"/>
            </a:pPr>
            <a:r>
              <a:rPr lang="ru-RU" altLang="ru-RU" sz="2000" dirty="0" smtClean="0">
                <a:solidFill>
                  <a:srgbClr val="333333"/>
                </a:solidFill>
                <a:latin typeface="Arial" panose="020B0604020202020204" pitchFamily="34" charset="0"/>
                <a:cs typeface="Calibri" panose="020F0502020204030204" pitchFamily="34" charset="0"/>
              </a:rPr>
              <a:t>Исследование мозговой активности с помощью анализа вестибулярных сигналов технологией виброизображения имеет преимущества перед известными технологиями анализа физиологических сигналов ЭЭГ и ЭКГ.</a:t>
            </a:r>
          </a:p>
          <a:p>
            <a:pPr>
              <a:spcBef>
                <a:spcPct val="0"/>
              </a:spcBef>
              <a:buFontTx/>
              <a:buAutoNum type="arabicPeriod"/>
            </a:pPr>
            <a:r>
              <a:rPr lang="ru-RU" altLang="ru-RU" sz="2000" dirty="0" smtClean="0">
                <a:latin typeface="Arial" panose="020B0604020202020204" pitchFamily="34" charset="0"/>
              </a:rPr>
              <a:t>Технология виброизображения еще только начинает свой путь в </a:t>
            </a:r>
            <a:r>
              <a:rPr lang="ru-RU" altLang="ru-RU" sz="2000" dirty="0">
                <a:latin typeface="Arial" panose="020B0604020202020204" pitchFamily="34" charset="0"/>
              </a:rPr>
              <a:t>б</a:t>
            </a:r>
            <a:r>
              <a:rPr lang="ru-RU" altLang="ru-RU" sz="2000" dirty="0" smtClean="0">
                <a:latin typeface="Arial" panose="020B0604020202020204" pitchFamily="34" charset="0"/>
              </a:rPr>
              <a:t>иомедицинских применениях. Необходимо расширять проведение исследований и подтвердить полученные данные независимыми исследователями.</a:t>
            </a:r>
            <a:endParaRPr lang="en-US" altLang="ru-RU" sz="2000" dirty="0">
              <a:latin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06DE148-DF70-45E4-A967-FFBDE58A928A}" type="slidenum">
              <a:rPr lang="ru-RU" altLang="ru-RU" sz="1400" smtClean="0"/>
              <a:pPr>
                <a:spcBef>
                  <a:spcPct val="0"/>
                </a:spcBef>
                <a:buFontTx/>
                <a:buNone/>
              </a:pPr>
              <a:t>18</a:t>
            </a:fld>
            <a:endParaRPr lang="ru-RU" altLang="ru-RU" sz="1400" dirty="0" smtClean="0"/>
          </a:p>
        </p:txBody>
      </p:sp>
      <p:sp>
        <p:nvSpPr>
          <p:cNvPr id="22530" name="Rectangle 2"/>
          <p:cNvSpPr>
            <a:spLocks noGrp="1" noChangeArrowheads="1"/>
          </p:cNvSpPr>
          <p:nvPr>
            <p:ph type="title"/>
          </p:nvPr>
        </p:nvSpPr>
        <p:spPr>
          <a:xfrm>
            <a:off x="684213" y="333375"/>
            <a:ext cx="7772400" cy="987425"/>
          </a:xfrm>
        </p:spPr>
        <p:txBody>
          <a:bodyPr/>
          <a:lstStyle/>
          <a:p>
            <a:pPr eaLnBrk="1" hangingPunct="1">
              <a:defRPr/>
            </a:pPr>
            <a:r>
              <a:rPr lang="ru-RU" b="1" dirty="0" smtClean="0">
                <a:solidFill>
                  <a:schemeClr val="accent2"/>
                </a:solidFill>
                <a:effectLst>
                  <a:outerShdw blurRad="38100" dist="38100" dir="2700000" algn="tl">
                    <a:srgbClr val="C0C0C0"/>
                  </a:outerShdw>
                </a:effectLst>
              </a:rPr>
              <a:t>Спасибо за внимание</a:t>
            </a:r>
            <a:r>
              <a:rPr lang="en-US" b="1" dirty="0" smtClean="0">
                <a:solidFill>
                  <a:schemeClr val="accent2"/>
                </a:solidFill>
                <a:effectLst>
                  <a:outerShdw blurRad="38100" dist="38100" dir="2700000" algn="tl">
                    <a:srgbClr val="C0C0C0"/>
                  </a:outerShdw>
                </a:effectLst>
              </a:rPr>
              <a:t>!</a:t>
            </a:r>
            <a:endParaRPr lang="ru-RU" b="1" dirty="0" smtClean="0">
              <a:solidFill>
                <a:schemeClr val="accent2"/>
              </a:solidFill>
              <a:effectLst>
                <a:outerShdw blurRad="38100" dist="38100" dir="2700000" algn="tl">
                  <a:srgbClr val="C0C0C0"/>
                </a:outerShdw>
              </a:effectLst>
            </a:endParaRPr>
          </a:p>
        </p:txBody>
      </p:sp>
      <p:sp>
        <p:nvSpPr>
          <p:cNvPr id="34820" name="Rectangle 3"/>
          <p:cNvSpPr>
            <a:spLocks noGrp="1" noChangeArrowheads="1"/>
          </p:cNvSpPr>
          <p:nvPr>
            <p:ph type="body" idx="1"/>
          </p:nvPr>
        </p:nvSpPr>
        <p:spPr>
          <a:xfrm>
            <a:off x="569913" y="1458913"/>
            <a:ext cx="7989887" cy="4608512"/>
          </a:xfrm>
        </p:spPr>
        <p:txBody>
          <a:bodyPr/>
          <a:lstStyle/>
          <a:p>
            <a:pPr eaLnBrk="1" hangingPunct="1">
              <a:buFontTx/>
              <a:buNone/>
            </a:pPr>
            <a:endParaRPr lang="ru-RU" altLang="ru-RU" dirty="0" smtClean="0"/>
          </a:p>
          <a:p>
            <a:pPr algn="ctr" eaLnBrk="1" hangingPunct="1">
              <a:buFontTx/>
              <a:buNone/>
            </a:pPr>
            <a:r>
              <a:rPr lang="ru-RU" altLang="ru-RU" sz="4000" dirty="0" smtClean="0"/>
              <a:t>Виктор Минкин</a:t>
            </a:r>
            <a:r>
              <a:rPr lang="en-US" altLang="ru-RU" sz="4000" dirty="0" smtClean="0"/>
              <a:t>, </a:t>
            </a:r>
            <a:r>
              <a:rPr lang="ru-RU" altLang="ru-RU" sz="4000" dirty="0" smtClean="0"/>
              <a:t>Михаил</a:t>
            </a:r>
            <a:r>
              <a:rPr lang="en-US" altLang="ru-RU" sz="4000" dirty="0" smtClean="0"/>
              <a:t> </a:t>
            </a:r>
            <a:r>
              <a:rPr lang="ru-RU" altLang="ru-RU" sz="4000" dirty="0" smtClean="0"/>
              <a:t>Бланк</a:t>
            </a:r>
            <a:endParaRPr lang="en-US" altLang="ru-RU" sz="4000" dirty="0" smtClean="0"/>
          </a:p>
          <a:p>
            <a:pPr algn="ctr" eaLnBrk="1" hangingPunct="1">
              <a:buFontTx/>
              <a:buNone/>
            </a:pPr>
            <a:r>
              <a:rPr lang="de-DE" altLang="ru-RU" sz="4000" dirty="0" smtClean="0"/>
              <a:t>e</a:t>
            </a:r>
            <a:r>
              <a:rPr lang="ru-RU" altLang="ru-RU" sz="4000" dirty="0" smtClean="0"/>
              <a:t>-</a:t>
            </a:r>
            <a:r>
              <a:rPr lang="de-DE" altLang="ru-RU" sz="4000" dirty="0" smtClean="0"/>
              <a:t>mail</a:t>
            </a:r>
            <a:r>
              <a:rPr lang="ru-RU" altLang="ru-RU" sz="4000" dirty="0" smtClean="0"/>
              <a:t>: </a:t>
            </a:r>
            <a:r>
              <a:rPr lang="en-US" altLang="ru-RU" sz="4000" b="1" dirty="0" smtClean="0">
                <a:solidFill>
                  <a:schemeClr val="accent2"/>
                </a:solidFill>
              </a:rPr>
              <a:t>minkin@elsys.ru</a:t>
            </a:r>
            <a:r>
              <a:rPr lang="ru-RU" altLang="ru-RU" sz="4000" b="1" dirty="0" smtClean="0">
                <a:solidFill>
                  <a:schemeClr val="accent2"/>
                </a:solidFill>
              </a:rPr>
              <a:t>;</a:t>
            </a:r>
          </a:p>
          <a:p>
            <a:pPr algn="ctr" eaLnBrk="1" hangingPunct="1">
              <a:buFontTx/>
              <a:buNone/>
            </a:pPr>
            <a:r>
              <a:rPr lang="en-US" altLang="ru-RU" sz="4000" b="1" dirty="0" smtClean="0">
                <a:solidFill>
                  <a:schemeClr val="accent2"/>
                </a:solidFill>
              </a:rPr>
              <a:t>mablank@mail.ru </a:t>
            </a:r>
          </a:p>
          <a:p>
            <a:pPr algn="ctr" eaLnBrk="1" hangingPunct="1">
              <a:buFontTx/>
              <a:buNone/>
            </a:pPr>
            <a:r>
              <a:rPr lang="en-US" altLang="ru-RU" b="1" dirty="0" smtClean="0"/>
              <a:t> </a:t>
            </a:r>
            <a:endParaRPr lang="en-US" altLang="ru-RU" dirty="0" smtClean="0"/>
          </a:p>
          <a:p>
            <a:pPr algn="ctr" eaLnBrk="1" hangingPunct="1">
              <a:buFontTx/>
              <a:buNone/>
            </a:pPr>
            <a:r>
              <a:rPr lang="en-US" altLang="ru-RU" sz="4400" b="1" dirty="0" smtClean="0">
                <a:solidFill>
                  <a:schemeClr val="accent2"/>
                </a:solidFill>
              </a:rPr>
              <a:t>  </a:t>
            </a:r>
            <a:endParaRPr lang="ru-RU" altLang="ru-RU" sz="3600" u="sng" dirty="0" smtClean="0">
              <a:solidFill>
                <a:schemeClr val="accent2"/>
              </a:solidFill>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F11763-C517-4780-8DF6-F163BE5A414C}" type="slidenum">
              <a:rPr lang="ru-RU" altLang="ru-RU" sz="1400" smtClean="0"/>
              <a:pPr>
                <a:spcBef>
                  <a:spcPct val="0"/>
                </a:spcBef>
                <a:buFontTx/>
                <a:buNone/>
              </a:pPr>
              <a:t>2</a:t>
            </a:fld>
            <a:endParaRPr lang="ru-RU" altLang="ru-RU" sz="1400" dirty="0" smtClean="0"/>
          </a:p>
        </p:txBody>
      </p:sp>
      <p:sp>
        <p:nvSpPr>
          <p:cNvPr id="7170" name="Rectangle 2"/>
          <p:cNvSpPr>
            <a:spLocks noGrp="1" noChangeArrowheads="1"/>
          </p:cNvSpPr>
          <p:nvPr>
            <p:ph type="title"/>
          </p:nvPr>
        </p:nvSpPr>
        <p:spPr>
          <a:xfrm>
            <a:off x="124628" y="39888"/>
            <a:ext cx="8878887" cy="782638"/>
          </a:xfrm>
        </p:spPr>
        <p:txBody>
          <a:bodyPr/>
          <a:lstStyle/>
          <a:p>
            <a:pPr eaLnBrk="1" hangingPunct="1">
              <a:defRPr/>
            </a:pPr>
            <a:r>
              <a:rPr lang="ru-RU" sz="3200" dirty="0" smtClean="0">
                <a:solidFill>
                  <a:schemeClr val="accent2"/>
                </a:solidFill>
                <a:effectLst>
                  <a:outerShdw blurRad="38100" dist="38100" dir="2700000" algn="tl">
                    <a:srgbClr val="C0C0C0"/>
                  </a:outerShdw>
                </a:effectLst>
              </a:rPr>
              <a:t>Технологии отображения мозговой активности</a:t>
            </a:r>
          </a:p>
        </p:txBody>
      </p:sp>
      <p:sp>
        <p:nvSpPr>
          <p:cNvPr id="6148"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chemeClr val="accent2"/>
              </a:solidFill>
            </a:endParaRPr>
          </a:p>
        </p:txBody>
      </p:sp>
      <p:grpSp>
        <p:nvGrpSpPr>
          <p:cNvPr id="6149" name="Группа 6"/>
          <p:cNvGrpSpPr>
            <a:grpSpLocks/>
          </p:cNvGrpSpPr>
          <p:nvPr/>
        </p:nvGrpSpPr>
        <p:grpSpPr bwMode="auto">
          <a:xfrm>
            <a:off x="6400800" y="1255713"/>
            <a:ext cx="2306638" cy="4992687"/>
            <a:chOff x="6850063" y="984250"/>
            <a:chExt cx="1770062" cy="2857500"/>
          </a:xfrm>
        </p:grpSpPr>
        <p:sp>
          <p:nvSpPr>
            <p:cNvPr id="6170" name="Скругленный прямоугольник 44"/>
            <p:cNvSpPr>
              <a:spLocks noChangeArrowheads="1"/>
            </p:cNvSpPr>
            <p:nvPr/>
          </p:nvSpPr>
          <p:spPr bwMode="auto">
            <a:xfrm>
              <a:off x="6864350" y="3160713"/>
              <a:ext cx="1633538" cy="555625"/>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71" name="Скругленный прямоугольник 45"/>
            <p:cNvSpPr>
              <a:spLocks noChangeArrowheads="1"/>
            </p:cNvSpPr>
            <p:nvPr/>
          </p:nvSpPr>
          <p:spPr bwMode="auto">
            <a:xfrm>
              <a:off x="6878638" y="2406650"/>
              <a:ext cx="1633537" cy="603250"/>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72" name="Скругленный прямоугольник 46"/>
            <p:cNvSpPr>
              <a:spLocks noChangeArrowheads="1"/>
            </p:cNvSpPr>
            <p:nvPr/>
          </p:nvSpPr>
          <p:spPr bwMode="auto">
            <a:xfrm>
              <a:off x="6850063" y="1749425"/>
              <a:ext cx="1633537" cy="601663"/>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73" name="Скругленный прямоугольник 47"/>
            <p:cNvSpPr>
              <a:spLocks noChangeArrowheads="1"/>
            </p:cNvSpPr>
            <p:nvPr/>
          </p:nvSpPr>
          <p:spPr bwMode="auto">
            <a:xfrm>
              <a:off x="6861175" y="984250"/>
              <a:ext cx="1633538" cy="603250"/>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grpSp>
          <p:nvGrpSpPr>
            <p:cNvPr id="6174" name="Группа 48"/>
            <p:cNvGrpSpPr>
              <a:grpSpLocks/>
            </p:cNvGrpSpPr>
            <p:nvPr/>
          </p:nvGrpSpPr>
          <p:grpSpPr bwMode="auto">
            <a:xfrm>
              <a:off x="6880225" y="1028700"/>
              <a:ext cx="1701800" cy="603250"/>
              <a:chOff x="148781" y="1701019"/>
              <a:chExt cx="3819274" cy="951339"/>
            </a:xfrm>
          </p:grpSpPr>
          <p:sp>
            <p:nvSpPr>
              <p:cNvPr id="6184" name="Скругленный прямоугольник 70"/>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35" name="Скругленный прямоугольник 4"/>
              <p:cNvSpPr txBox="1"/>
              <p:nvPr/>
            </p:nvSpPr>
            <p:spPr>
              <a:xfrm>
                <a:off x="149441" y="1701130"/>
                <a:ext cx="3581512" cy="861149"/>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ts val="0"/>
                  </a:spcAft>
                  <a:defRPr/>
                </a:pPr>
                <a:r>
                  <a:rPr lang="ru-RU" kern="0" dirty="0" smtClean="0">
                    <a:solidFill>
                      <a:prstClr val="black">
                        <a:hueOff val="0"/>
                        <a:satOff val="0"/>
                        <a:lumOff val="0"/>
                        <a:alphaOff val="0"/>
                      </a:prstClr>
                    </a:solidFill>
                    <a:latin typeface="+mn-lt"/>
                    <a:cs typeface="Times New Roman" panose="02020603050405020304" pitchFamily="18" charset="0"/>
                  </a:rPr>
                  <a:t>Электро</a:t>
                </a:r>
                <a:r>
                  <a:rPr lang="en-US" kern="0" dirty="0" smtClean="0">
                    <a:solidFill>
                      <a:prstClr val="black">
                        <a:hueOff val="0"/>
                        <a:satOff val="0"/>
                        <a:lumOff val="0"/>
                        <a:alphaOff val="0"/>
                      </a:prstClr>
                    </a:solidFill>
                    <a:latin typeface="+mn-lt"/>
                    <a:cs typeface="Times New Roman" panose="02020603050405020304" pitchFamily="18" charset="0"/>
                  </a:rPr>
                  <a:t>-</a:t>
                </a:r>
              </a:p>
              <a:p>
                <a:pPr algn="ctr" defTabSz="1244600" eaLnBrk="1" fontAlgn="auto" hangingPunct="1">
                  <a:lnSpc>
                    <a:spcPct val="90000"/>
                  </a:lnSpc>
                  <a:spcBef>
                    <a:spcPts val="0"/>
                  </a:spcBef>
                  <a:spcAft>
                    <a:spcPts val="0"/>
                  </a:spcAft>
                  <a:defRPr/>
                </a:pPr>
                <a:r>
                  <a:rPr lang="ru-RU" kern="0" dirty="0" smtClean="0">
                    <a:solidFill>
                      <a:prstClr val="black">
                        <a:hueOff val="0"/>
                        <a:satOff val="0"/>
                        <a:lumOff val="0"/>
                        <a:alphaOff val="0"/>
                      </a:prstClr>
                    </a:solidFill>
                    <a:latin typeface="+mn-lt"/>
                    <a:cs typeface="Times New Roman" panose="02020603050405020304" pitchFamily="18" charset="0"/>
                  </a:rPr>
                  <a:t>энцефалография</a:t>
                </a:r>
                <a:r>
                  <a:rPr lang="en-US" kern="0" dirty="0" smtClean="0">
                    <a:solidFill>
                      <a:prstClr val="black">
                        <a:hueOff val="0"/>
                        <a:satOff val="0"/>
                        <a:lumOff val="0"/>
                        <a:alphaOff val="0"/>
                      </a:prstClr>
                    </a:solidFill>
                    <a:latin typeface="+mn-lt"/>
                    <a:cs typeface="Times New Roman" panose="02020603050405020304" pitchFamily="18" charset="0"/>
                  </a:rPr>
                  <a:t> </a:t>
                </a:r>
                <a:r>
                  <a:rPr lang="en-US" kern="0" dirty="0">
                    <a:solidFill>
                      <a:prstClr val="black">
                        <a:hueOff val="0"/>
                        <a:satOff val="0"/>
                        <a:lumOff val="0"/>
                        <a:alphaOff val="0"/>
                      </a:prstClr>
                    </a:solidFill>
                    <a:latin typeface="+mn-lt"/>
                    <a:cs typeface="Times New Roman" panose="02020603050405020304" pitchFamily="18" charset="0"/>
                  </a:rPr>
                  <a:t>(EEG)</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75" name="Группа 49"/>
            <p:cNvGrpSpPr>
              <a:grpSpLocks/>
            </p:cNvGrpSpPr>
            <p:nvPr/>
          </p:nvGrpSpPr>
          <p:grpSpPr bwMode="auto">
            <a:xfrm>
              <a:off x="6918325" y="1805767"/>
              <a:ext cx="1673225" cy="537383"/>
              <a:chOff x="192932" y="1715758"/>
              <a:chExt cx="3775123" cy="936600"/>
            </a:xfrm>
          </p:grpSpPr>
          <p:sp>
            <p:nvSpPr>
              <p:cNvPr id="6182" name="Скругленный прямоугольник 68"/>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33" name="Скругленный прямоугольник 4"/>
              <p:cNvSpPr txBox="1"/>
              <p:nvPr/>
            </p:nvSpPr>
            <p:spPr>
              <a:xfrm>
                <a:off x="324669" y="1715758"/>
                <a:ext cx="3553842" cy="861459"/>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smtClean="0">
                    <a:solidFill>
                      <a:prstClr val="black">
                        <a:hueOff val="0"/>
                        <a:satOff val="0"/>
                        <a:lumOff val="0"/>
                        <a:alphaOff val="0"/>
                      </a:prstClr>
                    </a:solidFill>
                    <a:latin typeface="+mn-lt"/>
                    <a:cs typeface="Times New Roman" panose="02020603050405020304" pitchFamily="18" charset="0"/>
                  </a:rPr>
                  <a:t>Вариабельность сердечного ритма</a:t>
                </a:r>
                <a:r>
                  <a:rPr lang="en-US" kern="0" dirty="0" smtClean="0">
                    <a:solidFill>
                      <a:prstClr val="black">
                        <a:hueOff val="0"/>
                        <a:satOff val="0"/>
                        <a:lumOff val="0"/>
                        <a:alphaOff val="0"/>
                      </a:prstClr>
                    </a:solidFill>
                    <a:latin typeface="+mn-lt"/>
                    <a:cs typeface="Times New Roman" panose="02020603050405020304" pitchFamily="18" charset="0"/>
                  </a:rPr>
                  <a:t> </a:t>
                </a:r>
                <a:r>
                  <a:rPr lang="en-US" kern="0" dirty="0">
                    <a:solidFill>
                      <a:prstClr val="black">
                        <a:hueOff val="0"/>
                        <a:satOff val="0"/>
                        <a:lumOff val="0"/>
                        <a:alphaOff val="0"/>
                      </a:prstClr>
                    </a:solidFill>
                    <a:latin typeface="+mn-lt"/>
                    <a:cs typeface="Times New Roman" panose="02020603050405020304" pitchFamily="18" charset="0"/>
                  </a:rPr>
                  <a:t>(HRV)</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76" name="Группа 50"/>
            <p:cNvGrpSpPr>
              <a:grpSpLocks/>
            </p:cNvGrpSpPr>
            <p:nvPr/>
          </p:nvGrpSpPr>
          <p:grpSpPr bwMode="auto">
            <a:xfrm>
              <a:off x="6889750" y="3233738"/>
              <a:ext cx="1730375" cy="608012"/>
              <a:chOff x="125645" y="1738650"/>
              <a:chExt cx="3842410" cy="913708"/>
            </a:xfrm>
          </p:grpSpPr>
          <p:sp>
            <p:nvSpPr>
              <p:cNvPr id="6180" name="Скругленный прямоугольник 66"/>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31" name="Скругленный прямоугольник 4"/>
              <p:cNvSpPr txBox="1"/>
              <p:nvPr/>
            </p:nvSpPr>
            <p:spPr>
              <a:xfrm>
                <a:off x="126787" y="1838578"/>
                <a:ext cx="3576167" cy="685432"/>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smtClean="0">
                    <a:solidFill>
                      <a:prstClr val="black">
                        <a:hueOff val="0"/>
                        <a:satOff val="0"/>
                        <a:lumOff val="0"/>
                        <a:alphaOff val="0"/>
                      </a:prstClr>
                    </a:solidFill>
                    <a:latin typeface="+mn-lt"/>
                    <a:cs typeface="Times New Roman" panose="02020603050405020304" pitchFamily="18" charset="0"/>
                  </a:rPr>
                  <a:t>Магнито</a:t>
                </a:r>
                <a:r>
                  <a:rPr lang="en-US" kern="0" dirty="0" smtClean="0">
                    <a:solidFill>
                      <a:prstClr val="black">
                        <a:hueOff val="0"/>
                        <a:satOff val="0"/>
                        <a:lumOff val="0"/>
                        <a:alphaOff val="0"/>
                      </a:prstClr>
                    </a:solidFill>
                    <a:latin typeface="+mn-lt"/>
                    <a:cs typeface="Times New Roman" panose="02020603050405020304" pitchFamily="18" charset="0"/>
                  </a:rPr>
                  <a:t>-</a:t>
                </a:r>
                <a:r>
                  <a:rPr lang="ru-RU" kern="0" dirty="0" smtClean="0">
                    <a:solidFill>
                      <a:prstClr val="black">
                        <a:hueOff val="0"/>
                        <a:satOff val="0"/>
                        <a:lumOff val="0"/>
                        <a:alphaOff val="0"/>
                      </a:prstClr>
                    </a:solidFill>
                    <a:latin typeface="+mn-lt"/>
                    <a:cs typeface="Times New Roman" panose="02020603050405020304" pitchFamily="18" charset="0"/>
                  </a:rPr>
                  <a:t>энцефалография </a:t>
                </a:r>
                <a:r>
                  <a:rPr lang="en-US" kern="0" dirty="0" smtClean="0">
                    <a:solidFill>
                      <a:prstClr val="black">
                        <a:hueOff val="0"/>
                        <a:satOff val="0"/>
                        <a:lumOff val="0"/>
                        <a:alphaOff val="0"/>
                      </a:prstClr>
                    </a:solidFill>
                    <a:latin typeface="+mn-lt"/>
                    <a:cs typeface="Times New Roman" panose="02020603050405020304" pitchFamily="18" charset="0"/>
                  </a:rPr>
                  <a:t>(MEG</a:t>
                </a:r>
                <a:r>
                  <a:rPr lang="en-US" kern="0" dirty="0">
                    <a:solidFill>
                      <a:prstClr val="black">
                        <a:hueOff val="0"/>
                        <a:satOff val="0"/>
                        <a:lumOff val="0"/>
                        <a:alphaOff val="0"/>
                      </a:prstClr>
                    </a:solidFill>
                    <a:latin typeface="+mn-lt"/>
                    <a:cs typeface="Times New Roman" panose="02020603050405020304" pitchFamily="18" charset="0"/>
                  </a:rPr>
                  <a:t>) </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77" name="Группа 51"/>
            <p:cNvGrpSpPr>
              <a:grpSpLocks/>
            </p:cNvGrpSpPr>
            <p:nvPr/>
          </p:nvGrpSpPr>
          <p:grpSpPr bwMode="auto">
            <a:xfrm>
              <a:off x="6899275" y="2446338"/>
              <a:ext cx="1720850" cy="609600"/>
              <a:chOff x="148782" y="1701019"/>
              <a:chExt cx="3819273" cy="951339"/>
            </a:xfrm>
          </p:grpSpPr>
          <p:sp>
            <p:nvSpPr>
              <p:cNvPr id="6178" name="Скругленный прямоугольник 64"/>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29" name="Скругленный прямоугольник 4"/>
              <p:cNvSpPr txBox="1"/>
              <p:nvPr/>
            </p:nvSpPr>
            <p:spPr>
              <a:xfrm>
                <a:off x="147709" y="1700747"/>
                <a:ext cx="3579715" cy="859268"/>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smtClean="0">
                    <a:solidFill>
                      <a:prstClr val="black">
                        <a:hueOff val="0"/>
                        <a:satOff val="0"/>
                        <a:lumOff val="0"/>
                        <a:alphaOff val="0"/>
                      </a:prstClr>
                    </a:solidFill>
                    <a:latin typeface="Times New Roman"/>
                    <a:cs typeface="Times New Roman" panose="02020603050405020304" pitchFamily="18" charset="0"/>
                  </a:rPr>
                  <a:t>Виброизображение</a:t>
                </a:r>
                <a:r>
                  <a:rPr lang="en-US" kern="0" dirty="0" smtClean="0">
                    <a:solidFill>
                      <a:prstClr val="black">
                        <a:hueOff val="0"/>
                        <a:satOff val="0"/>
                        <a:lumOff val="0"/>
                        <a:alphaOff val="0"/>
                      </a:prstClr>
                    </a:solidFill>
                    <a:latin typeface="Times New Roman"/>
                    <a:cs typeface="Times New Roman" panose="02020603050405020304" pitchFamily="18" charset="0"/>
                  </a:rPr>
                  <a:t> </a:t>
                </a:r>
                <a:r>
                  <a:rPr lang="en-US" kern="0" dirty="0">
                    <a:solidFill>
                      <a:prstClr val="black">
                        <a:hueOff val="0"/>
                        <a:satOff val="0"/>
                        <a:lumOff val="0"/>
                        <a:alphaOff val="0"/>
                      </a:prstClr>
                    </a:solidFill>
                    <a:latin typeface="Times New Roman"/>
                    <a:cs typeface="Times New Roman" panose="02020603050405020304" pitchFamily="18" charset="0"/>
                  </a:rPr>
                  <a:t>(VI)</a:t>
                </a:r>
                <a:endParaRPr lang="ru-RU" kern="0" dirty="0">
                  <a:solidFill>
                    <a:prstClr val="black">
                      <a:hueOff val="0"/>
                      <a:satOff val="0"/>
                      <a:lumOff val="0"/>
                      <a:alphaOff val="0"/>
                    </a:prstClr>
                  </a:solidFill>
                  <a:latin typeface="Times New Roman"/>
                  <a:cs typeface="Times New Roman" panose="02020603050405020304" pitchFamily="18" charset="0"/>
                </a:endParaRPr>
              </a:p>
            </p:txBody>
          </p:sp>
        </p:grpSp>
      </p:grpSp>
      <p:grpSp>
        <p:nvGrpSpPr>
          <p:cNvPr id="6150" name="Группа 1"/>
          <p:cNvGrpSpPr>
            <a:grpSpLocks/>
          </p:cNvGrpSpPr>
          <p:nvPr/>
        </p:nvGrpSpPr>
        <p:grpSpPr bwMode="auto">
          <a:xfrm>
            <a:off x="593725" y="1255713"/>
            <a:ext cx="2374900" cy="4992687"/>
            <a:chOff x="452726" y="703480"/>
            <a:chExt cx="1770681" cy="2886399"/>
          </a:xfrm>
        </p:grpSpPr>
        <p:sp>
          <p:nvSpPr>
            <p:cNvPr id="6154" name="Скругленный прямоугольник 32"/>
            <p:cNvSpPr>
              <a:spLocks noChangeArrowheads="1"/>
            </p:cNvSpPr>
            <p:nvPr/>
          </p:nvSpPr>
          <p:spPr bwMode="auto">
            <a:xfrm>
              <a:off x="481832" y="2933981"/>
              <a:ext cx="1633451" cy="556067"/>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55" name="Скругленный прямоугольник 31"/>
            <p:cNvSpPr>
              <a:spLocks noChangeArrowheads="1"/>
            </p:cNvSpPr>
            <p:nvPr/>
          </p:nvSpPr>
          <p:spPr bwMode="auto">
            <a:xfrm>
              <a:off x="481833" y="2125737"/>
              <a:ext cx="1633451" cy="602468"/>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56" name="Скругленный прямоугольник 30"/>
            <p:cNvSpPr>
              <a:spLocks noChangeArrowheads="1"/>
            </p:cNvSpPr>
            <p:nvPr/>
          </p:nvSpPr>
          <p:spPr bwMode="auto">
            <a:xfrm>
              <a:off x="452726" y="1467630"/>
              <a:ext cx="1633451" cy="602468"/>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57" name="Скругленный прямоугольник 8"/>
            <p:cNvSpPr>
              <a:spLocks noChangeArrowheads="1"/>
            </p:cNvSpPr>
            <p:nvPr/>
          </p:nvSpPr>
          <p:spPr bwMode="auto">
            <a:xfrm>
              <a:off x="464358" y="703480"/>
              <a:ext cx="1633451" cy="602468"/>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grpSp>
          <p:nvGrpSpPr>
            <p:cNvPr id="6158" name="Группа 5"/>
            <p:cNvGrpSpPr>
              <a:grpSpLocks/>
            </p:cNvGrpSpPr>
            <p:nvPr/>
          </p:nvGrpSpPr>
          <p:grpSpPr bwMode="auto">
            <a:xfrm>
              <a:off x="482894" y="747915"/>
              <a:ext cx="1702191" cy="602932"/>
              <a:chOff x="148535" y="1700394"/>
              <a:chExt cx="3819520" cy="951964"/>
            </a:xfrm>
          </p:grpSpPr>
          <p:sp>
            <p:nvSpPr>
              <p:cNvPr id="6168" name="Скругленный прямоугольник 6"/>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8" name="Скругленный прямоугольник 4"/>
              <p:cNvSpPr txBox="1"/>
              <p:nvPr/>
            </p:nvSpPr>
            <p:spPr>
              <a:xfrm>
                <a:off x="147240" y="1699792"/>
                <a:ext cx="3582787" cy="862193"/>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smtClean="0">
                    <a:solidFill>
                      <a:prstClr val="black">
                        <a:hueOff val="0"/>
                        <a:satOff val="0"/>
                        <a:lumOff val="0"/>
                        <a:alphaOff val="0"/>
                      </a:prstClr>
                    </a:solidFill>
                    <a:latin typeface="+mn-lt"/>
                    <a:cs typeface="Times New Roman" panose="02020603050405020304" pitchFamily="18" charset="0"/>
                  </a:rPr>
                  <a:t>Компьютерная томография</a:t>
                </a:r>
                <a:r>
                  <a:rPr lang="en-US" kern="0" dirty="0" smtClean="0">
                    <a:solidFill>
                      <a:prstClr val="black">
                        <a:hueOff val="0"/>
                        <a:satOff val="0"/>
                        <a:lumOff val="0"/>
                        <a:alphaOff val="0"/>
                      </a:prstClr>
                    </a:solidFill>
                    <a:latin typeface="+mn-lt"/>
                    <a:cs typeface="Times New Roman" panose="02020603050405020304" pitchFamily="18" charset="0"/>
                  </a:rPr>
                  <a:t> </a:t>
                </a:r>
                <a:r>
                  <a:rPr lang="en-US" kern="0" dirty="0">
                    <a:solidFill>
                      <a:prstClr val="black">
                        <a:hueOff val="0"/>
                        <a:satOff val="0"/>
                        <a:lumOff val="0"/>
                        <a:alphaOff val="0"/>
                      </a:prstClr>
                    </a:solidFill>
                    <a:latin typeface="+mn-lt"/>
                    <a:cs typeface="Times New Roman" panose="02020603050405020304" pitchFamily="18" charset="0"/>
                  </a:rPr>
                  <a:t>(CT)</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59" name="Группа 9"/>
            <p:cNvGrpSpPr>
              <a:grpSpLocks/>
            </p:cNvGrpSpPr>
            <p:nvPr/>
          </p:nvGrpSpPr>
          <p:grpSpPr bwMode="auto">
            <a:xfrm>
              <a:off x="493464" y="1504188"/>
              <a:ext cx="1700836" cy="557968"/>
              <a:chOff x="192932" y="1679085"/>
              <a:chExt cx="3775123" cy="973273"/>
            </a:xfrm>
          </p:grpSpPr>
          <p:sp>
            <p:nvSpPr>
              <p:cNvPr id="6166" name="Скругленный прямоугольник 10"/>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6" name="Скругленный прямоугольник 4"/>
              <p:cNvSpPr txBox="1"/>
              <p:nvPr/>
            </p:nvSpPr>
            <p:spPr>
              <a:xfrm>
                <a:off x="270708" y="1679085"/>
                <a:ext cx="3578117" cy="861278"/>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a:solidFill>
                      <a:prstClr val="black">
                        <a:hueOff val="0"/>
                        <a:satOff val="0"/>
                        <a:lumOff val="0"/>
                        <a:alphaOff val="0"/>
                      </a:prstClr>
                    </a:solidFill>
                    <a:latin typeface="+mn-lt"/>
                    <a:cs typeface="Times New Roman" panose="02020603050405020304" pitchFamily="18" charset="0"/>
                  </a:rPr>
                  <a:t>Магнитно-резонансная </a:t>
                </a:r>
                <a:r>
                  <a:rPr lang="ru-RU" kern="0" dirty="0" smtClean="0">
                    <a:solidFill>
                      <a:prstClr val="black">
                        <a:hueOff val="0"/>
                        <a:satOff val="0"/>
                        <a:lumOff val="0"/>
                        <a:alphaOff val="0"/>
                      </a:prstClr>
                    </a:solidFill>
                    <a:latin typeface="+mn-lt"/>
                    <a:cs typeface="Times New Roman" panose="02020603050405020304" pitchFamily="18" charset="0"/>
                  </a:rPr>
                  <a:t>томография </a:t>
                </a:r>
                <a:r>
                  <a:rPr lang="en-US" kern="0" dirty="0" smtClean="0">
                    <a:solidFill>
                      <a:prstClr val="black">
                        <a:hueOff val="0"/>
                        <a:satOff val="0"/>
                        <a:lumOff val="0"/>
                        <a:alphaOff val="0"/>
                      </a:prstClr>
                    </a:solidFill>
                    <a:latin typeface="+mn-lt"/>
                    <a:cs typeface="Times New Roman" panose="02020603050405020304" pitchFamily="18" charset="0"/>
                  </a:rPr>
                  <a:t>(MRI</a:t>
                </a:r>
                <a:r>
                  <a:rPr lang="en-US" kern="0" dirty="0">
                    <a:solidFill>
                      <a:prstClr val="black">
                        <a:hueOff val="0"/>
                        <a:satOff val="0"/>
                        <a:lumOff val="0"/>
                        <a:alphaOff val="0"/>
                      </a:prstClr>
                    </a:solidFill>
                    <a:latin typeface="+mn-lt"/>
                    <a:cs typeface="Times New Roman" panose="02020603050405020304" pitchFamily="18" charset="0"/>
                  </a:rPr>
                  <a:t>)</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60" name="Группа 12"/>
            <p:cNvGrpSpPr>
              <a:grpSpLocks/>
            </p:cNvGrpSpPr>
            <p:nvPr/>
          </p:nvGrpSpPr>
          <p:grpSpPr bwMode="auto">
            <a:xfrm>
              <a:off x="492256" y="2982391"/>
              <a:ext cx="1731151" cy="607488"/>
              <a:chOff x="125645" y="1738650"/>
              <a:chExt cx="3842410" cy="913708"/>
            </a:xfrm>
          </p:grpSpPr>
          <p:sp>
            <p:nvSpPr>
              <p:cNvPr id="6164" name="Скругленный прямоугольник 13"/>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4" name="Скругленный прямоугольник 4"/>
              <p:cNvSpPr txBox="1"/>
              <p:nvPr/>
            </p:nvSpPr>
            <p:spPr>
              <a:xfrm>
                <a:off x="124601" y="1836541"/>
                <a:ext cx="3578117" cy="684679"/>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a:solidFill>
                      <a:prstClr val="black">
                        <a:hueOff val="0"/>
                        <a:satOff val="0"/>
                        <a:lumOff val="0"/>
                        <a:alphaOff val="0"/>
                      </a:prstClr>
                    </a:solidFill>
                    <a:latin typeface="+mn-lt"/>
                    <a:cs typeface="Times New Roman" panose="02020603050405020304" pitchFamily="18" charset="0"/>
                  </a:rPr>
                  <a:t>Диффузионная оптическая </a:t>
                </a:r>
                <a:r>
                  <a:rPr lang="ru-RU" kern="0" dirty="0" smtClean="0">
                    <a:solidFill>
                      <a:prstClr val="black">
                        <a:hueOff val="0"/>
                        <a:satOff val="0"/>
                        <a:lumOff val="0"/>
                        <a:alphaOff val="0"/>
                      </a:prstClr>
                    </a:solidFill>
                    <a:latin typeface="+mn-lt"/>
                    <a:cs typeface="Times New Roman" panose="02020603050405020304" pitchFamily="18" charset="0"/>
                  </a:rPr>
                  <a:t>визуализация</a:t>
                </a:r>
                <a:r>
                  <a:rPr lang="en-US" kern="0" dirty="0" smtClean="0">
                    <a:solidFill>
                      <a:prstClr val="black">
                        <a:hueOff val="0"/>
                        <a:satOff val="0"/>
                        <a:lumOff val="0"/>
                        <a:alphaOff val="0"/>
                      </a:prstClr>
                    </a:solidFill>
                    <a:latin typeface="+mn-lt"/>
                    <a:cs typeface="Times New Roman" panose="02020603050405020304" pitchFamily="18" charset="0"/>
                  </a:rPr>
                  <a:t> (DOI</a:t>
                </a:r>
                <a:r>
                  <a:rPr lang="en-US" kern="0" dirty="0">
                    <a:solidFill>
                      <a:prstClr val="black">
                        <a:hueOff val="0"/>
                        <a:satOff val="0"/>
                        <a:lumOff val="0"/>
                        <a:alphaOff val="0"/>
                      </a:prstClr>
                    </a:solidFill>
                    <a:latin typeface="+mn-lt"/>
                    <a:cs typeface="Times New Roman" panose="02020603050405020304" pitchFamily="18" charset="0"/>
                  </a:rPr>
                  <a:t>)</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61" name="Группа 15"/>
            <p:cNvGrpSpPr>
              <a:grpSpLocks/>
            </p:cNvGrpSpPr>
            <p:nvPr/>
          </p:nvGrpSpPr>
          <p:grpSpPr bwMode="auto">
            <a:xfrm>
              <a:off x="502680" y="2165576"/>
              <a:ext cx="1720727" cy="608649"/>
              <a:chOff x="148782" y="1701019"/>
              <a:chExt cx="3819273" cy="951339"/>
            </a:xfrm>
          </p:grpSpPr>
          <p:sp>
            <p:nvSpPr>
              <p:cNvPr id="6162" name="Скругленный прямоугольник 16"/>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2" name="Скругленный прямоугольник 4"/>
              <p:cNvSpPr txBox="1"/>
              <p:nvPr/>
            </p:nvSpPr>
            <p:spPr>
              <a:xfrm>
                <a:off x="145618" y="1699457"/>
                <a:ext cx="3580743" cy="860707"/>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a:solidFill>
                      <a:prstClr val="black">
                        <a:hueOff val="0"/>
                        <a:satOff val="0"/>
                        <a:lumOff val="0"/>
                        <a:alphaOff val="0"/>
                      </a:prstClr>
                    </a:solidFill>
                    <a:latin typeface="Times New Roman"/>
                    <a:cs typeface="Times New Roman" panose="02020603050405020304" pitchFamily="18" charset="0"/>
                  </a:rPr>
                  <a:t>Позитронно-эмиссионная </a:t>
                </a:r>
                <a:r>
                  <a:rPr lang="ru-RU" kern="0" dirty="0" smtClean="0">
                    <a:solidFill>
                      <a:prstClr val="black">
                        <a:hueOff val="0"/>
                        <a:satOff val="0"/>
                        <a:lumOff val="0"/>
                        <a:alphaOff val="0"/>
                      </a:prstClr>
                    </a:solidFill>
                    <a:latin typeface="Times New Roman"/>
                    <a:cs typeface="Times New Roman" panose="02020603050405020304" pitchFamily="18" charset="0"/>
                  </a:rPr>
                  <a:t>томография </a:t>
                </a:r>
                <a:r>
                  <a:rPr lang="en-US" kern="0" dirty="0" smtClean="0">
                    <a:solidFill>
                      <a:prstClr val="black">
                        <a:hueOff val="0"/>
                        <a:satOff val="0"/>
                        <a:lumOff val="0"/>
                        <a:alphaOff val="0"/>
                      </a:prstClr>
                    </a:solidFill>
                    <a:latin typeface="Times New Roman"/>
                    <a:cs typeface="Times New Roman" panose="02020603050405020304" pitchFamily="18" charset="0"/>
                  </a:rPr>
                  <a:t>(PET</a:t>
                </a:r>
                <a:r>
                  <a:rPr lang="en-US" kern="0" dirty="0">
                    <a:solidFill>
                      <a:prstClr val="black">
                        <a:hueOff val="0"/>
                        <a:satOff val="0"/>
                        <a:lumOff val="0"/>
                        <a:alphaOff val="0"/>
                      </a:prstClr>
                    </a:solidFill>
                    <a:latin typeface="Times New Roman"/>
                    <a:cs typeface="Times New Roman" panose="02020603050405020304" pitchFamily="18" charset="0"/>
                  </a:rPr>
                  <a:t>)</a:t>
                </a:r>
                <a:endParaRPr lang="ru-RU" kern="0" dirty="0">
                  <a:solidFill>
                    <a:prstClr val="black">
                      <a:hueOff val="0"/>
                      <a:satOff val="0"/>
                      <a:lumOff val="0"/>
                      <a:alphaOff val="0"/>
                    </a:prstClr>
                  </a:solidFill>
                  <a:latin typeface="Times New Roman"/>
                  <a:cs typeface="Times New Roman" panose="02020603050405020304" pitchFamily="18" charset="0"/>
                </a:endParaRPr>
              </a:p>
            </p:txBody>
          </p:sp>
        </p:grpSp>
      </p:grpSp>
      <p:pic>
        <p:nvPicPr>
          <p:cNvPr id="61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1738" y="935038"/>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5713" y="4578350"/>
            <a:ext cx="19304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3013" y="2932113"/>
            <a:ext cx="1914525"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3CDC24-932C-4D90-8F5C-7FC4B7E9E96A}" type="slidenum">
              <a:rPr lang="ru-RU" altLang="ru-RU" sz="1400" smtClean="0"/>
              <a:pPr>
                <a:spcBef>
                  <a:spcPct val="0"/>
                </a:spcBef>
                <a:buFontTx/>
                <a:buNone/>
              </a:pPr>
              <a:t>3</a:t>
            </a:fld>
            <a:endParaRPr lang="ru-RU" altLang="ru-RU" sz="1400" dirty="0" smtClean="0"/>
          </a:p>
        </p:txBody>
      </p:sp>
      <p:sp>
        <p:nvSpPr>
          <p:cNvPr id="3" name="Title 1"/>
          <p:cNvSpPr txBox="1">
            <a:spLocks/>
          </p:cNvSpPr>
          <p:nvPr/>
        </p:nvSpPr>
        <p:spPr>
          <a:xfrm>
            <a:off x="0" y="137319"/>
            <a:ext cx="8939213" cy="5572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ru-RU" altLang="ru-RU" sz="3200" kern="0" dirty="0" smtClean="0">
                <a:solidFill>
                  <a:srgbClr val="3333CC"/>
                </a:solidFill>
              </a:rPr>
              <a:t>Электроэнцефалография и виброизображение</a:t>
            </a:r>
            <a:endParaRPr lang="en-US" altLang="ru-RU" kern="0" dirty="0" smtClean="0"/>
          </a:p>
        </p:txBody>
      </p:sp>
      <p:sp>
        <p:nvSpPr>
          <p:cNvPr id="8196" name="Slide Number Placeholder 3"/>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9E266AD3-DCB4-4D12-ADAF-056C32B978D7}" type="slidenum">
              <a:rPr lang="ru-RU" altLang="ru-RU" sz="1400"/>
              <a:pPr algn="r" eaLnBrk="1" hangingPunct="1">
                <a:spcBef>
                  <a:spcPct val="0"/>
                </a:spcBef>
                <a:buFontTx/>
                <a:buNone/>
              </a:pPr>
              <a:t>3</a:t>
            </a:fld>
            <a:endParaRPr lang="ru-RU" altLang="ru-RU" sz="1400" dirty="0"/>
          </a:p>
        </p:txBody>
      </p:sp>
      <p:cxnSp>
        <p:nvCxnSpPr>
          <p:cNvPr id="61" name="Прямая соединительная линия 60"/>
          <p:cNvCxnSpPr/>
          <p:nvPr/>
        </p:nvCxnSpPr>
        <p:spPr bwMode="auto">
          <a:xfrm>
            <a:off x="6126163" y="1641475"/>
            <a:ext cx="331787" cy="0"/>
          </a:xfrm>
          <a:prstGeom prst="line">
            <a:avLst/>
          </a:prstGeom>
          <a:ln>
            <a:solidFill>
              <a:srgbClr val="B89D78"/>
            </a:solidFill>
          </a:ln>
        </p:spPr>
        <p:style>
          <a:lnRef idx="1">
            <a:schemeClr val="accent1"/>
          </a:lnRef>
          <a:fillRef idx="0">
            <a:schemeClr val="accent1"/>
          </a:fillRef>
          <a:effectRef idx="0">
            <a:schemeClr val="accent1"/>
          </a:effectRef>
          <a:fontRef idx="minor">
            <a:schemeClr val="tx1"/>
          </a:fontRef>
        </p:style>
      </p:cxnSp>
      <p:pic>
        <p:nvPicPr>
          <p:cNvPr id="81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525" y="889000"/>
            <a:ext cx="3082925"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1069975"/>
            <a:ext cx="29019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3250" y="3888703"/>
            <a:ext cx="291465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6"/>
          <p:cNvSpPr>
            <a:spLocks noChangeArrowheads="1"/>
          </p:cNvSpPr>
          <p:nvPr/>
        </p:nvSpPr>
        <p:spPr bwMode="auto">
          <a:xfrm>
            <a:off x="733425" y="3798888"/>
            <a:ext cx="2994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dirty="0" smtClean="0"/>
              <a:t>Совместная регистрация сигналов  </a:t>
            </a:r>
            <a:r>
              <a:rPr lang="en-US" altLang="en-US" sz="1800" dirty="0" smtClean="0"/>
              <a:t>VI </a:t>
            </a:r>
            <a:r>
              <a:rPr lang="ru-RU" altLang="en-US" sz="1800" dirty="0" smtClean="0"/>
              <a:t>и</a:t>
            </a:r>
            <a:r>
              <a:rPr lang="en-US" altLang="en-US" sz="1800" dirty="0" smtClean="0"/>
              <a:t> EEG</a:t>
            </a:r>
            <a:endParaRPr lang="en-US" altLang="en-US" sz="1800" dirty="0"/>
          </a:p>
        </p:txBody>
      </p:sp>
      <p:sp>
        <p:nvSpPr>
          <p:cNvPr id="8202" name="Rectangle 7"/>
          <p:cNvSpPr>
            <a:spLocks noChangeArrowheads="1"/>
          </p:cNvSpPr>
          <p:nvPr/>
        </p:nvSpPr>
        <p:spPr bwMode="auto">
          <a:xfrm>
            <a:off x="7380288" y="1830388"/>
            <a:ext cx="15589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en-US" sz="1800" dirty="0" smtClean="0">
                <a:cs typeface="Times New Roman" panose="02020603050405020304" pitchFamily="18" charset="0"/>
              </a:rPr>
              <a:t>Состояние Агрессии</a:t>
            </a:r>
            <a:endParaRPr lang="en-US" altLang="en-US" sz="1800" dirty="0">
              <a:cs typeface="Times New Roman" panose="02020603050405020304" pitchFamily="18" charset="0"/>
            </a:endParaRPr>
          </a:p>
          <a:p>
            <a:pPr>
              <a:spcBef>
                <a:spcPct val="0"/>
              </a:spcBef>
              <a:buFontTx/>
              <a:buNone/>
            </a:pPr>
            <a:r>
              <a:rPr lang="ru-RU" altLang="en-US" sz="1800" i="1" dirty="0" smtClean="0">
                <a:cs typeface="Times New Roman" panose="02020603050405020304" pitchFamily="18" charset="0"/>
              </a:rPr>
              <a:t>Корреляция сигналов </a:t>
            </a:r>
            <a:r>
              <a:rPr lang="en-US" altLang="en-US" sz="1800" i="1" dirty="0" smtClean="0">
                <a:cs typeface="Times New Roman" panose="02020603050405020304" pitchFamily="18" charset="0"/>
              </a:rPr>
              <a:t>VI </a:t>
            </a:r>
            <a:r>
              <a:rPr lang="ru-RU" altLang="en-US" sz="1800" i="1" dirty="0" smtClean="0">
                <a:cs typeface="Times New Roman" panose="02020603050405020304" pitchFamily="18" charset="0"/>
              </a:rPr>
              <a:t>и</a:t>
            </a:r>
            <a:r>
              <a:rPr lang="en-US" altLang="en-US" sz="1800" i="1" dirty="0" smtClean="0">
                <a:cs typeface="Times New Roman" panose="02020603050405020304" pitchFamily="18" charset="0"/>
              </a:rPr>
              <a:t> </a:t>
            </a:r>
            <a:r>
              <a:rPr lang="en-US" altLang="en-US" sz="1800" i="1" dirty="0">
                <a:cs typeface="Times New Roman" panose="02020603050405020304" pitchFamily="18" charset="0"/>
              </a:rPr>
              <a:t>EEG</a:t>
            </a:r>
            <a:endParaRPr lang="ru-RU" altLang="en-US" sz="1800" i="1" dirty="0">
              <a:cs typeface="Times New Roman" panose="02020603050405020304" pitchFamily="18" charset="0"/>
            </a:endParaRPr>
          </a:p>
        </p:txBody>
      </p:sp>
      <p:sp>
        <p:nvSpPr>
          <p:cNvPr id="8203" name="Rectangle 8"/>
          <p:cNvSpPr>
            <a:spLocks noChangeArrowheads="1"/>
          </p:cNvSpPr>
          <p:nvPr/>
        </p:nvSpPr>
        <p:spPr bwMode="auto">
          <a:xfrm>
            <a:off x="7315200" y="4606589"/>
            <a:ext cx="16827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i="1" dirty="0" smtClean="0">
                <a:cs typeface="Times New Roman" panose="02020603050405020304" pitchFamily="18" charset="0"/>
              </a:rPr>
              <a:t>Спокойное состояние</a:t>
            </a:r>
            <a:r>
              <a:rPr lang="en-US" altLang="en-US" sz="1800" i="1" dirty="0" smtClean="0">
                <a:cs typeface="Times New Roman" panose="02020603050405020304" pitchFamily="18" charset="0"/>
              </a:rPr>
              <a:t>.</a:t>
            </a:r>
            <a:r>
              <a:rPr lang="ru-RU" altLang="en-US" sz="1800" i="1" dirty="0" smtClean="0">
                <a:cs typeface="Times New Roman" panose="02020603050405020304" pitchFamily="18" charset="0"/>
              </a:rPr>
              <a:t> Корреляция </a:t>
            </a:r>
            <a:r>
              <a:rPr lang="en-US" altLang="en-US" sz="1800" i="1" dirty="0" smtClean="0">
                <a:cs typeface="Times New Roman" panose="02020603050405020304" pitchFamily="18" charset="0"/>
              </a:rPr>
              <a:t>VI </a:t>
            </a:r>
            <a:r>
              <a:rPr lang="ru-RU" altLang="en-US" sz="1800" i="1" dirty="0" smtClean="0">
                <a:cs typeface="Times New Roman" panose="02020603050405020304" pitchFamily="18" charset="0"/>
              </a:rPr>
              <a:t>и </a:t>
            </a:r>
            <a:r>
              <a:rPr lang="en-US" altLang="en-US" sz="1800" i="1" dirty="0" smtClean="0">
                <a:cs typeface="Times New Roman" panose="02020603050405020304" pitchFamily="18" charset="0"/>
              </a:rPr>
              <a:t>EEG </a:t>
            </a:r>
            <a:r>
              <a:rPr lang="ru-RU" altLang="en-US" sz="1800" i="1" dirty="0" smtClean="0">
                <a:cs typeface="Times New Roman" panose="02020603050405020304" pitchFamily="18" charset="0"/>
              </a:rPr>
              <a:t>отсутствует</a:t>
            </a:r>
            <a:endParaRPr lang="ru-RU" altLang="en-US" sz="1800" i="1" dirty="0">
              <a:cs typeface="Times New Roman" panose="02020603050405020304" pitchFamily="18" charset="0"/>
            </a:endParaRPr>
          </a:p>
        </p:txBody>
      </p:sp>
      <p:pic>
        <p:nvPicPr>
          <p:cNvPr id="820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550" y="4445000"/>
            <a:ext cx="257968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Rectangle 1"/>
          <p:cNvSpPr>
            <a:spLocks noChangeArrowheads="1"/>
          </p:cNvSpPr>
          <p:nvPr/>
        </p:nvSpPr>
        <p:spPr bwMode="auto">
          <a:xfrm>
            <a:off x="230188" y="6070600"/>
            <a:ext cx="3800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a:latin typeface="Arial" panose="020B0604020202020204" pitchFamily="34" charset="0"/>
              </a:rPr>
              <a:t>+DC EEG </a:t>
            </a:r>
            <a:r>
              <a:rPr lang="en-US" altLang="en-US" sz="1800" dirty="0" smtClean="0">
                <a:latin typeface="Arial" panose="020B0604020202020204" pitchFamily="34" charset="0"/>
              </a:rPr>
              <a:t>(</a:t>
            </a:r>
            <a:r>
              <a:rPr lang="ru-RU" altLang="en-US" sz="1800" dirty="0" smtClean="0">
                <a:latin typeface="Arial" panose="020B0604020202020204" pitchFamily="34" charset="0"/>
              </a:rPr>
              <a:t>частотный диапазон ниже 0</a:t>
            </a:r>
            <a:r>
              <a:rPr lang="en-US" altLang="en-US" sz="1800" dirty="0" smtClean="0">
                <a:latin typeface="Arial" panose="020B0604020202020204" pitchFamily="34" charset="0"/>
              </a:rPr>
              <a:t>.1 </a:t>
            </a:r>
            <a:r>
              <a:rPr lang="ru-RU" altLang="en-US" sz="1800" dirty="0" smtClean="0">
                <a:latin typeface="Arial" panose="020B0604020202020204" pitchFamily="34" charset="0"/>
              </a:rPr>
              <a:t>Гц)</a:t>
            </a:r>
            <a:r>
              <a:rPr lang="en-US" altLang="en-US" sz="1800" dirty="0" smtClean="0">
                <a:latin typeface="Arial" panose="020B0604020202020204" pitchFamily="34" charset="0"/>
              </a:rPr>
              <a:t> </a:t>
            </a:r>
            <a:endParaRPr lang="en-US" altLang="en-US" sz="1800" dirty="0">
              <a:latin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1625" y="142875"/>
            <a:ext cx="8686800" cy="822325"/>
          </a:xfrm>
        </p:spPr>
        <p:txBody>
          <a:bodyPr/>
          <a:lstStyle/>
          <a:p>
            <a:pPr>
              <a:lnSpc>
                <a:spcPct val="80000"/>
              </a:lnSpc>
            </a:pPr>
            <a:r>
              <a:rPr lang="ru-RU" altLang="ru-RU" sz="3200" dirty="0" smtClean="0">
                <a:solidFill>
                  <a:schemeClr val="accent2"/>
                </a:solidFill>
              </a:rPr>
              <a:t>Вариабельность сердечного ритма</a:t>
            </a:r>
            <a:endParaRPr lang="en-US" altLang="ru-RU" sz="3200" dirty="0" smtClean="0"/>
          </a:p>
        </p:txBody>
      </p:sp>
      <p:sp>
        <p:nvSpPr>
          <p:cNvPr id="102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C3AABAD-5260-45C1-B7D7-8EC69112B1A0}" type="slidenum">
              <a:rPr lang="ru-RU" altLang="ru-RU" sz="1400" smtClean="0"/>
              <a:pPr>
                <a:spcBef>
                  <a:spcPct val="0"/>
                </a:spcBef>
                <a:buFontTx/>
                <a:buNone/>
              </a:pPr>
              <a:t>4</a:t>
            </a:fld>
            <a:endParaRPr lang="ru-RU" altLang="ru-RU" sz="1400" dirty="0" smtClean="0"/>
          </a:p>
        </p:txBody>
      </p:sp>
      <p:sp>
        <p:nvSpPr>
          <p:cNvPr id="10244"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dirty="0">
                <a:solidFill>
                  <a:schemeClr val="accent2"/>
                </a:solidFill>
                <a:latin typeface="Arial" panose="020B0604020202020204" pitchFamily="34" charset="0"/>
              </a:rPr>
              <a:t> </a:t>
            </a:r>
          </a:p>
        </p:txBody>
      </p:sp>
      <p:cxnSp>
        <p:nvCxnSpPr>
          <p:cNvPr id="61" name="Прямая соединительная линия 60"/>
          <p:cNvCxnSpPr/>
          <p:nvPr/>
        </p:nvCxnSpPr>
        <p:spPr bwMode="auto">
          <a:xfrm>
            <a:off x="6126163" y="1649413"/>
            <a:ext cx="331787" cy="0"/>
          </a:xfrm>
          <a:prstGeom prst="line">
            <a:avLst/>
          </a:prstGeom>
          <a:ln>
            <a:solidFill>
              <a:srgbClr val="B89D78"/>
            </a:solidFill>
          </a:ln>
        </p:spPr>
        <p:style>
          <a:lnRef idx="1">
            <a:schemeClr val="accent1"/>
          </a:lnRef>
          <a:fillRef idx="0">
            <a:schemeClr val="accent1"/>
          </a:fillRef>
          <a:effectRef idx="0">
            <a:schemeClr val="accent1"/>
          </a:effectRef>
          <a:fontRef idx="minor">
            <a:schemeClr val="tx1"/>
          </a:fontRef>
        </p:style>
      </p:cxnSp>
      <p:pic>
        <p:nvPicPr>
          <p:cNvPr id="102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5587" y="1089065"/>
            <a:ext cx="4784725"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550" y="1079500"/>
            <a:ext cx="3197225"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1"/>
          <p:cNvSpPr>
            <a:spLocks noChangeArrowheads="1"/>
          </p:cNvSpPr>
          <p:nvPr/>
        </p:nvSpPr>
        <p:spPr bwMode="auto">
          <a:xfrm>
            <a:off x="4005263" y="5596018"/>
            <a:ext cx="4572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dirty="0" smtClean="0"/>
              <a:t>Схема двухконтурной регуляции </a:t>
            </a:r>
          </a:p>
          <a:p>
            <a:pPr algn="ctr">
              <a:spcBef>
                <a:spcPct val="0"/>
              </a:spcBef>
              <a:buFontTx/>
              <a:buNone/>
            </a:pPr>
            <a:r>
              <a:rPr lang="ru-RU" altLang="en-US" sz="1800" dirty="0" smtClean="0"/>
              <a:t>сердечного ритма</a:t>
            </a:r>
            <a:endParaRPr lang="en-US" altLang="en-US" sz="1800" dirty="0"/>
          </a:p>
          <a:p>
            <a:pPr algn="ctr">
              <a:spcBef>
                <a:spcPct val="0"/>
              </a:spcBef>
              <a:buFontTx/>
              <a:buNone/>
            </a:pPr>
            <a:r>
              <a:rPr lang="en-US" altLang="en-US" sz="1200" i="1" dirty="0"/>
              <a:t>Baevsky&amp;Chernikova, Cardiometry, I10, May 2017, p.69</a:t>
            </a:r>
          </a:p>
          <a:p>
            <a:pPr algn="ctr">
              <a:spcBef>
                <a:spcPct val="0"/>
              </a:spcBef>
              <a:buFontTx/>
              <a:buNone/>
            </a:pPr>
            <a:endParaRPr lang="en-US" altLang="en-US" sz="1800" dirty="0"/>
          </a:p>
        </p:txBody>
      </p:sp>
      <p:sp>
        <p:nvSpPr>
          <p:cNvPr id="10249" name="Rectangle 2"/>
          <p:cNvSpPr>
            <a:spLocks noChangeArrowheads="1"/>
          </p:cNvSpPr>
          <p:nvPr/>
        </p:nvSpPr>
        <p:spPr bwMode="auto">
          <a:xfrm>
            <a:off x="220904" y="5586453"/>
            <a:ext cx="37843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dirty="0" smtClean="0"/>
              <a:t>Типичные спектрограммы ВСР при использовании метода быстрого преобразования Фурье</a:t>
            </a:r>
            <a:endParaRPr lang="en-US" altLang="en-US" sz="1800" dirty="0"/>
          </a:p>
          <a:p>
            <a:pPr algn="ctr">
              <a:spcBef>
                <a:spcPct val="0"/>
              </a:spcBef>
              <a:buFontTx/>
              <a:buNone/>
            </a:pPr>
            <a:r>
              <a:rPr lang="en-US" altLang="en-US" sz="1200" i="1" dirty="0"/>
              <a:t>Baevsky&amp;Chernikova, Cardiometry, I10, May 2017, p.71</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0D250AE7-E366-4A53-9DDD-1A322700F1D0}" type="slidenum">
              <a:rPr lang="ru-RU" altLang="en-US"/>
              <a:pPr/>
              <a:t>5</a:t>
            </a:fld>
            <a:endParaRPr lang="ru-RU" altLang="en-US" dirty="0"/>
          </a:p>
        </p:txBody>
      </p:sp>
      <p:sp>
        <p:nvSpPr>
          <p:cNvPr id="8194" name="Rectangle 2"/>
          <p:cNvSpPr>
            <a:spLocks noGrp="1" noChangeArrowheads="1"/>
          </p:cNvSpPr>
          <p:nvPr>
            <p:ph type="title"/>
          </p:nvPr>
        </p:nvSpPr>
        <p:spPr>
          <a:xfrm>
            <a:off x="755650" y="188913"/>
            <a:ext cx="7772400" cy="1039812"/>
          </a:xfrm>
        </p:spPr>
        <p:txBody>
          <a:bodyPr/>
          <a:lstStyle/>
          <a:p>
            <a:pPr>
              <a:lnSpc>
                <a:spcPct val="80000"/>
              </a:lnSpc>
            </a:pPr>
            <a:r>
              <a:rPr lang="ru-RU" altLang="en-US" dirty="0" smtClean="0">
                <a:solidFill>
                  <a:schemeClr val="accent2"/>
                </a:solidFill>
              </a:rPr>
              <a:t>Основы виброизображения.</a:t>
            </a:r>
            <a:br>
              <a:rPr lang="ru-RU" altLang="en-US" dirty="0" smtClean="0">
                <a:solidFill>
                  <a:schemeClr val="accent2"/>
                </a:solidFill>
              </a:rPr>
            </a:br>
            <a:r>
              <a:rPr lang="ru-RU" altLang="en-US" dirty="0" smtClean="0">
                <a:solidFill>
                  <a:schemeClr val="accent2"/>
                </a:solidFill>
              </a:rPr>
              <a:t>Вестибулярная </a:t>
            </a:r>
            <a:r>
              <a:rPr lang="ru-RU" altLang="en-US" dirty="0">
                <a:solidFill>
                  <a:schemeClr val="accent2"/>
                </a:solidFill>
              </a:rPr>
              <a:t>система</a:t>
            </a:r>
          </a:p>
        </p:txBody>
      </p:sp>
      <p:pic>
        <p:nvPicPr>
          <p:cNvPr id="8199" name="Picture 7" descr="vestibul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908050" y="1457325"/>
            <a:ext cx="7620000" cy="45624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75401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08919-8801-422C-ABE9-BBDA999AE18A}" type="slidenum">
              <a:rPr lang="ru-RU" altLang="en-US"/>
              <a:pPr/>
              <a:t>6</a:t>
            </a:fld>
            <a:endParaRPr lang="ru-RU" altLang="en-US" dirty="0"/>
          </a:p>
        </p:txBody>
      </p:sp>
      <p:sp>
        <p:nvSpPr>
          <p:cNvPr id="9218" name="Rectangle 2"/>
          <p:cNvSpPr>
            <a:spLocks noGrp="1" noChangeArrowheads="1"/>
          </p:cNvSpPr>
          <p:nvPr>
            <p:ph type="title"/>
          </p:nvPr>
        </p:nvSpPr>
        <p:spPr>
          <a:xfrm>
            <a:off x="611188" y="260350"/>
            <a:ext cx="7772400" cy="987425"/>
          </a:xfrm>
        </p:spPr>
        <p:txBody>
          <a:bodyPr/>
          <a:lstStyle/>
          <a:p>
            <a:pPr>
              <a:lnSpc>
                <a:spcPct val="80000"/>
              </a:lnSpc>
            </a:pPr>
            <a:r>
              <a:rPr lang="ru-RU" altLang="en-US" dirty="0">
                <a:solidFill>
                  <a:schemeClr val="accent2"/>
                </a:solidFill>
              </a:rPr>
              <a:t>Основы виброизображения.</a:t>
            </a:r>
            <a:br>
              <a:rPr lang="ru-RU" altLang="en-US" dirty="0">
                <a:solidFill>
                  <a:schemeClr val="accent2"/>
                </a:solidFill>
              </a:rPr>
            </a:br>
            <a:r>
              <a:rPr lang="ru-RU" altLang="en-US" dirty="0">
                <a:solidFill>
                  <a:schemeClr val="accent2"/>
                </a:solidFill>
              </a:rPr>
              <a:t>Движения головы</a:t>
            </a:r>
          </a:p>
        </p:txBody>
      </p:sp>
      <p:pic>
        <p:nvPicPr>
          <p:cNvPr id="9224" name="Picture 8" descr="Golova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11188" y="1452563"/>
            <a:ext cx="3125788" cy="479583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9" descr="receptors"/>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307681" y="1473200"/>
            <a:ext cx="4491037" cy="4775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3621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8538179C-5E7D-4F2E-9456-71439D2A3281}" type="slidenum">
              <a:rPr lang="ru-RU" altLang="en-US"/>
              <a:pPr/>
              <a:t>7</a:t>
            </a:fld>
            <a:endParaRPr lang="ru-RU" altLang="en-US" dirty="0"/>
          </a:p>
        </p:txBody>
      </p:sp>
      <p:sp>
        <p:nvSpPr>
          <p:cNvPr id="23554" name="Rectangle 2"/>
          <p:cNvSpPr>
            <a:spLocks noGrp="1" noChangeArrowheads="1"/>
          </p:cNvSpPr>
          <p:nvPr>
            <p:ph type="title"/>
          </p:nvPr>
        </p:nvSpPr>
        <p:spPr>
          <a:xfrm>
            <a:off x="684213" y="260350"/>
            <a:ext cx="7772400" cy="863600"/>
          </a:xfrm>
        </p:spPr>
        <p:txBody>
          <a:bodyPr/>
          <a:lstStyle/>
          <a:p>
            <a:pPr>
              <a:lnSpc>
                <a:spcPct val="80000"/>
              </a:lnSpc>
            </a:pPr>
            <a:r>
              <a:rPr lang="ru-RU" altLang="en-US" dirty="0">
                <a:solidFill>
                  <a:schemeClr val="accent2"/>
                </a:solidFill>
              </a:rPr>
              <a:t>Основы виброизображения.</a:t>
            </a:r>
            <a:br>
              <a:rPr lang="ru-RU" altLang="en-US" dirty="0">
                <a:solidFill>
                  <a:schemeClr val="accent2"/>
                </a:solidFill>
              </a:rPr>
            </a:br>
            <a:r>
              <a:rPr lang="ru-RU" altLang="en-US" dirty="0">
                <a:solidFill>
                  <a:schemeClr val="accent2"/>
                </a:solidFill>
              </a:rPr>
              <a:t>Вестибулярные рефлексы</a:t>
            </a:r>
          </a:p>
        </p:txBody>
      </p:sp>
      <p:pic>
        <p:nvPicPr>
          <p:cNvPr id="23557" name="Picture 5" descr="V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989138"/>
            <a:ext cx="3311525" cy="38195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6"/>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97663" y="1433786"/>
            <a:ext cx="175895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descr="ics_chai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54" r="6615"/>
          <a:stretch>
            <a:fillRect/>
          </a:stretch>
        </p:blipFill>
        <p:spPr bwMode="auto">
          <a:xfrm>
            <a:off x="5219701" y="3384188"/>
            <a:ext cx="2598420" cy="2851512"/>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vorte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582" y="1433786"/>
            <a:ext cx="1900237" cy="189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3723" y="6107668"/>
            <a:ext cx="3458254" cy="369332"/>
          </a:xfrm>
          <a:prstGeom prst="rect">
            <a:avLst/>
          </a:prstGeom>
        </p:spPr>
        <p:txBody>
          <a:bodyPr wrap="none">
            <a:spAutoFit/>
          </a:bodyPr>
          <a:lstStyle/>
          <a:p>
            <a:r>
              <a:rPr lang="ru-RU" dirty="0"/>
              <a:t>Вестибулоокулярный рефлекс</a:t>
            </a:r>
            <a:endParaRPr lang="en-US" dirty="0"/>
          </a:p>
        </p:txBody>
      </p:sp>
    </p:spTree>
    <p:extLst>
      <p:ext uri="{BB962C8B-B14F-4D97-AF65-F5344CB8AC3E}">
        <p14:creationId xmlns:p14="http://schemas.microsoft.com/office/powerpoint/2010/main" val="16734571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392" y="75221"/>
            <a:ext cx="7772400" cy="656411"/>
          </a:xfrm>
        </p:spPr>
        <p:txBody>
          <a:bodyPr/>
          <a:lstStyle/>
          <a:p>
            <a:r>
              <a:rPr lang="ru-RU" sz="2400" dirty="0" smtClean="0">
                <a:solidFill>
                  <a:schemeClr val="accent2"/>
                </a:solidFill>
              </a:rPr>
              <a:t>Сравнительное тестирование мозговой активности технологиями ВСР и ВИ. Активное состояние</a:t>
            </a:r>
            <a:r>
              <a:rPr lang="en-US" sz="2400" dirty="0" smtClean="0">
                <a:solidFill>
                  <a:schemeClr val="accent2"/>
                </a:solidFill>
              </a:rPr>
              <a:t> (Active)</a:t>
            </a:r>
            <a:endParaRPr lang="en-US" sz="2400" dirty="0">
              <a:solidFill>
                <a:schemeClr val="accent2"/>
              </a:solidFill>
            </a:endParaRPr>
          </a:p>
        </p:txBody>
      </p:sp>
      <p:pic>
        <p:nvPicPr>
          <p:cNvPr id="5" name="Content Placeholder 4"/>
          <p:cNvPicPr>
            <a:picLocks noGrp="1" noChangeAspect="1"/>
          </p:cNvPicPr>
          <p:nvPr>
            <p:ph idx="1"/>
          </p:nvPr>
        </p:nvPicPr>
        <p:blipFill>
          <a:blip r:embed="rId3"/>
          <a:stretch>
            <a:fillRect/>
          </a:stretch>
        </p:blipFill>
        <p:spPr>
          <a:xfrm>
            <a:off x="107987" y="818147"/>
            <a:ext cx="6425741" cy="2444817"/>
          </a:xfrm>
          <a:prstGeom prst="rect">
            <a:avLst/>
          </a:prstGeom>
        </p:spPr>
      </p:pic>
      <p:sp>
        <p:nvSpPr>
          <p:cNvPr id="4" name="Slide Number Placeholder 3"/>
          <p:cNvSpPr>
            <a:spLocks noGrp="1"/>
          </p:cNvSpPr>
          <p:nvPr>
            <p:ph type="sldNum" sz="quarter" idx="12"/>
          </p:nvPr>
        </p:nvSpPr>
        <p:spPr/>
        <p:txBody>
          <a:bodyPr/>
          <a:lstStyle/>
          <a:p>
            <a:pPr>
              <a:defRPr/>
            </a:pPr>
            <a:fld id="{DA0E72D2-4495-4CE4-9AF0-277667C9F38E}" type="slidenum">
              <a:rPr lang="ru-RU" altLang="ru-RU" smtClean="0"/>
              <a:pPr>
                <a:defRPr/>
              </a:pPr>
              <a:t>8</a:t>
            </a:fld>
            <a:endParaRPr lang="ru-RU" altLang="ru-RU" dirty="0"/>
          </a:p>
        </p:txBody>
      </p:sp>
      <p:sp>
        <p:nvSpPr>
          <p:cNvPr id="6" name="Rectangle 5"/>
          <p:cNvSpPr/>
          <p:nvPr/>
        </p:nvSpPr>
        <p:spPr>
          <a:xfrm>
            <a:off x="451154" y="3303619"/>
            <a:ext cx="5092163" cy="369332"/>
          </a:xfrm>
          <a:prstGeom prst="rect">
            <a:avLst/>
          </a:prstGeom>
        </p:spPr>
        <p:txBody>
          <a:bodyPr wrap="none">
            <a:spAutoFit/>
          </a:bodyPr>
          <a:lstStyle/>
          <a:p>
            <a:r>
              <a:rPr lang="en-US" dirty="0" smtClean="0"/>
              <a:t>HRV</a:t>
            </a:r>
            <a:r>
              <a:rPr lang="en-US" dirty="0"/>
              <a:t> </a:t>
            </a:r>
            <a:r>
              <a:rPr lang="ru-RU" dirty="0" smtClean="0"/>
              <a:t>- спектрограмма кардиоинтервалов ВСР</a:t>
            </a:r>
            <a:endParaRPr lang="en-US" dirty="0"/>
          </a:p>
        </p:txBody>
      </p:sp>
      <p:pic>
        <p:nvPicPr>
          <p:cNvPr id="7" name="Picture 6"/>
          <p:cNvPicPr>
            <a:picLocks noChangeAspect="1"/>
          </p:cNvPicPr>
          <p:nvPr/>
        </p:nvPicPr>
        <p:blipFill>
          <a:blip r:embed="rId4"/>
          <a:stretch>
            <a:fillRect/>
          </a:stretch>
        </p:blipFill>
        <p:spPr>
          <a:xfrm>
            <a:off x="6650183" y="1906051"/>
            <a:ext cx="2265704" cy="2930353"/>
          </a:xfrm>
          <a:prstGeom prst="rect">
            <a:avLst/>
          </a:prstGeom>
        </p:spPr>
      </p:pic>
      <p:pic>
        <p:nvPicPr>
          <p:cNvPr id="8" name="Picture 7"/>
          <p:cNvPicPr>
            <a:picLocks noChangeAspect="1"/>
          </p:cNvPicPr>
          <p:nvPr/>
        </p:nvPicPr>
        <p:blipFill>
          <a:blip r:embed="rId5"/>
          <a:stretch>
            <a:fillRect/>
          </a:stretch>
        </p:blipFill>
        <p:spPr>
          <a:xfrm>
            <a:off x="127459" y="3759466"/>
            <a:ext cx="6425741" cy="2460171"/>
          </a:xfrm>
          <a:prstGeom prst="rect">
            <a:avLst/>
          </a:prstGeom>
        </p:spPr>
      </p:pic>
      <p:sp>
        <p:nvSpPr>
          <p:cNvPr id="9" name="Rectangle 8"/>
          <p:cNvSpPr/>
          <p:nvPr/>
        </p:nvSpPr>
        <p:spPr>
          <a:xfrm>
            <a:off x="575290" y="6248400"/>
            <a:ext cx="4968027" cy="369332"/>
          </a:xfrm>
          <a:prstGeom prst="rect">
            <a:avLst/>
          </a:prstGeom>
        </p:spPr>
        <p:txBody>
          <a:bodyPr wrap="none">
            <a:spAutoFit/>
          </a:bodyPr>
          <a:lstStyle/>
          <a:p>
            <a:r>
              <a:rPr lang="en-US" dirty="0" smtClean="0"/>
              <a:t>VI – </a:t>
            </a:r>
            <a:r>
              <a:rPr lang="ru-RU" dirty="0" smtClean="0"/>
              <a:t>спектрограмма виброизображения ПФС</a:t>
            </a:r>
            <a:endParaRPr lang="en-US" dirty="0"/>
          </a:p>
        </p:txBody>
      </p:sp>
      <p:sp>
        <p:nvSpPr>
          <p:cNvPr id="3" name="Rectangle 2"/>
          <p:cNvSpPr/>
          <p:nvPr/>
        </p:nvSpPr>
        <p:spPr>
          <a:xfrm>
            <a:off x="6800393" y="4988404"/>
            <a:ext cx="2199128" cy="1200329"/>
          </a:xfrm>
          <a:prstGeom prst="rect">
            <a:avLst/>
          </a:prstGeom>
        </p:spPr>
        <p:txBody>
          <a:bodyPr wrap="none">
            <a:spAutoFit/>
          </a:bodyPr>
          <a:lstStyle/>
          <a:p>
            <a:r>
              <a:rPr lang="en-US" dirty="0" smtClean="0"/>
              <a:t>HR – </a:t>
            </a:r>
            <a:r>
              <a:rPr lang="ru-RU" dirty="0" smtClean="0"/>
              <a:t>гистограмма </a:t>
            </a:r>
          </a:p>
          <a:p>
            <a:r>
              <a:rPr lang="ru-RU" dirty="0"/>
              <a:t>р</a:t>
            </a:r>
            <a:r>
              <a:rPr lang="ru-RU" dirty="0" smtClean="0"/>
              <a:t>аспределение </a:t>
            </a:r>
          </a:p>
          <a:p>
            <a:r>
              <a:rPr lang="ru-RU" dirty="0" smtClean="0"/>
              <a:t>значений периода </a:t>
            </a:r>
          </a:p>
          <a:p>
            <a:r>
              <a:rPr lang="ru-RU" dirty="0" smtClean="0"/>
              <a:t>кардиоинтервалов</a:t>
            </a:r>
            <a:endParaRPr lang="en-US" dirty="0"/>
          </a:p>
        </p:txBody>
      </p:sp>
    </p:spTree>
    <p:extLst>
      <p:ext uri="{BB962C8B-B14F-4D97-AF65-F5344CB8AC3E}">
        <p14:creationId xmlns:p14="http://schemas.microsoft.com/office/powerpoint/2010/main" val="66776492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80" y="0"/>
            <a:ext cx="7772400" cy="1143000"/>
          </a:xfrm>
        </p:spPr>
        <p:txBody>
          <a:bodyPr/>
          <a:lstStyle/>
          <a:p>
            <a:pPr>
              <a:lnSpc>
                <a:spcPct val="80000"/>
              </a:lnSpc>
            </a:pPr>
            <a:r>
              <a:rPr lang="ru-RU" sz="2400" dirty="0">
                <a:solidFill>
                  <a:schemeClr val="accent2"/>
                </a:solidFill>
              </a:rPr>
              <a:t>Сравнительное тестирование мозговой активности технологиями ВСР и ВИ. </a:t>
            </a:r>
            <a:r>
              <a:rPr lang="ru-RU" sz="2400" dirty="0" smtClean="0">
                <a:solidFill>
                  <a:schemeClr val="accent2"/>
                </a:solidFill>
              </a:rPr>
              <a:t>Открытые глаза. </a:t>
            </a:r>
            <a:br>
              <a:rPr lang="ru-RU" sz="2400" dirty="0" smtClean="0">
                <a:solidFill>
                  <a:schemeClr val="accent2"/>
                </a:solidFill>
              </a:rPr>
            </a:br>
            <a:r>
              <a:rPr lang="ru-RU" sz="2400" dirty="0" smtClean="0">
                <a:solidFill>
                  <a:schemeClr val="accent2"/>
                </a:solidFill>
              </a:rPr>
              <a:t>Наблюдение в окно</a:t>
            </a:r>
            <a:r>
              <a:rPr lang="en-US" sz="2400" dirty="0" smtClean="0">
                <a:solidFill>
                  <a:schemeClr val="accent2"/>
                </a:solidFill>
              </a:rPr>
              <a:t> (SOE)</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pPr>
              <a:defRPr/>
            </a:pPr>
            <a:fld id="{DA0E72D2-4495-4CE4-9AF0-277667C9F38E}" type="slidenum">
              <a:rPr lang="ru-RU" altLang="ru-RU" smtClean="0"/>
              <a:pPr>
                <a:defRPr/>
              </a:pPr>
              <a:t>9</a:t>
            </a:fld>
            <a:endParaRPr lang="ru-RU" altLang="ru-RU" dirty="0"/>
          </a:p>
        </p:txBody>
      </p:sp>
      <p:pic>
        <p:nvPicPr>
          <p:cNvPr id="7" name="Content Placeholder 6"/>
          <p:cNvPicPr>
            <a:picLocks noGrp="1" noChangeAspect="1"/>
          </p:cNvPicPr>
          <p:nvPr>
            <p:ph idx="1"/>
          </p:nvPr>
        </p:nvPicPr>
        <p:blipFill>
          <a:blip r:embed="rId3"/>
          <a:stretch>
            <a:fillRect/>
          </a:stretch>
        </p:blipFill>
        <p:spPr>
          <a:xfrm>
            <a:off x="360525" y="1290083"/>
            <a:ext cx="5955174" cy="2139108"/>
          </a:xfrm>
          <a:prstGeom prst="rect">
            <a:avLst/>
          </a:prstGeom>
        </p:spPr>
      </p:pic>
      <p:pic>
        <p:nvPicPr>
          <p:cNvPr id="8" name="Picture 7"/>
          <p:cNvPicPr>
            <a:picLocks noChangeAspect="1"/>
          </p:cNvPicPr>
          <p:nvPr/>
        </p:nvPicPr>
        <p:blipFill>
          <a:blip r:embed="rId4"/>
          <a:stretch>
            <a:fillRect/>
          </a:stretch>
        </p:blipFill>
        <p:spPr>
          <a:xfrm>
            <a:off x="6808424" y="1396319"/>
            <a:ext cx="1848998" cy="3408939"/>
          </a:xfrm>
          <a:prstGeom prst="rect">
            <a:avLst/>
          </a:prstGeom>
        </p:spPr>
      </p:pic>
      <p:sp>
        <p:nvSpPr>
          <p:cNvPr id="9" name="Rectangle 8"/>
          <p:cNvSpPr/>
          <p:nvPr/>
        </p:nvSpPr>
        <p:spPr>
          <a:xfrm>
            <a:off x="609033" y="3502134"/>
            <a:ext cx="5092163" cy="369332"/>
          </a:xfrm>
          <a:prstGeom prst="rect">
            <a:avLst/>
          </a:prstGeom>
        </p:spPr>
        <p:txBody>
          <a:bodyPr wrap="none">
            <a:spAutoFit/>
          </a:bodyPr>
          <a:lstStyle/>
          <a:p>
            <a:r>
              <a:rPr lang="en-US" dirty="0"/>
              <a:t>HRV </a:t>
            </a:r>
            <a:r>
              <a:rPr lang="ru-RU" dirty="0"/>
              <a:t>- спектрограмма кардиоинтервалов ВСР</a:t>
            </a:r>
            <a:endParaRPr lang="en-US" dirty="0"/>
          </a:p>
        </p:txBody>
      </p:sp>
      <p:pic>
        <p:nvPicPr>
          <p:cNvPr id="10" name="Picture 9"/>
          <p:cNvPicPr>
            <a:picLocks noChangeAspect="1"/>
          </p:cNvPicPr>
          <p:nvPr/>
        </p:nvPicPr>
        <p:blipFill>
          <a:blip r:embed="rId5"/>
          <a:stretch>
            <a:fillRect/>
          </a:stretch>
        </p:blipFill>
        <p:spPr>
          <a:xfrm>
            <a:off x="360526" y="4065031"/>
            <a:ext cx="5955174" cy="2301145"/>
          </a:xfrm>
          <a:prstGeom prst="rect">
            <a:avLst/>
          </a:prstGeom>
        </p:spPr>
      </p:pic>
      <p:sp>
        <p:nvSpPr>
          <p:cNvPr id="11" name="Rectangle 10"/>
          <p:cNvSpPr/>
          <p:nvPr/>
        </p:nvSpPr>
        <p:spPr>
          <a:xfrm>
            <a:off x="426627" y="6383975"/>
            <a:ext cx="4968027" cy="369332"/>
          </a:xfrm>
          <a:prstGeom prst="rect">
            <a:avLst/>
          </a:prstGeom>
        </p:spPr>
        <p:txBody>
          <a:bodyPr wrap="none">
            <a:spAutoFit/>
          </a:bodyPr>
          <a:lstStyle/>
          <a:p>
            <a:r>
              <a:rPr lang="en-US" dirty="0"/>
              <a:t>VI – </a:t>
            </a:r>
            <a:r>
              <a:rPr lang="ru-RU" dirty="0"/>
              <a:t>спектрограмма виброизображения ПФС</a:t>
            </a:r>
            <a:endParaRPr lang="en-US" dirty="0"/>
          </a:p>
        </p:txBody>
      </p:sp>
      <p:sp>
        <p:nvSpPr>
          <p:cNvPr id="3" name="Rectangle 2"/>
          <p:cNvSpPr/>
          <p:nvPr/>
        </p:nvSpPr>
        <p:spPr>
          <a:xfrm>
            <a:off x="6808424" y="4926664"/>
            <a:ext cx="2181572" cy="1200329"/>
          </a:xfrm>
          <a:prstGeom prst="rect">
            <a:avLst/>
          </a:prstGeom>
        </p:spPr>
        <p:txBody>
          <a:bodyPr wrap="square">
            <a:spAutoFit/>
          </a:bodyPr>
          <a:lstStyle/>
          <a:p>
            <a:r>
              <a:rPr lang="en-US" dirty="0"/>
              <a:t>HR – </a:t>
            </a:r>
            <a:r>
              <a:rPr lang="ru-RU" dirty="0"/>
              <a:t>гистограмма </a:t>
            </a:r>
          </a:p>
          <a:p>
            <a:r>
              <a:rPr lang="ru-RU" dirty="0" smtClean="0"/>
              <a:t>распределения </a:t>
            </a:r>
            <a:endParaRPr lang="ru-RU" dirty="0"/>
          </a:p>
          <a:p>
            <a:r>
              <a:rPr lang="ru-RU" dirty="0"/>
              <a:t>значений периода </a:t>
            </a:r>
          </a:p>
          <a:p>
            <a:r>
              <a:rPr lang="ru-RU" dirty="0"/>
              <a:t>кардиоинтервалов</a:t>
            </a:r>
            <a:endParaRPr lang="en-US" dirty="0"/>
          </a:p>
        </p:txBody>
      </p:sp>
    </p:spTree>
    <p:extLst>
      <p:ext uri="{BB962C8B-B14F-4D97-AF65-F5344CB8AC3E}">
        <p14:creationId xmlns:p14="http://schemas.microsoft.com/office/powerpoint/2010/main" val="3856421711"/>
      </p:ext>
    </p:extLst>
  </p:cSld>
  <p:clrMapOvr>
    <a:masterClrMapping/>
  </p:clrMapOvr>
  <p:transition spd="med"/>
</p:sld>
</file>

<file path=ppt/theme/theme1.xml><?xml version="1.0" encoding="utf-8"?>
<a:theme xmlns:a="http://schemas.openxmlformats.org/drawingml/2006/main" name="1_Оформление по умолчанию">
  <a:themeElements>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9728</TotalTime>
  <Words>2841</Words>
  <Application>Microsoft Office PowerPoint</Application>
  <PresentationFormat>On-screen Show (4:3)</PresentationFormat>
  <Paragraphs>289</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Microsoft YaHei</vt:lpstr>
      <vt:lpstr>Arial</vt:lpstr>
      <vt:lpstr>Calibri</vt:lpstr>
      <vt:lpstr>Mangal</vt:lpstr>
      <vt:lpstr>StarSymbol</vt:lpstr>
      <vt:lpstr>Times New Roman</vt:lpstr>
      <vt:lpstr>1_Оформление по умолчанию</vt:lpstr>
      <vt:lpstr>PowerPoint Presentation</vt:lpstr>
      <vt:lpstr>Технологии отображения мозговой активности</vt:lpstr>
      <vt:lpstr>PowerPoint Presentation</vt:lpstr>
      <vt:lpstr>Вариабельность сердечного ритма</vt:lpstr>
      <vt:lpstr>Основы виброизображения. Вестибулярная система</vt:lpstr>
      <vt:lpstr>Основы виброизображения. Движения головы</vt:lpstr>
      <vt:lpstr>Основы виброизображения. Вестибулярные рефлексы</vt:lpstr>
      <vt:lpstr>Сравнительное тестирование мозговой активности технологиями ВСР и ВИ. Активное состояние (Active)</vt:lpstr>
      <vt:lpstr>Сравнительное тестирование мозговой активности технологиями ВСР и ВИ. Открытые глаза.  Наблюдение в окно (SOE)</vt:lpstr>
      <vt:lpstr>Сравнительное тестирование мозговой активности технологиями ВСР и ВИ.  Закрытые глаза (SCE)</vt:lpstr>
      <vt:lpstr>Сравнительное тестирование мозговой активности технологиями ВСР и ВИ.  Опросник с фиксированным временем (Synchro)</vt:lpstr>
      <vt:lpstr>Результаты сравнительного тестирования мозговой и сердечной активности</vt:lpstr>
      <vt:lpstr>Результаты сравнительного тестирования мозговой и сердечной активности</vt:lpstr>
      <vt:lpstr>Ограничения применения виброизображения</vt:lpstr>
      <vt:lpstr>Преимущества технологии виброизображения</vt:lpstr>
      <vt:lpstr>PowerPoint Presentation</vt:lpstr>
      <vt:lpstr>PowerPoint Presentation</vt:lpstr>
      <vt:lpstr>Спасибо за внимание!</vt:lpstr>
    </vt:vector>
  </TitlesOfParts>
  <Company>ELSYS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Didenko</dc:creator>
  <cp:lastModifiedBy>vm</cp:lastModifiedBy>
  <cp:revision>804</cp:revision>
  <dcterms:created xsi:type="dcterms:W3CDTF">2007-11-14T08:50:08Z</dcterms:created>
  <dcterms:modified xsi:type="dcterms:W3CDTF">2020-06-17T10:59:03Z</dcterms:modified>
</cp:coreProperties>
</file>