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257" r:id="rId2"/>
    <p:sldId id="318" r:id="rId3"/>
    <p:sldId id="258" r:id="rId4"/>
    <p:sldId id="317" r:id="rId5"/>
    <p:sldId id="276" r:id="rId6"/>
    <p:sldId id="304" r:id="rId7"/>
    <p:sldId id="315" r:id="rId8"/>
    <p:sldId id="259" r:id="rId9"/>
    <p:sldId id="262" r:id="rId10"/>
    <p:sldId id="260" r:id="rId11"/>
    <p:sldId id="319" r:id="rId12"/>
    <p:sldId id="274" r:id="rId13"/>
    <p:sldId id="264" r:id="rId14"/>
    <p:sldId id="308" r:id="rId15"/>
    <p:sldId id="320" r:id="rId16"/>
    <p:sldId id="321" r:id="rId17"/>
    <p:sldId id="273"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382" autoAdjust="0"/>
  </p:normalViewPr>
  <p:slideViewPr>
    <p:cSldViewPr snapToGrid="0">
      <p:cViewPr varScale="1">
        <p:scale>
          <a:sx n="50" d="100"/>
          <a:sy n="50" d="100"/>
        </p:scale>
        <p:origin x="1688" y="2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04FCE5-7B01-4E78-915E-45490248650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FEC05D-9295-4F62-9793-FE88F7FB907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latin typeface="Arial" panose="020B0604020202020204" pitchFamily="34" charset="0"/>
              </a:rPr>
              <a:t>Уважаемые коллеги. Я рад приветствовать Вас на открытии третей конференции посвящённой технологии виброизображения</a:t>
            </a:r>
            <a:r>
              <a:rPr lang="en-US" altLang="ru-RU" dirty="0" smtClean="0">
                <a:latin typeface="Arial" panose="020B0604020202020204" pitchFamily="34" charset="0"/>
              </a:rPr>
              <a:t>!</a:t>
            </a:r>
            <a:r>
              <a:rPr lang="ru-RU" altLang="ru-RU" dirty="0" smtClean="0">
                <a:latin typeface="Arial" panose="020B0604020202020204" pitchFamily="34" charset="0"/>
              </a:rPr>
              <a:t> Когда на открытие прошлой конференции я говорил что возможно нам придется поменять ее формат, я конечно</a:t>
            </a:r>
            <a:r>
              <a:rPr lang="ru-RU" altLang="ru-RU" baseline="0" dirty="0" smtClean="0">
                <a:latin typeface="Arial" panose="020B0604020202020204" pitchFamily="34" charset="0"/>
              </a:rPr>
              <a:t> не имел в виду невозможность живого общения.</a:t>
            </a:r>
          </a:p>
          <a:p>
            <a:r>
              <a:rPr lang="ru-RU" altLang="ru-RU" baseline="0" dirty="0" smtClean="0">
                <a:latin typeface="Arial" panose="020B0604020202020204" pitchFamily="34" charset="0"/>
              </a:rPr>
              <a:t>Так что, я надеюсь, что на следующей конференции нам удастся вернуться к традиционному, живому формату проведения конференции.</a:t>
            </a:r>
          </a:p>
          <a:p>
            <a:r>
              <a:rPr lang="ru-RU" altLang="ru-RU" baseline="0" dirty="0" smtClean="0">
                <a:latin typeface="Arial" panose="020B0604020202020204" pitchFamily="34" charset="0"/>
              </a:rPr>
              <a:t>Но будем рассматривать данные сложности как испытания на живучесть технологии виброизображения и постараемся доказать текущей конференцией, что технологии виброизображения не страшны любые испытания.</a:t>
            </a:r>
            <a:endParaRPr lang="ru-RU" altLang="ru-RU" dirty="0" smtClean="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AF722-8D57-4217-8DBE-5FE7F2AA2CEE}"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На данном слайде приведен основной набор психофизиологических параметров испытуемого измеряемый программой </a:t>
            </a:r>
            <a:r>
              <a:rPr lang="en-US" altLang="en-US" dirty="0" smtClean="0">
                <a:latin typeface="Arial" panose="020B0604020202020204" pitchFamily="34" charset="0"/>
              </a:rPr>
              <a:t>HealthTest </a:t>
            </a:r>
            <a:r>
              <a:rPr lang="ru-RU" altLang="en-US" dirty="0" smtClean="0">
                <a:latin typeface="Arial" panose="020B0604020202020204" pitchFamily="34" charset="0"/>
              </a:rPr>
              <a:t>в</a:t>
            </a:r>
            <a:r>
              <a:rPr lang="ru-RU" altLang="en-US" baseline="0" dirty="0" smtClean="0">
                <a:latin typeface="Arial" panose="020B0604020202020204" pitchFamily="34" charset="0"/>
              </a:rPr>
              <a:t> ходе 3 минутного тестирования. Переход от 1 минутного тестирования к 3 минутному позволяет более точно оценить параметры связанные с психофизиологической регуляцией, так как по теореме Котельникова частота опроса должна быть не менее чем в два раза выше частоты исследуемого процесса для его восстановления.</a:t>
            </a:r>
          </a:p>
          <a:p>
            <a:r>
              <a:rPr lang="ru-RU" altLang="en-US" baseline="0" dirty="0" smtClean="0">
                <a:latin typeface="Arial" panose="020B0604020202020204" pitchFamily="34" charset="0"/>
              </a:rPr>
              <a:t>Технология виброизображения позволяет измерять различные характеристики </a:t>
            </a:r>
            <a:r>
              <a:rPr lang="ru-RU" altLang="en-US" baseline="0" dirty="0" err="1" smtClean="0">
                <a:latin typeface="Arial" panose="020B0604020202020204" pitchFamily="34" charset="0"/>
              </a:rPr>
              <a:t>микродвижений</a:t>
            </a:r>
            <a:r>
              <a:rPr lang="ru-RU" altLang="en-US" baseline="0" dirty="0" smtClean="0">
                <a:latin typeface="Arial" panose="020B0604020202020204" pitchFamily="34" charset="0"/>
              </a:rPr>
              <a:t> головы человека и преобразовывать полученную информацию в поведенческие параметры разделенные на три основные группы, эмоции, психофизиологические параметры и параметры сознания.</a:t>
            </a:r>
          </a:p>
          <a:p>
            <a:r>
              <a:rPr lang="ru-RU" altLang="en-US" dirty="0" smtClean="0">
                <a:latin typeface="Arial" panose="020B0604020202020204" pitchFamily="34" charset="0"/>
              </a:rPr>
              <a:t>Основным преимуществом технологии виброизображения при исследовании личностных характеристик является возможность измерения сознательной и бессознательной реакции человека при предъявлении стимулов. Традиционные методы психологии в своем большинстве основаны на анализе сознательной реакции человека.</a:t>
            </a:r>
          </a:p>
          <a:p>
            <a:r>
              <a:rPr lang="ru-RU" altLang="en-US" dirty="0" smtClean="0">
                <a:latin typeface="Arial" panose="020B0604020202020204" pitchFamily="34" charset="0"/>
              </a:rPr>
              <a:t>Традиционные методы психофизиологического тестирования основаны на измерении физиологических параметров, т.е. бессознательной реакции человека. Технология виброизображения позволяет синхронно определять сознательную и бессознательную реакцию, причем измерение происходит в единых физических величинах, допускающих сложение и совместную обработку. Использование и обработка сознательной и бессознательной реакции как аддитивных параметров позволяет значительно повысить информативность тестирования, так как личность каждого человека складывается из его сознательной и бессознательной составляющей. С помощью технологии виброизображения было доказано, что сознательная и бессознательная составляющая личности независимы друг от друга и не имеют корреляции между собой, а значит анализ одной из этих составляющих не может достоверно определить интегральные характеристики личности.</a:t>
            </a:r>
          </a:p>
          <a:p>
            <a:endParaRPr lang="en-US" altLang="en-US" dirty="0" smtClean="0">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48606B-8CA0-4023-9B1B-44864A5BC7E8}"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Основным критерием такого разделения поведенческих параметров является степень их корреляции между собой. На данном слайде показана</a:t>
            </a:r>
            <a:r>
              <a:rPr lang="ru-RU" baseline="0" dirty="0" smtClean="0"/>
              <a:t> корреляционная матрица поведенческих параметров полученная по базе данных более 10 тысяч тестирований с уровнем корреляции выше 0,4. Нижние четыре параметра в таблице имеют корреляцию между собой по уровню от 0,1 до 0,4. </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11</a:t>
            </a:fld>
            <a:endParaRPr lang="ru-RU" altLang="ru-RU"/>
          </a:p>
        </p:txBody>
      </p:sp>
    </p:spTree>
    <p:extLst>
      <p:ext uri="{BB962C8B-B14F-4D97-AF65-F5344CB8AC3E}">
        <p14:creationId xmlns:p14="http://schemas.microsoft.com/office/powerpoint/2010/main" val="58931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Верхняя строка таблицы содержит технические характеристики ПФС, такие как описанные ранее информационная эффективность (I), энергетические затраты (E), математическое ожидание частоты вибраций (M), СКО частоты вибраций (SD). Данные характеристики входят во многие формулы определения эмоций и могут иметь высокую степень корреляции с эмоциональными характеристиками (максимальный коэффициент корреляции Пирсона с эмоциональными состояниями 0,8-1,0).</a:t>
            </a:r>
          </a:p>
          <a:p>
            <a:r>
              <a:rPr lang="ru-RU" altLang="en-US" dirty="0" smtClean="0">
                <a:latin typeface="Arial" panose="020B0604020202020204" pitchFamily="34" charset="0"/>
              </a:rPr>
              <a:t>Вторая строка таблицы содержит эмоциональные параметры, которые имеют значимую корреляцию между собой (максимальный коэффициент корреляции Пирсона между эмоциональными состояниями 0,4-0,8). </a:t>
            </a:r>
          </a:p>
          <a:p>
            <a:r>
              <a:rPr lang="ru-RU" altLang="en-US" dirty="0" smtClean="0">
                <a:latin typeface="Arial" panose="020B0604020202020204" pitchFamily="34" charset="0"/>
              </a:rPr>
              <a:t>Третья строка таблицы содержит психофизиологические характеристики, которые имеют среднюю корреляцию между собой и эмоциональными параметрами (максимальный коэффициент корреляции Пирсона между психофизиологическими состояниями 0,1-0,4).</a:t>
            </a:r>
          </a:p>
          <a:p>
            <a:r>
              <a:rPr lang="ru-RU" altLang="en-US" dirty="0" smtClean="0">
                <a:latin typeface="Arial" panose="020B0604020202020204" pitchFamily="34" charset="0"/>
              </a:rPr>
              <a:t>Нижние строки таблицы включают поведенческие характеристики человека, определяемые сознанием и измеряемые при совместном анализе параметров сознания и бессознательного . </a:t>
            </a:r>
          </a:p>
          <a:p>
            <a:r>
              <a:rPr lang="ru-RU" altLang="en-US" dirty="0" smtClean="0">
                <a:latin typeface="Arial" panose="020B0604020202020204" pitchFamily="34" charset="0"/>
              </a:rPr>
              <a:t>В четвертой (сверху) строке приводятся параметры множественного интеллекта, в следующей строке параметры акцентуаций характера. </a:t>
            </a:r>
          </a:p>
          <a:p>
            <a:r>
              <a:rPr lang="ru-RU" altLang="en-US" dirty="0" smtClean="0">
                <a:latin typeface="Arial" panose="020B0604020202020204" pitchFamily="34" charset="0"/>
              </a:rPr>
              <a:t>В следующих строках таблицы могут быть приведены другие независимые характеристики личности (НХС), если будет доказано, что отсутствует корреляция между этими новыми параметрами и всеми другими поведенческими характеристиками, приведенными выше.</a:t>
            </a:r>
            <a:endParaRPr lang="en-US" alt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4D2B6-68CB-4BBD-8365-B8488DE7C8F3}" type="slidenum">
              <a:rPr lang="ru-RU" altLang="ru-RU" smtClean="0"/>
              <a:pPr/>
              <a:t>12</a:t>
            </a:fld>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При добавлении новых данных</a:t>
            </a:r>
            <a:r>
              <a:rPr lang="ru-RU" altLang="en-US" baseline="0" dirty="0" smtClean="0">
                <a:latin typeface="Arial" panose="020B0604020202020204" pitchFamily="34" charset="0"/>
              </a:rPr>
              <a:t> происходит естественное обновление и увеличение базы данных поведенческих параметров. В этом году в открытый доступ была выложена обновленная база данных которая составляет 12494 результатов тестирования. Естественно, что добавление более 2000 тестирований, составляющее более 10% от предыдущей базы может заметно изменить картину распределений только в случае, если добавленные результаты имеют какие-то существенные отличия от предыдущей базы данных.</a:t>
            </a:r>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FA61B0-187E-470E-B17E-36C1282C9D24}" type="slidenum">
              <a:rPr lang="ru-RU" altLang="ru-RU" smtClean="0"/>
              <a:pPr/>
              <a:t>13</a:t>
            </a:fld>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30723"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en-US" dirty="0" smtClean="0">
                <a:latin typeface="Arial" panose="020B0604020202020204" pitchFamily="34" charset="0"/>
              </a:rPr>
              <a:t>Однако сравнение распределений и числовых характеристик</a:t>
            </a:r>
            <a:r>
              <a:rPr lang="ru-RU" altLang="en-US" baseline="0" dirty="0" smtClean="0">
                <a:latin typeface="Arial" panose="020B0604020202020204" pitchFamily="34" charset="0"/>
              </a:rPr>
              <a:t> </a:t>
            </a:r>
            <a:r>
              <a:rPr lang="ru-RU" altLang="en-US" dirty="0" smtClean="0">
                <a:latin typeface="Arial" panose="020B0604020202020204" pitchFamily="34" charset="0"/>
              </a:rPr>
              <a:t>полученных первой базе данных и ее втором обновлении показало</a:t>
            </a:r>
            <a:r>
              <a:rPr lang="ru-RU" altLang="en-US" baseline="0" dirty="0" smtClean="0">
                <a:latin typeface="Arial" panose="020B0604020202020204" pitchFamily="34" charset="0"/>
              </a:rPr>
              <a:t> различие только в 4ом знаке для распределений и корреляций (почти по всем параметрам), хотя некоторые изменения в распределениях, естественно происходят.</a:t>
            </a:r>
          </a:p>
          <a:p>
            <a:r>
              <a:rPr lang="ru-RU" altLang="en-US" baseline="0" dirty="0" smtClean="0">
                <a:latin typeface="Arial" panose="020B0604020202020204" pitchFamily="34" charset="0"/>
              </a:rPr>
              <a:t>Данный результат достаточно важен и предполагает что дальнейшее увеличение базы данных, даже в 10 </a:t>
            </a:r>
            <a:r>
              <a:rPr lang="ru-RU" altLang="en-US" baseline="0" dirty="0" err="1" smtClean="0">
                <a:latin typeface="Arial" panose="020B0604020202020204" pitchFamily="34" charset="0"/>
              </a:rPr>
              <a:t>ки</a:t>
            </a:r>
            <a:r>
              <a:rPr lang="ru-RU" altLang="en-US" baseline="0" dirty="0" smtClean="0">
                <a:latin typeface="Arial" panose="020B0604020202020204" pitchFamily="34" charset="0"/>
              </a:rPr>
              <a:t> раз вряд ли приведет к заметному изменению полученных зависимостей. Я подчеркну, что это справедливо только для общей базы данных поведенческих параметров, однако они могут отличаться существенно при различных внешних условиях получения данных.</a:t>
            </a:r>
            <a:endParaRPr lang="en-US" altLang="en-US" dirty="0"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Данные определения поведенческих параметров</a:t>
            </a:r>
            <a:r>
              <a:rPr lang="ru-RU" baseline="0" dirty="0" smtClean="0"/>
              <a:t> в том числе эмоций, психофизиологических параметров и параметров сознания вряд ли будут понятны специалистам с профильным психологическим образованием, они больше напоминают законы физики или математики. Однако это прямое следствие рассмотрение личности человека как  физического объекта, на мой взгляд бессмысленно подходить к исследованию человека с субъективных человеческих позиций. Только независимый физический и кибернетический подход позволит установить объективные закономерности и оценить личность каждого человека.</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15</a:t>
            </a:fld>
            <a:endParaRPr lang="ru-RU" altLang="ru-RU"/>
          </a:p>
        </p:txBody>
      </p:sp>
    </p:spTree>
    <p:extLst>
      <p:ext uri="{BB962C8B-B14F-4D97-AF65-F5344CB8AC3E}">
        <p14:creationId xmlns:p14="http://schemas.microsoft.com/office/powerpoint/2010/main" val="37070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Я уже говорил, что я не сторонник введения новых терминов, мне приходится делать это вынуждено, так как существующая терминология не отражает наблюдаемые</a:t>
            </a:r>
            <a:r>
              <a:rPr lang="ru-RU" altLang="en-US" baseline="0" dirty="0" smtClean="0">
                <a:latin typeface="Arial" panose="020B0604020202020204" pitchFamily="34" charset="0"/>
              </a:rPr>
              <a:t> процессы и явления. Наиболее близким аналогом вибропсихологии является кибернетическая психология, однако отсутствие внятных результатов по данному направлению заставило меня предложить новый термин.</a:t>
            </a:r>
          </a:p>
          <a:p>
            <a:r>
              <a:rPr lang="ru-RU" altLang="en-US" baseline="0" dirty="0" smtClean="0">
                <a:latin typeface="Arial" panose="020B0604020202020204" pitchFamily="34" charset="0"/>
              </a:rPr>
              <a:t>Мы все занимаемся психофизиологией и понимаем, что человеческое мышление достаточно инерционно, нужны яркие стимулы, чтобы изменить общественное сознание.</a:t>
            </a:r>
          </a:p>
          <a:p>
            <a:r>
              <a:rPr lang="ru-RU" altLang="en-US" baseline="0" dirty="0" smtClean="0">
                <a:latin typeface="Arial" panose="020B0604020202020204" pitchFamily="34" charset="0"/>
              </a:rPr>
              <a:t>Я надеюсь, что новые термины и новые достижения привлекут новых сторонников к технологии виброизображения, хотя не сомневаюсь, что они создадут множество противников вибропсихологии.</a:t>
            </a:r>
          </a:p>
          <a:p>
            <a:r>
              <a:rPr lang="ru-RU" altLang="en-US" baseline="0" dirty="0" smtClean="0">
                <a:latin typeface="Arial" panose="020B0604020202020204" pitchFamily="34" charset="0"/>
              </a:rPr>
              <a:t>В любом случае, успешное внедрение систем виброизображения на ряде знаковых объектах должно изменить ситуацию в пользу вибропсихологии. Пока, технология виброизображения успешно решала все поставленные задачи, и я оптимистически смотрю в будущее.</a:t>
            </a:r>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964AF8-82AA-4A8C-A263-5ED4CCB2A6B1}" type="slidenum">
              <a:rPr lang="ru-RU" altLang="ru-RU" smtClean="0"/>
              <a:pPr/>
              <a:t>16</a:t>
            </a:fld>
            <a:endParaRPr lang="ru-RU" altLang="ru-RU" dirty="0" smtClean="0"/>
          </a:p>
        </p:txBody>
      </p:sp>
    </p:spTree>
    <p:extLst>
      <p:ext uri="{BB962C8B-B14F-4D97-AF65-F5344CB8AC3E}">
        <p14:creationId xmlns:p14="http://schemas.microsoft.com/office/powerpoint/2010/main" val="29428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Я благодарю всех коллег, принимающих участие во третей международной научной конференции по технологии виброизображения и желаю всем участникам больших научных и практических успехов! </a:t>
            </a:r>
          </a:p>
          <a:p>
            <a:r>
              <a:rPr lang="ru-RU" altLang="en-US" dirty="0" smtClean="0">
                <a:latin typeface="Arial" panose="020B0604020202020204" pitchFamily="34" charset="0"/>
              </a:rPr>
              <a:t>Я уверен, что непростые</a:t>
            </a:r>
            <a:r>
              <a:rPr lang="ru-RU" altLang="en-US" baseline="0" dirty="0" smtClean="0">
                <a:latin typeface="Arial" panose="020B0604020202020204" pitchFamily="34" charset="0"/>
              </a:rPr>
              <a:t> условия ее проведения только прибавят активности ее участникам</a:t>
            </a:r>
            <a:r>
              <a:rPr lang="ru-RU" altLang="en-US" dirty="0" smtClean="0">
                <a:latin typeface="Arial" panose="020B0604020202020204" pitchFamily="34" charset="0"/>
              </a:rPr>
              <a:t>! В настоящее время труды первой и второй конференции пользуются активным спросом онлайн</a:t>
            </a:r>
            <a:r>
              <a:rPr lang="ru-RU" altLang="en-US" baseline="0" dirty="0" smtClean="0">
                <a:latin typeface="Arial" panose="020B0604020202020204" pitchFamily="34" charset="0"/>
              </a:rPr>
              <a:t> </a:t>
            </a:r>
            <a:r>
              <a:rPr lang="ru-RU" altLang="en-US" dirty="0" smtClean="0">
                <a:latin typeface="Arial" panose="020B0604020202020204" pitchFamily="34" charset="0"/>
              </a:rPr>
              <a:t>и имеют более</a:t>
            </a:r>
            <a:r>
              <a:rPr lang="ru-RU" altLang="en-US" baseline="0" dirty="0" smtClean="0">
                <a:latin typeface="Arial" panose="020B0604020202020204" pitchFamily="34" charset="0"/>
              </a:rPr>
              <a:t> 1000 скачиваний зарубежных ученых в год, т.е. несколько раз в день кто-то читает наши материалы. Я надеюсь что труды 3ей конференции по виброизображению будут еще более популярны у читателей!</a:t>
            </a:r>
            <a:endParaRPr lang="en-US" altLang="en-US" dirty="0" smtClean="0">
              <a:latin typeface="Arial" panose="020B0604020202020204" pitchFamily="34" charset="0"/>
            </a:endParaRPr>
          </a:p>
          <a:p>
            <a:endParaRPr lang="en-US" altLang="ru-RU" dirty="0"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47D479-8DE6-4BDC-978F-B855FEF2C58E}" type="slidenum">
              <a:rPr lang="ru-RU" altLang="ru-RU" smtClean="0"/>
              <a:pPr/>
              <a:t>17</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Так же на прошлой конференции я говорил, что изучением человека</a:t>
            </a:r>
            <a:r>
              <a:rPr lang="ru-RU" altLang="en-US" baseline="0" dirty="0" smtClean="0">
                <a:latin typeface="Arial" panose="020B0604020202020204" pitchFamily="34" charset="0"/>
              </a:rPr>
              <a:t> занимается целый ряд наук. Обобщение результатов полученных технологией виброизображения при проведении различных тестирований позволило систематизировать полученные данные и сделать выводы об элементах составляющих личность человека.</a:t>
            </a:r>
          </a:p>
          <a:p>
            <a:r>
              <a:rPr lang="ru-RU" altLang="en-US" baseline="0" dirty="0" smtClean="0">
                <a:latin typeface="Arial" panose="020B0604020202020204" pitchFamily="34" charset="0"/>
              </a:rPr>
              <a:t>Предлагаемый подход настолько отличается от существующих подходов к личности человека, что нет смысла его преподносить в рамках известных наук о человеке.</a:t>
            </a:r>
          </a:p>
          <a:p>
            <a:r>
              <a:rPr lang="ru-RU" altLang="en-US" baseline="0" dirty="0" smtClean="0">
                <a:latin typeface="Arial" panose="020B0604020202020204" pitchFamily="34" charset="0"/>
              </a:rPr>
              <a:t>Поэтому я вынужден предложить рассмотрение полученных результатов в рамках отдельного научного направления, названного </a:t>
            </a:r>
            <a:r>
              <a:rPr lang="ru-RU" altLang="en-US" baseline="0" dirty="0" err="1" smtClean="0">
                <a:latin typeface="Arial" panose="020B0604020202020204" pitchFamily="34" charset="0"/>
              </a:rPr>
              <a:t>вибропсихология</a:t>
            </a:r>
            <a:r>
              <a:rPr lang="ru-RU" altLang="en-US" baseline="0" dirty="0" smtClean="0">
                <a:latin typeface="Arial" panose="020B0604020202020204" pitchFamily="34" charset="0"/>
              </a:rPr>
              <a:t> (термин предложен Виктором Ивановичем </a:t>
            </a:r>
            <a:r>
              <a:rPr lang="ru-RU" altLang="en-US" baseline="0" dirty="0" err="1" smtClean="0">
                <a:latin typeface="Arial" panose="020B0604020202020204" pitchFamily="34" charset="0"/>
              </a:rPr>
              <a:t>Сединым</a:t>
            </a:r>
            <a:r>
              <a:rPr lang="ru-RU" altLang="en-US" baseline="0" dirty="0" smtClean="0">
                <a:latin typeface="Arial" panose="020B0604020202020204" pitchFamily="34" charset="0"/>
              </a:rPr>
              <a:t>).</a:t>
            </a:r>
            <a:endParaRPr lang="ru-RU" altLang="en-US" dirty="0" smtClean="0">
              <a:latin typeface="Arial" panose="020B0604020202020204" pitchFamily="34" charset="0"/>
            </a:endParaRPr>
          </a:p>
          <a:p>
            <a:endParaRPr lang="ru-RU" altLang="en-US" dirty="0"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E05E7C-01A2-4769-9FB9-C6E7680CBDAD}" type="slidenum">
              <a:rPr lang="ru-RU" altLang="ru-RU" smtClean="0">
                <a:solidFill>
                  <a:srgbClr val="000000"/>
                </a:solidFill>
              </a:rPr>
              <a:pPr/>
              <a:t>2</a:t>
            </a:fld>
            <a:endParaRPr lang="ru-RU" altLang="ru-RU"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Я не хочу, чтобы предлагаемая презентация выглядела как лекция Остапа </a:t>
            </a:r>
            <a:r>
              <a:rPr lang="ru-RU" altLang="en-US" dirty="0" err="1" smtClean="0">
                <a:latin typeface="Arial" panose="020B0604020202020204" pitchFamily="34" charset="0"/>
              </a:rPr>
              <a:t>Бендера</a:t>
            </a:r>
            <a:r>
              <a:rPr lang="ru-RU" altLang="en-US" dirty="0" smtClean="0">
                <a:latin typeface="Arial" panose="020B0604020202020204" pitchFamily="34" charset="0"/>
              </a:rPr>
              <a:t> про Нью </a:t>
            </a:r>
            <a:r>
              <a:rPr lang="ru-RU" altLang="en-US" dirty="0" err="1" smtClean="0">
                <a:latin typeface="Arial" panose="020B0604020202020204" pitchFamily="34" charset="0"/>
              </a:rPr>
              <a:t>Васюки</a:t>
            </a:r>
            <a:r>
              <a:rPr lang="ru-RU" altLang="en-US" dirty="0" smtClean="0">
                <a:latin typeface="Arial" panose="020B0604020202020204" pitchFamily="34" charset="0"/>
              </a:rPr>
              <a:t>, которая называлась Плодотворная Дебютная Идея. Моя задача подкрепить достаточно смелые теоретические предположения и гипотезы однозначными</a:t>
            </a:r>
            <a:r>
              <a:rPr lang="ru-RU" altLang="en-US" baseline="0" dirty="0" smtClean="0">
                <a:latin typeface="Arial" panose="020B0604020202020204" pitchFamily="34" charset="0"/>
              </a:rPr>
              <a:t> практическими результатами, основанными на существующем научном уровне знаний.</a:t>
            </a:r>
          </a:p>
          <a:p>
            <a:r>
              <a:rPr lang="ru-RU" altLang="en-US" baseline="0" dirty="0" smtClean="0">
                <a:latin typeface="Arial" panose="020B0604020202020204" pitchFamily="34" charset="0"/>
              </a:rPr>
              <a:t>Для меня как человека с техническим образованием, главное не термины, а формулы и технические данные.</a:t>
            </a:r>
          </a:p>
          <a:p>
            <a:r>
              <a:rPr lang="ru-RU" altLang="en-US" baseline="0" dirty="0" smtClean="0">
                <a:latin typeface="Arial" panose="020B0604020202020204" pitchFamily="34" charset="0"/>
              </a:rPr>
              <a:t>Но в любой естественной или точной науке необходимо давать четкие и однозначные определения происходящим физическим процессам, поэтому после провозглашения нового научного направления, необходимо дать и новые определения описываемым явлениям.</a:t>
            </a:r>
            <a:endParaRPr lang="ru-RU" altLang="en-US" dirty="0" smtClean="0">
              <a:latin typeface="Arial" panose="020B0604020202020204" pitchFamily="34" charset="0"/>
            </a:endParaRPr>
          </a:p>
          <a:p>
            <a:endParaRPr lang="ru-RU" altLang="en-US" dirty="0" smtClean="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557B2-516E-4BD9-9F3A-0F959E1152E4}"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Технология виброизображения применяемая к</a:t>
            </a:r>
            <a:r>
              <a:rPr lang="ru-RU" altLang="en-US" baseline="0" dirty="0" smtClean="0">
                <a:latin typeface="Arial" panose="020B0604020202020204" pitchFamily="34" charset="0"/>
              </a:rPr>
              <a:t> человеку описывает динамические процессы изменения его состояния. Следует отметить что оценка регуляции ПФС осуществлялась и ранее, причем в рамках нескольких научных направлений. Наиболее известным из них является гомеостаз.</a:t>
            </a:r>
          </a:p>
          <a:p>
            <a:r>
              <a:rPr lang="ru-RU" altLang="en-US" dirty="0" err="1" smtClean="0">
                <a:latin typeface="Arial" panose="020B0604020202020204" pitchFamily="34" charset="0"/>
              </a:rPr>
              <a:t>Гомеоста́з</a:t>
            </a:r>
            <a:r>
              <a:rPr lang="ru-RU" altLang="en-US" dirty="0" smtClean="0">
                <a:latin typeface="Arial" panose="020B0604020202020204" pitchFamily="34" charset="0"/>
              </a:rPr>
              <a:t>  — </a:t>
            </a:r>
            <a:r>
              <a:rPr lang="ru-RU" altLang="en-US" dirty="0" err="1" smtClean="0">
                <a:latin typeface="Arial" panose="020B0604020202020204" pitchFamily="34" charset="0"/>
              </a:rPr>
              <a:t>саморегуляция</a:t>
            </a:r>
            <a:r>
              <a:rPr lang="ru-RU" altLang="en-US" dirty="0" smtClean="0">
                <a:latin typeface="Arial" panose="020B0604020202020204" pitchFamily="34" charset="0"/>
              </a:rPr>
              <a:t>, способность открытой системы сохранять постоянство своего внутреннего состояния посредством скоординированных реакций, направленных на поддержание динамического равновесия. </a:t>
            </a:r>
          </a:p>
          <a:p>
            <a:r>
              <a:rPr lang="ru-RU" altLang="en-US" dirty="0" err="1" smtClean="0">
                <a:latin typeface="Arial" panose="020B0604020202020204" pitchFamily="34" charset="0"/>
              </a:rPr>
              <a:t>Гомеокинез</a:t>
            </a:r>
            <a:r>
              <a:rPr lang="ru-RU" altLang="en-US" baseline="0" dirty="0" smtClean="0">
                <a:latin typeface="Arial" panose="020B0604020202020204" pitchFamily="34" charset="0"/>
              </a:rPr>
              <a:t> отличается от гомеостаза рассмотрением </a:t>
            </a:r>
            <a:r>
              <a:rPr lang="ru-RU" altLang="en-US" baseline="0" dirty="0" err="1" smtClean="0">
                <a:latin typeface="Arial" panose="020B0604020202020204" pitchFamily="34" charset="0"/>
              </a:rPr>
              <a:t>саморегуляции</a:t>
            </a:r>
            <a:r>
              <a:rPr lang="ru-RU" altLang="en-US" baseline="0" dirty="0" smtClean="0">
                <a:latin typeface="Arial" panose="020B0604020202020204" pitchFamily="34" charset="0"/>
              </a:rPr>
              <a:t> в рамках наложения хронобиологических процессов.</a:t>
            </a:r>
          </a:p>
          <a:p>
            <a:r>
              <a:rPr lang="ru-RU" altLang="en-US" baseline="0" dirty="0" smtClean="0">
                <a:latin typeface="Arial" panose="020B0604020202020204" pitchFamily="34" charset="0"/>
              </a:rPr>
              <a:t>Концепция </a:t>
            </a:r>
            <a:r>
              <a:rPr lang="ru-RU" altLang="en-US" baseline="0" dirty="0" err="1" smtClean="0">
                <a:latin typeface="Arial" panose="020B0604020202020204" pitchFamily="34" charset="0"/>
              </a:rPr>
              <a:t>аллостаза</a:t>
            </a:r>
            <a:r>
              <a:rPr lang="ru-RU" altLang="en-US" baseline="0" dirty="0" smtClean="0">
                <a:latin typeface="Arial" panose="020B0604020202020204" pitchFamily="34" charset="0"/>
              </a:rPr>
              <a:t> рассматривает не только физиологические но и психологические факторы влияющие на </a:t>
            </a:r>
            <a:r>
              <a:rPr lang="ru-RU" altLang="en-US" baseline="0" dirty="0" err="1" smtClean="0">
                <a:latin typeface="Arial" panose="020B0604020202020204" pitchFamily="34" charset="0"/>
              </a:rPr>
              <a:t>саморегуляцию</a:t>
            </a:r>
            <a:r>
              <a:rPr lang="ru-RU" altLang="en-US" baseline="0" dirty="0" smtClean="0">
                <a:latin typeface="Arial" panose="020B0604020202020204" pitchFamily="34" charset="0"/>
              </a:rPr>
              <a:t> психофизиологического состояния.</a:t>
            </a:r>
          </a:p>
          <a:p>
            <a:r>
              <a:rPr lang="ru-RU" altLang="en-US" baseline="0" dirty="0" smtClean="0">
                <a:latin typeface="Arial" panose="020B0604020202020204" pitchFamily="34" charset="0"/>
              </a:rPr>
              <a:t>Вне зависимости от используемых терминов, влияние всех перечисленных факторов на изменение психофизиологического состояния выявляется технологией виброизображения.</a:t>
            </a:r>
            <a:endParaRPr lang="en-US" altLang="en-US" dirty="0" smtClean="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DD72AF-F190-46CF-AA5D-B9380806B90A}"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За последние годы в</a:t>
            </a:r>
            <a:r>
              <a:rPr lang="ru-RU" altLang="en-US" baseline="0" dirty="0" smtClean="0">
                <a:latin typeface="Arial" panose="020B0604020202020204" pitchFamily="34" charset="0"/>
              </a:rPr>
              <a:t> компании </a:t>
            </a:r>
            <a:r>
              <a:rPr lang="ru-RU" altLang="en-US" baseline="0" dirty="0" err="1" smtClean="0">
                <a:latin typeface="Arial" panose="020B0604020202020204" pitchFamily="34" charset="0"/>
              </a:rPr>
              <a:t>Элсис</a:t>
            </a:r>
            <a:r>
              <a:rPr lang="ru-RU" altLang="en-US" baseline="0" dirty="0" smtClean="0">
                <a:latin typeface="Arial" panose="020B0604020202020204" pitchFamily="34" charset="0"/>
              </a:rPr>
              <a:t> и ее партнерами была создана база данных поведенческих параметров человека включающая более 10 000 результатов тестирований. Так как различные программы виброизображения измеряют поведенческие параметры человека в едином формате, то появилась возможность объединение данных полученных разными программами, прежде всего программами </a:t>
            </a:r>
            <a:r>
              <a:rPr lang="en-US" altLang="en-US" baseline="0" dirty="0" smtClean="0">
                <a:latin typeface="Arial" panose="020B0604020202020204" pitchFamily="34" charset="0"/>
              </a:rPr>
              <a:t>VibraMI, PsyAccent </a:t>
            </a:r>
            <a:r>
              <a:rPr lang="ru-RU" altLang="en-US" baseline="0" dirty="0" smtClean="0">
                <a:latin typeface="Arial" panose="020B0604020202020204" pitchFamily="34" charset="0"/>
              </a:rPr>
              <a:t>и </a:t>
            </a:r>
            <a:r>
              <a:rPr lang="en-US" altLang="en-US" baseline="0" dirty="0" err="1" smtClean="0">
                <a:latin typeface="Arial" panose="020B0604020202020204" pitchFamily="34" charset="0"/>
              </a:rPr>
              <a:t>VibraMed</a:t>
            </a:r>
            <a:r>
              <a:rPr lang="en-US" altLang="en-US" baseline="0" dirty="0" smtClean="0">
                <a:latin typeface="Arial" panose="020B0604020202020204" pitchFamily="34" charset="0"/>
              </a:rPr>
              <a:t>.</a:t>
            </a:r>
            <a:r>
              <a:rPr lang="ru-RU" altLang="en-US" baseline="0" dirty="0" smtClean="0">
                <a:latin typeface="Arial" panose="020B0604020202020204" pitchFamily="34" charset="0"/>
              </a:rPr>
              <a:t> Данные программы получают информацию о человеке находящемся в различных психофизиологических состояниях из-за различных внешних стимулов. Программа </a:t>
            </a:r>
            <a:r>
              <a:rPr lang="ru-RU" altLang="en-US" baseline="0" dirty="0" err="1" smtClean="0">
                <a:latin typeface="Arial" panose="020B0604020202020204" pitchFamily="34" charset="0"/>
              </a:rPr>
              <a:t>ВибраМИ</a:t>
            </a:r>
            <a:r>
              <a:rPr lang="ru-RU" altLang="en-US" baseline="0" dirty="0" smtClean="0">
                <a:latin typeface="Arial" panose="020B0604020202020204" pitchFamily="34" charset="0"/>
              </a:rPr>
              <a:t> исследует человека в активном рабочем состоянии, программа </a:t>
            </a:r>
            <a:r>
              <a:rPr lang="ru-RU" altLang="en-US" baseline="0" dirty="0" err="1" smtClean="0">
                <a:latin typeface="Arial" panose="020B0604020202020204" pitchFamily="34" charset="0"/>
              </a:rPr>
              <a:t>ПсиАкцент</a:t>
            </a:r>
            <a:r>
              <a:rPr lang="ru-RU" altLang="en-US" baseline="0" dirty="0" smtClean="0">
                <a:latin typeface="Arial" panose="020B0604020202020204" pitchFamily="34" charset="0"/>
              </a:rPr>
              <a:t> в стрессовом состоянии, а программа </a:t>
            </a:r>
            <a:r>
              <a:rPr lang="ru-RU" altLang="en-US" baseline="0" dirty="0" err="1" smtClean="0">
                <a:latin typeface="Arial" panose="020B0604020202020204" pitchFamily="34" charset="0"/>
              </a:rPr>
              <a:t>ВибраМед</a:t>
            </a:r>
            <a:r>
              <a:rPr lang="ru-RU" altLang="en-US" baseline="0" dirty="0" smtClean="0">
                <a:latin typeface="Arial" panose="020B0604020202020204" pitchFamily="34" charset="0"/>
              </a:rPr>
              <a:t> в состоянии отдыха без предъявления внешних стимулов.</a:t>
            </a:r>
          </a:p>
          <a:p>
            <a:r>
              <a:rPr lang="ru-RU" altLang="en-US" baseline="0" dirty="0" smtClean="0">
                <a:latin typeface="Arial" panose="020B0604020202020204" pitchFamily="34" charset="0"/>
              </a:rPr>
              <a:t>Объединение результатов тестирований в единую базу данных позволяет в первом приближении промоделировать все основные условия жизнедеятельности человека и исследовать изменение поведенческих характеристик в зависимости от внешних условий.</a:t>
            </a:r>
          </a:p>
          <a:p>
            <a:r>
              <a:rPr lang="ru-RU" altLang="en-US" baseline="0" dirty="0" smtClean="0">
                <a:latin typeface="Arial" panose="020B0604020202020204" pitchFamily="34" charset="0"/>
              </a:rPr>
              <a:t>В прошлом году полученная база данный 10233 измерений (каждое измерение включает около 1Мб данных) была размещена в открытый доступ для проведения независимых исследований.</a:t>
            </a:r>
            <a:endParaRPr lang="en-US" altLang="en-US"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4BF92-69D5-4377-B180-071E26E4B110}"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Одним</a:t>
            </a:r>
            <a:r>
              <a:rPr lang="ru-RU" altLang="en-US" baseline="0" dirty="0" smtClean="0">
                <a:latin typeface="Arial" panose="020B0604020202020204" pitchFamily="34" charset="0"/>
              </a:rPr>
              <a:t> из информативных показателей изменения ПФС человека является регистрация изменения его состояния в осях информационно-энергетических координат. При регистрации ПФС системой виброизображения наблюдается регуляция психофизиологического состояния относительно определенного центра масс, причем процесс этой регуляции или </a:t>
            </a:r>
            <a:r>
              <a:rPr lang="ru-RU" altLang="en-US" baseline="0" dirty="0" err="1" smtClean="0">
                <a:latin typeface="Arial" panose="020B0604020202020204" pitchFamily="34" charset="0"/>
              </a:rPr>
              <a:t>саморегуляции</a:t>
            </a:r>
            <a:r>
              <a:rPr lang="ru-RU" altLang="en-US" baseline="0" dirty="0" smtClean="0">
                <a:latin typeface="Arial" panose="020B0604020202020204" pitchFamily="34" charset="0"/>
              </a:rPr>
              <a:t> практически не зависит от варианта тестирования человека. Под вариантом тестирования я понимаю два обобщенных процесса тестирования, первый при предъявлении внешних стимулов и второй свободное психофизиологическое состояние без предъявления внешних стимулов, в русском языке сложно подобрать адекватный термин английском </a:t>
            </a:r>
            <a:r>
              <a:rPr lang="en-US" altLang="en-US" baseline="0" dirty="0" smtClean="0">
                <a:latin typeface="Arial" panose="020B0604020202020204" pitchFamily="34" charset="0"/>
              </a:rPr>
              <a:t>task free.</a:t>
            </a:r>
            <a:endParaRPr lang="ru-RU" altLang="en-US" baseline="0" dirty="0" smtClean="0">
              <a:latin typeface="Arial" panose="020B0604020202020204" pitchFamily="34" charset="0"/>
            </a:endParaRPr>
          </a:p>
          <a:p>
            <a:r>
              <a:rPr lang="ru-RU" altLang="en-US" baseline="0" dirty="0" smtClean="0">
                <a:latin typeface="Arial" panose="020B0604020202020204" pitchFamily="34" charset="0"/>
              </a:rPr>
              <a:t>В большинстве случаев наблюдается относительно четкий период </a:t>
            </a:r>
            <a:r>
              <a:rPr lang="ru-RU" altLang="en-US" baseline="0" dirty="0" err="1" smtClean="0">
                <a:latin typeface="Arial" panose="020B0604020202020204" pitchFamily="34" charset="0"/>
              </a:rPr>
              <a:t>саморегуляции</a:t>
            </a:r>
            <a:r>
              <a:rPr lang="ru-RU" altLang="en-US" baseline="0" dirty="0" smtClean="0">
                <a:latin typeface="Arial" panose="020B0604020202020204" pitchFamily="34" charset="0"/>
              </a:rPr>
              <a:t> психофизиологического состояния, который мы называли в предыдущих работах периодом мозговой активности, так как была выявлена зависимость данного периода от рода деятельности.</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31258-1683-4818-8E89-768DDF69AD74}"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err="1" smtClean="0">
                <a:latin typeface="Arial" panose="020B0604020202020204" pitchFamily="34" charset="0"/>
              </a:rPr>
              <a:t>Вибропсихология</a:t>
            </a:r>
            <a:r>
              <a:rPr lang="ru-RU" altLang="en-US" baseline="0" dirty="0" smtClean="0">
                <a:latin typeface="Arial" panose="020B0604020202020204" pitchFamily="34" charset="0"/>
              </a:rPr>
              <a:t> позволяет оценивать реакцию сознания в тех же приведенных относительных единицах, что используются для измерения бессознательной реакции что дает возможность находить интегральные предпочтения испытуемого при усреднение сознательной и бессознательной реакции. Такой аддитивный подход открывает принципиально новые возможности по анализу сознания человека, он позволяет привести сознательную реакцию к тем же стимульным шкалам, что и бессознательную (или психофизиологическую) реакцию. </a:t>
            </a:r>
          </a:p>
          <a:p>
            <a:r>
              <a:rPr lang="ru-RU" altLang="en-US" baseline="0" dirty="0" smtClean="0">
                <a:latin typeface="Arial" panose="020B0604020202020204" pitchFamily="34" charset="0"/>
              </a:rPr>
              <a:t>Британский физик и психолог Роберт </a:t>
            </a:r>
            <a:r>
              <a:rPr lang="ru-RU" altLang="en-US" baseline="0" dirty="0" err="1" smtClean="0">
                <a:latin typeface="Arial" panose="020B0604020202020204" pitchFamily="34" charset="0"/>
              </a:rPr>
              <a:t>Пенроуз</a:t>
            </a:r>
            <a:r>
              <a:rPr lang="ru-RU" altLang="en-US" baseline="0" dirty="0" smtClean="0">
                <a:latin typeface="Arial" panose="020B0604020202020204" pitchFamily="34" charset="0"/>
              </a:rPr>
              <a:t> утверждал что для исследования принципов работы сознания необходима разработка новой физики. Однако, результаты получаемые технологией виброизображения утверждают обратное, сознание строится на тех же физических законах, что и бессознательная реакция.</a:t>
            </a:r>
          </a:p>
          <a:p>
            <a:r>
              <a:rPr lang="ru-RU" altLang="en-US" baseline="0" dirty="0" smtClean="0">
                <a:latin typeface="Arial" panose="020B0604020202020204" pitchFamily="34" charset="0"/>
              </a:rPr>
              <a:t>Отсутствие корреляции между параметрами сознания и бессознательным не является свидетельством их различной природы, наоборот, это является принципом классификации позволяющим однозначно привязывать поведенческий параметр человека к одной или другой классификационной группе.</a:t>
            </a:r>
            <a:endParaRPr lang="en-US" altLang="en-US" dirty="0" smtClean="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A7C44-201E-47E9-9539-CD70F21D8BFD}"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Современные системы виброизображения позволяют получать информацию о 16 психофизиологических</a:t>
            </a:r>
            <a:r>
              <a:rPr lang="ru-RU" altLang="en-US" baseline="0" dirty="0" smtClean="0">
                <a:latin typeface="Arial" panose="020B0604020202020204" pitchFamily="34" charset="0"/>
              </a:rPr>
              <a:t> параметров человека и 24 параметрах сознания. Полученная база данных поведенческих параметров человека позволяет строить плотность распределения и находить корреляции между всеми исследуемыми базовыми поведенческими параметрами. Форма распределения может быть достаточно произвольной, от нормального и </a:t>
            </a:r>
            <a:r>
              <a:rPr lang="ru-RU" altLang="en-US" baseline="0" dirty="0" err="1" smtClean="0">
                <a:latin typeface="Arial" panose="020B0604020202020204" pitchFamily="34" charset="0"/>
              </a:rPr>
              <a:t>мультимодального</a:t>
            </a:r>
            <a:r>
              <a:rPr lang="ru-RU" altLang="en-US" baseline="0" dirty="0" smtClean="0">
                <a:latin typeface="Arial" panose="020B0604020202020204" pitchFamily="34" charset="0"/>
              </a:rPr>
              <a:t> распределения к равномерному распределению, причем форма распределения исследуемого поведенческого параметра зависит от внешних условий в которых находится испытуемый.</a:t>
            </a:r>
            <a:endParaRPr lang="en-US" altLang="en-US" dirty="0"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1E7ED2-986C-4E5F-9B46-DB51AC546E0D}"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Каждое измерение базового поведенческого</a:t>
            </a:r>
            <a:r>
              <a:rPr lang="ru-RU" altLang="en-US" baseline="0" dirty="0" smtClean="0">
                <a:latin typeface="Arial" panose="020B0604020202020204" pitchFamily="34" charset="0"/>
              </a:rPr>
              <a:t> параметра представляет собой среднее значение данного параметра, полученное за все время тестирования. Короткое тестирование программой </a:t>
            </a:r>
            <a:r>
              <a:rPr lang="ru-RU" altLang="en-US" baseline="0" dirty="0" err="1" smtClean="0">
                <a:latin typeface="Arial" panose="020B0604020202020204" pitchFamily="34" charset="0"/>
              </a:rPr>
              <a:t>ВибраМед</a:t>
            </a:r>
            <a:r>
              <a:rPr lang="ru-RU" altLang="en-US" baseline="0" dirty="0" smtClean="0">
                <a:latin typeface="Arial" panose="020B0604020202020204" pitchFamily="34" charset="0"/>
              </a:rPr>
              <a:t> длится одну минуту, причем каждую секунду измеряется 5 значений параметров, следовательно за одну минуту их определяется 300 значений, из которых вычисляется медианной среднее. Время тестирования программой </a:t>
            </a:r>
            <a:r>
              <a:rPr lang="ru-RU" altLang="en-US" baseline="0" dirty="0" err="1" smtClean="0">
                <a:latin typeface="Arial" panose="020B0604020202020204" pitchFamily="34" charset="0"/>
              </a:rPr>
              <a:t>ВибраМИ</a:t>
            </a:r>
            <a:r>
              <a:rPr lang="ru-RU" altLang="en-US" baseline="0" dirty="0" smtClean="0">
                <a:latin typeface="Arial" panose="020B0604020202020204" pitchFamily="34" charset="0"/>
              </a:rPr>
              <a:t> составляет 380 секунд, следовательно это уже 1900 значений, что позволяет достаточно точно определить тип распределения.</a:t>
            </a:r>
          </a:p>
          <a:p>
            <a:r>
              <a:rPr lang="ru-RU" altLang="en-US" baseline="0" dirty="0" smtClean="0">
                <a:latin typeface="Arial" panose="020B0604020202020204" pitchFamily="34" charset="0"/>
              </a:rPr>
              <a:t>Следовательно каждое значение в базе данных является достаточно точным результатом измерения для каждого испытуемого, а распределение средних значений поведенческих параметров позволяет оценить характер распределения этого параметра в значительной выборке предположительно характерной для здоровых людей в возрасте от 14 до 80 лет. Так как данные поведенческих параметров были получены в различных странах (Япония, Китай, Корея, Иран и Россия) причем среди распределений по разным странам не было получено существенных различий, то представленная база данных может быть рассмотрена как универсальная поведенческая модель.</a:t>
            </a:r>
            <a:endParaRPr lang="en-US" altLang="en-US" dirty="0"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05C657-8BC1-47EC-AA08-B3C33E043804}"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471814-B24A-429B-BEA6-B6A47CDE5DE5}" type="slidenum">
              <a:rPr lang="ru-RU" altLang="ru-RU"/>
              <a:pPr>
                <a:defRPr/>
              </a:pPr>
              <a:t>‹#›</a:t>
            </a:fld>
            <a:endParaRPr lang="ru-RU" altLang="ru-RU"/>
          </a:p>
        </p:txBody>
      </p:sp>
    </p:spTree>
    <p:extLst>
      <p:ext uri="{BB962C8B-B14F-4D97-AF65-F5344CB8AC3E}">
        <p14:creationId xmlns:p14="http://schemas.microsoft.com/office/powerpoint/2010/main" val="23539325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0B0685-3B57-4E00-9C92-33F887144E17}" type="slidenum">
              <a:rPr lang="ru-RU" altLang="ru-RU"/>
              <a:pPr>
                <a:defRPr/>
              </a:pPr>
              <a:t>‹#›</a:t>
            </a:fld>
            <a:endParaRPr lang="ru-RU" altLang="ru-RU"/>
          </a:p>
        </p:txBody>
      </p:sp>
    </p:spTree>
    <p:extLst>
      <p:ext uri="{BB962C8B-B14F-4D97-AF65-F5344CB8AC3E}">
        <p14:creationId xmlns:p14="http://schemas.microsoft.com/office/powerpoint/2010/main" val="3895715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103D88-0967-4691-B26D-E3E50E1A671E}" type="slidenum">
              <a:rPr lang="ru-RU" altLang="ru-RU"/>
              <a:pPr>
                <a:defRPr/>
              </a:pPr>
              <a:t>‹#›</a:t>
            </a:fld>
            <a:endParaRPr lang="ru-RU" altLang="ru-RU"/>
          </a:p>
        </p:txBody>
      </p:sp>
    </p:spTree>
    <p:extLst>
      <p:ext uri="{BB962C8B-B14F-4D97-AF65-F5344CB8AC3E}">
        <p14:creationId xmlns:p14="http://schemas.microsoft.com/office/powerpoint/2010/main" val="11824338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D98964-9827-4D6F-AF97-D13E6D3C32A9}" type="slidenum">
              <a:rPr lang="ru-RU" altLang="ru-RU"/>
              <a:pPr>
                <a:defRPr/>
              </a:pPr>
              <a:t>‹#›</a:t>
            </a:fld>
            <a:endParaRPr lang="ru-RU" altLang="ru-RU"/>
          </a:p>
        </p:txBody>
      </p:sp>
    </p:spTree>
    <p:extLst>
      <p:ext uri="{BB962C8B-B14F-4D97-AF65-F5344CB8AC3E}">
        <p14:creationId xmlns:p14="http://schemas.microsoft.com/office/powerpoint/2010/main" val="2889362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8E8684-C827-4F7B-AA46-05F11237C24C}" type="slidenum">
              <a:rPr lang="ru-RU" altLang="ru-RU"/>
              <a:pPr>
                <a:defRPr/>
              </a:pPr>
              <a:t>‹#›</a:t>
            </a:fld>
            <a:endParaRPr lang="ru-RU" altLang="ru-RU"/>
          </a:p>
        </p:txBody>
      </p:sp>
    </p:spTree>
    <p:extLst>
      <p:ext uri="{BB962C8B-B14F-4D97-AF65-F5344CB8AC3E}">
        <p14:creationId xmlns:p14="http://schemas.microsoft.com/office/powerpoint/2010/main" val="3519257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5FDC50-F826-4CF4-8B8B-0CDBA70AAF3C}" type="slidenum">
              <a:rPr lang="ru-RU" altLang="ru-RU"/>
              <a:pPr>
                <a:defRPr/>
              </a:pPr>
              <a:t>‹#›</a:t>
            </a:fld>
            <a:endParaRPr lang="ru-RU" altLang="ru-RU"/>
          </a:p>
        </p:txBody>
      </p:sp>
    </p:spTree>
    <p:extLst>
      <p:ext uri="{BB962C8B-B14F-4D97-AF65-F5344CB8AC3E}">
        <p14:creationId xmlns:p14="http://schemas.microsoft.com/office/powerpoint/2010/main" val="3347480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B8F4E1E-6601-418E-A3C5-C545227DA7FF}" type="slidenum">
              <a:rPr lang="ru-RU" altLang="ru-RU"/>
              <a:pPr>
                <a:defRPr/>
              </a:pPr>
              <a:t>‹#›</a:t>
            </a:fld>
            <a:endParaRPr lang="ru-RU" altLang="ru-RU"/>
          </a:p>
        </p:txBody>
      </p:sp>
    </p:spTree>
    <p:extLst>
      <p:ext uri="{BB962C8B-B14F-4D97-AF65-F5344CB8AC3E}">
        <p14:creationId xmlns:p14="http://schemas.microsoft.com/office/powerpoint/2010/main" val="29503324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B074EBE-D218-41C5-AA34-B5A3D915DE30}" type="slidenum">
              <a:rPr lang="ru-RU" altLang="ru-RU"/>
              <a:pPr>
                <a:defRPr/>
              </a:pPr>
              <a:t>‹#›</a:t>
            </a:fld>
            <a:endParaRPr lang="ru-RU" altLang="ru-RU"/>
          </a:p>
        </p:txBody>
      </p:sp>
    </p:spTree>
    <p:extLst>
      <p:ext uri="{BB962C8B-B14F-4D97-AF65-F5344CB8AC3E}">
        <p14:creationId xmlns:p14="http://schemas.microsoft.com/office/powerpoint/2010/main" val="28035273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00AA82F-8859-4735-AA8E-2A5E245BDA2E}" type="slidenum">
              <a:rPr lang="ru-RU" altLang="ru-RU"/>
              <a:pPr>
                <a:defRPr/>
              </a:pPr>
              <a:t>‹#›</a:t>
            </a:fld>
            <a:endParaRPr lang="ru-RU" altLang="ru-RU"/>
          </a:p>
        </p:txBody>
      </p:sp>
    </p:spTree>
    <p:extLst>
      <p:ext uri="{BB962C8B-B14F-4D97-AF65-F5344CB8AC3E}">
        <p14:creationId xmlns:p14="http://schemas.microsoft.com/office/powerpoint/2010/main" val="11854293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A4FEE2F-51BB-43B9-B540-A7F69D2C9059}" type="slidenum">
              <a:rPr lang="ru-RU" altLang="ru-RU"/>
              <a:pPr>
                <a:defRPr/>
              </a:pPr>
              <a:t>‹#›</a:t>
            </a:fld>
            <a:endParaRPr lang="ru-RU" altLang="ru-RU"/>
          </a:p>
        </p:txBody>
      </p:sp>
    </p:spTree>
    <p:extLst>
      <p:ext uri="{BB962C8B-B14F-4D97-AF65-F5344CB8AC3E}">
        <p14:creationId xmlns:p14="http://schemas.microsoft.com/office/powerpoint/2010/main" val="27024797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C45681-7BCC-4300-B73E-E4B778F78D3D}" type="slidenum">
              <a:rPr lang="ru-RU" altLang="ru-RU"/>
              <a:pPr>
                <a:defRPr/>
              </a:pPr>
              <a:t>‹#›</a:t>
            </a:fld>
            <a:endParaRPr lang="ru-RU" altLang="ru-RU"/>
          </a:p>
        </p:txBody>
      </p:sp>
    </p:spTree>
    <p:extLst>
      <p:ext uri="{BB962C8B-B14F-4D97-AF65-F5344CB8AC3E}">
        <p14:creationId xmlns:p14="http://schemas.microsoft.com/office/powerpoint/2010/main" val="8049009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6DE69EAE-2217-4E82-9556-109B2337FA0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465138" y="3455988"/>
            <a:ext cx="8066087" cy="1441450"/>
          </a:xfrm>
          <a:prstGeom prst="rect">
            <a:avLst/>
          </a:prstGeom>
          <a:noFill/>
          <a:ln w="9525">
            <a:noFill/>
            <a:miter lim="800000"/>
            <a:headEnd/>
            <a:tailEnd/>
          </a:ln>
          <a:effectLst/>
        </p:spPr>
        <p:txBody>
          <a:bodyPr lIns="80133" tIns="40067" rIns="80133" bIns="40067">
            <a:spAutoFit/>
          </a:bodyPr>
          <a:lstStyle/>
          <a:p>
            <a:pPr algn="ctr">
              <a:lnSpc>
                <a:spcPct val="107000"/>
              </a:lnSpc>
              <a:spcAft>
                <a:spcPts val="0"/>
              </a:spcAft>
              <a:defRPr/>
            </a:pPr>
            <a:r>
              <a:rPr lang="ru-RU"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ВИБРОПСИХОЛОГИЯ КАК САМОСТОЯТЕЛЬНОЕ НАУЧНОЕ НАПРАВЛЕНИЕ</a:t>
            </a:r>
            <a:endParaRPr lang="en-US"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99" name="Text Box 6"/>
          <p:cNvSpPr txBox="1">
            <a:spLocks noChangeArrowheads="1"/>
          </p:cNvSpPr>
          <p:nvPr/>
        </p:nvSpPr>
        <p:spPr bwMode="auto">
          <a:xfrm>
            <a:off x="739775" y="5011738"/>
            <a:ext cx="80660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ru-RU" altLang="en-US" sz="2800">
                <a:cs typeface="Calibri" panose="020F0502020204030204" pitchFamily="34" charset="0"/>
              </a:rPr>
              <a:t>В.А. Минкин</a:t>
            </a:r>
            <a:endParaRPr lang="en-US" altLang="en-US" sz="2800">
              <a:cs typeface="Calibri" panose="020F0502020204030204" pitchFamily="34" charset="0"/>
            </a:endParaRPr>
          </a:p>
          <a:p>
            <a:pPr algn="ctr">
              <a:spcBef>
                <a:spcPct val="0"/>
              </a:spcBef>
              <a:buFontTx/>
              <a:buNone/>
            </a:pPr>
            <a:r>
              <a:rPr lang="ru-RU" altLang="en-US" sz="2800">
                <a:cs typeface="Calibri" panose="020F0502020204030204" pitchFamily="34" charset="0"/>
              </a:rPr>
              <a:t>ООО «Многопрофильное предприятие «Элсис»</a:t>
            </a:r>
          </a:p>
          <a:p>
            <a:pPr algn="ctr">
              <a:spcBef>
                <a:spcPct val="0"/>
              </a:spcBef>
              <a:buFontTx/>
              <a:buNone/>
            </a:pPr>
            <a:r>
              <a:rPr lang="ru-RU" altLang="en-US" sz="2800">
                <a:cs typeface="Calibri" panose="020F0502020204030204" pitchFamily="34" charset="0"/>
              </a:rPr>
              <a:t> РФ, Санкт-Петербург, </a:t>
            </a:r>
            <a:r>
              <a:rPr lang="en-US" altLang="en-US" sz="2800">
                <a:cs typeface="Calibri" panose="020F0502020204030204" pitchFamily="34" charset="0"/>
              </a:rPr>
              <a:t>2020</a:t>
            </a:r>
          </a:p>
        </p:txBody>
      </p:sp>
      <p:sp>
        <p:nvSpPr>
          <p:cNvPr id="4100" name="Rectangle 1"/>
          <p:cNvSpPr>
            <a:spLocks noChangeArrowheads="1"/>
          </p:cNvSpPr>
          <p:nvPr/>
        </p:nvSpPr>
        <p:spPr bwMode="auto">
          <a:xfrm>
            <a:off x="288925" y="141288"/>
            <a:ext cx="795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Arial" panose="020B0604020202020204" pitchFamily="34" charset="0"/>
              </a:rPr>
              <a:t>3</a:t>
            </a:r>
            <a:r>
              <a:rPr lang="ru-RU" altLang="en-US" sz="1800" b="1" i="1">
                <a:latin typeface="Arial" panose="020B0604020202020204" pitchFamily="34" charset="0"/>
              </a:rPr>
              <a:t>-я Международная научно-техническую конференция </a:t>
            </a:r>
            <a:r>
              <a:rPr lang="ru-RU" altLang="en-US" sz="1800" b="1">
                <a:latin typeface="Arial" panose="020B0604020202020204" pitchFamily="34" charset="0"/>
              </a:rPr>
              <a:t>Современная психофизиология. Технология виброизображения (Vibraimage).</a:t>
            </a:r>
            <a:endParaRPr lang="en-US" altLang="en-US" sz="1800">
              <a:latin typeface="Arial" panose="020B0604020202020204" pitchFamily="34" charset="0"/>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065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26682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2A68680-3ADE-40C4-8C8C-25B0BEF2633A}" type="slidenum">
              <a:rPr lang="ru-RU" altLang="ru-RU" sz="1400" smtClean="0"/>
              <a:pPr>
                <a:spcBef>
                  <a:spcPct val="0"/>
                </a:spcBef>
                <a:buFontTx/>
                <a:buNone/>
              </a:pPr>
              <a:t>10</a:t>
            </a:fld>
            <a:endParaRPr lang="ru-RU" altLang="ru-RU" sz="1400" smtClean="0"/>
          </a:p>
        </p:txBody>
      </p:sp>
      <p:sp>
        <p:nvSpPr>
          <p:cNvPr id="2" name="Rectangle 2"/>
          <p:cNvSpPr>
            <a:spLocks noGrp="1" noChangeArrowheads="1"/>
          </p:cNvSpPr>
          <p:nvPr>
            <p:ph type="title"/>
          </p:nvPr>
        </p:nvSpPr>
        <p:spPr>
          <a:xfrm>
            <a:off x="131763" y="-46038"/>
            <a:ext cx="8674100" cy="987426"/>
          </a:xfrm>
        </p:spPr>
        <p:txBody>
          <a:bodyPr/>
          <a:lstStyle/>
          <a:p>
            <a:pPr eaLnBrk="1" hangingPunct="1">
              <a:defRPr/>
            </a:pPr>
            <a:r>
              <a:rPr lang="ru-RU" sz="3200" dirty="0" smtClean="0">
                <a:solidFill>
                  <a:srgbClr val="3333CC"/>
                </a:solidFill>
                <a:effectLst>
                  <a:outerShdw blurRad="38100" dist="38100" dir="2700000" algn="tl">
                    <a:srgbClr val="C0C0C0"/>
                  </a:outerShdw>
                </a:effectLst>
              </a:rPr>
              <a:t>Эмоции, психофизиологические параметры и параметры сознания</a:t>
            </a:r>
            <a:endParaRPr lang="ru-RU" dirty="0" smtClean="0">
              <a:solidFill>
                <a:schemeClr val="accent2"/>
              </a:solidFill>
              <a:effectLst>
                <a:outerShdw blurRad="38100" dist="38100" dir="2700000" algn="tl">
                  <a:srgbClr val="C0C0C0"/>
                </a:outerShdw>
              </a:effectLst>
            </a:endParaRPr>
          </a:p>
        </p:txBody>
      </p:sp>
      <p:sp>
        <p:nvSpPr>
          <p:cNvPr id="3" name="Rectangle 2"/>
          <p:cNvSpPr/>
          <p:nvPr/>
        </p:nvSpPr>
        <p:spPr>
          <a:xfrm>
            <a:off x="347663" y="5942353"/>
            <a:ext cx="8458200" cy="707886"/>
          </a:xfrm>
          <a:prstGeom prst="rect">
            <a:avLst/>
          </a:prstGeom>
        </p:spPr>
        <p:txBody>
          <a:bodyPr>
            <a:spAutoFit/>
          </a:bodyPr>
          <a:lstStyle/>
          <a:p>
            <a:pPr algn="ctr">
              <a:defRPr/>
            </a:pPr>
            <a:r>
              <a:rPr lang="ru-RU" sz="2000" dirty="0" smtClean="0">
                <a:effectLst>
                  <a:outerShdw blurRad="38100" dist="38100" dir="2700000" algn="tl">
                    <a:srgbClr val="C0C0C0"/>
                  </a:outerShdw>
                </a:effectLst>
              </a:rPr>
              <a:t>Пример регистрации уровня здоровья и базовых психофизиологических параметров программой </a:t>
            </a:r>
            <a:r>
              <a:rPr lang="en-US" sz="2000" dirty="0" smtClean="0">
                <a:effectLst>
                  <a:outerShdw blurRad="38100" dist="38100" dir="2700000" algn="tl">
                    <a:srgbClr val="C0C0C0"/>
                  </a:outerShdw>
                </a:effectLst>
              </a:rPr>
              <a:t>HealthTest</a:t>
            </a:r>
            <a:endParaRPr lang="en-US" sz="2000" dirty="0"/>
          </a:p>
        </p:txBody>
      </p:sp>
      <p:pic>
        <p:nvPicPr>
          <p:cNvPr id="1843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128713"/>
            <a:ext cx="4106863" cy="476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941388"/>
            <a:ext cx="4559300" cy="33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4275277"/>
            <a:ext cx="47799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0381" y="5183596"/>
            <a:ext cx="46561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93D98C-B146-4234-9293-EE72C0277F86}" type="slidenum">
              <a:rPr lang="ru-RU" altLang="ru-RU" smtClean="0">
                <a:latin typeface="Times New Roman" panose="02020603050405020304" pitchFamily="18" charset="0"/>
              </a:rPr>
              <a:pPr/>
              <a:t>11</a:t>
            </a:fld>
            <a:endParaRPr lang="ru-RU" altLang="ru-RU" smtClean="0">
              <a:latin typeface="Times New Roman" panose="02020603050405020304" pitchFamily="18" charset="0"/>
            </a:endParaRPr>
          </a:p>
        </p:txBody>
      </p:sp>
      <p:sp>
        <p:nvSpPr>
          <p:cNvPr id="3" name="Rectangle 2"/>
          <p:cNvSpPr/>
          <p:nvPr/>
        </p:nvSpPr>
        <p:spPr>
          <a:xfrm>
            <a:off x="1135063" y="136525"/>
            <a:ext cx="7064375" cy="1077913"/>
          </a:xfrm>
          <a:prstGeom prst="rect">
            <a:avLst/>
          </a:prstGeom>
        </p:spPr>
        <p:txBody>
          <a:bodyPr>
            <a:spAutoFit/>
          </a:bodyPr>
          <a:lstStyle/>
          <a:p>
            <a:pPr>
              <a:defRPr/>
            </a:pPr>
            <a:r>
              <a:rPr lang="ru-RU" sz="3200" kern="0" dirty="0">
                <a:solidFill>
                  <a:srgbClr val="3333CC"/>
                </a:solidFill>
                <a:effectLst>
                  <a:outerShdw blurRad="38100" dist="38100" dir="2700000" algn="tl">
                    <a:srgbClr val="C0C0C0"/>
                  </a:outerShdw>
                </a:effectLst>
                <a:latin typeface="Times New Roman"/>
                <a:ea typeface="+mj-ea"/>
                <a:cs typeface="+mj-cs"/>
              </a:rPr>
              <a:t>Корреляция </a:t>
            </a:r>
            <a:r>
              <a:rPr lang="ru-RU" sz="3200" kern="0" dirty="0">
                <a:solidFill>
                  <a:srgbClr val="3333CC"/>
                </a:solidFill>
                <a:effectLst>
                  <a:outerShdw blurRad="38100" dist="38100" dir="2700000" algn="tl">
                    <a:srgbClr val="C0C0C0"/>
                  </a:outerShdw>
                </a:effectLst>
                <a:latin typeface="Times New Roman"/>
              </a:rPr>
              <a:t>как основа классификации </a:t>
            </a:r>
            <a:r>
              <a:rPr lang="ru-RU" sz="3200" kern="0" dirty="0">
                <a:solidFill>
                  <a:srgbClr val="3333CC"/>
                </a:solidFill>
                <a:effectLst>
                  <a:outerShdw blurRad="38100" dist="38100" dir="2700000" algn="tl">
                    <a:srgbClr val="C0C0C0"/>
                  </a:outerShdw>
                </a:effectLst>
                <a:latin typeface="Times New Roman"/>
                <a:ea typeface="+mj-ea"/>
                <a:cs typeface="+mj-cs"/>
              </a:rPr>
              <a:t>психофизиологических параметров</a:t>
            </a:r>
            <a:endParaRPr lang="en-US" dirty="0"/>
          </a:p>
        </p:txBody>
      </p:sp>
      <p:pic>
        <p:nvPicPr>
          <p:cNvPr id="204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576388"/>
            <a:ext cx="76644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C815CF-3927-46D3-B8E2-BDB36651A87E}" type="slidenum">
              <a:rPr lang="ru-RU" altLang="ru-RU" sz="1400" smtClean="0"/>
              <a:pPr>
                <a:spcBef>
                  <a:spcPct val="0"/>
                </a:spcBef>
                <a:buFontTx/>
                <a:buNone/>
              </a:pPr>
              <a:t>12</a:t>
            </a:fld>
            <a:endParaRPr lang="ru-RU" altLang="ru-RU" sz="1400" smtClean="0"/>
          </a:p>
        </p:txBody>
      </p:sp>
      <p:sp>
        <p:nvSpPr>
          <p:cNvPr id="23554" name="Rectangle 2"/>
          <p:cNvSpPr>
            <a:spLocks noGrp="1" noChangeArrowheads="1"/>
          </p:cNvSpPr>
          <p:nvPr>
            <p:ph type="title"/>
          </p:nvPr>
        </p:nvSpPr>
        <p:spPr>
          <a:xfrm>
            <a:off x="684213" y="184150"/>
            <a:ext cx="8193087" cy="863600"/>
          </a:xfrm>
        </p:spPr>
        <p:txBody>
          <a:bodyPr/>
          <a:lstStyle/>
          <a:p>
            <a:pPr eaLnBrk="1" hangingPunct="1">
              <a:defRPr/>
            </a:pPr>
            <a:r>
              <a:rPr lang="ru-RU" sz="3200" dirty="0" smtClean="0">
                <a:solidFill>
                  <a:srgbClr val="3333CC"/>
                </a:solidFill>
                <a:effectLst>
                  <a:outerShdw blurRad="38100" dist="38100" dir="2700000" algn="tl">
                    <a:srgbClr val="C0C0C0"/>
                  </a:outerShdw>
                </a:effectLst>
              </a:rPr>
              <a:t>Периодическая таблица элементов </a:t>
            </a:r>
            <a:r>
              <a:rPr lang="ru-RU" sz="3200" dirty="0" err="1" smtClean="0">
                <a:solidFill>
                  <a:srgbClr val="3333CC"/>
                </a:solidFill>
                <a:effectLst>
                  <a:outerShdw blurRad="38100" dist="38100" dir="2700000" algn="tl">
                    <a:srgbClr val="C0C0C0"/>
                  </a:outerShdw>
                </a:effectLst>
              </a:rPr>
              <a:t>вибропсихологии</a:t>
            </a:r>
            <a:endParaRPr lang="ru-RU" dirty="0" smtClean="0">
              <a:solidFill>
                <a:schemeClr val="accent2"/>
              </a:solidFill>
              <a:effectLst>
                <a:outerShdw blurRad="38100" dist="38100" dir="2700000" algn="tl">
                  <a:srgbClr val="C0C0C0"/>
                </a:outerShdw>
              </a:effectLst>
            </a:endParaRPr>
          </a:p>
        </p:txBody>
      </p:sp>
      <p:sp>
        <p:nvSpPr>
          <p:cNvPr id="21508" name="Rectangle 1"/>
          <p:cNvSpPr>
            <a:spLocks noChangeArrowheads="1"/>
          </p:cNvSpPr>
          <p:nvPr/>
        </p:nvSpPr>
        <p:spPr bwMode="auto">
          <a:xfrm>
            <a:off x="396238" y="6211887"/>
            <a:ext cx="833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ru-RU" altLang="en-US" sz="1800" dirty="0" smtClean="0">
                <a:latin typeface="Arial" panose="020B0604020202020204" pitchFamily="34" charset="0"/>
              </a:rPr>
              <a:t>Корреляция между поведенческими параметрами как определяющий принцип построения таблицы</a:t>
            </a:r>
            <a:endParaRPr lang="en-US" altLang="en-US" sz="1800" dirty="0">
              <a:latin typeface="Arial" panose="020B0604020202020204" pitchFamily="34" charset="0"/>
            </a:endParaRPr>
          </a:p>
        </p:txBody>
      </p:sp>
      <p:sp>
        <p:nvSpPr>
          <p:cNvPr id="21509"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45673224"/>
              </p:ext>
            </p:extLst>
          </p:nvPr>
        </p:nvGraphicFramePr>
        <p:xfrm>
          <a:off x="396237" y="1064828"/>
          <a:ext cx="8061961" cy="5234172"/>
        </p:xfrm>
        <a:graphic>
          <a:graphicData uri="http://schemas.openxmlformats.org/drawingml/2006/table">
            <a:tbl>
              <a:tblPr firstRow="1" firstCol="1" bandRow="1"/>
              <a:tblGrid>
                <a:gridCol w="2149666">
                  <a:extLst>
                    <a:ext uri="{9D8B030D-6E8A-4147-A177-3AD203B41FA5}">
                      <a16:colId xmlns:a16="http://schemas.microsoft.com/office/drawing/2014/main" val="679605221"/>
                    </a:ext>
                  </a:extLst>
                </a:gridCol>
                <a:gridCol w="300840">
                  <a:extLst>
                    <a:ext uri="{9D8B030D-6E8A-4147-A177-3AD203B41FA5}">
                      <a16:colId xmlns:a16="http://schemas.microsoft.com/office/drawing/2014/main" val="911879113"/>
                    </a:ext>
                  </a:extLst>
                </a:gridCol>
                <a:gridCol w="300840">
                  <a:extLst>
                    <a:ext uri="{9D8B030D-6E8A-4147-A177-3AD203B41FA5}">
                      <a16:colId xmlns:a16="http://schemas.microsoft.com/office/drawing/2014/main" val="764109819"/>
                    </a:ext>
                  </a:extLst>
                </a:gridCol>
                <a:gridCol w="300840">
                  <a:extLst>
                    <a:ext uri="{9D8B030D-6E8A-4147-A177-3AD203B41FA5}">
                      <a16:colId xmlns:a16="http://schemas.microsoft.com/office/drawing/2014/main" val="1908077621"/>
                    </a:ext>
                  </a:extLst>
                </a:gridCol>
                <a:gridCol w="300840">
                  <a:extLst>
                    <a:ext uri="{9D8B030D-6E8A-4147-A177-3AD203B41FA5}">
                      <a16:colId xmlns:a16="http://schemas.microsoft.com/office/drawing/2014/main" val="4291405934"/>
                    </a:ext>
                  </a:extLst>
                </a:gridCol>
                <a:gridCol w="285006">
                  <a:extLst>
                    <a:ext uri="{9D8B030D-6E8A-4147-A177-3AD203B41FA5}">
                      <a16:colId xmlns:a16="http://schemas.microsoft.com/office/drawing/2014/main" val="830359087"/>
                    </a:ext>
                  </a:extLst>
                </a:gridCol>
                <a:gridCol w="561303">
                  <a:extLst>
                    <a:ext uri="{9D8B030D-6E8A-4147-A177-3AD203B41FA5}">
                      <a16:colId xmlns:a16="http://schemas.microsoft.com/office/drawing/2014/main" val="85742295"/>
                    </a:ext>
                  </a:extLst>
                </a:gridCol>
                <a:gridCol w="300840">
                  <a:extLst>
                    <a:ext uri="{9D8B030D-6E8A-4147-A177-3AD203B41FA5}">
                      <a16:colId xmlns:a16="http://schemas.microsoft.com/office/drawing/2014/main" val="755833359"/>
                    </a:ext>
                  </a:extLst>
                </a:gridCol>
                <a:gridCol w="484511">
                  <a:extLst>
                    <a:ext uri="{9D8B030D-6E8A-4147-A177-3AD203B41FA5}">
                      <a16:colId xmlns:a16="http://schemas.microsoft.com/office/drawing/2014/main" val="3633043528"/>
                    </a:ext>
                  </a:extLst>
                </a:gridCol>
                <a:gridCol w="452842">
                  <a:extLst>
                    <a:ext uri="{9D8B030D-6E8A-4147-A177-3AD203B41FA5}">
                      <a16:colId xmlns:a16="http://schemas.microsoft.com/office/drawing/2014/main" val="2318470560"/>
                    </a:ext>
                  </a:extLst>
                </a:gridCol>
                <a:gridCol w="579513">
                  <a:extLst>
                    <a:ext uri="{9D8B030D-6E8A-4147-A177-3AD203B41FA5}">
                      <a16:colId xmlns:a16="http://schemas.microsoft.com/office/drawing/2014/main" val="68723523"/>
                    </a:ext>
                  </a:extLst>
                </a:gridCol>
                <a:gridCol w="579513">
                  <a:extLst>
                    <a:ext uri="{9D8B030D-6E8A-4147-A177-3AD203B41FA5}">
                      <a16:colId xmlns:a16="http://schemas.microsoft.com/office/drawing/2014/main" val="1279366721"/>
                    </a:ext>
                  </a:extLst>
                </a:gridCol>
                <a:gridCol w="579513">
                  <a:extLst>
                    <a:ext uri="{9D8B030D-6E8A-4147-A177-3AD203B41FA5}">
                      <a16:colId xmlns:a16="http://schemas.microsoft.com/office/drawing/2014/main" val="440695690"/>
                    </a:ext>
                  </a:extLst>
                </a:gridCol>
                <a:gridCol w="466302">
                  <a:extLst>
                    <a:ext uri="{9D8B030D-6E8A-4147-A177-3AD203B41FA5}">
                      <a16:colId xmlns:a16="http://schemas.microsoft.com/office/drawing/2014/main" val="3362555393"/>
                    </a:ext>
                  </a:extLst>
                </a:gridCol>
                <a:gridCol w="419592">
                  <a:extLst>
                    <a:ext uri="{9D8B030D-6E8A-4147-A177-3AD203B41FA5}">
                      <a16:colId xmlns:a16="http://schemas.microsoft.com/office/drawing/2014/main" val="1755625464"/>
                    </a:ext>
                  </a:extLst>
                </a:gridCol>
              </a:tblGrid>
              <a:tr h="622739">
                <a:tc>
                  <a:txBody>
                    <a:bodyPr/>
                    <a:lstStyle/>
                    <a:p>
                      <a:pPr>
                        <a:lnSpc>
                          <a:spcPct val="10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12">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Поведенческие характеристики (ПХ)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Максимальная корреляция с ПХ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55559375"/>
                  </a:ext>
                </a:extLst>
              </a:tr>
              <a:tr h="379616">
                <a:tc>
                  <a:txBody>
                    <a:bodyPr/>
                    <a:lstStyle/>
                    <a:p>
                      <a:pP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Порядок или значимость ПХ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92423715"/>
                  </a:ext>
                </a:extLst>
              </a:tr>
              <a:tr h="768764">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Информационно-энергетические характеристики (ИЭХ) ПФС</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0,8-1,0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0803860"/>
                  </a:ext>
                </a:extLst>
              </a:tr>
              <a:tr h="18504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Величина ИЭХ ПФС</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50675536"/>
                  </a:ext>
                </a:extLst>
              </a:tr>
              <a:tr h="30868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Эмоции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E12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0,4-0,8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41844771"/>
                  </a:ext>
                </a:extLst>
              </a:tr>
              <a:tr h="18504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Величина эмоции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85306939"/>
                  </a:ext>
                </a:extLst>
              </a:tr>
              <a:tr h="46302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Психофизиологические параметры (ПФП)</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P16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0,1-0,4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76212691"/>
                  </a:ext>
                </a:extLst>
              </a:tr>
              <a:tr h="18504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Величина ПФП</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84714245"/>
                  </a:ext>
                </a:extLst>
              </a:tr>
              <a:tr h="379616">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Типы множественного интеллекта (МИ)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ФИ</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ЛМ</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БК</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ВП</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МД</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ВЛ</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КР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МЛ</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34785901"/>
                  </a:ext>
                </a:extLst>
              </a:tr>
              <a:tr h="18504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Величина МИ</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87234318"/>
                  </a:ext>
                </a:extLst>
              </a:tr>
              <a:tr h="379616">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Акцентуации характера (АХ)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ДМ</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ТВ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ЗВ</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АЛ</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АЭ</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ВБ</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ЭМ</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ИР</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ГТ</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ЭВ</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58743224"/>
                  </a:ext>
                </a:extLst>
              </a:tr>
              <a:tr h="18504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Величина АХ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79628115"/>
                  </a:ext>
                </a:extLst>
              </a:tr>
              <a:tr h="574190">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Независимые характеристики сознания (НХС)</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0760919"/>
                  </a:ext>
                </a:extLst>
              </a:tr>
              <a:tr h="185042">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Величина НХС</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82" marR="5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037831"/>
                  </a:ext>
                </a:extLst>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5EB695-9D97-4D21-BA77-A9B8EABEA80A}" type="slidenum">
              <a:rPr lang="ru-RU" altLang="ru-RU" sz="1400" smtClean="0"/>
              <a:pPr>
                <a:spcBef>
                  <a:spcPct val="0"/>
                </a:spcBef>
                <a:buFontTx/>
                <a:buNone/>
              </a:pPr>
              <a:t>13</a:t>
            </a:fld>
            <a:endParaRPr lang="ru-RU" altLang="ru-RU" sz="1400" smtClean="0"/>
          </a:p>
        </p:txBody>
      </p:sp>
      <p:sp>
        <p:nvSpPr>
          <p:cNvPr id="2" name="Rectangle 2"/>
          <p:cNvSpPr>
            <a:spLocks noGrp="1" noChangeArrowheads="1"/>
          </p:cNvSpPr>
          <p:nvPr>
            <p:ph type="title"/>
          </p:nvPr>
        </p:nvSpPr>
        <p:spPr>
          <a:xfrm>
            <a:off x="203994" y="72231"/>
            <a:ext cx="8802687" cy="741363"/>
          </a:xfrm>
        </p:spPr>
        <p:txBody>
          <a:bodyPr/>
          <a:lstStyle/>
          <a:p>
            <a:pPr eaLnBrk="1" hangingPunct="1">
              <a:defRPr/>
            </a:pPr>
            <a:r>
              <a:rPr lang="ru-RU" sz="2800" dirty="0" smtClean="0">
                <a:solidFill>
                  <a:srgbClr val="3333CC"/>
                </a:solidFill>
                <a:effectLst>
                  <a:outerShdw blurRad="38100" dist="38100" dir="2700000" algn="tl">
                    <a:srgbClr val="C0C0C0"/>
                  </a:outerShdw>
                </a:effectLst>
              </a:rPr>
              <a:t>Обработка психофизиологических данных</a:t>
            </a:r>
            <a:endParaRPr lang="ru-RU" sz="2800" dirty="0" smtClean="0"/>
          </a:p>
        </p:txBody>
      </p:sp>
      <p:sp>
        <p:nvSpPr>
          <p:cNvPr id="3" name="Rectangle 2"/>
          <p:cNvSpPr/>
          <p:nvPr/>
        </p:nvSpPr>
        <p:spPr>
          <a:xfrm>
            <a:off x="417513" y="5782270"/>
            <a:ext cx="8375649" cy="646331"/>
          </a:xfrm>
          <a:prstGeom prst="rect">
            <a:avLst/>
          </a:prstGeom>
        </p:spPr>
        <p:txBody>
          <a:bodyPr wrap="square">
            <a:spAutoFit/>
          </a:bodyPr>
          <a:lstStyle/>
          <a:p>
            <a:pPr algn="ctr">
              <a:defRPr/>
            </a:pPr>
            <a:r>
              <a:rPr lang="ru-RU" dirty="0" smtClean="0">
                <a:effectLst>
                  <a:outerShdw blurRad="38100" dist="38100" dir="2700000" algn="tl">
                    <a:srgbClr val="C0C0C0"/>
                  </a:outerShdw>
                </a:effectLst>
              </a:rPr>
              <a:t>Обновленная </a:t>
            </a:r>
            <a:r>
              <a:rPr lang="ru-RU" dirty="0">
                <a:effectLst>
                  <a:outerShdw blurRad="38100" dist="38100" dir="2700000" algn="tl">
                    <a:srgbClr val="C0C0C0"/>
                  </a:outerShdw>
                </a:effectLst>
              </a:rPr>
              <a:t>о</a:t>
            </a:r>
            <a:r>
              <a:rPr lang="ru-RU" dirty="0" smtClean="0">
                <a:effectLst>
                  <a:outerShdw blurRad="38100" dist="38100" dir="2700000" algn="tl">
                    <a:srgbClr val="C0C0C0"/>
                  </a:outerShdw>
                </a:effectLst>
              </a:rPr>
              <a:t>ткрытая база данных поведенческих параметров</a:t>
            </a:r>
            <a:endParaRPr lang="en-US" dirty="0" smtClean="0">
              <a:effectLst>
                <a:outerShdw blurRad="38100" dist="38100" dir="2700000" algn="tl">
                  <a:srgbClr val="C0C0C0"/>
                </a:outerShdw>
              </a:effectLst>
            </a:endParaRPr>
          </a:p>
          <a:p>
            <a:pPr algn="ctr">
              <a:defRPr/>
            </a:pPr>
            <a:r>
              <a:rPr lang="en-US" dirty="0"/>
              <a:t>http://</a:t>
            </a:r>
            <a:r>
              <a:rPr lang="en-US" dirty="0" smtClean="0"/>
              <a:t>www.psymaker.com/downloads/CyberVibraV2.zip</a:t>
            </a:r>
            <a:endParaRPr lang="en-US" dirty="0"/>
          </a:p>
        </p:txBody>
      </p:sp>
      <p:pic>
        <p:nvPicPr>
          <p:cNvPr id="2765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12" y="813594"/>
            <a:ext cx="8375650" cy="497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238" y="3906838"/>
            <a:ext cx="222250" cy="322262"/>
          </a:xfrm>
          <a:prstGeom prst="rect">
            <a:avLst/>
          </a:prstGeom>
          <a:noFill/>
          <a:ln>
            <a:noFill/>
          </a:ln>
        </p:spPr>
        <p:txBody>
          <a:bodyPr wrap="none"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r>
              <a:rPr lang="ru-RU" sz="1633" dirty="0">
                <a:latin typeface="Arial" pitchFamily="18"/>
                <a:ea typeface="Microsoft YaHei" pitchFamily="2"/>
                <a:cs typeface="Mangal" pitchFamily="2"/>
              </a:rPr>
              <a:t> </a:t>
            </a:r>
          </a:p>
        </p:txBody>
      </p:sp>
      <p:sp>
        <p:nvSpPr>
          <p:cNvPr id="2" name="Rectangle 1"/>
          <p:cNvSpPr/>
          <p:nvPr/>
        </p:nvSpPr>
        <p:spPr>
          <a:xfrm>
            <a:off x="579438" y="163513"/>
            <a:ext cx="8339137" cy="954107"/>
          </a:xfrm>
          <a:prstGeom prst="rect">
            <a:avLst/>
          </a:prstGeom>
        </p:spPr>
        <p:txBody>
          <a:bodyPr>
            <a:spAutoFit/>
          </a:bodyPr>
          <a:lstStyle/>
          <a:p>
            <a:pPr algn="ctr">
              <a:defRPr/>
            </a:pPr>
            <a:r>
              <a:rPr lang="ru-RU" sz="2800" dirty="0" smtClean="0">
                <a:solidFill>
                  <a:schemeClr val="accent2"/>
                </a:solidFill>
                <a:latin typeface="+mj-lt"/>
              </a:rPr>
              <a:t>Обновления открытой базы данных поведенческих параметров 10233 -12494</a:t>
            </a:r>
            <a:endParaRPr lang="en-US" sz="2800" dirty="0">
              <a:solidFill>
                <a:schemeClr val="accent2"/>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1903649777"/>
              </p:ext>
            </p:extLst>
          </p:nvPr>
        </p:nvGraphicFramePr>
        <p:xfrm>
          <a:off x="317500" y="1323975"/>
          <a:ext cx="2811779" cy="2514600"/>
        </p:xfrm>
        <a:graphic>
          <a:graphicData uri="http://schemas.openxmlformats.org/drawingml/2006/table">
            <a:tbl>
              <a:tblPr/>
              <a:tblGrid>
                <a:gridCol w="1431568">
                  <a:extLst>
                    <a:ext uri="{9D8B030D-6E8A-4147-A177-3AD203B41FA5}">
                      <a16:colId xmlns:a16="http://schemas.microsoft.com/office/drawing/2014/main" val="2815907354"/>
                    </a:ext>
                  </a:extLst>
                </a:gridCol>
                <a:gridCol w="892322">
                  <a:extLst>
                    <a:ext uri="{9D8B030D-6E8A-4147-A177-3AD203B41FA5}">
                      <a16:colId xmlns:a16="http://schemas.microsoft.com/office/drawing/2014/main" val="282217413"/>
                    </a:ext>
                  </a:extLst>
                </a:gridCol>
                <a:gridCol w="487889">
                  <a:extLst>
                    <a:ext uri="{9D8B030D-6E8A-4147-A177-3AD203B41FA5}">
                      <a16:colId xmlns:a16="http://schemas.microsoft.com/office/drawing/2014/main" val="3763704572"/>
                    </a:ext>
                  </a:extLst>
                </a:gridCol>
              </a:tblGrid>
              <a:tr h="225806">
                <a:tc>
                  <a:txBody>
                    <a:bodyPr/>
                    <a:lstStyle/>
                    <a:p>
                      <a:pPr algn="ctr" fontAlgn="ctr"/>
                      <a:r>
                        <a:rPr lang="en-US" sz="1100" b="0" i="0" u="none" strike="noStrike">
                          <a:solidFill>
                            <a:srgbClr val="000000"/>
                          </a:solidFill>
                          <a:effectLst/>
                          <a:latin typeface="Calibri" panose="020F0502020204030204" pitchFamily="34" charset="0"/>
                        </a:rPr>
                        <a:t>T8-T12 (Self regulation (E8)-Happiness (E12))</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962068418"/>
                  </a:ext>
                </a:extLst>
              </a:tr>
              <a:tr h="225806">
                <a:tc>
                  <a:txBody>
                    <a:bodyPr/>
                    <a:lstStyle/>
                    <a:p>
                      <a:pPr algn="ctr" fontAlgn="ctr"/>
                      <a:r>
                        <a:rPr lang="en-US" sz="1100" b="0" i="0" u="none" strike="noStrike">
                          <a:solidFill>
                            <a:srgbClr val="000000"/>
                          </a:solidFill>
                          <a:effectLst/>
                          <a:latin typeface="Calibri" panose="020F0502020204030204" pitchFamily="34" charset="0"/>
                        </a:rPr>
                        <a:t>Self regulation (E8)</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Happiness (E12)</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812214747"/>
                  </a:ext>
                </a:extLst>
              </a:tr>
              <a:tr h="112903">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444173624"/>
                  </a:ext>
                </a:extLst>
              </a:tr>
              <a:tr h="112903">
                <a:tc>
                  <a:txBody>
                    <a:bodyPr/>
                    <a:lstStyle/>
                    <a:p>
                      <a:pPr algn="ctr" fontAlgn="ctr"/>
                      <a:r>
                        <a:rPr lang="en-US" sz="1100" b="0" i="0" u="none" strike="noStrike">
                          <a:solidFill>
                            <a:srgbClr val="000000"/>
                          </a:solidFill>
                          <a:effectLst/>
                          <a:latin typeface="Calibri" panose="020F0502020204030204" pitchFamily="34" charset="0"/>
                        </a:rPr>
                        <a:t>cor</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0,50</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962772665"/>
                  </a:ext>
                </a:extLst>
              </a:tr>
              <a:tr h="112903">
                <a:tc>
                  <a:txBody>
                    <a:bodyPr/>
                    <a:lstStyle/>
                    <a:p>
                      <a:pPr algn="ctr" fontAlgn="ctr"/>
                      <a:r>
                        <a:rPr lang="en-US" sz="1100" b="0" i="0" u="none" strike="noStrike">
                          <a:solidFill>
                            <a:srgbClr val="000000"/>
                          </a:solidFill>
                          <a:effectLst/>
                          <a:latin typeface="Calibri" panose="020F0502020204030204" pitchFamily="34" charset="0"/>
                        </a:rPr>
                        <a:t>Med</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66,71</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360109592"/>
                  </a:ext>
                </a:extLst>
              </a:tr>
              <a:tr h="112903">
                <a:tc>
                  <a:txBody>
                    <a:bodyPr/>
                    <a:lstStyle/>
                    <a:p>
                      <a:pPr algn="ctr" fontAlgn="ctr"/>
                      <a:r>
                        <a:rPr lang="en-US" sz="1100" b="0" i="0" u="none" strike="noStrike" dirty="0">
                          <a:solidFill>
                            <a:srgbClr val="000000"/>
                          </a:solidFill>
                          <a:effectLst/>
                          <a:latin typeface="Calibri" panose="020F0502020204030204" pitchFamily="34" charset="0"/>
                        </a:rPr>
                        <a:t>M</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66,06</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259927257"/>
                  </a:ext>
                </a:extLst>
              </a:tr>
              <a:tr h="112903">
                <a:tc>
                  <a:txBody>
                    <a:bodyPr/>
                    <a:lstStyle/>
                    <a:p>
                      <a:pPr algn="ctr" fontAlgn="ctr"/>
                      <a:r>
                        <a:rPr lang="en-US" sz="1100" b="0" i="0" u="none" strike="noStrike" dirty="0">
                          <a:solidFill>
                            <a:srgbClr val="000000"/>
                          </a:solidFill>
                          <a:effectLst/>
                          <a:latin typeface="Calibri" panose="020F0502020204030204" pitchFamily="34" charset="0"/>
                        </a:rPr>
                        <a:t>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12,73</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079926234"/>
                  </a:ext>
                </a:extLst>
              </a:tr>
              <a:tr h="112903">
                <a:tc>
                  <a:txBody>
                    <a:bodyPr/>
                    <a:lstStyle/>
                    <a:p>
                      <a:pPr algn="ctr" fontAlgn="ctr"/>
                      <a:r>
                        <a:rPr lang="en-US" sz="1100" b="0" i="0" u="none" strike="noStrike" dirty="0">
                          <a:solidFill>
                            <a:srgbClr val="000000"/>
                          </a:solidFill>
                          <a:effectLst/>
                          <a:latin typeface="Calibri" panose="020F0502020204030204" pitchFamily="34" charset="0"/>
                        </a:rPr>
                        <a:t>M+S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78,79</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19,61%</a:t>
                      </a:r>
                    </a:p>
                  </a:txBody>
                  <a:tcPr marL="0" marR="0" marT="0" marB="0" anchor="ctr">
                    <a:lnL>
                      <a:noFill/>
                    </a:lnL>
                    <a:lnR>
                      <a:noFill/>
                    </a:lnR>
                    <a:lnT>
                      <a:noFill/>
                    </a:lnT>
                    <a:lnB>
                      <a:noFill/>
                    </a:lnB>
                  </a:tcPr>
                </a:tc>
                <a:extLst>
                  <a:ext uri="{0D108BD9-81ED-4DB2-BD59-A6C34878D82A}">
                    <a16:rowId xmlns:a16="http://schemas.microsoft.com/office/drawing/2014/main" val="3404215080"/>
                  </a:ext>
                </a:extLst>
              </a:tr>
              <a:tr h="112903">
                <a:tc>
                  <a:txBody>
                    <a:bodyPr/>
                    <a:lstStyle/>
                    <a:p>
                      <a:pPr algn="ctr" fontAlgn="ctr"/>
                      <a:r>
                        <a:rPr lang="en-US" sz="1100" b="0" i="0" u="none" strike="noStrike" dirty="0">
                          <a:solidFill>
                            <a:srgbClr val="000000"/>
                          </a:solidFill>
                          <a:effectLst/>
                          <a:latin typeface="Calibri" panose="020F0502020204030204" pitchFamily="34" charset="0"/>
                        </a:rPr>
                        <a:t>M-S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53,33</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17,72%</a:t>
                      </a:r>
                    </a:p>
                  </a:txBody>
                  <a:tcPr marL="0" marR="0" marT="0" marB="0" anchor="ctr">
                    <a:lnL>
                      <a:noFill/>
                    </a:lnL>
                    <a:lnR>
                      <a:noFill/>
                    </a:lnR>
                    <a:lnT>
                      <a:noFill/>
                    </a:lnT>
                    <a:lnB>
                      <a:noFill/>
                    </a:lnB>
                  </a:tcPr>
                </a:tc>
                <a:extLst>
                  <a:ext uri="{0D108BD9-81ED-4DB2-BD59-A6C34878D82A}">
                    <a16:rowId xmlns:a16="http://schemas.microsoft.com/office/drawing/2014/main" val="2193967582"/>
                  </a:ext>
                </a:extLst>
              </a:tr>
              <a:tr h="112903">
                <a:tc>
                  <a:txBody>
                    <a:bodyPr/>
                    <a:lstStyle/>
                    <a:p>
                      <a:pPr algn="ctr" fontAlgn="ctr"/>
                      <a:r>
                        <a:rPr lang="en-US" sz="1100" b="0" i="0" u="none" strike="noStrike" dirty="0">
                          <a:solidFill>
                            <a:srgbClr val="000000"/>
                          </a:solidFill>
                          <a:effectLst/>
                          <a:latin typeface="Calibri" panose="020F0502020204030204" pitchFamily="34" charset="0"/>
                        </a:rPr>
                        <a:t>M+2S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91,51</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0,25%</a:t>
                      </a:r>
                    </a:p>
                  </a:txBody>
                  <a:tcPr marL="0" marR="0" marT="0" marB="0" anchor="ctr">
                    <a:lnL>
                      <a:noFill/>
                    </a:lnL>
                    <a:lnR>
                      <a:noFill/>
                    </a:lnR>
                    <a:lnT>
                      <a:noFill/>
                    </a:lnT>
                    <a:lnB>
                      <a:noFill/>
                    </a:lnB>
                  </a:tcPr>
                </a:tc>
                <a:extLst>
                  <a:ext uri="{0D108BD9-81ED-4DB2-BD59-A6C34878D82A}">
                    <a16:rowId xmlns:a16="http://schemas.microsoft.com/office/drawing/2014/main" val="1186482779"/>
                  </a:ext>
                </a:extLst>
              </a:tr>
              <a:tr h="112903">
                <a:tc>
                  <a:txBody>
                    <a:bodyPr/>
                    <a:lstStyle/>
                    <a:p>
                      <a:pPr algn="ctr" fontAlgn="ctr"/>
                      <a:r>
                        <a:rPr lang="en-US" sz="1100" b="0" i="0" u="none" strike="noStrike" dirty="0">
                          <a:solidFill>
                            <a:srgbClr val="000000"/>
                          </a:solidFill>
                          <a:effectLst/>
                          <a:latin typeface="Calibri" panose="020F0502020204030204" pitchFamily="34" charset="0"/>
                        </a:rPr>
                        <a:t>M-2S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40,61</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1,58%</a:t>
                      </a:r>
                    </a:p>
                  </a:txBody>
                  <a:tcPr marL="0" marR="0" marT="0" marB="0" anchor="ctr">
                    <a:lnL>
                      <a:noFill/>
                    </a:lnL>
                    <a:lnR>
                      <a:noFill/>
                    </a:lnR>
                    <a:lnT>
                      <a:noFill/>
                    </a:lnT>
                    <a:lnB>
                      <a:noFill/>
                    </a:lnB>
                  </a:tcPr>
                </a:tc>
                <a:extLst>
                  <a:ext uri="{0D108BD9-81ED-4DB2-BD59-A6C34878D82A}">
                    <a16:rowId xmlns:a16="http://schemas.microsoft.com/office/drawing/2014/main" val="978384045"/>
                  </a:ext>
                </a:extLst>
              </a:tr>
              <a:tr h="112903">
                <a:tc>
                  <a:txBody>
                    <a:bodyPr/>
                    <a:lstStyle/>
                    <a:p>
                      <a:pPr algn="ctr" fontAlgn="ctr"/>
                      <a:r>
                        <a:rPr lang="en-US" sz="1100" b="0" i="0" u="none" strike="noStrike">
                          <a:solidFill>
                            <a:srgbClr val="000000"/>
                          </a:solidFill>
                          <a:effectLst/>
                          <a:latin typeface="Calibri" panose="020F0502020204030204" pitchFamily="34" charset="0"/>
                        </a:rPr>
                        <a:t>M+3S</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104,24</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0,00%</a:t>
                      </a:r>
                    </a:p>
                  </a:txBody>
                  <a:tcPr marL="0" marR="0" marT="0" marB="0" anchor="ctr">
                    <a:lnL>
                      <a:noFill/>
                    </a:lnL>
                    <a:lnR>
                      <a:noFill/>
                    </a:lnR>
                    <a:lnT>
                      <a:noFill/>
                    </a:lnT>
                    <a:lnB>
                      <a:noFill/>
                    </a:lnB>
                  </a:tcPr>
                </a:tc>
                <a:extLst>
                  <a:ext uri="{0D108BD9-81ED-4DB2-BD59-A6C34878D82A}">
                    <a16:rowId xmlns:a16="http://schemas.microsoft.com/office/drawing/2014/main" val="3253185400"/>
                  </a:ext>
                </a:extLst>
              </a:tr>
              <a:tr h="112903">
                <a:tc>
                  <a:txBody>
                    <a:bodyPr/>
                    <a:lstStyle/>
                    <a:p>
                      <a:pPr algn="ctr" fontAlgn="ctr"/>
                      <a:r>
                        <a:rPr lang="en-US" sz="1100" b="0" i="0" u="none" strike="noStrike">
                          <a:solidFill>
                            <a:srgbClr val="000000"/>
                          </a:solidFill>
                          <a:effectLst/>
                          <a:latin typeface="Calibri" panose="020F0502020204030204" pitchFamily="34" charset="0"/>
                        </a:rPr>
                        <a:t>M-3S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27,88</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0,06%</a:t>
                      </a:r>
                    </a:p>
                  </a:txBody>
                  <a:tcPr marL="0" marR="0" marT="0" marB="0" anchor="ctr">
                    <a:lnL>
                      <a:noFill/>
                    </a:lnL>
                    <a:lnR>
                      <a:noFill/>
                    </a:lnR>
                    <a:lnT>
                      <a:noFill/>
                    </a:lnT>
                    <a:lnB>
                      <a:noFill/>
                    </a:lnB>
                  </a:tcPr>
                </a:tc>
                <a:extLst>
                  <a:ext uri="{0D108BD9-81ED-4DB2-BD59-A6C34878D82A}">
                    <a16:rowId xmlns:a16="http://schemas.microsoft.com/office/drawing/2014/main" val="3114602495"/>
                  </a:ext>
                </a:extLst>
              </a:tr>
            </a:tbl>
          </a:graphicData>
        </a:graphic>
      </p:graphicFrame>
      <p:pic>
        <p:nvPicPr>
          <p:cNvPr id="2974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058" y="1323975"/>
            <a:ext cx="2916712" cy="205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4005225647"/>
              </p:ext>
            </p:extLst>
          </p:nvPr>
        </p:nvGraphicFramePr>
        <p:xfrm>
          <a:off x="437198" y="4037310"/>
          <a:ext cx="2984499" cy="2346960"/>
        </p:xfrm>
        <a:graphic>
          <a:graphicData uri="http://schemas.openxmlformats.org/drawingml/2006/table">
            <a:tbl>
              <a:tblPr/>
              <a:tblGrid>
                <a:gridCol w="1483042">
                  <a:extLst>
                    <a:ext uri="{9D8B030D-6E8A-4147-A177-3AD203B41FA5}">
                      <a16:colId xmlns:a16="http://schemas.microsoft.com/office/drawing/2014/main" val="2993683477"/>
                    </a:ext>
                  </a:extLst>
                </a:gridCol>
                <a:gridCol w="983599">
                  <a:extLst>
                    <a:ext uri="{9D8B030D-6E8A-4147-A177-3AD203B41FA5}">
                      <a16:colId xmlns:a16="http://schemas.microsoft.com/office/drawing/2014/main" val="2339655173"/>
                    </a:ext>
                  </a:extLst>
                </a:gridCol>
                <a:gridCol w="517858">
                  <a:extLst>
                    <a:ext uri="{9D8B030D-6E8A-4147-A177-3AD203B41FA5}">
                      <a16:colId xmlns:a16="http://schemas.microsoft.com/office/drawing/2014/main" val="2423541252"/>
                    </a:ext>
                  </a:extLst>
                </a:gridCol>
              </a:tblGrid>
              <a:tr h="335189">
                <a:tc>
                  <a:txBody>
                    <a:bodyPr/>
                    <a:lstStyle/>
                    <a:p>
                      <a:pPr algn="ctr" fontAlgn="ctr"/>
                      <a:r>
                        <a:rPr lang="en-US" sz="1100" b="0" i="0" u="none" strike="noStrike">
                          <a:solidFill>
                            <a:srgbClr val="000000"/>
                          </a:solidFill>
                          <a:effectLst/>
                          <a:latin typeface="Calibri" panose="020F0502020204030204" pitchFamily="34" charset="0"/>
                        </a:rPr>
                        <a:t>T8-T12 (Self regulation (E8)-Happiness (E12))</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22361231"/>
                  </a:ext>
                </a:extLst>
              </a:tr>
              <a:tr h="167595">
                <a:tc>
                  <a:txBody>
                    <a:bodyPr/>
                    <a:lstStyle/>
                    <a:p>
                      <a:pPr algn="ctr" fontAlgn="ctr"/>
                      <a:r>
                        <a:rPr lang="en-US" sz="1100" b="0" i="0" u="none" strike="noStrike">
                          <a:solidFill>
                            <a:srgbClr val="000000"/>
                          </a:solidFill>
                          <a:effectLst/>
                          <a:latin typeface="Calibri" panose="020F0502020204030204" pitchFamily="34" charset="0"/>
                        </a:rPr>
                        <a:t>Self regulation (E8)</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Happiness (E12)</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79930790"/>
                  </a:ext>
                </a:extLst>
              </a:tr>
              <a:tr h="167595">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531377188"/>
                  </a:ext>
                </a:extLst>
              </a:tr>
              <a:tr h="167595">
                <a:tc>
                  <a:txBody>
                    <a:bodyPr/>
                    <a:lstStyle/>
                    <a:p>
                      <a:pPr algn="ctr" fontAlgn="ctr"/>
                      <a:r>
                        <a:rPr lang="en-US" sz="1100" b="0" i="0" u="none" strike="noStrike">
                          <a:solidFill>
                            <a:srgbClr val="000000"/>
                          </a:solidFill>
                          <a:effectLst/>
                          <a:latin typeface="Calibri" panose="020F0502020204030204" pitchFamily="34" charset="0"/>
                        </a:rPr>
                        <a:t>cor</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0,51</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032826117"/>
                  </a:ext>
                </a:extLst>
              </a:tr>
              <a:tr h="167595">
                <a:tc>
                  <a:txBody>
                    <a:bodyPr/>
                    <a:lstStyle/>
                    <a:p>
                      <a:pPr algn="ctr" fontAlgn="ctr"/>
                      <a:r>
                        <a:rPr lang="en-US" sz="1100" b="0" i="0" u="none" strike="noStrike">
                          <a:solidFill>
                            <a:srgbClr val="000000"/>
                          </a:solidFill>
                          <a:effectLst/>
                          <a:latin typeface="Calibri" panose="020F0502020204030204" pitchFamily="34" charset="0"/>
                        </a:rPr>
                        <a:t>Med</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68,00</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541734910"/>
                  </a:ext>
                </a:extLst>
              </a:tr>
              <a:tr h="167595">
                <a:tc>
                  <a:txBody>
                    <a:bodyPr/>
                    <a:lstStyle/>
                    <a:p>
                      <a:pPr algn="ctr" fontAlgn="ctr"/>
                      <a:r>
                        <a:rPr lang="en-US" sz="1100" b="0" i="0" u="none" strike="noStrike">
                          <a:solidFill>
                            <a:srgbClr val="000000"/>
                          </a:solidFill>
                          <a:effectLst/>
                          <a:latin typeface="Calibri" panose="020F0502020204030204" pitchFamily="34" charset="0"/>
                        </a:rPr>
                        <a:t>M</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66,87</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408149383"/>
                  </a:ext>
                </a:extLst>
              </a:tr>
              <a:tr h="167595">
                <a:tc>
                  <a:txBody>
                    <a:bodyPr/>
                    <a:lstStyle/>
                    <a:p>
                      <a:pPr algn="ctr" fontAlgn="ctr"/>
                      <a:r>
                        <a:rPr lang="en-US" sz="1100" b="0" i="0" u="none" strike="noStrike">
                          <a:solidFill>
                            <a:srgbClr val="000000"/>
                          </a:solidFill>
                          <a:effectLst/>
                          <a:latin typeface="Calibri" panose="020F0502020204030204" pitchFamily="34" charset="0"/>
                        </a:rPr>
                        <a:t>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12,76</a:t>
                      </a:r>
                    </a:p>
                  </a:txBody>
                  <a:tcPr marL="0" marR="0" marT="0" marB="0" anchor="ctr">
                    <a:lnL>
                      <a:noFill/>
                    </a:lnL>
                    <a:lnR>
                      <a:noFill/>
                    </a:lnR>
                    <a:lnT>
                      <a:noFill/>
                    </a:lnT>
                    <a:lnB>
                      <a:noFill/>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326517935"/>
                  </a:ext>
                </a:extLst>
              </a:tr>
              <a:tr h="167595">
                <a:tc>
                  <a:txBody>
                    <a:bodyPr/>
                    <a:lstStyle/>
                    <a:p>
                      <a:pPr algn="ctr" fontAlgn="ctr"/>
                      <a:r>
                        <a:rPr lang="en-US" sz="1100" b="0" i="0" u="none" strike="noStrike">
                          <a:solidFill>
                            <a:srgbClr val="000000"/>
                          </a:solidFill>
                          <a:effectLst/>
                          <a:latin typeface="Calibri" panose="020F0502020204030204" pitchFamily="34" charset="0"/>
                        </a:rPr>
                        <a:t>M+S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79,64</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19,26%</a:t>
                      </a:r>
                    </a:p>
                  </a:txBody>
                  <a:tcPr marL="0" marR="0" marT="0" marB="0" anchor="ctr">
                    <a:lnL>
                      <a:noFill/>
                    </a:lnL>
                    <a:lnR>
                      <a:noFill/>
                    </a:lnR>
                    <a:lnT>
                      <a:noFill/>
                    </a:lnT>
                    <a:lnB>
                      <a:noFill/>
                    </a:lnB>
                  </a:tcPr>
                </a:tc>
                <a:extLst>
                  <a:ext uri="{0D108BD9-81ED-4DB2-BD59-A6C34878D82A}">
                    <a16:rowId xmlns:a16="http://schemas.microsoft.com/office/drawing/2014/main" val="3542167745"/>
                  </a:ext>
                </a:extLst>
              </a:tr>
              <a:tr h="167595">
                <a:tc>
                  <a:txBody>
                    <a:bodyPr/>
                    <a:lstStyle/>
                    <a:p>
                      <a:pPr algn="ctr" fontAlgn="ctr"/>
                      <a:r>
                        <a:rPr lang="en-US" sz="1100" b="0" i="0" u="none" strike="noStrike">
                          <a:solidFill>
                            <a:srgbClr val="000000"/>
                          </a:solidFill>
                          <a:effectLst/>
                          <a:latin typeface="Calibri" panose="020F0502020204030204" pitchFamily="34" charset="0"/>
                        </a:rPr>
                        <a:t>M-S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54,11</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17,94%</a:t>
                      </a:r>
                    </a:p>
                  </a:txBody>
                  <a:tcPr marL="0" marR="0" marT="0" marB="0" anchor="ctr">
                    <a:lnL>
                      <a:noFill/>
                    </a:lnL>
                    <a:lnR>
                      <a:noFill/>
                    </a:lnR>
                    <a:lnT>
                      <a:noFill/>
                    </a:lnT>
                    <a:lnB>
                      <a:noFill/>
                    </a:lnB>
                  </a:tcPr>
                </a:tc>
                <a:extLst>
                  <a:ext uri="{0D108BD9-81ED-4DB2-BD59-A6C34878D82A}">
                    <a16:rowId xmlns:a16="http://schemas.microsoft.com/office/drawing/2014/main" val="94230571"/>
                  </a:ext>
                </a:extLst>
              </a:tr>
              <a:tr h="167595">
                <a:tc>
                  <a:txBody>
                    <a:bodyPr/>
                    <a:lstStyle/>
                    <a:p>
                      <a:pPr algn="ctr" fontAlgn="ctr"/>
                      <a:r>
                        <a:rPr lang="en-US" sz="1100" b="0" i="0" u="none" strike="noStrike">
                          <a:solidFill>
                            <a:srgbClr val="000000"/>
                          </a:solidFill>
                          <a:effectLst/>
                          <a:latin typeface="Calibri" panose="020F0502020204030204" pitchFamily="34" charset="0"/>
                        </a:rPr>
                        <a:t>M+2S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92,40</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0,08%</a:t>
                      </a:r>
                    </a:p>
                  </a:txBody>
                  <a:tcPr marL="0" marR="0" marT="0" marB="0" anchor="ctr">
                    <a:lnL>
                      <a:noFill/>
                    </a:lnL>
                    <a:lnR>
                      <a:noFill/>
                    </a:lnR>
                    <a:lnT>
                      <a:noFill/>
                    </a:lnT>
                    <a:lnB>
                      <a:noFill/>
                    </a:lnB>
                  </a:tcPr>
                </a:tc>
                <a:extLst>
                  <a:ext uri="{0D108BD9-81ED-4DB2-BD59-A6C34878D82A}">
                    <a16:rowId xmlns:a16="http://schemas.microsoft.com/office/drawing/2014/main" val="4206006050"/>
                  </a:ext>
                </a:extLst>
              </a:tr>
              <a:tr h="167595">
                <a:tc>
                  <a:txBody>
                    <a:bodyPr/>
                    <a:lstStyle/>
                    <a:p>
                      <a:pPr algn="ctr" fontAlgn="ctr"/>
                      <a:r>
                        <a:rPr lang="en-US" sz="1100" b="0" i="0" u="none" strike="noStrike">
                          <a:solidFill>
                            <a:srgbClr val="000000"/>
                          </a:solidFill>
                          <a:effectLst/>
                          <a:latin typeface="Calibri" panose="020F0502020204030204" pitchFamily="34" charset="0"/>
                        </a:rPr>
                        <a:t>M-2S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41,35</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2,07%</a:t>
                      </a:r>
                    </a:p>
                  </a:txBody>
                  <a:tcPr marL="0" marR="0" marT="0" marB="0" anchor="ctr">
                    <a:lnL>
                      <a:noFill/>
                    </a:lnL>
                    <a:lnR>
                      <a:noFill/>
                    </a:lnR>
                    <a:lnT>
                      <a:noFill/>
                    </a:lnT>
                    <a:lnB>
                      <a:noFill/>
                    </a:lnB>
                  </a:tcPr>
                </a:tc>
                <a:extLst>
                  <a:ext uri="{0D108BD9-81ED-4DB2-BD59-A6C34878D82A}">
                    <a16:rowId xmlns:a16="http://schemas.microsoft.com/office/drawing/2014/main" val="2689995171"/>
                  </a:ext>
                </a:extLst>
              </a:tr>
              <a:tr h="167595">
                <a:tc>
                  <a:txBody>
                    <a:bodyPr/>
                    <a:lstStyle/>
                    <a:p>
                      <a:pPr algn="ctr" fontAlgn="ctr"/>
                      <a:r>
                        <a:rPr lang="en-US" sz="1100" b="0" i="0" u="none" strike="noStrike">
                          <a:solidFill>
                            <a:srgbClr val="000000"/>
                          </a:solidFill>
                          <a:effectLst/>
                          <a:latin typeface="Calibri" panose="020F0502020204030204" pitchFamily="34" charset="0"/>
                        </a:rPr>
                        <a:t>M+3S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105,16</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tcPr>
                </a:tc>
                <a:extLst>
                  <a:ext uri="{0D108BD9-81ED-4DB2-BD59-A6C34878D82A}">
                    <a16:rowId xmlns:a16="http://schemas.microsoft.com/office/drawing/2014/main" val="1876703203"/>
                  </a:ext>
                </a:extLst>
              </a:tr>
              <a:tr h="167595">
                <a:tc>
                  <a:txBody>
                    <a:bodyPr/>
                    <a:lstStyle/>
                    <a:p>
                      <a:pPr algn="ctr" fontAlgn="ctr"/>
                      <a:r>
                        <a:rPr lang="en-US" sz="1100" b="0" i="0" u="none" strike="noStrike">
                          <a:solidFill>
                            <a:srgbClr val="000000"/>
                          </a:solidFill>
                          <a:effectLst/>
                          <a:latin typeface="Calibri" panose="020F0502020204030204" pitchFamily="34" charset="0"/>
                        </a:rPr>
                        <a:t>M-3S</a:t>
                      </a:r>
                    </a:p>
                  </a:txBody>
                  <a:tcPr marL="0" marR="0" marT="0"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28,59</a:t>
                      </a:r>
                    </a:p>
                  </a:txBody>
                  <a:tcPr marL="0" marR="0" marT="0"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0,05%</a:t>
                      </a:r>
                    </a:p>
                  </a:txBody>
                  <a:tcPr marL="0" marR="0" marT="0" marB="0" anchor="ctr">
                    <a:lnL>
                      <a:noFill/>
                    </a:lnL>
                    <a:lnR>
                      <a:noFill/>
                    </a:lnR>
                    <a:lnT>
                      <a:noFill/>
                    </a:lnT>
                    <a:lnB>
                      <a:noFill/>
                    </a:lnB>
                  </a:tcPr>
                </a:tc>
                <a:extLst>
                  <a:ext uri="{0D108BD9-81ED-4DB2-BD59-A6C34878D82A}">
                    <a16:rowId xmlns:a16="http://schemas.microsoft.com/office/drawing/2014/main" val="972146897"/>
                  </a:ext>
                </a:extLst>
              </a:tr>
            </a:tbl>
          </a:graphicData>
        </a:graphic>
      </p:graphicFrame>
      <p:pic>
        <p:nvPicPr>
          <p:cNvPr id="29781"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9242" y="4037310"/>
            <a:ext cx="2849557" cy="20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84848" y="6199604"/>
            <a:ext cx="2723951" cy="369332"/>
          </a:xfrm>
          <a:prstGeom prst="rect">
            <a:avLst/>
          </a:prstGeom>
        </p:spPr>
        <p:txBody>
          <a:bodyPr wrap="none">
            <a:spAutoFit/>
          </a:bodyPr>
          <a:lstStyle/>
          <a:p>
            <a:r>
              <a:rPr lang="ru-RU" altLang="en-US" dirty="0" smtClean="0"/>
              <a:t>Сравнение баз данных </a:t>
            </a:r>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15</a:t>
            </a:fld>
            <a:endParaRPr lang="ru-RU" altLang="ru-RU"/>
          </a:p>
        </p:txBody>
      </p:sp>
      <p:sp>
        <p:nvSpPr>
          <p:cNvPr id="3" name="Rectangle 2"/>
          <p:cNvSpPr/>
          <p:nvPr/>
        </p:nvSpPr>
        <p:spPr>
          <a:xfrm>
            <a:off x="1026160" y="125383"/>
            <a:ext cx="7432040" cy="954107"/>
          </a:xfrm>
          <a:prstGeom prst="rect">
            <a:avLst/>
          </a:prstGeom>
        </p:spPr>
        <p:txBody>
          <a:bodyPr wrap="square">
            <a:spAutoFit/>
          </a:bodyPr>
          <a:lstStyle/>
          <a:p>
            <a:pPr lvl="0" algn="ctr">
              <a:defRPr/>
            </a:pPr>
            <a:r>
              <a:rPr lang="ru-RU" sz="2800" dirty="0" smtClean="0">
                <a:solidFill>
                  <a:srgbClr val="3333CC"/>
                </a:solidFill>
                <a:latin typeface="Times New Roman"/>
              </a:rPr>
              <a:t>Определения поведенческих параметров на основе корреляции между ними</a:t>
            </a:r>
            <a:endParaRPr lang="en-US" sz="2800" dirty="0">
              <a:solidFill>
                <a:srgbClr val="3333CC"/>
              </a:solidFill>
              <a:latin typeface="Times New Roman"/>
            </a:endParaRPr>
          </a:p>
        </p:txBody>
      </p:sp>
      <p:sp>
        <p:nvSpPr>
          <p:cNvPr id="4" name="Rectangle 3"/>
          <p:cNvSpPr/>
          <p:nvPr/>
        </p:nvSpPr>
        <p:spPr>
          <a:xfrm>
            <a:off x="325120" y="1216966"/>
            <a:ext cx="8615680" cy="5507983"/>
          </a:xfrm>
          <a:prstGeom prst="rect">
            <a:avLst/>
          </a:prstGeom>
        </p:spPr>
        <p:txBody>
          <a:bodyPr wrap="square">
            <a:spAutoFit/>
          </a:bodyPr>
          <a:lstStyle/>
          <a:p>
            <a:pPr>
              <a:lnSpc>
                <a:spcPct val="107000"/>
              </a:lnSpc>
              <a:spcAft>
                <a:spcPts val="800"/>
              </a:spcAft>
            </a:pPr>
            <a:r>
              <a:rPr lang="ru-RU" dirty="0">
                <a:latin typeface="+mn-lt"/>
                <a:ea typeface="Calibri" panose="020F0502020204030204" pitchFamily="34" charset="0"/>
                <a:cs typeface="Times New Roman" panose="02020603050405020304" pitchFamily="18" charset="0"/>
              </a:rPr>
              <a:t>Поведенческие характеристики личности – совокупность качественных физических характеристик, определяющих поведение и личность человека, включающие эмоциональные параметры, психофизиологические параметры и параметры сознания.</a:t>
            </a:r>
            <a:endParaRPr lang="en-US" dirty="0">
              <a:latin typeface="+mn-lt"/>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n-lt"/>
                <a:ea typeface="Calibri" panose="020F0502020204030204" pitchFamily="34" charset="0"/>
                <a:cs typeface="Times New Roman" panose="02020603050405020304" pitchFamily="18" charset="0"/>
              </a:rPr>
              <a:t>Эмоциональные параметры – поведенческие характеристики личности человека, имеющие значимую корреляцию между собой и определяемые при измерении поведенческих процессов, физических величин (характеризующих человека) и/или физиологических параметров человека.</a:t>
            </a:r>
            <a:endParaRPr lang="en-US" dirty="0">
              <a:latin typeface="+mn-lt"/>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n-lt"/>
                <a:ea typeface="Calibri" panose="020F0502020204030204" pitchFamily="34" charset="0"/>
                <a:cs typeface="Times New Roman" panose="02020603050405020304" pitchFamily="18" charset="0"/>
              </a:rPr>
              <a:t>Психофизиологические параметры – это поведенческие характеристики личности, не имеющие значимой корреляции между собой и определяемые при измерении поведенческих процессов, физических величин (характеризующих человека) и/или физиологических параметров человека.</a:t>
            </a:r>
            <a:endParaRPr lang="en-US" dirty="0">
              <a:latin typeface="+mn-lt"/>
              <a:ea typeface="Calibri" panose="020F0502020204030204" pitchFamily="34" charset="0"/>
              <a:cs typeface="Times New Roman" panose="02020603050405020304" pitchFamily="18" charset="0"/>
            </a:endParaRPr>
          </a:p>
          <a:p>
            <a:pPr>
              <a:lnSpc>
                <a:spcPct val="107000"/>
              </a:lnSpc>
              <a:spcAft>
                <a:spcPts val="800"/>
              </a:spcAft>
            </a:pPr>
            <a:r>
              <a:rPr lang="ru-RU" dirty="0">
                <a:latin typeface="+mn-lt"/>
                <a:ea typeface="Calibri" panose="020F0502020204030204" pitchFamily="34" charset="0"/>
                <a:cs typeface="Times New Roman" panose="02020603050405020304" pitchFamily="18" charset="0"/>
              </a:rPr>
              <a:t>Параметры сознания (черты характера) – это поведенческие характеристики личности, определяемые при совместном измерении физиологических (физических) параметров и сознательной реакции человека на стимулы. Параметры сознания независимы и, практически, не имеют корреляции с эмоциями, психофизиологическими параметрами и между собой.</a:t>
            </a:r>
            <a:endParaRPr lang="en-US" dirty="0">
              <a:latin typeface="+mn-lt"/>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8372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5572AB-DC96-487F-A1C7-01DAC04C90B7}" type="slidenum">
              <a:rPr lang="ru-RU" altLang="en-US" sz="1400" smtClean="0"/>
              <a:pPr>
                <a:spcBef>
                  <a:spcPct val="0"/>
                </a:spcBef>
                <a:buFontTx/>
                <a:buNone/>
              </a:pPr>
              <a:t>16</a:t>
            </a:fld>
            <a:endParaRPr lang="ru-RU" altLang="en-US" sz="1400" dirty="0" smtClean="0"/>
          </a:p>
        </p:txBody>
      </p:sp>
      <p:sp>
        <p:nvSpPr>
          <p:cNvPr id="31747" name="Rectangle 2"/>
          <p:cNvSpPr>
            <a:spLocks noGrp="1" noChangeArrowheads="1"/>
          </p:cNvSpPr>
          <p:nvPr>
            <p:ph type="title"/>
          </p:nvPr>
        </p:nvSpPr>
        <p:spPr>
          <a:xfrm>
            <a:off x="562293" y="0"/>
            <a:ext cx="7772400" cy="1143000"/>
          </a:xfrm>
        </p:spPr>
        <p:txBody>
          <a:bodyPr/>
          <a:lstStyle/>
          <a:p>
            <a:pPr eaLnBrk="1" hangingPunct="1"/>
            <a:r>
              <a:rPr lang="ru-RU" altLang="en-US" sz="4000" dirty="0" smtClean="0">
                <a:solidFill>
                  <a:schemeClr val="accent2"/>
                </a:solidFill>
              </a:rPr>
              <a:t>Заключение</a:t>
            </a:r>
          </a:p>
        </p:txBody>
      </p:sp>
      <p:sp>
        <p:nvSpPr>
          <p:cNvPr id="2" name="Rectangle 1"/>
          <p:cNvSpPr/>
          <p:nvPr/>
        </p:nvSpPr>
        <p:spPr>
          <a:xfrm>
            <a:off x="671195" y="1070928"/>
            <a:ext cx="7787005" cy="5016758"/>
          </a:xfrm>
          <a:prstGeom prst="rect">
            <a:avLst/>
          </a:prstGeom>
        </p:spPr>
        <p:txBody>
          <a:bodyPr wrap="square">
            <a:spAutoFit/>
          </a:bodyPr>
          <a:lstStyle/>
          <a:p>
            <a:pPr marL="342900" indent="-342900">
              <a:buFontTx/>
              <a:buAutoNum type="arabicPeriod"/>
              <a:defRPr/>
            </a:pPr>
            <a:r>
              <a:rPr lang="ru-RU" sz="2000" dirty="0" smtClean="0"/>
              <a:t>Вибропсихология может претендовать на самостоятельное научное направление в случае более широкого распространения и получения объективных научных результатов применения.</a:t>
            </a:r>
            <a:endParaRPr lang="en-US" sz="2000" dirty="0" smtClean="0"/>
          </a:p>
          <a:p>
            <a:pPr marL="342900" indent="-342900">
              <a:buFontTx/>
              <a:buAutoNum type="arabicPeriod"/>
              <a:defRPr/>
            </a:pPr>
            <a:r>
              <a:rPr lang="ru-RU" sz="2000" dirty="0" smtClean="0"/>
              <a:t>Кибернетический </a:t>
            </a:r>
            <a:r>
              <a:rPr lang="ru-RU" sz="2000" dirty="0"/>
              <a:t>подход к человеку более объективен,    чем традиционные психологические </a:t>
            </a:r>
            <a:r>
              <a:rPr lang="ru-RU" sz="2000" dirty="0" smtClean="0"/>
              <a:t>подходы, </a:t>
            </a:r>
            <a:r>
              <a:rPr lang="ru-RU" sz="2000" dirty="0"/>
              <a:t>и приближает вибропсихологию к естественным и точным наукам таким как биология и </a:t>
            </a:r>
            <a:r>
              <a:rPr lang="ru-RU" sz="2000" dirty="0" smtClean="0"/>
              <a:t>математика.</a:t>
            </a:r>
            <a:endParaRPr lang="ru-RU" sz="2000" dirty="0"/>
          </a:p>
          <a:p>
            <a:pPr marL="342900" indent="-342900">
              <a:buFontTx/>
              <a:buAutoNum type="arabicPeriod" startAt="3"/>
              <a:defRPr/>
            </a:pPr>
            <a:r>
              <a:rPr lang="ru-RU" sz="2000" dirty="0" smtClean="0"/>
              <a:t>Результаты, полученные с помощью технологии виброизображения, необходимо подтверждать с помощью других технологий и исследований.</a:t>
            </a:r>
            <a:endParaRPr lang="ru-RU" sz="2000" dirty="0"/>
          </a:p>
          <a:p>
            <a:pPr marL="342900" indent="-342900">
              <a:buFontTx/>
              <a:buAutoNum type="arabicPeriod" startAt="3"/>
              <a:defRPr/>
            </a:pPr>
            <a:r>
              <a:rPr lang="ru-RU" sz="2000" dirty="0" smtClean="0"/>
              <a:t>Вибропсихология, вибромедицина, вибробиология и виброкибернетика слишком революционны, чтобы добиться немедленного признания. Необходимо постепенное внедрение технологии виброизображения в практические применения.</a:t>
            </a:r>
            <a:endParaRPr lang="ru-RU" sz="2000" dirty="0"/>
          </a:p>
        </p:txBody>
      </p:sp>
    </p:spTree>
    <p:extLst>
      <p:ext uri="{BB962C8B-B14F-4D97-AF65-F5344CB8AC3E}">
        <p14:creationId xmlns:p14="http://schemas.microsoft.com/office/powerpoint/2010/main" val="173478992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CCA1ED-49B7-421D-B044-82DB5070921A}" type="slidenum">
              <a:rPr lang="ru-RU" altLang="ru-RU" sz="1400" smtClean="0"/>
              <a:pPr>
                <a:spcBef>
                  <a:spcPct val="0"/>
                </a:spcBef>
                <a:buFontTx/>
                <a:buNone/>
              </a:pPr>
              <a:t>17</a:t>
            </a:fld>
            <a:endParaRPr lang="ru-RU" altLang="ru-RU" sz="1400" smtClean="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ru-RU" b="1" dirty="0" smtClean="0">
                <a:solidFill>
                  <a:schemeClr val="accent2"/>
                </a:solidFill>
                <a:effectLst>
                  <a:outerShdw blurRad="38100" dist="38100" dir="2700000" algn="tl">
                    <a:srgbClr val="C0C0C0"/>
                  </a:outerShdw>
                </a:effectLst>
              </a:rPr>
              <a:t>Спасибо за внимание!</a:t>
            </a:r>
          </a:p>
        </p:txBody>
      </p:sp>
      <p:sp>
        <p:nvSpPr>
          <p:cNvPr id="33796"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smtClean="0"/>
          </a:p>
          <a:p>
            <a:pPr algn="ctr" eaLnBrk="1" hangingPunct="1">
              <a:buFontTx/>
              <a:buNone/>
            </a:pPr>
            <a:r>
              <a:rPr lang="ru-RU" altLang="ru-RU" smtClean="0"/>
              <a:t>Виктор Минкин     </a:t>
            </a:r>
            <a:endParaRPr lang="en-US" altLang="ru-RU" smtClean="0"/>
          </a:p>
          <a:p>
            <a:pPr algn="ctr" eaLnBrk="1" hangingPunct="1">
              <a:buFontTx/>
              <a:buNone/>
            </a:pPr>
            <a:r>
              <a:rPr lang="de-DE" altLang="ru-RU" sz="4000" smtClean="0"/>
              <a:t>e</a:t>
            </a:r>
            <a:r>
              <a:rPr lang="ru-RU" altLang="ru-RU" sz="4000" smtClean="0"/>
              <a:t>-</a:t>
            </a:r>
            <a:r>
              <a:rPr lang="de-DE" altLang="ru-RU" sz="4000" smtClean="0"/>
              <a:t>mail</a:t>
            </a:r>
            <a:r>
              <a:rPr lang="ru-RU" altLang="ru-RU" sz="4000" smtClean="0"/>
              <a:t>: </a:t>
            </a:r>
            <a:r>
              <a:rPr lang="en-US" altLang="ru-RU" sz="4000" b="1" smtClean="0">
                <a:solidFill>
                  <a:schemeClr val="accent2"/>
                </a:solidFill>
              </a:rPr>
              <a:t>minkin@elsys.ru</a:t>
            </a:r>
          </a:p>
          <a:p>
            <a:pPr algn="ctr" eaLnBrk="1" hangingPunct="1">
              <a:buFontTx/>
              <a:buNone/>
            </a:pPr>
            <a:r>
              <a:rPr lang="en-US" altLang="ru-RU" b="1" smtClean="0"/>
              <a:t> </a:t>
            </a:r>
            <a:endParaRPr lang="en-US" altLang="ru-RU" smtClean="0"/>
          </a:p>
          <a:p>
            <a:pPr algn="ctr" eaLnBrk="1" hangingPunct="1">
              <a:buFontTx/>
              <a:buNone/>
            </a:pPr>
            <a:r>
              <a:rPr lang="en-US" altLang="ru-RU" sz="4400" b="1" smtClean="0">
                <a:solidFill>
                  <a:schemeClr val="accent2"/>
                </a:solidFill>
              </a:rPr>
              <a:t>  </a:t>
            </a:r>
            <a:r>
              <a:rPr lang="en-US" altLang="ru-RU" b="1" smtClean="0">
                <a:solidFill>
                  <a:schemeClr val="accent2"/>
                </a:solidFill>
              </a:rPr>
              <a:t>www.elsys.ru</a:t>
            </a:r>
            <a:r>
              <a:rPr lang="en-US" altLang="ru-RU" smtClean="0"/>
              <a:t>  </a:t>
            </a:r>
          </a:p>
          <a:p>
            <a:pPr algn="ctr" eaLnBrk="1" hangingPunct="1">
              <a:buFontTx/>
              <a:buNone/>
            </a:pPr>
            <a:r>
              <a:rPr lang="en-US" altLang="ru-RU" b="1" smtClean="0">
                <a:solidFill>
                  <a:schemeClr val="accent2"/>
                </a:solidFill>
              </a:rPr>
              <a:t>  </a:t>
            </a:r>
            <a:r>
              <a:rPr lang="en-US" altLang="ru-RU" sz="3600" b="1" smtClean="0">
                <a:solidFill>
                  <a:schemeClr val="accent2"/>
                </a:solidFill>
              </a:rPr>
              <a:t>www.psymaker.com</a:t>
            </a:r>
          </a:p>
          <a:p>
            <a:pPr algn="ctr" eaLnBrk="1" hangingPunct="1">
              <a:buFontTx/>
              <a:buNone/>
            </a:pPr>
            <a:endParaRPr lang="ru-RU" altLang="ru-RU" sz="3600" u="sng" smtClean="0">
              <a:solidFill>
                <a:schemeClr val="accent2"/>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A51165B-B1AE-4C7D-99D6-72E1466561F8}" type="slidenum">
              <a:rPr lang="ru-RU" altLang="ru-RU" sz="1400" smtClean="0">
                <a:solidFill>
                  <a:srgbClr val="000000"/>
                </a:solidFill>
              </a:rPr>
              <a:pPr>
                <a:spcBef>
                  <a:spcPct val="0"/>
                </a:spcBef>
                <a:buFontTx/>
                <a:buNone/>
              </a:pPr>
              <a:t>2</a:t>
            </a:fld>
            <a:endParaRPr lang="ru-RU" altLang="ru-RU" sz="1400" smtClean="0">
              <a:solidFill>
                <a:srgbClr val="000000"/>
              </a:solidFill>
            </a:endParaRPr>
          </a:p>
        </p:txBody>
      </p:sp>
      <p:sp>
        <p:nvSpPr>
          <p:cNvPr id="7170" name="Rectangle 2"/>
          <p:cNvSpPr>
            <a:spLocks noGrp="1" noChangeArrowheads="1"/>
          </p:cNvSpPr>
          <p:nvPr>
            <p:ph type="title"/>
          </p:nvPr>
        </p:nvSpPr>
        <p:spPr>
          <a:xfrm>
            <a:off x="49213" y="152400"/>
            <a:ext cx="8878887" cy="782638"/>
          </a:xfrm>
        </p:spPr>
        <p:txBody>
          <a:bodyPr/>
          <a:lstStyle/>
          <a:p>
            <a:pPr eaLnBrk="1" hangingPunct="1">
              <a:defRPr/>
            </a:pPr>
            <a:r>
              <a:rPr lang="ru-RU" sz="3200" dirty="0" smtClean="0">
                <a:solidFill>
                  <a:schemeClr val="accent2"/>
                </a:solidFill>
              </a:rPr>
              <a:t>Науки о человеке</a:t>
            </a:r>
            <a:endParaRPr lang="ru-RU" sz="3200" dirty="0" smtClean="0">
              <a:solidFill>
                <a:schemeClr val="accent2"/>
              </a:solidFill>
              <a:effectLst>
                <a:outerShdw blurRad="38100" dist="38100" dir="2700000" algn="tl">
                  <a:srgbClr val="C0C0C0"/>
                </a:outerShdw>
              </a:effectLst>
            </a:endParaRPr>
          </a:p>
        </p:txBody>
      </p:sp>
      <p:sp>
        <p:nvSpPr>
          <p:cNvPr id="6148"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rgbClr val="3333CC"/>
              </a:solidFill>
            </a:endParaRPr>
          </a:p>
        </p:txBody>
      </p:sp>
      <p:pic>
        <p:nvPicPr>
          <p:cNvPr id="61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1333500"/>
            <a:ext cx="3694113"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Группа 6"/>
          <p:cNvGrpSpPr>
            <a:grpSpLocks/>
          </p:cNvGrpSpPr>
          <p:nvPr/>
        </p:nvGrpSpPr>
        <p:grpSpPr bwMode="auto">
          <a:xfrm>
            <a:off x="6937375" y="1255713"/>
            <a:ext cx="1800225" cy="4794250"/>
            <a:chOff x="6850063" y="984250"/>
            <a:chExt cx="1800225" cy="4794250"/>
          </a:xfrm>
        </p:grpSpPr>
        <p:sp>
          <p:nvSpPr>
            <p:cNvPr id="6180" name="Скругленный прямоугольник 41"/>
            <p:cNvSpPr>
              <a:spLocks noChangeArrowheads="1"/>
            </p:cNvSpPr>
            <p:nvPr/>
          </p:nvSpPr>
          <p:spPr bwMode="auto">
            <a:xfrm>
              <a:off x="6919913" y="5241925"/>
              <a:ext cx="1633537" cy="488950"/>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81" name="Скругленный прямоугольник 42"/>
            <p:cNvSpPr>
              <a:spLocks noChangeArrowheads="1"/>
            </p:cNvSpPr>
            <p:nvPr/>
          </p:nvSpPr>
          <p:spPr bwMode="auto">
            <a:xfrm>
              <a:off x="6889750" y="4591050"/>
              <a:ext cx="1631950" cy="498475"/>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82" name="Скругленный прямоугольник 43"/>
            <p:cNvSpPr>
              <a:spLocks noChangeArrowheads="1"/>
            </p:cNvSpPr>
            <p:nvPr/>
          </p:nvSpPr>
          <p:spPr bwMode="auto">
            <a:xfrm>
              <a:off x="6861175" y="3975100"/>
              <a:ext cx="1633538" cy="509588"/>
            </a:xfrm>
            <a:prstGeom prst="roundRect">
              <a:avLst>
                <a:gd name="adj" fmla="val 10000"/>
              </a:avLst>
            </a:prstGeom>
            <a:solidFill>
              <a:srgbClr val="B89D7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83" name="Скругленный прямоугольник 44"/>
            <p:cNvSpPr>
              <a:spLocks noChangeArrowheads="1"/>
            </p:cNvSpPr>
            <p:nvPr/>
          </p:nvSpPr>
          <p:spPr bwMode="auto">
            <a:xfrm>
              <a:off x="6864350" y="3160713"/>
              <a:ext cx="1633538" cy="555625"/>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84" name="Скругленный прямоугольник 45"/>
            <p:cNvSpPr>
              <a:spLocks noChangeArrowheads="1"/>
            </p:cNvSpPr>
            <p:nvPr/>
          </p:nvSpPr>
          <p:spPr bwMode="auto">
            <a:xfrm>
              <a:off x="6878638" y="2406650"/>
              <a:ext cx="1633537" cy="603250"/>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85" name="Скругленный прямоугольник 46"/>
            <p:cNvSpPr>
              <a:spLocks noChangeArrowheads="1"/>
            </p:cNvSpPr>
            <p:nvPr/>
          </p:nvSpPr>
          <p:spPr bwMode="auto">
            <a:xfrm>
              <a:off x="6850063" y="1749425"/>
              <a:ext cx="1633537" cy="60166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86" name="Скругленный прямоугольник 47"/>
            <p:cNvSpPr>
              <a:spLocks noChangeArrowheads="1"/>
            </p:cNvSpPr>
            <p:nvPr/>
          </p:nvSpPr>
          <p:spPr bwMode="auto">
            <a:xfrm>
              <a:off x="6861175" y="984250"/>
              <a:ext cx="1633538" cy="603250"/>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grpSp>
          <p:nvGrpSpPr>
            <p:cNvPr id="6187" name="Группа 48"/>
            <p:cNvGrpSpPr>
              <a:grpSpLocks/>
            </p:cNvGrpSpPr>
            <p:nvPr/>
          </p:nvGrpSpPr>
          <p:grpSpPr bwMode="auto">
            <a:xfrm>
              <a:off x="6880225" y="1028700"/>
              <a:ext cx="1701800" cy="603250"/>
              <a:chOff x="148781" y="1701019"/>
              <a:chExt cx="3819274" cy="951339"/>
            </a:xfrm>
          </p:grpSpPr>
          <p:sp>
            <p:nvSpPr>
              <p:cNvPr id="6206" name="Скругленный прямоугольник 7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35" name="Скругленный прямоугольник 4"/>
              <p:cNvSpPr txBox="1"/>
              <p:nvPr/>
            </p:nvSpPr>
            <p:spPr>
              <a:xfrm>
                <a:off x="148783" y="1701019"/>
                <a:ext cx="3580568" cy="86121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1600" kern="0" dirty="0">
                    <a:solidFill>
                      <a:prstClr val="black">
                        <a:hueOff val="0"/>
                        <a:satOff val="0"/>
                        <a:lumOff val="0"/>
                        <a:alphaOff val="0"/>
                      </a:prstClr>
                    </a:solidFill>
                    <a:latin typeface="Times New Roman"/>
                    <a:cs typeface="Times New Roman" panose="02020603050405020304" pitchFamily="18" charset="0"/>
                  </a:rPr>
                  <a:t>Естественные науки</a:t>
                </a:r>
              </a:p>
            </p:txBody>
          </p:sp>
        </p:grpSp>
        <p:grpSp>
          <p:nvGrpSpPr>
            <p:cNvPr id="6188" name="Группа 49"/>
            <p:cNvGrpSpPr>
              <a:grpSpLocks/>
            </p:cNvGrpSpPr>
            <p:nvPr/>
          </p:nvGrpSpPr>
          <p:grpSpPr bwMode="auto">
            <a:xfrm>
              <a:off x="6918325" y="1757363"/>
              <a:ext cx="1673225" cy="585787"/>
              <a:chOff x="192932" y="1631395"/>
              <a:chExt cx="3775123" cy="1020963"/>
            </a:xfrm>
          </p:grpSpPr>
          <p:sp>
            <p:nvSpPr>
              <p:cNvPr id="6204" name="Скругленный прямоугольник 68"/>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33" name="Скругленный прямоугольник 4"/>
              <p:cNvSpPr txBox="1"/>
              <p:nvPr/>
            </p:nvSpPr>
            <p:spPr>
              <a:xfrm>
                <a:off x="318293" y="1631393"/>
                <a:ext cx="3553057" cy="860488"/>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Биология</a:t>
                </a:r>
              </a:p>
            </p:txBody>
          </p:sp>
        </p:grpSp>
        <p:grpSp>
          <p:nvGrpSpPr>
            <p:cNvPr id="6189" name="Группа 50"/>
            <p:cNvGrpSpPr>
              <a:grpSpLocks/>
            </p:cNvGrpSpPr>
            <p:nvPr/>
          </p:nvGrpSpPr>
          <p:grpSpPr bwMode="auto">
            <a:xfrm>
              <a:off x="6889750" y="3233738"/>
              <a:ext cx="1730375" cy="608012"/>
              <a:chOff x="125645" y="1738650"/>
              <a:chExt cx="3842410" cy="913708"/>
            </a:xfrm>
          </p:grpSpPr>
          <p:sp>
            <p:nvSpPr>
              <p:cNvPr id="6202" name="Скругленный прямоугольник 6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31" name="Скругленный прямоугольник 4"/>
              <p:cNvSpPr txBox="1"/>
              <p:nvPr/>
            </p:nvSpPr>
            <p:spPr>
              <a:xfrm>
                <a:off x="125647" y="1838846"/>
                <a:ext cx="3578023" cy="68468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Биофизика</a:t>
                </a:r>
              </a:p>
            </p:txBody>
          </p:sp>
        </p:grpSp>
        <p:grpSp>
          <p:nvGrpSpPr>
            <p:cNvPr id="6190" name="Группа 51"/>
            <p:cNvGrpSpPr>
              <a:grpSpLocks/>
            </p:cNvGrpSpPr>
            <p:nvPr/>
          </p:nvGrpSpPr>
          <p:grpSpPr bwMode="auto">
            <a:xfrm>
              <a:off x="6899275" y="2446338"/>
              <a:ext cx="1720850" cy="609600"/>
              <a:chOff x="148782" y="1701019"/>
              <a:chExt cx="3819273" cy="951339"/>
            </a:xfrm>
          </p:grpSpPr>
          <p:sp>
            <p:nvSpPr>
              <p:cNvPr id="6200" name="Скругленный прямоугольник 64"/>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29" name="Скругленный прямоугольник 4"/>
              <p:cNvSpPr txBox="1"/>
              <p:nvPr/>
            </p:nvSpPr>
            <p:spPr>
              <a:xfrm>
                <a:off x="148784" y="1701017"/>
                <a:ext cx="3579688" cy="85967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Биохимия</a:t>
                </a:r>
              </a:p>
            </p:txBody>
          </p:sp>
        </p:grpSp>
        <p:grpSp>
          <p:nvGrpSpPr>
            <p:cNvPr id="6191" name="Группа 52"/>
            <p:cNvGrpSpPr>
              <a:grpSpLocks/>
            </p:cNvGrpSpPr>
            <p:nvPr/>
          </p:nvGrpSpPr>
          <p:grpSpPr bwMode="auto">
            <a:xfrm>
              <a:off x="6880225" y="4025900"/>
              <a:ext cx="1720850" cy="488950"/>
              <a:chOff x="148782" y="1701019"/>
              <a:chExt cx="3819273" cy="951339"/>
            </a:xfrm>
          </p:grpSpPr>
          <p:sp>
            <p:nvSpPr>
              <p:cNvPr id="6198" name="Скругленный прямоугольник 62"/>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27" name="Скругленный прямоугольник 4"/>
              <p:cNvSpPr txBox="1"/>
              <p:nvPr/>
            </p:nvSpPr>
            <p:spPr>
              <a:xfrm>
                <a:off x="148784" y="1701019"/>
                <a:ext cx="3579688" cy="85867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Генетика</a:t>
                </a:r>
              </a:p>
            </p:txBody>
          </p:sp>
        </p:grpSp>
        <p:grpSp>
          <p:nvGrpSpPr>
            <p:cNvPr id="6192" name="Группа 53"/>
            <p:cNvGrpSpPr>
              <a:grpSpLocks/>
            </p:cNvGrpSpPr>
            <p:nvPr/>
          </p:nvGrpSpPr>
          <p:grpSpPr bwMode="auto">
            <a:xfrm>
              <a:off x="6908800" y="4646613"/>
              <a:ext cx="1720850" cy="488950"/>
              <a:chOff x="148782" y="1701019"/>
              <a:chExt cx="3819273" cy="951339"/>
            </a:xfrm>
          </p:grpSpPr>
          <p:sp>
            <p:nvSpPr>
              <p:cNvPr id="6196" name="Скругленный прямоугольник 6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25" name="Скругленный прямоугольник 4"/>
              <p:cNvSpPr txBox="1"/>
              <p:nvPr/>
            </p:nvSpPr>
            <p:spPr>
              <a:xfrm>
                <a:off x="148784" y="1701017"/>
                <a:ext cx="3579688" cy="85867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Анатомия</a:t>
                </a:r>
              </a:p>
            </p:txBody>
          </p:sp>
        </p:grpSp>
        <p:grpSp>
          <p:nvGrpSpPr>
            <p:cNvPr id="6193" name="Группа 54"/>
            <p:cNvGrpSpPr>
              <a:grpSpLocks/>
            </p:cNvGrpSpPr>
            <p:nvPr/>
          </p:nvGrpSpPr>
          <p:grpSpPr bwMode="auto">
            <a:xfrm>
              <a:off x="6929438" y="5289550"/>
              <a:ext cx="1720850" cy="488950"/>
              <a:chOff x="148782" y="1701019"/>
              <a:chExt cx="3819273" cy="951339"/>
            </a:xfrm>
          </p:grpSpPr>
          <p:sp>
            <p:nvSpPr>
              <p:cNvPr id="6194" name="Скругленный прямоугольник 58"/>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23" name="Скругленный прямоугольник 4"/>
              <p:cNvSpPr txBox="1"/>
              <p:nvPr/>
            </p:nvSpPr>
            <p:spPr>
              <a:xfrm>
                <a:off x="148782" y="1701019"/>
                <a:ext cx="3579688" cy="85867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Биометрия</a:t>
                </a:r>
              </a:p>
            </p:txBody>
          </p:sp>
        </p:grpSp>
      </p:grpSp>
      <p:grpSp>
        <p:nvGrpSpPr>
          <p:cNvPr id="6151" name="Группа 1"/>
          <p:cNvGrpSpPr>
            <a:grpSpLocks/>
          </p:cNvGrpSpPr>
          <p:nvPr/>
        </p:nvGrpSpPr>
        <p:grpSpPr bwMode="auto">
          <a:xfrm>
            <a:off x="593725" y="1255713"/>
            <a:ext cx="1800225" cy="4795837"/>
            <a:chOff x="452726" y="703480"/>
            <a:chExt cx="1800517" cy="4794266"/>
          </a:xfrm>
        </p:grpSpPr>
        <p:sp>
          <p:nvSpPr>
            <p:cNvPr id="6152" name="Скругленный прямоугольник 36"/>
            <p:cNvSpPr>
              <a:spLocks noChangeArrowheads="1"/>
            </p:cNvSpPr>
            <p:nvPr/>
          </p:nvSpPr>
          <p:spPr bwMode="auto">
            <a:xfrm>
              <a:off x="522571" y="4960961"/>
              <a:ext cx="1633451" cy="4891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53" name="Скругленный прямоугольник 35"/>
            <p:cNvSpPr>
              <a:spLocks noChangeArrowheads="1"/>
            </p:cNvSpPr>
            <p:nvPr/>
          </p:nvSpPr>
          <p:spPr bwMode="auto">
            <a:xfrm>
              <a:off x="492256" y="4309971"/>
              <a:ext cx="1633451" cy="497746"/>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54" name="Скругленный прямоугольник 34"/>
            <p:cNvSpPr>
              <a:spLocks noChangeArrowheads="1"/>
            </p:cNvSpPr>
            <p:nvPr/>
          </p:nvSpPr>
          <p:spPr bwMode="auto">
            <a:xfrm>
              <a:off x="464358" y="3694172"/>
              <a:ext cx="1633451" cy="508953"/>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55" name="Скругленный прямоугольник 32"/>
            <p:cNvSpPr>
              <a:spLocks noChangeArrowheads="1"/>
            </p:cNvSpPr>
            <p:nvPr/>
          </p:nvSpPr>
          <p:spPr bwMode="auto">
            <a:xfrm>
              <a:off x="481832" y="2933981"/>
              <a:ext cx="1633451" cy="556067"/>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56" name="Скругленный прямоугольник 31"/>
            <p:cNvSpPr>
              <a:spLocks noChangeArrowheads="1"/>
            </p:cNvSpPr>
            <p:nvPr/>
          </p:nvSpPr>
          <p:spPr bwMode="auto">
            <a:xfrm>
              <a:off x="481833" y="2125737"/>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57" name="Скругленный прямоугольник 30"/>
            <p:cNvSpPr>
              <a:spLocks noChangeArrowheads="1"/>
            </p:cNvSpPr>
            <p:nvPr/>
          </p:nvSpPr>
          <p:spPr bwMode="auto">
            <a:xfrm>
              <a:off x="452726" y="146763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158" name="Скругленный прямоугольник 8"/>
            <p:cNvSpPr>
              <a:spLocks noChangeArrowheads="1"/>
            </p:cNvSpPr>
            <p:nvPr/>
          </p:nvSpPr>
          <p:spPr bwMode="auto">
            <a:xfrm>
              <a:off x="464358" y="703480"/>
              <a:ext cx="1633451" cy="602468"/>
            </a:xfrm>
            <a:prstGeom prst="roundRect">
              <a:avLst>
                <a:gd name="adj" fmla="val 10000"/>
              </a:avLst>
            </a:prstGeom>
            <a:solidFill>
              <a:srgbClr val="B89D78"/>
            </a:solidFill>
            <a:ln w="12700" algn="ctr">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grpSp>
          <p:nvGrpSpPr>
            <p:cNvPr id="6159" name="Группа 5"/>
            <p:cNvGrpSpPr>
              <a:grpSpLocks/>
            </p:cNvGrpSpPr>
            <p:nvPr/>
          </p:nvGrpSpPr>
          <p:grpSpPr bwMode="auto">
            <a:xfrm>
              <a:off x="483004" y="748311"/>
              <a:ext cx="1702081" cy="602536"/>
              <a:chOff x="148782" y="1701019"/>
              <a:chExt cx="3819273" cy="951339"/>
            </a:xfrm>
          </p:grpSpPr>
          <p:sp>
            <p:nvSpPr>
              <p:cNvPr id="6178" name="Скругленный прямоугольник 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8" name="Скругленный прямоугольник 4"/>
              <p:cNvSpPr txBox="1"/>
              <p:nvPr/>
            </p:nvSpPr>
            <p:spPr>
              <a:xfrm>
                <a:off x="148535" y="1700394"/>
                <a:ext cx="3580557" cy="861951"/>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1600" kern="0" dirty="0">
                    <a:solidFill>
                      <a:prstClr val="black">
                        <a:hueOff val="0"/>
                        <a:satOff val="0"/>
                        <a:lumOff val="0"/>
                        <a:alphaOff val="0"/>
                      </a:prstClr>
                    </a:solidFill>
                    <a:latin typeface="Times New Roman"/>
                    <a:cs typeface="Times New Roman" panose="02020603050405020304" pitchFamily="18" charset="0"/>
                  </a:rPr>
                  <a:t>Гуманитарные науки</a:t>
                </a:r>
              </a:p>
            </p:txBody>
          </p:sp>
        </p:grpSp>
        <p:grpSp>
          <p:nvGrpSpPr>
            <p:cNvPr id="6160" name="Группа 9"/>
            <p:cNvGrpSpPr>
              <a:grpSpLocks/>
            </p:cNvGrpSpPr>
            <p:nvPr/>
          </p:nvGrpSpPr>
          <p:grpSpPr bwMode="auto">
            <a:xfrm>
              <a:off x="493464" y="1476847"/>
              <a:ext cx="1700836" cy="585308"/>
              <a:chOff x="192932" y="1631395"/>
              <a:chExt cx="3775123" cy="1020963"/>
            </a:xfrm>
          </p:grpSpPr>
          <p:sp>
            <p:nvSpPr>
              <p:cNvPr id="6176" name="Скругленный прямоугольник 10"/>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6" name="Скругленный прямоугольник 4"/>
              <p:cNvSpPr txBox="1"/>
              <p:nvPr/>
            </p:nvSpPr>
            <p:spPr>
              <a:xfrm>
                <a:off x="292815" y="1630509"/>
                <a:ext cx="3577001" cy="860910"/>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Психология</a:t>
                </a:r>
              </a:p>
            </p:txBody>
          </p:sp>
        </p:grpSp>
        <p:grpSp>
          <p:nvGrpSpPr>
            <p:cNvPr id="6161" name="Группа 12"/>
            <p:cNvGrpSpPr>
              <a:grpSpLocks/>
            </p:cNvGrpSpPr>
            <p:nvPr/>
          </p:nvGrpSpPr>
          <p:grpSpPr bwMode="auto">
            <a:xfrm>
              <a:off x="492256" y="2982391"/>
              <a:ext cx="1731151" cy="607488"/>
              <a:chOff x="125645" y="1738650"/>
              <a:chExt cx="3842410" cy="913708"/>
            </a:xfrm>
          </p:grpSpPr>
          <p:sp>
            <p:nvSpPr>
              <p:cNvPr id="6174" name="Скругленный прямоугольник 13"/>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4" name="Скругленный прямоугольник 4"/>
              <p:cNvSpPr txBox="1"/>
              <p:nvPr/>
            </p:nvSpPr>
            <p:spPr>
              <a:xfrm>
                <a:off x="126009" y="1836502"/>
                <a:ext cx="3577000" cy="685052"/>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Демография</a:t>
                </a:r>
              </a:p>
            </p:txBody>
          </p:sp>
        </p:grpSp>
        <p:grpSp>
          <p:nvGrpSpPr>
            <p:cNvPr id="6162" name="Группа 15"/>
            <p:cNvGrpSpPr>
              <a:grpSpLocks/>
            </p:cNvGrpSpPr>
            <p:nvPr/>
          </p:nvGrpSpPr>
          <p:grpSpPr bwMode="auto">
            <a:xfrm>
              <a:off x="502680" y="2165576"/>
              <a:ext cx="1720727" cy="608649"/>
              <a:chOff x="148782" y="1701019"/>
              <a:chExt cx="3819273" cy="951339"/>
            </a:xfrm>
          </p:grpSpPr>
          <p:sp>
            <p:nvSpPr>
              <p:cNvPr id="6172" name="Скругленный прямоугольник 1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2" name="Скругленный прямоугольник 4"/>
              <p:cNvSpPr txBox="1"/>
              <p:nvPr/>
            </p:nvSpPr>
            <p:spPr>
              <a:xfrm>
                <a:off x="147155" y="1700256"/>
                <a:ext cx="3580524" cy="86073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Социология</a:t>
                </a:r>
              </a:p>
            </p:txBody>
          </p:sp>
        </p:grpSp>
        <p:grpSp>
          <p:nvGrpSpPr>
            <p:cNvPr id="6163" name="Группа 18"/>
            <p:cNvGrpSpPr>
              <a:grpSpLocks/>
            </p:cNvGrpSpPr>
            <p:nvPr/>
          </p:nvGrpSpPr>
          <p:grpSpPr bwMode="auto">
            <a:xfrm>
              <a:off x="483518" y="3745042"/>
              <a:ext cx="1720727" cy="488894"/>
              <a:chOff x="148782" y="1701019"/>
              <a:chExt cx="3819273" cy="951339"/>
            </a:xfrm>
          </p:grpSpPr>
          <p:sp>
            <p:nvSpPr>
              <p:cNvPr id="6170" name="Скругленный прямоугольник 19"/>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60" name="Скругленный прямоугольник 4"/>
              <p:cNvSpPr txBox="1"/>
              <p:nvPr/>
            </p:nvSpPr>
            <p:spPr>
              <a:xfrm>
                <a:off x="147397" y="1702338"/>
                <a:ext cx="3580524"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Этнография</a:t>
                </a:r>
              </a:p>
            </p:txBody>
          </p:sp>
        </p:grpSp>
        <p:grpSp>
          <p:nvGrpSpPr>
            <p:cNvPr id="6164" name="Группа 21"/>
            <p:cNvGrpSpPr>
              <a:grpSpLocks/>
            </p:cNvGrpSpPr>
            <p:nvPr/>
          </p:nvGrpSpPr>
          <p:grpSpPr bwMode="auto">
            <a:xfrm>
              <a:off x="512625" y="4365941"/>
              <a:ext cx="1720727" cy="488894"/>
              <a:chOff x="148782" y="1701019"/>
              <a:chExt cx="3819273" cy="951339"/>
            </a:xfrm>
          </p:grpSpPr>
          <p:sp>
            <p:nvSpPr>
              <p:cNvPr id="6168" name="Скругленный прямоугольник 22"/>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58" name="Скругленный прямоугольник 4"/>
              <p:cNvSpPr txBox="1"/>
              <p:nvPr/>
            </p:nvSpPr>
            <p:spPr>
              <a:xfrm>
                <a:off x="149750" y="1701581"/>
                <a:ext cx="3577001"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История</a:t>
                </a:r>
              </a:p>
            </p:txBody>
          </p:sp>
        </p:grpSp>
        <p:grpSp>
          <p:nvGrpSpPr>
            <p:cNvPr id="6165" name="Группа 24"/>
            <p:cNvGrpSpPr>
              <a:grpSpLocks/>
            </p:cNvGrpSpPr>
            <p:nvPr/>
          </p:nvGrpSpPr>
          <p:grpSpPr bwMode="auto">
            <a:xfrm>
              <a:off x="532516" y="5008852"/>
              <a:ext cx="1720727" cy="488894"/>
              <a:chOff x="148782" y="1701019"/>
              <a:chExt cx="3819273" cy="951339"/>
            </a:xfrm>
          </p:grpSpPr>
          <p:sp>
            <p:nvSpPr>
              <p:cNvPr id="6166" name="Скругленный прямоугольник 25"/>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solidFill>
                    <a:srgbClr val="000000"/>
                  </a:solidFill>
                  <a:latin typeface="Arial" panose="020B0604020202020204" pitchFamily="34" charset="0"/>
                </a:endParaRPr>
              </a:p>
            </p:txBody>
          </p:sp>
          <p:sp>
            <p:nvSpPr>
              <p:cNvPr id="56" name="Скругленный прямоугольник 4"/>
              <p:cNvSpPr txBox="1"/>
              <p:nvPr/>
            </p:nvSpPr>
            <p:spPr>
              <a:xfrm>
                <a:off x="147890" y="1701221"/>
                <a:ext cx="3580524" cy="8584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kern="0" dirty="0">
                    <a:solidFill>
                      <a:prstClr val="black">
                        <a:hueOff val="0"/>
                        <a:satOff val="0"/>
                        <a:lumOff val="0"/>
                        <a:alphaOff val="0"/>
                      </a:prstClr>
                    </a:solidFill>
                    <a:latin typeface="Times New Roman"/>
                    <a:cs typeface="Times New Roman" panose="02020603050405020304" pitchFamily="18" charset="0"/>
                  </a:rPr>
                  <a:t>Политология</a:t>
                </a:r>
              </a:p>
            </p:txBody>
          </p:sp>
        </p:grpSp>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9A66A6-99F4-4EE9-9F70-73E0C9A295F9}" type="slidenum">
              <a:rPr lang="ru-RU" altLang="ru-RU" sz="1400" smtClean="0"/>
              <a:pPr>
                <a:spcBef>
                  <a:spcPct val="0"/>
                </a:spcBef>
                <a:buFontTx/>
                <a:buNone/>
              </a:pPr>
              <a:t>3</a:t>
            </a:fld>
            <a:endParaRPr lang="ru-RU" altLang="ru-RU" sz="1400" smtClean="0"/>
          </a:p>
        </p:txBody>
      </p:sp>
      <p:sp>
        <p:nvSpPr>
          <p:cNvPr id="7170" name="Rectangle 2"/>
          <p:cNvSpPr>
            <a:spLocks noGrp="1" noChangeArrowheads="1"/>
          </p:cNvSpPr>
          <p:nvPr>
            <p:ph type="title"/>
          </p:nvPr>
        </p:nvSpPr>
        <p:spPr>
          <a:xfrm>
            <a:off x="49213" y="152400"/>
            <a:ext cx="8869362" cy="938213"/>
          </a:xfrm>
        </p:spPr>
        <p:txBody>
          <a:bodyPr/>
          <a:lstStyle/>
          <a:p>
            <a:pPr eaLnBrk="1" hangingPunct="1">
              <a:defRPr/>
            </a:pPr>
            <a:r>
              <a:rPr lang="ru-RU" sz="3200" dirty="0" smtClean="0">
                <a:solidFill>
                  <a:schemeClr val="accent2"/>
                </a:solidFill>
              </a:rPr>
              <a:t>Научные направления технологии виброизображения</a:t>
            </a:r>
            <a:endParaRPr lang="ru-RU" sz="3200" dirty="0" smtClean="0">
              <a:solidFill>
                <a:schemeClr val="accent2"/>
              </a:solidFill>
              <a:effectLst>
                <a:outerShdw blurRad="38100" dist="38100" dir="2700000" algn="tl">
                  <a:srgbClr val="C0C0C0"/>
                </a:outerShdw>
              </a:effectLst>
            </a:endParaRPr>
          </a:p>
        </p:txBody>
      </p:sp>
      <p:sp>
        <p:nvSpPr>
          <p:cNvPr id="8196"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sp>
        <p:nvSpPr>
          <p:cNvPr id="6149" name="Объект 3"/>
          <p:cNvSpPr>
            <a:spLocks noGrp="1"/>
          </p:cNvSpPr>
          <p:nvPr>
            <p:ph idx="1"/>
          </p:nvPr>
        </p:nvSpPr>
        <p:spPr>
          <a:xfrm>
            <a:off x="787400" y="1019175"/>
            <a:ext cx="7772400" cy="5457825"/>
          </a:xfrm>
        </p:spPr>
        <p:txBody>
          <a:bodyPr/>
          <a:lstStyle/>
          <a:p>
            <a:pPr marL="0" indent="0">
              <a:buFontTx/>
              <a:buNone/>
              <a:defRPr/>
            </a:pPr>
            <a:endParaRPr lang="ru-RU" altLang="en-US" sz="1800" dirty="0" smtClean="0"/>
          </a:p>
          <a:p>
            <a:pPr marL="0" indent="0">
              <a:buFontTx/>
              <a:buNone/>
              <a:defRPr/>
            </a:pPr>
            <a:endParaRPr lang="ru-RU" altLang="en-US" sz="1800" dirty="0"/>
          </a:p>
          <a:p>
            <a:pPr marL="0" indent="0">
              <a:buFontTx/>
              <a:buNone/>
              <a:defRPr/>
            </a:pPr>
            <a:endParaRPr lang="ru-RU" altLang="en-US" sz="1800" dirty="0" smtClean="0"/>
          </a:p>
          <a:p>
            <a:pPr marL="0" indent="0">
              <a:buFontTx/>
              <a:buNone/>
              <a:defRPr/>
            </a:pPr>
            <a:endParaRPr lang="ru-RU" altLang="en-US" sz="1800" dirty="0"/>
          </a:p>
          <a:p>
            <a:pPr marL="0" indent="0">
              <a:buFontTx/>
              <a:buNone/>
              <a:defRPr/>
            </a:pPr>
            <a:endParaRPr lang="ru-RU" altLang="en-US" sz="1800" dirty="0" smtClean="0"/>
          </a:p>
          <a:p>
            <a:pPr marL="0" indent="0">
              <a:buFontTx/>
              <a:buNone/>
              <a:defRPr/>
            </a:pPr>
            <a:endParaRPr lang="ru-RU" altLang="en-US" sz="1800" dirty="0"/>
          </a:p>
          <a:p>
            <a:pPr marL="0" indent="0">
              <a:buFontTx/>
              <a:buNone/>
              <a:defRPr/>
            </a:pPr>
            <a:endParaRPr lang="ru-RU" altLang="en-US" sz="1800" dirty="0" smtClean="0"/>
          </a:p>
          <a:p>
            <a:pPr marL="0" indent="0">
              <a:buFontTx/>
              <a:buNone/>
              <a:defRPr/>
            </a:pPr>
            <a:endParaRPr lang="ru-RU" altLang="en-US" sz="1800" dirty="0"/>
          </a:p>
          <a:p>
            <a:pPr marL="0" indent="0">
              <a:buFontTx/>
              <a:buNone/>
              <a:defRPr/>
            </a:pPr>
            <a:endParaRPr lang="ru-RU" altLang="en-US" sz="1800" dirty="0" smtClean="0"/>
          </a:p>
          <a:p>
            <a:pPr marL="0" indent="0">
              <a:buFontTx/>
              <a:buNone/>
              <a:defRPr/>
            </a:pPr>
            <a:endParaRPr lang="ru-RU" altLang="en-US" sz="1800" dirty="0"/>
          </a:p>
          <a:p>
            <a:pPr marL="0" indent="0">
              <a:buFontTx/>
              <a:buNone/>
              <a:defRPr/>
            </a:pPr>
            <a:endParaRPr lang="ru-RU" altLang="en-US" sz="1800" dirty="0" smtClean="0"/>
          </a:p>
          <a:p>
            <a:pPr marL="0" indent="0" algn="ctr">
              <a:buFontTx/>
              <a:buNone/>
              <a:defRPr/>
            </a:pPr>
            <a:endParaRPr lang="en-US" altLang="en-US" sz="1800" dirty="0" smtClean="0"/>
          </a:p>
          <a:p>
            <a:pPr marL="0" indent="0" algn="ctr">
              <a:buFontTx/>
              <a:buNone/>
              <a:defRPr/>
            </a:pPr>
            <a:endParaRPr lang="ru-RU" altLang="en-US" sz="1800" dirty="0" smtClean="0"/>
          </a:p>
          <a:p>
            <a:pPr marL="0" indent="0" algn="ctr">
              <a:buFontTx/>
              <a:buNone/>
              <a:defRPr/>
            </a:pPr>
            <a:r>
              <a:rPr lang="ru-RU" altLang="en-US" sz="2400" kern="1200" dirty="0">
                <a:solidFill>
                  <a:srgbClr val="000000"/>
                </a:solidFill>
                <a:latin typeface="Arial" panose="020B0604020202020204" pitchFamily="34" charset="0"/>
                <a:cs typeface="Calibri" panose="020F0502020204030204" pitchFamily="34" charset="0"/>
              </a:rPr>
              <a:t>«Эксперимент - единственное средство знания в нашем распоряжении. Все остальное - поэзия, воображение». Макс Планк</a:t>
            </a:r>
            <a:endParaRPr lang="ru-RU" altLang="en-US" sz="2400" dirty="0" smtClean="0"/>
          </a:p>
        </p:txBody>
      </p:sp>
      <p:sp>
        <p:nvSpPr>
          <p:cNvPr id="3" name="Прямоугольник 2"/>
          <p:cNvSpPr/>
          <p:nvPr/>
        </p:nvSpPr>
        <p:spPr>
          <a:xfrm>
            <a:off x="3360635" y="1330213"/>
            <a:ext cx="3037095" cy="4918187"/>
          </a:xfrm>
          <a:prstGeom prst="rect">
            <a:avLst/>
          </a:prstGeom>
          <a:noFill/>
        </p:spPr>
      </p:sp>
      <p:grpSp>
        <p:nvGrpSpPr>
          <p:cNvPr id="15" name="Группа 14"/>
          <p:cNvGrpSpPr/>
          <p:nvPr/>
        </p:nvGrpSpPr>
        <p:grpSpPr>
          <a:xfrm>
            <a:off x="333308" y="1406211"/>
            <a:ext cx="8301172" cy="3304326"/>
            <a:chOff x="327098" y="1353509"/>
            <a:chExt cx="8301172" cy="3304326"/>
          </a:xfrm>
        </p:grpSpPr>
        <p:sp>
          <p:nvSpPr>
            <p:cNvPr id="4" name="Полилиния 3"/>
            <p:cNvSpPr/>
            <p:nvPr/>
          </p:nvSpPr>
          <p:spPr>
            <a:xfrm>
              <a:off x="2965346" y="1353509"/>
              <a:ext cx="3037095" cy="701740"/>
            </a:xfrm>
            <a:custGeom>
              <a:avLst/>
              <a:gdLst>
                <a:gd name="connsiteX0" fmla="*/ 0 w 3037095"/>
                <a:gd name="connsiteY0" fmla="*/ 70174 h 701740"/>
                <a:gd name="connsiteX1" fmla="*/ 70174 w 3037095"/>
                <a:gd name="connsiteY1" fmla="*/ 0 h 701740"/>
                <a:gd name="connsiteX2" fmla="*/ 2966921 w 3037095"/>
                <a:gd name="connsiteY2" fmla="*/ 0 h 701740"/>
                <a:gd name="connsiteX3" fmla="*/ 3037095 w 3037095"/>
                <a:gd name="connsiteY3" fmla="*/ 70174 h 701740"/>
                <a:gd name="connsiteX4" fmla="*/ 3037095 w 3037095"/>
                <a:gd name="connsiteY4" fmla="*/ 631566 h 701740"/>
                <a:gd name="connsiteX5" fmla="*/ 2966921 w 3037095"/>
                <a:gd name="connsiteY5" fmla="*/ 701740 h 701740"/>
                <a:gd name="connsiteX6" fmla="*/ 70174 w 3037095"/>
                <a:gd name="connsiteY6" fmla="*/ 701740 h 701740"/>
                <a:gd name="connsiteX7" fmla="*/ 0 w 3037095"/>
                <a:gd name="connsiteY7" fmla="*/ 631566 h 701740"/>
                <a:gd name="connsiteX8" fmla="*/ 0 w 3037095"/>
                <a:gd name="connsiteY8" fmla="*/ 70174 h 70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095" h="701740">
                  <a:moveTo>
                    <a:pt x="0" y="70174"/>
                  </a:moveTo>
                  <a:cubicBezTo>
                    <a:pt x="0" y="31418"/>
                    <a:pt x="31418" y="0"/>
                    <a:pt x="70174" y="0"/>
                  </a:cubicBezTo>
                  <a:lnTo>
                    <a:pt x="2966921" y="0"/>
                  </a:lnTo>
                  <a:cubicBezTo>
                    <a:pt x="3005677" y="0"/>
                    <a:pt x="3037095" y="31418"/>
                    <a:pt x="3037095" y="70174"/>
                  </a:cubicBezTo>
                  <a:lnTo>
                    <a:pt x="3037095" y="631566"/>
                  </a:lnTo>
                  <a:cubicBezTo>
                    <a:pt x="3037095" y="670322"/>
                    <a:pt x="3005677" y="701740"/>
                    <a:pt x="2966921" y="701740"/>
                  </a:cubicBezTo>
                  <a:lnTo>
                    <a:pt x="70174" y="701740"/>
                  </a:lnTo>
                  <a:cubicBezTo>
                    <a:pt x="31418" y="701740"/>
                    <a:pt x="0" y="670322"/>
                    <a:pt x="0" y="631566"/>
                  </a:cubicBezTo>
                  <a:lnTo>
                    <a:pt x="0" y="701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53" tIns="96753" rIns="96753" bIns="96753" numCol="1" spcCol="1270" anchor="ctr" anchorCtr="0">
              <a:noAutofit/>
            </a:bodyPr>
            <a:lstStyle/>
            <a:p>
              <a:pPr lvl="0" algn="ctr" defTabSz="889000">
                <a:lnSpc>
                  <a:spcPct val="90000"/>
                </a:lnSpc>
                <a:spcBef>
                  <a:spcPct val="0"/>
                </a:spcBef>
                <a:spcAft>
                  <a:spcPct val="35000"/>
                </a:spcAft>
              </a:pPr>
              <a:r>
                <a:rPr lang="ru-RU" sz="2000" kern="1200" dirty="0" smtClean="0">
                  <a:latin typeface="+mn-lt"/>
                </a:rPr>
                <a:t>Вибропсихология</a:t>
              </a:r>
              <a:endParaRPr lang="ru-RU" sz="2000" kern="1200" dirty="0">
                <a:latin typeface="+mn-lt"/>
              </a:endParaRPr>
            </a:p>
          </p:txBody>
        </p:sp>
        <p:sp>
          <p:nvSpPr>
            <p:cNvPr id="5" name="Полилиния 4"/>
            <p:cNvSpPr/>
            <p:nvPr/>
          </p:nvSpPr>
          <p:spPr>
            <a:xfrm rot="10800000">
              <a:off x="4360133" y="2078545"/>
              <a:ext cx="196850" cy="349803"/>
            </a:xfrm>
            <a:custGeom>
              <a:avLst/>
              <a:gdLst>
                <a:gd name="connsiteX0" fmla="*/ 0 w 263152"/>
                <a:gd name="connsiteY0" fmla="*/ 63157 h 315783"/>
                <a:gd name="connsiteX1" fmla="*/ 131576 w 263152"/>
                <a:gd name="connsiteY1" fmla="*/ 63157 h 315783"/>
                <a:gd name="connsiteX2" fmla="*/ 131576 w 263152"/>
                <a:gd name="connsiteY2" fmla="*/ 0 h 315783"/>
                <a:gd name="connsiteX3" fmla="*/ 263152 w 263152"/>
                <a:gd name="connsiteY3" fmla="*/ 157892 h 315783"/>
                <a:gd name="connsiteX4" fmla="*/ 131576 w 263152"/>
                <a:gd name="connsiteY4" fmla="*/ 315783 h 315783"/>
                <a:gd name="connsiteX5" fmla="*/ 131576 w 263152"/>
                <a:gd name="connsiteY5" fmla="*/ 252626 h 315783"/>
                <a:gd name="connsiteX6" fmla="*/ 0 w 263152"/>
                <a:gd name="connsiteY6" fmla="*/ 252626 h 315783"/>
                <a:gd name="connsiteX7" fmla="*/ 0 w 263152"/>
                <a:gd name="connsiteY7" fmla="*/ 63157 h 31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152" h="315783">
                  <a:moveTo>
                    <a:pt x="210521" y="1"/>
                  </a:moveTo>
                  <a:lnTo>
                    <a:pt x="210521" y="157892"/>
                  </a:lnTo>
                  <a:lnTo>
                    <a:pt x="263152" y="157892"/>
                  </a:lnTo>
                  <a:lnTo>
                    <a:pt x="131576" y="315782"/>
                  </a:lnTo>
                  <a:lnTo>
                    <a:pt x="0" y="157892"/>
                  </a:lnTo>
                  <a:lnTo>
                    <a:pt x="52631" y="157892"/>
                  </a:lnTo>
                  <a:lnTo>
                    <a:pt x="52631" y="1"/>
                  </a:lnTo>
                  <a:lnTo>
                    <a:pt x="210521" y="1"/>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63158" tIns="0" rIns="63157" bIns="78947" numCol="1" spcCol="1270" anchor="ctr" anchorCtr="0">
              <a:noAutofit/>
            </a:bodyPr>
            <a:lstStyle/>
            <a:p>
              <a:pPr lvl="0" algn="ctr" defTabSz="889000">
                <a:lnSpc>
                  <a:spcPct val="90000"/>
                </a:lnSpc>
                <a:spcBef>
                  <a:spcPct val="0"/>
                </a:spcBef>
                <a:spcAft>
                  <a:spcPct val="35000"/>
                </a:spcAft>
              </a:pPr>
              <a:endParaRPr lang="ru-RU" sz="2000" kern="1200" dirty="0">
                <a:latin typeface="+mn-lt"/>
              </a:endParaRPr>
            </a:p>
          </p:txBody>
        </p:sp>
        <p:sp>
          <p:nvSpPr>
            <p:cNvPr id="7" name="Полилиния 6"/>
            <p:cNvSpPr/>
            <p:nvPr/>
          </p:nvSpPr>
          <p:spPr>
            <a:xfrm>
              <a:off x="2944710" y="2413964"/>
              <a:ext cx="3037095" cy="1136680"/>
            </a:xfrm>
            <a:custGeom>
              <a:avLst/>
              <a:gdLst>
                <a:gd name="connsiteX0" fmla="*/ 0 w 3037095"/>
                <a:gd name="connsiteY0" fmla="*/ 70174 h 701740"/>
                <a:gd name="connsiteX1" fmla="*/ 70174 w 3037095"/>
                <a:gd name="connsiteY1" fmla="*/ 0 h 701740"/>
                <a:gd name="connsiteX2" fmla="*/ 2966921 w 3037095"/>
                <a:gd name="connsiteY2" fmla="*/ 0 h 701740"/>
                <a:gd name="connsiteX3" fmla="*/ 3037095 w 3037095"/>
                <a:gd name="connsiteY3" fmla="*/ 70174 h 701740"/>
                <a:gd name="connsiteX4" fmla="*/ 3037095 w 3037095"/>
                <a:gd name="connsiteY4" fmla="*/ 631566 h 701740"/>
                <a:gd name="connsiteX5" fmla="*/ 2966921 w 3037095"/>
                <a:gd name="connsiteY5" fmla="*/ 701740 h 701740"/>
                <a:gd name="connsiteX6" fmla="*/ 70174 w 3037095"/>
                <a:gd name="connsiteY6" fmla="*/ 701740 h 701740"/>
                <a:gd name="connsiteX7" fmla="*/ 0 w 3037095"/>
                <a:gd name="connsiteY7" fmla="*/ 631566 h 701740"/>
                <a:gd name="connsiteX8" fmla="*/ 0 w 3037095"/>
                <a:gd name="connsiteY8" fmla="*/ 70174 h 70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095" h="701740">
                  <a:moveTo>
                    <a:pt x="0" y="70174"/>
                  </a:moveTo>
                  <a:cubicBezTo>
                    <a:pt x="0" y="31418"/>
                    <a:pt x="31418" y="0"/>
                    <a:pt x="70174" y="0"/>
                  </a:cubicBezTo>
                  <a:lnTo>
                    <a:pt x="2966921" y="0"/>
                  </a:lnTo>
                  <a:cubicBezTo>
                    <a:pt x="3005677" y="0"/>
                    <a:pt x="3037095" y="31418"/>
                    <a:pt x="3037095" y="70174"/>
                  </a:cubicBezTo>
                  <a:lnTo>
                    <a:pt x="3037095" y="631566"/>
                  </a:lnTo>
                  <a:cubicBezTo>
                    <a:pt x="3037095" y="670322"/>
                    <a:pt x="3005677" y="701740"/>
                    <a:pt x="2966921" y="701740"/>
                  </a:cubicBezTo>
                  <a:lnTo>
                    <a:pt x="70174" y="701740"/>
                  </a:lnTo>
                  <a:cubicBezTo>
                    <a:pt x="31418" y="701740"/>
                    <a:pt x="0" y="670322"/>
                    <a:pt x="0" y="631566"/>
                  </a:cubicBezTo>
                  <a:lnTo>
                    <a:pt x="0" y="701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53" tIns="96753" rIns="96753" bIns="96753" numCol="1" spcCol="1270" anchor="ctr" anchorCtr="0">
              <a:noAutofit/>
            </a:bodyPr>
            <a:lstStyle/>
            <a:p>
              <a:pPr lvl="0" algn="ctr" defTabSz="889000">
                <a:lnSpc>
                  <a:spcPct val="90000"/>
                </a:lnSpc>
                <a:spcBef>
                  <a:spcPct val="0"/>
                </a:spcBef>
                <a:spcAft>
                  <a:spcPct val="35000"/>
                </a:spcAft>
              </a:pPr>
              <a:r>
                <a:rPr lang="ru-RU" sz="2000" kern="1200" dirty="0" smtClean="0">
                  <a:latin typeface="+mn-lt"/>
                </a:rPr>
                <a:t>Технология виброизображения</a:t>
              </a:r>
              <a:endParaRPr lang="ru-RU" sz="2000" kern="1200" dirty="0">
                <a:latin typeface="+mn-lt"/>
              </a:endParaRPr>
            </a:p>
          </p:txBody>
        </p:sp>
        <p:sp>
          <p:nvSpPr>
            <p:cNvPr id="8" name="Полилиния 7"/>
            <p:cNvSpPr/>
            <p:nvPr/>
          </p:nvSpPr>
          <p:spPr>
            <a:xfrm>
              <a:off x="4394993" y="3602919"/>
              <a:ext cx="177800" cy="353176"/>
            </a:xfrm>
            <a:custGeom>
              <a:avLst/>
              <a:gdLst>
                <a:gd name="connsiteX0" fmla="*/ 0 w 263152"/>
                <a:gd name="connsiteY0" fmla="*/ 63157 h 315783"/>
                <a:gd name="connsiteX1" fmla="*/ 131576 w 263152"/>
                <a:gd name="connsiteY1" fmla="*/ 63157 h 315783"/>
                <a:gd name="connsiteX2" fmla="*/ 131576 w 263152"/>
                <a:gd name="connsiteY2" fmla="*/ 0 h 315783"/>
                <a:gd name="connsiteX3" fmla="*/ 263152 w 263152"/>
                <a:gd name="connsiteY3" fmla="*/ 157892 h 315783"/>
                <a:gd name="connsiteX4" fmla="*/ 131576 w 263152"/>
                <a:gd name="connsiteY4" fmla="*/ 315783 h 315783"/>
                <a:gd name="connsiteX5" fmla="*/ 131576 w 263152"/>
                <a:gd name="connsiteY5" fmla="*/ 252626 h 315783"/>
                <a:gd name="connsiteX6" fmla="*/ 0 w 263152"/>
                <a:gd name="connsiteY6" fmla="*/ 252626 h 315783"/>
                <a:gd name="connsiteX7" fmla="*/ 0 w 263152"/>
                <a:gd name="connsiteY7" fmla="*/ 63157 h 31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152" h="315783">
                  <a:moveTo>
                    <a:pt x="210521" y="1"/>
                  </a:moveTo>
                  <a:lnTo>
                    <a:pt x="210521" y="157892"/>
                  </a:lnTo>
                  <a:lnTo>
                    <a:pt x="263152" y="157892"/>
                  </a:lnTo>
                  <a:lnTo>
                    <a:pt x="131576" y="315782"/>
                  </a:lnTo>
                  <a:lnTo>
                    <a:pt x="0" y="157892"/>
                  </a:lnTo>
                  <a:lnTo>
                    <a:pt x="52631" y="157892"/>
                  </a:lnTo>
                  <a:lnTo>
                    <a:pt x="52631" y="1"/>
                  </a:lnTo>
                  <a:lnTo>
                    <a:pt x="210521" y="1"/>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63158" tIns="0" rIns="63157" bIns="78947" numCol="1" spcCol="1270" anchor="ctr" anchorCtr="0">
              <a:noAutofit/>
            </a:bodyPr>
            <a:lstStyle/>
            <a:p>
              <a:pPr lvl="0" algn="ctr" defTabSz="889000">
                <a:lnSpc>
                  <a:spcPct val="90000"/>
                </a:lnSpc>
                <a:spcBef>
                  <a:spcPct val="0"/>
                </a:spcBef>
                <a:spcAft>
                  <a:spcPct val="35000"/>
                </a:spcAft>
              </a:pPr>
              <a:endParaRPr lang="ru-RU" sz="2000" kern="1200" dirty="0">
                <a:latin typeface="+mn-lt"/>
              </a:endParaRPr>
            </a:p>
          </p:txBody>
        </p:sp>
        <p:sp>
          <p:nvSpPr>
            <p:cNvPr id="9" name="Полилиния 8"/>
            <p:cNvSpPr/>
            <p:nvPr/>
          </p:nvSpPr>
          <p:spPr>
            <a:xfrm>
              <a:off x="327098" y="2660192"/>
              <a:ext cx="2250589" cy="738958"/>
            </a:xfrm>
            <a:custGeom>
              <a:avLst/>
              <a:gdLst>
                <a:gd name="connsiteX0" fmla="*/ 0 w 3037095"/>
                <a:gd name="connsiteY0" fmla="*/ 70174 h 701740"/>
                <a:gd name="connsiteX1" fmla="*/ 70174 w 3037095"/>
                <a:gd name="connsiteY1" fmla="*/ 0 h 701740"/>
                <a:gd name="connsiteX2" fmla="*/ 2966921 w 3037095"/>
                <a:gd name="connsiteY2" fmla="*/ 0 h 701740"/>
                <a:gd name="connsiteX3" fmla="*/ 3037095 w 3037095"/>
                <a:gd name="connsiteY3" fmla="*/ 70174 h 701740"/>
                <a:gd name="connsiteX4" fmla="*/ 3037095 w 3037095"/>
                <a:gd name="connsiteY4" fmla="*/ 631566 h 701740"/>
                <a:gd name="connsiteX5" fmla="*/ 2966921 w 3037095"/>
                <a:gd name="connsiteY5" fmla="*/ 701740 h 701740"/>
                <a:gd name="connsiteX6" fmla="*/ 70174 w 3037095"/>
                <a:gd name="connsiteY6" fmla="*/ 701740 h 701740"/>
                <a:gd name="connsiteX7" fmla="*/ 0 w 3037095"/>
                <a:gd name="connsiteY7" fmla="*/ 631566 h 701740"/>
                <a:gd name="connsiteX8" fmla="*/ 0 w 3037095"/>
                <a:gd name="connsiteY8" fmla="*/ 70174 h 70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095" h="701740">
                  <a:moveTo>
                    <a:pt x="0" y="70174"/>
                  </a:moveTo>
                  <a:cubicBezTo>
                    <a:pt x="0" y="31418"/>
                    <a:pt x="31418" y="0"/>
                    <a:pt x="70174" y="0"/>
                  </a:cubicBezTo>
                  <a:lnTo>
                    <a:pt x="2966921" y="0"/>
                  </a:lnTo>
                  <a:cubicBezTo>
                    <a:pt x="3005677" y="0"/>
                    <a:pt x="3037095" y="31418"/>
                    <a:pt x="3037095" y="70174"/>
                  </a:cubicBezTo>
                  <a:lnTo>
                    <a:pt x="3037095" y="631566"/>
                  </a:lnTo>
                  <a:cubicBezTo>
                    <a:pt x="3037095" y="670322"/>
                    <a:pt x="3005677" y="701740"/>
                    <a:pt x="2966921" y="701740"/>
                  </a:cubicBezTo>
                  <a:lnTo>
                    <a:pt x="70174" y="701740"/>
                  </a:lnTo>
                  <a:cubicBezTo>
                    <a:pt x="31418" y="701740"/>
                    <a:pt x="0" y="670322"/>
                    <a:pt x="0" y="631566"/>
                  </a:cubicBezTo>
                  <a:lnTo>
                    <a:pt x="0" y="701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53" tIns="96753" rIns="96753" bIns="96753" numCol="1" spcCol="1270" anchor="ctr" anchorCtr="0">
              <a:noAutofit/>
            </a:bodyPr>
            <a:lstStyle/>
            <a:p>
              <a:pPr lvl="0" algn="ctr" defTabSz="889000">
                <a:lnSpc>
                  <a:spcPct val="90000"/>
                </a:lnSpc>
                <a:spcBef>
                  <a:spcPct val="0"/>
                </a:spcBef>
                <a:spcAft>
                  <a:spcPct val="35000"/>
                </a:spcAft>
              </a:pPr>
              <a:r>
                <a:rPr lang="ru-RU" sz="2000" kern="1200" dirty="0" err="1" smtClean="0">
                  <a:latin typeface="+mn-lt"/>
                </a:rPr>
                <a:t>Виброкибернетика</a:t>
              </a:r>
              <a:endParaRPr lang="ru-RU" sz="2000" kern="1200" dirty="0">
                <a:latin typeface="+mn-lt"/>
              </a:endParaRPr>
            </a:p>
          </p:txBody>
        </p:sp>
        <p:sp>
          <p:nvSpPr>
            <p:cNvPr id="11" name="Полилиния 10"/>
            <p:cNvSpPr/>
            <p:nvPr/>
          </p:nvSpPr>
          <p:spPr>
            <a:xfrm>
              <a:off x="2965346" y="3956095"/>
              <a:ext cx="3037095" cy="701740"/>
            </a:xfrm>
            <a:custGeom>
              <a:avLst/>
              <a:gdLst>
                <a:gd name="connsiteX0" fmla="*/ 0 w 3037095"/>
                <a:gd name="connsiteY0" fmla="*/ 70174 h 701740"/>
                <a:gd name="connsiteX1" fmla="*/ 70174 w 3037095"/>
                <a:gd name="connsiteY1" fmla="*/ 0 h 701740"/>
                <a:gd name="connsiteX2" fmla="*/ 2966921 w 3037095"/>
                <a:gd name="connsiteY2" fmla="*/ 0 h 701740"/>
                <a:gd name="connsiteX3" fmla="*/ 3037095 w 3037095"/>
                <a:gd name="connsiteY3" fmla="*/ 70174 h 701740"/>
                <a:gd name="connsiteX4" fmla="*/ 3037095 w 3037095"/>
                <a:gd name="connsiteY4" fmla="*/ 631566 h 701740"/>
                <a:gd name="connsiteX5" fmla="*/ 2966921 w 3037095"/>
                <a:gd name="connsiteY5" fmla="*/ 701740 h 701740"/>
                <a:gd name="connsiteX6" fmla="*/ 70174 w 3037095"/>
                <a:gd name="connsiteY6" fmla="*/ 701740 h 701740"/>
                <a:gd name="connsiteX7" fmla="*/ 0 w 3037095"/>
                <a:gd name="connsiteY7" fmla="*/ 631566 h 701740"/>
                <a:gd name="connsiteX8" fmla="*/ 0 w 3037095"/>
                <a:gd name="connsiteY8" fmla="*/ 70174 h 70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095" h="701740">
                  <a:moveTo>
                    <a:pt x="0" y="70174"/>
                  </a:moveTo>
                  <a:cubicBezTo>
                    <a:pt x="0" y="31418"/>
                    <a:pt x="31418" y="0"/>
                    <a:pt x="70174" y="0"/>
                  </a:cubicBezTo>
                  <a:lnTo>
                    <a:pt x="2966921" y="0"/>
                  </a:lnTo>
                  <a:cubicBezTo>
                    <a:pt x="3005677" y="0"/>
                    <a:pt x="3037095" y="31418"/>
                    <a:pt x="3037095" y="70174"/>
                  </a:cubicBezTo>
                  <a:lnTo>
                    <a:pt x="3037095" y="631566"/>
                  </a:lnTo>
                  <a:cubicBezTo>
                    <a:pt x="3037095" y="670322"/>
                    <a:pt x="3005677" y="701740"/>
                    <a:pt x="2966921" y="701740"/>
                  </a:cubicBezTo>
                  <a:lnTo>
                    <a:pt x="70174" y="701740"/>
                  </a:lnTo>
                  <a:cubicBezTo>
                    <a:pt x="31418" y="701740"/>
                    <a:pt x="0" y="670322"/>
                    <a:pt x="0" y="631566"/>
                  </a:cubicBezTo>
                  <a:lnTo>
                    <a:pt x="0" y="701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53" tIns="96753" rIns="96753" bIns="96753" numCol="1" spcCol="1270" anchor="ctr" anchorCtr="0">
              <a:noAutofit/>
            </a:bodyPr>
            <a:lstStyle/>
            <a:p>
              <a:pPr lvl="0" algn="ctr" defTabSz="889000">
                <a:lnSpc>
                  <a:spcPct val="90000"/>
                </a:lnSpc>
                <a:spcBef>
                  <a:spcPct val="0"/>
                </a:spcBef>
                <a:spcAft>
                  <a:spcPct val="35000"/>
                </a:spcAft>
              </a:pPr>
              <a:r>
                <a:rPr lang="ru-RU" sz="2000" kern="1200" dirty="0" err="1" smtClean="0">
                  <a:solidFill>
                    <a:schemeClr val="tx1"/>
                  </a:solidFill>
                  <a:latin typeface="+mn-lt"/>
                </a:rPr>
                <a:t>Вибромедицина</a:t>
              </a:r>
              <a:endParaRPr lang="ru-RU" sz="2000" kern="1200" dirty="0">
                <a:solidFill>
                  <a:schemeClr val="tx1"/>
                </a:solidFill>
                <a:latin typeface="+mn-lt"/>
              </a:endParaRPr>
            </a:p>
          </p:txBody>
        </p:sp>
        <p:sp>
          <p:nvSpPr>
            <p:cNvPr id="13" name="Полилиния 12"/>
            <p:cNvSpPr/>
            <p:nvPr/>
          </p:nvSpPr>
          <p:spPr>
            <a:xfrm>
              <a:off x="6397730" y="2671112"/>
              <a:ext cx="2230540" cy="728038"/>
            </a:xfrm>
            <a:custGeom>
              <a:avLst/>
              <a:gdLst>
                <a:gd name="connsiteX0" fmla="*/ 0 w 3037095"/>
                <a:gd name="connsiteY0" fmla="*/ 70174 h 701740"/>
                <a:gd name="connsiteX1" fmla="*/ 70174 w 3037095"/>
                <a:gd name="connsiteY1" fmla="*/ 0 h 701740"/>
                <a:gd name="connsiteX2" fmla="*/ 2966921 w 3037095"/>
                <a:gd name="connsiteY2" fmla="*/ 0 h 701740"/>
                <a:gd name="connsiteX3" fmla="*/ 3037095 w 3037095"/>
                <a:gd name="connsiteY3" fmla="*/ 70174 h 701740"/>
                <a:gd name="connsiteX4" fmla="*/ 3037095 w 3037095"/>
                <a:gd name="connsiteY4" fmla="*/ 631566 h 701740"/>
                <a:gd name="connsiteX5" fmla="*/ 2966921 w 3037095"/>
                <a:gd name="connsiteY5" fmla="*/ 701740 h 701740"/>
                <a:gd name="connsiteX6" fmla="*/ 70174 w 3037095"/>
                <a:gd name="connsiteY6" fmla="*/ 701740 h 701740"/>
                <a:gd name="connsiteX7" fmla="*/ 0 w 3037095"/>
                <a:gd name="connsiteY7" fmla="*/ 631566 h 701740"/>
                <a:gd name="connsiteX8" fmla="*/ 0 w 3037095"/>
                <a:gd name="connsiteY8" fmla="*/ 70174 h 70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095" h="701740">
                  <a:moveTo>
                    <a:pt x="0" y="70174"/>
                  </a:moveTo>
                  <a:cubicBezTo>
                    <a:pt x="0" y="31418"/>
                    <a:pt x="31418" y="0"/>
                    <a:pt x="70174" y="0"/>
                  </a:cubicBezTo>
                  <a:lnTo>
                    <a:pt x="2966921" y="0"/>
                  </a:lnTo>
                  <a:cubicBezTo>
                    <a:pt x="3005677" y="0"/>
                    <a:pt x="3037095" y="31418"/>
                    <a:pt x="3037095" y="70174"/>
                  </a:cubicBezTo>
                  <a:lnTo>
                    <a:pt x="3037095" y="631566"/>
                  </a:lnTo>
                  <a:cubicBezTo>
                    <a:pt x="3037095" y="670322"/>
                    <a:pt x="3005677" y="701740"/>
                    <a:pt x="2966921" y="701740"/>
                  </a:cubicBezTo>
                  <a:lnTo>
                    <a:pt x="70174" y="701740"/>
                  </a:lnTo>
                  <a:cubicBezTo>
                    <a:pt x="31418" y="701740"/>
                    <a:pt x="0" y="670322"/>
                    <a:pt x="0" y="631566"/>
                  </a:cubicBezTo>
                  <a:lnTo>
                    <a:pt x="0" y="7017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753" tIns="96753" rIns="96753" bIns="96753" numCol="1" spcCol="1270" anchor="ctr" anchorCtr="0">
              <a:noAutofit/>
            </a:bodyPr>
            <a:lstStyle/>
            <a:p>
              <a:pPr lvl="0" algn="ctr" defTabSz="889000">
                <a:lnSpc>
                  <a:spcPct val="90000"/>
                </a:lnSpc>
                <a:spcBef>
                  <a:spcPct val="0"/>
                </a:spcBef>
                <a:spcAft>
                  <a:spcPct val="35000"/>
                </a:spcAft>
              </a:pPr>
              <a:r>
                <a:rPr lang="ru-RU" sz="2000" kern="1200" dirty="0" err="1" smtClean="0">
                  <a:latin typeface="+mn-lt"/>
                </a:rPr>
                <a:t>Вибробиология</a:t>
              </a:r>
              <a:endParaRPr lang="ru-RU" sz="2000" kern="1200" dirty="0">
                <a:latin typeface="+mn-lt"/>
              </a:endParaRPr>
            </a:p>
          </p:txBody>
        </p:sp>
        <p:pic>
          <p:nvPicPr>
            <p:cNvPr id="14" name="Рисунок 13"/>
            <p:cNvPicPr>
              <a:picLocks noChangeAspect="1"/>
            </p:cNvPicPr>
            <p:nvPr/>
          </p:nvPicPr>
          <p:blipFill>
            <a:blip r:embed="rId3"/>
            <a:stretch>
              <a:fillRect/>
            </a:stretch>
          </p:blipFill>
          <p:spPr>
            <a:xfrm rot="16200000">
              <a:off x="6135476" y="2876776"/>
              <a:ext cx="156727" cy="367782"/>
            </a:xfrm>
            <a:prstGeom prst="rect">
              <a:avLst/>
            </a:prstGeom>
          </p:spPr>
        </p:pic>
        <p:sp>
          <p:nvSpPr>
            <p:cNvPr id="19" name="Полилиния 18"/>
            <p:cNvSpPr/>
            <p:nvPr/>
          </p:nvSpPr>
          <p:spPr>
            <a:xfrm rot="5400000">
              <a:off x="2659501" y="2902056"/>
              <a:ext cx="192680" cy="353176"/>
            </a:xfrm>
            <a:custGeom>
              <a:avLst/>
              <a:gdLst>
                <a:gd name="connsiteX0" fmla="*/ 0 w 263152"/>
                <a:gd name="connsiteY0" fmla="*/ 63157 h 315783"/>
                <a:gd name="connsiteX1" fmla="*/ 131576 w 263152"/>
                <a:gd name="connsiteY1" fmla="*/ 63157 h 315783"/>
                <a:gd name="connsiteX2" fmla="*/ 131576 w 263152"/>
                <a:gd name="connsiteY2" fmla="*/ 0 h 315783"/>
                <a:gd name="connsiteX3" fmla="*/ 263152 w 263152"/>
                <a:gd name="connsiteY3" fmla="*/ 157892 h 315783"/>
                <a:gd name="connsiteX4" fmla="*/ 131576 w 263152"/>
                <a:gd name="connsiteY4" fmla="*/ 315783 h 315783"/>
                <a:gd name="connsiteX5" fmla="*/ 131576 w 263152"/>
                <a:gd name="connsiteY5" fmla="*/ 252626 h 315783"/>
                <a:gd name="connsiteX6" fmla="*/ 0 w 263152"/>
                <a:gd name="connsiteY6" fmla="*/ 252626 h 315783"/>
                <a:gd name="connsiteX7" fmla="*/ 0 w 263152"/>
                <a:gd name="connsiteY7" fmla="*/ 63157 h 31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152" h="315783">
                  <a:moveTo>
                    <a:pt x="210521" y="1"/>
                  </a:moveTo>
                  <a:lnTo>
                    <a:pt x="210521" y="157892"/>
                  </a:lnTo>
                  <a:lnTo>
                    <a:pt x="263152" y="157892"/>
                  </a:lnTo>
                  <a:lnTo>
                    <a:pt x="131576" y="315782"/>
                  </a:lnTo>
                  <a:lnTo>
                    <a:pt x="0" y="157892"/>
                  </a:lnTo>
                  <a:lnTo>
                    <a:pt x="52631" y="157892"/>
                  </a:lnTo>
                  <a:lnTo>
                    <a:pt x="52631" y="1"/>
                  </a:lnTo>
                  <a:lnTo>
                    <a:pt x="210521" y="1"/>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63158" tIns="0" rIns="63157" bIns="78947" numCol="1" spcCol="1270" anchor="ctr" anchorCtr="0">
              <a:noAutofit/>
            </a:bodyPr>
            <a:lstStyle/>
            <a:p>
              <a:pPr lvl="0" algn="ctr" defTabSz="889000">
                <a:lnSpc>
                  <a:spcPct val="90000"/>
                </a:lnSpc>
                <a:spcBef>
                  <a:spcPct val="0"/>
                </a:spcBef>
                <a:spcAft>
                  <a:spcPct val="35000"/>
                </a:spcAft>
              </a:pPr>
              <a:endParaRPr lang="ru-RU" sz="2000" kern="1200" dirty="0">
                <a:latin typeface="+mn-lt"/>
              </a:endParaRPr>
            </a:p>
          </p:txBody>
        </p:sp>
      </p:gr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2F1D2C-D6DB-4A61-B0AB-869BC7D41436}" type="slidenum">
              <a:rPr lang="ru-RU" altLang="ru-RU" sz="1400" smtClean="0"/>
              <a:pPr>
                <a:spcBef>
                  <a:spcPct val="0"/>
                </a:spcBef>
                <a:buFontTx/>
                <a:buNone/>
              </a:pPr>
              <a:t>4</a:t>
            </a:fld>
            <a:endParaRPr lang="ru-RU" altLang="ru-RU" sz="1400" smtClean="0"/>
          </a:p>
        </p:txBody>
      </p:sp>
      <p:sp>
        <p:nvSpPr>
          <p:cNvPr id="3" name="Title 1"/>
          <p:cNvSpPr txBox="1">
            <a:spLocks/>
          </p:cNvSpPr>
          <p:nvPr/>
        </p:nvSpPr>
        <p:spPr>
          <a:xfrm>
            <a:off x="96838" y="36513"/>
            <a:ext cx="893921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ru-RU" altLang="ru-RU" sz="3200" kern="0" dirty="0" smtClean="0">
                <a:solidFill>
                  <a:srgbClr val="3333CC"/>
                </a:solidFill>
              </a:rPr>
              <a:t>Механизмы регуляция психофизиологического состояния</a:t>
            </a:r>
            <a:endParaRPr lang="en-US" altLang="ru-RU" kern="0" dirty="0" smtClean="0"/>
          </a:p>
        </p:txBody>
      </p:sp>
      <p:sp>
        <p:nvSpPr>
          <p:cNvPr id="1024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C35D3AA-7E2D-4BDA-8BC8-F5153A82A2F8}" type="slidenum">
              <a:rPr lang="ru-RU" altLang="ru-RU" sz="1400"/>
              <a:pPr algn="r" eaLnBrk="1" hangingPunct="1">
                <a:spcBef>
                  <a:spcPct val="0"/>
                </a:spcBef>
                <a:buFontTx/>
                <a:buNone/>
              </a:pPr>
              <a:t>4</a:t>
            </a:fld>
            <a:endParaRPr lang="ru-RU" altLang="ru-RU" sz="1400"/>
          </a:p>
        </p:txBody>
      </p:sp>
      <p:pic>
        <p:nvPicPr>
          <p:cNvPr id="102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2227263"/>
            <a:ext cx="19939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Группа 35"/>
          <p:cNvGrpSpPr>
            <a:grpSpLocks/>
          </p:cNvGrpSpPr>
          <p:nvPr/>
        </p:nvGrpSpPr>
        <p:grpSpPr bwMode="auto">
          <a:xfrm>
            <a:off x="801688" y="5014913"/>
            <a:ext cx="1965325" cy="804862"/>
            <a:chOff x="148782" y="1701019"/>
            <a:chExt cx="3819273" cy="951339"/>
          </a:xfrm>
        </p:grpSpPr>
        <p:sp>
          <p:nvSpPr>
            <p:cNvPr id="10262"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43" name="Скругленный прямоугольник 4"/>
            <p:cNvSpPr txBox="1"/>
            <p:nvPr/>
          </p:nvSpPr>
          <p:spPr>
            <a:xfrm>
              <a:off x="148782" y="1701019"/>
              <a:ext cx="3578640" cy="85939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2000" kern="0" dirty="0" err="1">
                  <a:solidFill>
                    <a:prstClr val="black">
                      <a:hueOff val="0"/>
                      <a:satOff val="0"/>
                      <a:lumOff val="0"/>
                      <a:alphaOff val="0"/>
                    </a:prstClr>
                  </a:solidFill>
                  <a:latin typeface="+mn-lt"/>
                  <a:cs typeface="Times New Roman" panose="02020603050405020304" pitchFamily="18" charset="0"/>
                </a:rPr>
                <a:t>Аллостаз</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10247" name="Группа 35"/>
          <p:cNvGrpSpPr>
            <a:grpSpLocks/>
          </p:cNvGrpSpPr>
          <p:nvPr/>
        </p:nvGrpSpPr>
        <p:grpSpPr bwMode="auto">
          <a:xfrm>
            <a:off x="677863" y="1906588"/>
            <a:ext cx="1965325" cy="804862"/>
            <a:chOff x="148782" y="1701019"/>
            <a:chExt cx="3819273" cy="951339"/>
          </a:xfrm>
        </p:grpSpPr>
        <p:sp>
          <p:nvSpPr>
            <p:cNvPr id="10260"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46" name="Скругленный прямоугольник 4"/>
            <p:cNvSpPr txBox="1"/>
            <p:nvPr/>
          </p:nvSpPr>
          <p:spPr>
            <a:xfrm>
              <a:off x="148782" y="1701019"/>
              <a:ext cx="3578640" cy="85939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2000" kern="0" dirty="0">
                  <a:solidFill>
                    <a:prstClr val="black">
                      <a:hueOff val="0"/>
                      <a:satOff val="0"/>
                      <a:lumOff val="0"/>
                      <a:alphaOff val="0"/>
                    </a:prstClr>
                  </a:solidFill>
                  <a:latin typeface="+mn-lt"/>
                  <a:cs typeface="Times New Roman" panose="02020603050405020304" pitchFamily="18" charset="0"/>
                </a:rPr>
                <a:t>Гомеостаз</a:t>
              </a:r>
            </a:p>
          </p:txBody>
        </p:sp>
      </p:grpSp>
      <p:grpSp>
        <p:nvGrpSpPr>
          <p:cNvPr id="10248" name="Группа 35"/>
          <p:cNvGrpSpPr>
            <a:grpSpLocks/>
          </p:cNvGrpSpPr>
          <p:nvPr/>
        </p:nvGrpSpPr>
        <p:grpSpPr bwMode="auto">
          <a:xfrm>
            <a:off x="6646863" y="1863725"/>
            <a:ext cx="1965325" cy="804863"/>
            <a:chOff x="148782" y="1701019"/>
            <a:chExt cx="3819273" cy="951339"/>
          </a:xfrm>
        </p:grpSpPr>
        <p:sp>
          <p:nvSpPr>
            <p:cNvPr id="10258"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49" name="Скругленный прямоугольник 4"/>
            <p:cNvSpPr txBox="1"/>
            <p:nvPr/>
          </p:nvSpPr>
          <p:spPr>
            <a:xfrm>
              <a:off x="148782" y="1701019"/>
              <a:ext cx="3578640" cy="8593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2000" kern="0" dirty="0">
                  <a:solidFill>
                    <a:prstClr val="black">
                      <a:hueOff val="0"/>
                      <a:satOff val="0"/>
                      <a:lumOff val="0"/>
                      <a:alphaOff val="0"/>
                    </a:prstClr>
                  </a:solidFill>
                  <a:latin typeface="+mn-lt"/>
                  <a:cs typeface="Times New Roman" panose="02020603050405020304" pitchFamily="18" charset="0"/>
                </a:rPr>
                <a:t>Физиология</a:t>
              </a:r>
            </a:p>
            <a:p>
              <a:pPr algn="ctr" defTabSz="1244600" eaLnBrk="1" fontAlgn="auto" hangingPunct="1">
                <a:lnSpc>
                  <a:spcPct val="90000"/>
                </a:lnSpc>
                <a:spcBef>
                  <a:spcPts val="0"/>
                </a:spcBef>
                <a:spcAft>
                  <a:spcPct val="35000"/>
                </a:spcAft>
                <a:defRPr/>
              </a:pPr>
              <a:r>
                <a:rPr lang="ru-RU" sz="2000" kern="0" dirty="0">
                  <a:solidFill>
                    <a:prstClr val="black">
                      <a:hueOff val="0"/>
                      <a:satOff val="0"/>
                      <a:lumOff val="0"/>
                      <a:alphaOff val="0"/>
                    </a:prstClr>
                  </a:solidFill>
                  <a:latin typeface="+mn-lt"/>
                  <a:cs typeface="Times New Roman" panose="02020603050405020304" pitchFamily="18" charset="0"/>
                </a:rPr>
                <a:t>активности</a:t>
              </a:r>
            </a:p>
          </p:txBody>
        </p:sp>
      </p:grpSp>
      <p:grpSp>
        <p:nvGrpSpPr>
          <p:cNvPr id="10249" name="Группа 35"/>
          <p:cNvGrpSpPr>
            <a:grpSpLocks/>
          </p:cNvGrpSpPr>
          <p:nvPr/>
        </p:nvGrpSpPr>
        <p:grpSpPr bwMode="auto">
          <a:xfrm>
            <a:off x="6492875" y="4900613"/>
            <a:ext cx="2543175" cy="804862"/>
            <a:chOff x="148780" y="1701019"/>
            <a:chExt cx="4942226" cy="951339"/>
          </a:xfrm>
        </p:grpSpPr>
        <p:sp>
          <p:nvSpPr>
            <p:cNvPr id="10256"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2" name="Скругленный прямоугольник 4"/>
            <p:cNvSpPr txBox="1"/>
            <p:nvPr/>
          </p:nvSpPr>
          <p:spPr>
            <a:xfrm>
              <a:off x="148780" y="1701019"/>
              <a:ext cx="4942226" cy="85939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2000" kern="0" dirty="0">
                  <a:solidFill>
                    <a:prstClr val="black">
                      <a:hueOff val="0"/>
                      <a:satOff val="0"/>
                      <a:lumOff val="0"/>
                      <a:alphaOff val="0"/>
                    </a:prstClr>
                  </a:solidFill>
                  <a:latin typeface="+mn-lt"/>
                  <a:cs typeface="Times New Roman" panose="02020603050405020304" pitchFamily="18" charset="0"/>
                </a:rPr>
                <a:t>Кибернетическая</a:t>
              </a:r>
            </a:p>
            <a:p>
              <a:pPr algn="ctr" defTabSz="1244600" eaLnBrk="1" fontAlgn="auto" hangingPunct="1">
                <a:lnSpc>
                  <a:spcPct val="90000"/>
                </a:lnSpc>
                <a:spcBef>
                  <a:spcPts val="0"/>
                </a:spcBef>
                <a:spcAft>
                  <a:spcPct val="35000"/>
                </a:spcAft>
                <a:defRPr/>
              </a:pPr>
              <a:r>
                <a:rPr lang="ru-RU" sz="2000" kern="0" dirty="0">
                  <a:solidFill>
                    <a:prstClr val="black">
                      <a:hueOff val="0"/>
                      <a:satOff val="0"/>
                      <a:lumOff val="0"/>
                      <a:alphaOff val="0"/>
                    </a:prstClr>
                  </a:solidFill>
                  <a:latin typeface="+mn-lt"/>
                  <a:cs typeface="Times New Roman" panose="02020603050405020304" pitchFamily="18" charset="0"/>
                </a:rPr>
                <a:t>обратная связь </a:t>
              </a:r>
            </a:p>
          </p:txBody>
        </p:sp>
      </p:grpSp>
      <p:grpSp>
        <p:nvGrpSpPr>
          <p:cNvPr id="10250" name="Группа 35"/>
          <p:cNvGrpSpPr>
            <a:grpSpLocks/>
          </p:cNvGrpSpPr>
          <p:nvPr/>
        </p:nvGrpSpPr>
        <p:grpSpPr bwMode="auto">
          <a:xfrm>
            <a:off x="615950" y="3392488"/>
            <a:ext cx="1965325" cy="804862"/>
            <a:chOff x="148782" y="1701019"/>
            <a:chExt cx="3819273" cy="951339"/>
          </a:xfrm>
        </p:grpSpPr>
        <p:sp>
          <p:nvSpPr>
            <p:cNvPr id="10254"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5" name="Скругленный прямоугольник 4"/>
            <p:cNvSpPr txBox="1"/>
            <p:nvPr/>
          </p:nvSpPr>
          <p:spPr>
            <a:xfrm>
              <a:off x="148782" y="1701019"/>
              <a:ext cx="3578640" cy="859396"/>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2000" kern="0" dirty="0" err="1">
                  <a:solidFill>
                    <a:prstClr val="black">
                      <a:hueOff val="0"/>
                      <a:satOff val="0"/>
                      <a:lumOff val="0"/>
                      <a:alphaOff val="0"/>
                    </a:prstClr>
                  </a:solidFill>
                  <a:latin typeface="+mn-lt"/>
                  <a:cs typeface="Times New Roman" panose="02020603050405020304" pitchFamily="18" charset="0"/>
                </a:rPr>
                <a:t>Гомеокинез</a:t>
              </a:r>
              <a:endParaRPr lang="ru-RU" sz="2000" kern="0" dirty="0">
                <a:solidFill>
                  <a:prstClr val="black">
                    <a:hueOff val="0"/>
                    <a:satOff val="0"/>
                    <a:lumOff val="0"/>
                    <a:alphaOff val="0"/>
                  </a:prstClr>
                </a:solidFill>
                <a:latin typeface="+mn-lt"/>
                <a:cs typeface="Times New Roman" panose="02020603050405020304" pitchFamily="18" charset="0"/>
              </a:endParaRPr>
            </a:p>
          </p:txBody>
        </p:sp>
      </p:grpSp>
      <p:grpSp>
        <p:nvGrpSpPr>
          <p:cNvPr id="10251" name="Группа 35"/>
          <p:cNvGrpSpPr>
            <a:grpSpLocks/>
          </p:cNvGrpSpPr>
          <p:nvPr/>
        </p:nvGrpSpPr>
        <p:grpSpPr bwMode="auto">
          <a:xfrm>
            <a:off x="6562725" y="3267075"/>
            <a:ext cx="2266950" cy="804863"/>
            <a:chOff x="148782" y="1701019"/>
            <a:chExt cx="4404835" cy="951339"/>
          </a:xfrm>
        </p:grpSpPr>
        <p:sp>
          <p:nvSpPr>
            <p:cNvPr id="10252" name="Скругленный прямоугольник 36"/>
            <p:cNvSpPr>
              <a:spLocks noChangeArrowheads="1"/>
            </p:cNvSpPr>
            <p:nvPr/>
          </p:nvSpPr>
          <p:spPr bwMode="auto">
            <a:xfrm>
              <a:off x="192932" y="1738650"/>
              <a:ext cx="3775123" cy="913708"/>
            </a:xfrm>
            <a:prstGeom prst="roundRect">
              <a:avLst>
                <a:gd name="adj" fmla="val 10000"/>
              </a:avLst>
            </a:prstGeom>
            <a:solidFill>
              <a:srgbClr val="FFFFFF">
                <a:alpha val="90195"/>
              </a:srgbClr>
            </a:solidFill>
            <a:ln w="12700" algn="ctr">
              <a:solidFill>
                <a:srgbClr val="B89D78"/>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58" name="Скругленный прямоугольник 4"/>
            <p:cNvSpPr txBox="1"/>
            <p:nvPr/>
          </p:nvSpPr>
          <p:spPr>
            <a:xfrm>
              <a:off x="148782" y="1701019"/>
              <a:ext cx="4404835" cy="859394"/>
            </a:xfrm>
            <a:prstGeom prst="rect">
              <a:avLst/>
            </a:prstGeom>
            <a:noFill/>
            <a:ln>
              <a:noFill/>
            </a:ln>
            <a:effectLst/>
          </p:spPr>
          <p:txBody>
            <a:bodyPr lIns="106680" tIns="106680" rIns="106680" bIns="106680" spcCol="1270" anchor="ctr"/>
            <a:lstStyle/>
            <a:p>
              <a:pPr algn="ctr" defTabSz="1244600" eaLnBrk="1" fontAlgn="auto" hangingPunct="1">
                <a:lnSpc>
                  <a:spcPct val="90000"/>
                </a:lnSpc>
                <a:spcBef>
                  <a:spcPts val="0"/>
                </a:spcBef>
                <a:spcAft>
                  <a:spcPct val="35000"/>
                </a:spcAft>
                <a:defRPr/>
              </a:pPr>
              <a:r>
                <a:rPr lang="ru-RU" sz="2000" kern="0" dirty="0">
                  <a:solidFill>
                    <a:prstClr val="black">
                      <a:hueOff val="0"/>
                      <a:satOff val="0"/>
                      <a:lumOff val="0"/>
                      <a:alphaOff val="0"/>
                    </a:prstClr>
                  </a:solidFill>
                  <a:latin typeface="+mn-lt"/>
                  <a:cs typeface="Times New Roman" panose="02020603050405020304" pitchFamily="18" charset="0"/>
                </a:rPr>
                <a:t>Психофизиология</a:t>
              </a:r>
            </a:p>
            <a:p>
              <a:pPr algn="ctr" defTabSz="1244600" eaLnBrk="1" fontAlgn="auto" hangingPunct="1">
                <a:lnSpc>
                  <a:spcPct val="90000"/>
                </a:lnSpc>
                <a:spcBef>
                  <a:spcPts val="0"/>
                </a:spcBef>
                <a:spcAft>
                  <a:spcPct val="35000"/>
                </a:spcAft>
                <a:defRPr/>
              </a:pPr>
              <a:r>
                <a:rPr lang="ru-RU" sz="2000" kern="0" dirty="0">
                  <a:solidFill>
                    <a:prstClr val="black">
                      <a:hueOff val="0"/>
                      <a:satOff val="0"/>
                      <a:lumOff val="0"/>
                      <a:alphaOff val="0"/>
                    </a:prstClr>
                  </a:solidFill>
                  <a:latin typeface="+mn-lt"/>
                  <a:cs typeface="Times New Roman" panose="02020603050405020304" pitchFamily="18" charset="0"/>
                </a:rPr>
                <a:t>активности</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BDCD33-0704-4148-84E6-295DB1A216F6}" type="slidenum">
              <a:rPr lang="ru-RU" altLang="ru-RU" sz="1400" smtClean="0"/>
              <a:pPr>
                <a:spcBef>
                  <a:spcPct val="0"/>
                </a:spcBef>
                <a:buFontTx/>
                <a:buNone/>
              </a:pPr>
              <a:t>5</a:t>
            </a:fld>
            <a:endParaRPr lang="ru-RU" altLang="ru-RU" sz="1400" dirty="0" smtClean="0"/>
          </a:p>
        </p:txBody>
      </p:sp>
      <p:sp>
        <p:nvSpPr>
          <p:cNvPr id="25602" name="Rectangle 2"/>
          <p:cNvSpPr>
            <a:spLocks noGrp="1" noChangeArrowheads="1"/>
          </p:cNvSpPr>
          <p:nvPr>
            <p:ph type="title"/>
          </p:nvPr>
        </p:nvSpPr>
        <p:spPr>
          <a:xfrm>
            <a:off x="549275" y="268288"/>
            <a:ext cx="8355013" cy="844550"/>
          </a:xfrm>
        </p:spPr>
        <p:txBody>
          <a:bodyPr/>
          <a:lstStyle/>
          <a:p>
            <a:pPr eaLnBrk="1" hangingPunct="1">
              <a:defRPr/>
            </a:pPr>
            <a:r>
              <a:rPr lang="ru-RU" sz="3200" dirty="0" smtClean="0">
                <a:solidFill>
                  <a:srgbClr val="3333CC"/>
                </a:solidFill>
                <a:effectLst>
                  <a:outerShdw blurRad="38100" dist="38100" dir="2700000" algn="tl">
                    <a:srgbClr val="C0C0C0"/>
                  </a:outerShdw>
                </a:effectLst>
              </a:rPr>
              <a:t>Открытая база психофизиологических данных </a:t>
            </a:r>
            <a:endParaRPr lang="ru-RU" dirty="0" smtClean="0">
              <a:solidFill>
                <a:schemeClr val="accent2"/>
              </a:solidFill>
              <a:effectLst>
                <a:outerShdw blurRad="38100" dist="38100" dir="2700000" algn="tl">
                  <a:srgbClr val="C0C0C0"/>
                </a:outerShdw>
              </a:effectLst>
            </a:endParaRPr>
          </a:p>
        </p:txBody>
      </p:sp>
      <p:sp>
        <p:nvSpPr>
          <p:cNvPr id="2355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3557" name="Rectangle 13"/>
          <p:cNvSpPr>
            <a:spLocks noChangeArrowheads="1"/>
          </p:cNvSpPr>
          <p:nvPr/>
        </p:nvSpPr>
        <p:spPr bwMode="auto">
          <a:xfrm>
            <a:off x="5891213" y="6026150"/>
            <a:ext cx="99472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 name="Rectangle 1"/>
          <p:cNvSpPr/>
          <p:nvPr/>
        </p:nvSpPr>
        <p:spPr>
          <a:xfrm>
            <a:off x="549275" y="5634494"/>
            <a:ext cx="8316119" cy="923330"/>
          </a:xfrm>
          <a:prstGeom prst="rect">
            <a:avLst/>
          </a:prstGeom>
        </p:spPr>
        <p:txBody>
          <a:bodyPr wrap="square">
            <a:spAutoFit/>
          </a:bodyPr>
          <a:lstStyle/>
          <a:p>
            <a:pPr algn="ctr">
              <a:defRPr/>
            </a:pPr>
            <a:r>
              <a:rPr lang="ru-RU" dirty="0" smtClean="0">
                <a:effectLst>
                  <a:outerShdw blurRad="38100" dist="38100" dir="2700000" algn="tl">
                    <a:srgbClr val="C0C0C0"/>
                  </a:outerShdw>
                </a:effectLst>
              </a:rPr>
              <a:t>Базы данных тестирования </a:t>
            </a:r>
            <a:r>
              <a:rPr lang="ru-RU" dirty="0">
                <a:effectLst>
                  <a:outerShdw blurRad="38100" dist="38100" dir="2700000" algn="tl">
                    <a:srgbClr val="C0C0C0"/>
                  </a:outerShdw>
                </a:effectLst>
              </a:rPr>
              <a:t>программами </a:t>
            </a:r>
            <a:r>
              <a:rPr lang="en-US" dirty="0" err="1" smtClean="0">
                <a:effectLst>
                  <a:outerShdw blurRad="38100" dist="38100" dir="2700000" algn="tl">
                    <a:srgbClr val="C0C0C0"/>
                  </a:outerShdw>
                </a:effectLst>
              </a:rPr>
              <a:t>VibraMed</a:t>
            </a:r>
            <a:r>
              <a:rPr lang="en-US" dirty="0" smtClean="0">
                <a:effectLst>
                  <a:outerShdw blurRad="38100" dist="38100" dir="2700000" algn="tl">
                    <a:srgbClr val="C0C0C0"/>
                  </a:outerShdw>
                </a:effectLst>
              </a:rPr>
              <a:t>, VibraMI </a:t>
            </a:r>
            <a:r>
              <a:rPr lang="ru-RU" dirty="0">
                <a:effectLst>
                  <a:outerShdw blurRad="38100" dist="38100" dir="2700000" algn="tl">
                    <a:srgbClr val="C0C0C0"/>
                  </a:outerShdw>
                </a:effectLst>
              </a:rPr>
              <a:t>и </a:t>
            </a:r>
            <a:r>
              <a:rPr lang="en-US" dirty="0" smtClean="0">
                <a:effectLst>
                  <a:outerShdw blurRad="38100" dist="38100" dir="2700000" algn="tl">
                    <a:srgbClr val="C0C0C0"/>
                  </a:outerShdw>
                </a:effectLst>
              </a:rPr>
              <a:t>PsyAccent</a:t>
            </a:r>
            <a:endParaRPr lang="ru-RU" dirty="0" smtClean="0">
              <a:effectLst>
                <a:outerShdw blurRad="38100" dist="38100" dir="2700000" algn="tl">
                  <a:srgbClr val="C0C0C0"/>
                </a:outerShdw>
              </a:effectLst>
            </a:endParaRPr>
          </a:p>
          <a:p>
            <a:pPr algn="ctr">
              <a:defRPr/>
            </a:pPr>
            <a:r>
              <a:rPr lang="en-US" dirty="0"/>
              <a:t>http://www.psymaker.com/downloads/CyberVibra.zip </a:t>
            </a:r>
          </a:p>
          <a:p>
            <a:pPr algn="ctr">
              <a:defRPr/>
            </a:pPr>
            <a:endParaRPr lang="en-US" dirty="0"/>
          </a:p>
        </p:txBody>
      </p:sp>
      <p:pic>
        <p:nvPicPr>
          <p:cNvPr id="235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233488"/>
            <a:ext cx="33782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33488"/>
            <a:ext cx="36576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75" y="3632200"/>
            <a:ext cx="8382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15326" y="3236776"/>
            <a:ext cx="975588" cy="369332"/>
          </a:xfrm>
          <a:prstGeom prst="rect">
            <a:avLst/>
          </a:prstGeom>
        </p:spPr>
        <p:txBody>
          <a:bodyPr wrap="none">
            <a:spAutoFit/>
          </a:bodyPr>
          <a:lstStyle/>
          <a:p>
            <a:r>
              <a:rPr lang="en-US" dirty="0"/>
              <a:t>VibraMI</a:t>
            </a:r>
          </a:p>
        </p:txBody>
      </p:sp>
      <p:sp>
        <p:nvSpPr>
          <p:cNvPr id="4" name="Rectangle 3"/>
          <p:cNvSpPr/>
          <p:nvPr/>
        </p:nvSpPr>
        <p:spPr>
          <a:xfrm>
            <a:off x="6017446" y="3195223"/>
            <a:ext cx="1274708" cy="369332"/>
          </a:xfrm>
          <a:prstGeom prst="rect">
            <a:avLst/>
          </a:prstGeom>
        </p:spPr>
        <p:txBody>
          <a:bodyPr wrap="none">
            <a:spAutoFit/>
          </a:bodyPr>
          <a:lstStyle/>
          <a:p>
            <a:r>
              <a:rPr lang="en-US" dirty="0"/>
              <a:t>PsyAccent</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1625" y="-177800"/>
            <a:ext cx="8686800" cy="1143000"/>
          </a:xfrm>
        </p:spPr>
        <p:txBody>
          <a:bodyPr/>
          <a:lstStyle/>
          <a:p>
            <a:r>
              <a:rPr lang="ru-RU" altLang="ru-RU" sz="3200" dirty="0" smtClean="0">
                <a:solidFill>
                  <a:schemeClr val="accent2"/>
                </a:solidFill>
              </a:rPr>
              <a:t>Регуляция ПФС</a:t>
            </a:r>
            <a:endParaRPr lang="en-US" altLang="ru-RU" sz="3200" dirty="0" smtClean="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323EAC-3BC8-435E-9528-C193C6383929}" type="slidenum">
              <a:rPr lang="ru-RU" altLang="ru-RU" sz="1400" smtClean="0"/>
              <a:pPr>
                <a:spcBef>
                  <a:spcPct val="0"/>
                </a:spcBef>
                <a:buFontTx/>
                <a:buNone/>
              </a:pPr>
              <a:t>6</a:t>
            </a:fld>
            <a:endParaRPr lang="ru-RU" altLang="ru-RU" sz="1400" smtClean="0"/>
          </a:p>
        </p:txBody>
      </p:sp>
      <p:sp>
        <p:nvSpPr>
          <p:cNvPr id="12292"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sp>
        <p:nvSpPr>
          <p:cNvPr id="2" name="Rectangle 1"/>
          <p:cNvSpPr/>
          <p:nvPr/>
        </p:nvSpPr>
        <p:spPr>
          <a:xfrm>
            <a:off x="2489306" y="6170572"/>
            <a:ext cx="4311437" cy="369332"/>
          </a:xfrm>
          <a:prstGeom prst="rect">
            <a:avLst/>
          </a:prstGeom>
        </p:spPr>
        <p:txBody>
          <a:bodyPr wrap="none">
            <a:spAutoFit/>
          </a:bodyPr>
          <a:lstStyle/>
          <a:p>
            <a:r>
              <a:rPr lang="ru-RU" altLang="en-US" dirty="0"/>
              <a:t>при предъявлении внешних стимулов </a:t>
            </a:r>
            <a:endParaRPr lang="en-US" dirty="0"/>
          </a:p>
        </p:txBody>
      </p:sp>
      <p:sp>
        <p:nvSpPr>
          <p:cNvPr id="3" name="Rectangle 2"/>
          <p:cNvSpPr/>
          <p:nvPr/>
        </p:nvSpPr>
        <p:spPr>
          <a:xfrm>
            <a:off x="2312428" y="3202283"/>
            <a:ext cx="4351897" cy="369332"/>
          </a:xfrm>
          <a:prstGeom prst="rect">
            <a:avLst/>
          </a:prstGeom>
        </p:spPr>
        <p:txBody>
          <a:bodyPr wrap="none">
            <a:spAutoFit/>
          </a:bodyPr>
          <a:lstStyle/>
          <a:p>
            <a:r>
              <a:rPr lang="en-US" altLang="en-US" dirty="0" smtClean="0"/>
              <a:t>,</a:t>
            </a:r>
            <a:r>
              <a:rPr lang="ru-RU" altLang="en-US" dirty="0" smtClean="0"/>
              <a:t>без </a:t>
            </a:r>
            <a:r>
              <a:rPr lang="ru-RU" altLang="en-US" dirty="0"/>
              <a:t>предъявлении внешних стимулов </a:t>
            </a:r>
            <a:endParaRPr lang="en-US" dirty="0"/>
          </a:p>
        </p:txBody>
      </p:sp>
      <p:pic>
        <p:nvPicPr>
          <p:cNvPr id="5" name="Picture 4"/>
          <p:cNvPicPr>
            <a:picLocks noChangeAspect="1"/>
          </p:cNvPicPr>
          <p:nvPr/>
        </p:nvPicPr>
        <p:blipFill>
          <a:blip r:embed="rId3"/>
          <a:stretch>
            <a:fillRect/>
          </a:stretch>
        </p:blipFill>
        <p:spPr>
          <a:xfrm>
            <a:off x="5822928" y="736461"/>
            <a:ext cx="2860697" cy="2327449"/>
          </a:xfrm>
          <a:prstGeom prst="rect">
            <a:avLst/>
          </a:prstGeom>
        </p:spPr>
      </p:pic>
      <p:pic>
        <p:nvPicPr>
          <p:cNvPr id="6" name="Picture 5"/>
          <p:cNvPicPr>
            <a:picLocks noChangeAspect="1"/>
          </p:cNvPicPr>
          <p:nvPr/>
        </p:nvPicPr>
        <p:blipFill>
          <a:blip r:embed="rId4"/>
          <a:stretch>
            <a:fillRect/>
          </a:stretch>
        </p:blipFill>
        <p:spPr>
          <a:xfrm>
            <a:off x="3221037" y="857251"/>
            <a:ext cx="2387283" cy="2110222"/>
          </a:xfrm>
          <a:prstGeom prst="rect">
            <a:avLst/>
          </a:prstGeom>
        </p:spPr>
      </p:pic>
      <p:pic>
        <p:nvPicPr>
          <p:cNvPr id="7" name="Picture 6"/>
          <p:cNvPicPr>
            <a:picLocks noChangeAspect="1"/>
          </p:cNvPicPr>
          <p:nvPr/>
        </p:nvPicPr>
        <p:blipFill>
          <a:blip r:embed="rId5"/>
          <a:stretch>
            <a:fillRect/>
          </a:stretch>
        </p:blipFill>
        <p:spPr>
          <a:xfrm>
            <a:off x="301625" y="766037"/>
            <a:ext cx="2740411" cy="2297873"/>
          </a:xfrm>
          <a:prstGeom prst="rect">
            <a:avLst/>
          </a:prstGeom>
        </p:spPr>
      </p:pic>
      <p:pic>
        <p:nvPicPr>
          <p:cNvPr id="8" name="Picture 7"/>
          <p:cNvPicPr>
            <a:picLocks noChangeAspect="1"/>
          </p:cNvPicPr>
          <p:nvPr/>
        </p:nvPicPr>
        <p:blipFill>
          <a:blip r:embed="rId6"/>
          <a:stretch>
            <a:fillRect/>
          </a:stretch>
        </p:blipFill>
        <p:spPr>
          <a:xfrm>
            <a:off x="6113830" y="3749216"/>
            <a:ext cx="3030170" cy="2183210"/>
          </a:xfrm>
          <a:prstGeom prst="rect">
            <a:avLst/>
          </a:prstGeom>
        </p:spPr>
      </p:pic>
      <p:pic>
        <p:nvPicPr>
          <p:cNvPr id="9" name="Picture 8"/>
          <p:cNvPicPr>
            <a:picLocks noChangeAspect="1"/>
          </p:cNvPicPr>
          <p:nvPr/>
        </p:nvPicPr>
        <p:blipFill>
          <a:blip r:embed="rId7"/>
          <a:stretch>
            <a:fillRect/>
          </a:stretch>
        </p:blipFill>
        <p:spPr>
          <a:xfrm>
            <a:off x="3221037" y="3764995"/>
            <a:ext cx="2753043" cy="2253169"/>
          </a:xfrm>
          <a:prstGeom prst="rect">
            <a:avLst/>
          </a:prstGeom>
        </p:spPr>
      </p:pic>
      <p:pic>
        <p:nvPicPr>
          <p:cNvPr id="10" name="Picture 9"/>
          <p:cNvPicPr>
            <a:picLocks noChangeAspect="1"/>
          </p:cNvPicPr>
          <p:nvPr/>
        </p:nvPicPr>
        <p:blipFill>
          <a:blip r:embed="rId8"/>
          <a:stretch>
            <a:fillRect/>
          </a:stretch>
        </p:blipFill>
        <p:spPr>
          <a:xfrm>
            <a:off x="691832" y="3797205"/>
            <a:ext cx="2350204" cy="2204873"/>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5821" y="21075"/>
            <a:ext cx="8494713" cy="1081088"/>
          </a:xfrm>
        </p:spPr>
        <p:txBody>
          <a:bodyPr/>
          <a:lstStyle/>
          <a:p>
            <a:pPr>
              <a:lnSpc>
                <a:spcPts val="3838"/>
              </a:lnSpc>
            </a:pPr>
            <a:r>
              <a:rPr lang="ru-RU" altLang="en-US" sz="2800" dirty="0" smtClean="0">
                <a:solidFill>
                  <a:schemeClr val="accent2"/>
                </a:solidFill>
              </a:rPr>
              <a:t>Аддитивный подход к  сознательной и бессознательной реакции</a:t>
            </a:r>
            <a:endParaRPr lang="en-US" altLang="en-US" sz="2800" dirty="0" smtClean="0">
              <a:solidFill>
                <a:schemeClr val="accent2"/>
              </a:solidFill>
            </a:endParaRPr>
          </a:p>
        </p:txBody>
      </p:sp>
      <p:sp>
        <p:nvSpPr>
          <p:cNvPr id="14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C9CA75-FAC2-40D4-92AE-E790BEF692E0}" type="slidenum">
              <a:rPr lang="ru-RU" altLang="ru-RU" sz="1400" smtClean="0"/>
              <a:pPr>
                <a:spcBef>
                  <a:spcPct val="0"/>
                </a:spcBef>
                <a:buFontTx/>
                <a:buNone/>
              </a:pPr>
              <a:t>7</a:t>
            </a:fld>
            <a:endParaRPr lang="ru-RU" altLang="ru-RU" sz="1400" smtClean="0"/>
          </a:p>
        </p:txBody>
      </p:sp>
      <p:sp>
        <p:nvSpPr>
          <p:cNvPr id="14340" name="Rectangle 2"/>
          <p:cNvSpPr>
            <a:spLocks noChangeArrowheads="1"/>
          </p:cNvSpPr>
          <p:nvPr/>
        </p:nvSpPr>
        <p:spPr bwMode="auto">
          <a:xfrm>
            <a:off x="1235075" y="6098393"/>
            <a:ext cx="7223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u-RU" altLang="en-US" sz="1800" dirty="0" smtClean="0">
                <a:latin typeface="Arial" panose="020B0604020202020204" pitchFamily="34" charset="0"/>
              </a:rPr>
              <a:t>Усреднение сознательной и бессознательной реакции при определении профиля множественного интеллекта</a:t>
            </a:r>
            <a:endParaRPr lang="ru-RU" altLang="en-US" sz="1800" dirty="0">
              <a:latin typeface="Arial" panose="020B0604020202020204" pitchFamily="34" charset="0"/>
            </a:endParaRPr>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4634627"/>
            <a:ext cx="644366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6663" y="2985929"/>
            <a:ext cx="6430962"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5075" y="1446213"/>
            <a:ext cx="64325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79763" y="224065"/>
            <a:ext cx="8426450" cy="838336"/>
          </a:xfrm>
        </p:spPr>
        <p:txBody>
          <a:bodyPr/>
          <a:lstStyle/>
          <a:p>
            <a:pPr eaLnBrk="1" hangingPunct="1">
              <a:defRPr/>
            </a:pPr>
            <a:r>
              <a:rPr lang="ru-RU" sz="3200" dirty="0" smtClean="0">
                <a:solidFill>
                  <a:schemeClr val="accent2"/>
                </a:solidFill>
                <a:effectLst>
                  <a:outerShdw blurRad="38100" dist="38100" dir="2700000" algn="tl">
                    <a:srgbClr val="C0C0C0"/>
                  </a:outerShdw>
                </a:effectLst>
              </a:rPr>
              <a:t>Базовые элементы  </a:t>
            </a:r>
            <a:r>
              <a:rPr lang="ru-RU" sz="3200" dirty="0" err="1" smtClean="0">
                <a:solidFill>
                  <a:schemeClr val="accent2"/>
                </a:solidFill>
                <a:effectLst>
                  <a:outerShdw blurRad="38100" dist="38100" dir="2700000" algn="tl">
                    <a:srgbClr val="C0C0C0"/>
                  </a:outerShdw>
                </a:effectLst>
              </a:rPr>
              <a:t>вибропсихологии</a:t>
            </a:r>
            <a:r>
              <a:rPr lang="en-US" sz="3200" dirty="0" smtClean="0">
                <a:solidFill>
                  <a:schemeClr val="accent2"/>
                </a:solidFill>
                <a:effectLst>
                  <a:outerShdw blurRad="38100" dist="38100" dir="2700000" algn="tl">
                    <a:srgbClr val="C0C0C0"/>
                  </a:outerShdw>
                </a:effectLst>
              </a:rPr>
              <a:t/>
            </a:r>
            <a:br>
              <a:rPr lang="en-US" sz="3200" dirty="0" smtClean="0">
                <a:solidFill>
                  <a:schemeClr val="accent2"/>
                </a:solidFill>
                <a:effectLst>
                  <a:outerShdw blurRad="38100" dist="38100" dir="2700000" algn="tl">
                    <a:srgbClr val="C0C0C0"/>
                  </a:outerShdw>
                </a:effectLst>
              </a:rPr>
            </a:br>
            <a:endParaRPr lang="ru-RU" sz="3200" dirty="0" smtClean="0">
              <a:solidFill>
                <a:schemeClr val="accent2"/>
              </a:solidFill>
              <a:effectLst>
                <a:outerShdw blurRad="38100" dist="38100" dir="2700000" algn="tl">
                  <a:srgbClr val="C0C0C0"/>
                </a:outerShdw>
              </a:effectLst>
            </a:endParaRPr>
          </a:p>
        </p:txBody>
      </p:sp>
      <p:sp>
        <p:nvSpPr>
          <p:cNvPr id="3" name="Rectangle 2"/>
          <p:cNvSpPr/>
          <p:nvPr/>
        </p:nvSpPr>
        <p:spPr>
          <a:xfrm>
            <a:off x="974725" y="6076950"/>
            <a:ext cx="7292975" cy="646331"/>
          </a:xfrm>
          <a:prstGeom prst="rect">
            <a:avLst/>
          </a:prstGeom>
        </p:spPr>
        <p:txBody>
          <a:bodyPr>
            <a:spAutoFit/>
          </a:bodyPr>
          <a:lstStyle/>
          <a:p>
            <a:pPr algn="ctr">
              <a:defRPr/>
            </a:pPr>
            <a:r>
              <a:rPr lang="ru-RU" dirty="0" smtClean="0">
                <a:solidFill>
                  <a:schemeClr val="accent2"/>
                </a:solidFill>
                <a:effectLst>
                  <a:outerShdw blurRad="38100" dist="38100" dir="2700000" algn="tl">
                    <a:srgbClr val="C0C0C0"/>
                  </a:outerShdw>
                </a:effectLst>
              </a:rPr>
              <a:t>Плотности распределения и корреляционные зависимости между базовыми эмоциональными параметрами</a:t>
            </a:r>
            <a:endParaRPr lang="en-US" dirty="0"/>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113" y="1112838"/>
            <a:ext cx="3603625"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163" y="3771900"/>
            <a:ext cx="34385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6100" y="1222375"/>
            <a:ext cx="2641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37188" y="3635375"/>
            <a:ext cx="27384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3CB116-4BA5-441C-B169-44765EE99709}" type="slidenum">
              <a:rPr lang="ru-RU" altLang="ru-RU" sz="1400" smtClean="0"/>
              <a:pPr>
                <a:spcBef>
                  <a:spcPct val="0"/>
                </a:spcBef>
                <a:buFontTx/>
                <a:buNone/>
              </a:pPr>
              <a:t>9</a:t>
            </a:fld>
            <a:endParaRPr lang="ru-RU" altLang="ru-RU" sz="1400" smtClean="0"/>
          </a:p>
        </p:txBody>
      </p:sp>
      <p:sp>
        <p:nvSpPr>
          <p:cNvPr id="11266" name="Rectangle 2"/>
          <p:cNvSpPr>
            <a:spLocks noGrp="1" noChangeArrowheads="1"/>
          </p:cNvSpPr>
          <p:nvPr>
            <p:ph type="title"/>
          </p:nvPr>
        </p:nvSpPr>
        <p:spPr>
          <a:xfrm>
            <a:off x="147638" y="188913"/>
            <a:ext cx="8610600" cy="893762"/>
          </a:xfrm>
        </p:spPr>
        <p:txBody>
          <a:bodyPr/>
          <a:lstStyle/>
          <a:p>
            <a:pPr eaLnBrk="1" hangingPunct="1">
              <a:defRPr/>
            </a:pPr>
            <a:r>
              <a:rPr lang="ru-RU" sz="3200" dirty="0" smtClean="0">
                <a:solidFill>
                  <a:srgbClr val="3333CC"/>
                </a:solidFill>
                <a:effectLst>
                  <a:outerShdw blurRad="38100" dist="38100" dir="2700000" algn="tl">
                    <a:srgbClr val="C0C0C0"/>
                  </a:outerShdw>
                </a:effectLst>
              </a:rPr>
              <a:t>Принцип построения открытой базы данных поведенческих параметров</a:t>
            </a:r>
            <a:endParaRPr lang="ru-RU" dirty="0" smtClean="0">
              <a:solidFill>
                <a:schemeClr val="accent2"/>
              </a:solidFill>
              <a:effectLst>
                <a:outerShdw blurRad="38100" dist="38100" dir="2700000" algn="tl">
                  <a:srgbClr val="C0C0C0"/>
                </a:outerShdw>
              </a:effectLst>
            </a:endParaRPr>
          </a:p>
        </p:txBody>
      </p:sp>
      <p:sp>
        <p:nvSpPr>
          <p:cNvPr id="2" name="Rectangle 1"/>
          <p:cNvSpPr/>
          <p:nvPr/>
        </p:nvSpPr>
        <p:spPr>
          <a:xfrm>
            <a:off x="545306" y="5640685"/>
            <a:ext cx="7815263" cy="923330"/>
          </a:xfrm>
          <a:prstGeom prst="rect">
            <a:avLst/>
          </a:prstGeom>
        </p:spPr>
        <p:txBody>
          <a:bodyPr>
            <a:spAutoFit/>
          </a:bodyPr>
          <a:lstStyle/>
          <a:p>
            <a:pPr algn="ctr">
              <a:defRPr/>
            </a:pPr>
            <a:r>
              <a:rPr lang="ru-RU" dirty="0" smtClean="0">
                <a:effectLst>
                  <a:outerShdw blurRad="38100" dist="38100" dir="2700000" algn="tl">
                    <a:srgbClr val="C0C0C0"/>
                  </a:outerShdw>
                </a:effectLst>
              </a:rPr>
              <a:t>Кибернетический и информационный подход к норме и отклонениям</a:t>
            </a:r>
          </a:p>
          <a:p>
            <a:pPr algn="ctr">
              <a:defRPr/>
            </a:pPr>
            <a:r>
              <a:rPr lang="ru-RU" dirty="0" smtClean="0">
                <a:effectLst>
                  <a:outerShdw blurRad="38100" dist="38100" dir="2700000" algn="tl">
                    <a:srgbClr val="C0C0C0"/>
                  </a:outerShdw>
                </a:effectLst>
              </a:rPr>
              <a:t>Пример таблицы, распределений и зависимостей между поведенческими параметрами</a:t>
            </a:r>
            <a:endParaRPr lang="en-US" dirty="0"/>
          </a:p>
        </p:txBody>
      </p:sp>
      <p:graphicFrame>
        <p:nvGraphicFramePr>
          <p:cNvPr id="3" name="Table 2"/>
          <p:cNvGraphicFramePr>
            <a:graphicFrameLocks noGrp="1"/>
          </p:cNvGraphicFramePr>
          <p:nvPr/>
        </p:nvGraphicFramePr>
        <p:xfrm>
          <a:off x="381000" y="1339850"/>
          <a:ext cx="5648326" cy="4127500"/>
        </p:xfrm>
        <a:graphic>
          <a:graphicData uri="http://schemas.openxmlformats.org/drawingml/2006/table">
            <a:tbl>
              <a:tblPr firstRow="1" firstCol="1" bandRow="1"/>
              <a:tblGrid>
                <a:gridCol w="1244526">
                  <a:extLst>
                    <a:ext uri="{9D8B030D-6E8A-4147-A177-3AD203B41FA5}">
                      <a16:colId xmlns:a16="http://schemas.microsoft.com/office/drawing/2014/main" val="3854211982"/>
                    </a:ext>
                  </a:extLst>
                </a:gridCol>
                <a:gridCol w="464531">
                  <a:extLst>
                    <a:ext uri="{9D8B030D-6E8A-4147-A177-3AD203B41FA5}">
                      <a16:colId xmlns:a16="http://schemas.microsoft.com/office/drawing/2014/main" val="3213794468"/>
                    </a:ext>
                  </a:extLst>
                </a:gridCol>
                <a:gridCol w="473775">
                  <a:extLst>
                    <a:ext uri="{9D8B030D-6E8A-4147-A177-3AD203B41FA5}">
                      <a16:colId xmlns:a16="http://schemas.microsoft.com/office/drawing/2014/main" val="1111845499"/>
                    </a:ext>
                  </a:extLst>
                </a:gridCol>
                <a:gridCol w="461642">
                  <a:extLst>
                    <a:ext uri="{9D8B030D-6E8A-4147-A177-3AD203B41FA5}">
                      <a16:colId xmlns:a16="http://schemas.microsoft.com/office/drawing/2014/main" val="3254069679"/>
                    </a:ext>
                  </a:extLst>
                </a:gridCol>
                <a:gridCol w="414264">
                  <a:extLst>
                    <a:ext uri="{9D8B030D-6E8A-4147-A177-3AD203B41FA5}">
                      <a16:colId xmlns:a16="http://schemas.microsoft.com/office/drawing/2014/main" val="2139677400"/>
                    </a:ext>
                  </a:extLst>
                </a:gridCol>
                <a:gridCol w="505553">
                  <a:extLst>
                    <a:ext uri="{9D8B030D-6E8A-4147-A177-3AD203B41FA5}">
                      <a16:colId xmlns:a16="http://schemas.microsoft.com/office/drawing/2014/main" val="902798973"/>
                    </a:ext>
                  </a:extLst>
                </a:gridCol>
                <a:gridCol w="507864">
                  <a:extLst>
                    <a:ext uri="{9D8B030D-6E8A-4147-A177-3AD203B41FA5}">
                      <a16:colId xmlns:a16="http://schemas.microsoft.com/office/drawing/2014/main" val="3633259168"/>
                    </a:ext>
                  </a:extLst>
                </a:gridCol>
                <a:gridCol w="560442">
                  <a:extLst>
                    <a:ext uri="{9D8B030D-6E8A-4147-A177-3AD203B41FA5}">
                      <a16:colId xmlns:a16="http://schemas.microsoft.com/office/drawing/2014/main" val="402093892"/>
                    </a:ext>
                  </a:extLst>
                </a:gridCol>
                <a:gridCol w="524620">
                  <a:extLst>
                    <a:ext uri="{9D8B030D-6E8A-4147-A177-3AD203B41FA5}">
                      <a16:colId xmlns:a16="http://schemas.microsoft.com/office/drawing/2014/main" val="1265114583"/>
                    </a:ext>
                  </a:extLst>
                </a:gridCol>
                <a:gridCol w="491109">
                  <a:extLst>
                    <a:ext uri="{9D8B030D-6E8A-4147-A177-3AD203B41FA5}">
                      <a16:colId xmlns:a16="http://schemas.microsoft.com/office/drawing/2014/main" val="274031020"/>
                    </a:ext>
                  </a:extLst>
                </a:gridCol>
              </a:tblGrid>
              <a:tr h="1038670">
                <a:tc>
                  <a:txBody>
                    <a:bodyPr/>
                    <a:lstStyle/>
                    <a:p>
                      <a:pPr marL="457200" indent="13970" algn="ctr">
                        <a:lnSpc>
                          <a:spcPct val="107000"/>
                        </a:lnSpc>
                        <a:spcAft>
                          <a:spcPts val="0"/>
                        </a:spcAft>
                      </a:pPr>
                      <a:r>
                        <a:rPr lang="ru-RU" sz="1300" dirty="0" smtClean="0">
                          <a:effectLst/>
                          <a:latin typeface="Times New Roman" panose="02020603050405020304" pitchFamily="18" charset="0"/>
                          <a:ea typeface="Calibri" panose="020F0502020204030204" pitchFamily="34" charset="0"/>
                          <a:cs typeface="Times New Roman" panose="02020603050405020304" pitchFamily="18" charset="0"/>
                        </a:rPr>
                        <a:t>Агрессия</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57200">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Значение параметра</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457200">
                        <a:lnSpc>
                          <a:spcPct val="107000"/>
                        </a:lnSpc>
                        <a:spcAft>
                          <a:spcPts val="0"/>
                        </a:spcAft>
                      </a:pP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Количество отсчетов за</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300" dirty="0">
                          <a:effectLst/>
                          <a:latin typeface="Times New Roman" panose="02020603050405020304" pitchFamily="18" charset="0"/>
                          <a:ea typeface="Calibri" panose="020F0502020204030204" pitchFamily="34" charset="0"/>
                          <a:cs typeface="Times New Roman" panose="02020603050405020304" pitchFamily="18" charset="0"/>
                        </a:rPr>
                        <a:t>указанной границей,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7460452"/>
                  </a:ext>
                </a:extLst>
              </a:tr>
              <a:tr h="211963">
                <a:tc>
                  <a:txBody>
                    <a:bodyPr/>
                    <a:lstStyle/>
                    <a:p>
                      <a:pPr marL="457200" indent="13970"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82600"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498659"/>
                  </a:ext>
                </a:extLst>
              </a:tr>
              <a:tr h="211963">
                <a:tc>
                  <a:txBody>
                    <a:bodyPr/>
                    <a:lstStyle/>
                    <a:p>
                      <a:pPr marL="457200" indent="540385">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82600"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446750"/>
                  </a:ext>
                </a:extLst>
              </a:tr>
              <a:tr h="211963">
                <a:tc>
                  <a:txBody>
                    <a:bodyPr/>
                    <a:lstStyle/>
                    <a:p>
                      <a:pPr marL="457200" indent="540385" algn="ct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Med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PA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All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Med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PA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310924"/>
                  </a:ext>
                </a:extLst>
              </a:tr>
              <a:tr h="326481">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41,99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38,85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44,80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45,29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effectLst/>
                        <a:latin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011465"/>
                  </a:ext>
                </a:extLst>
              </a:tr>
              <a:tr h="167574">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S</a:t>
                      </a:r>
                      <a:r>
                        <a:rPr lang="en-US" sz="1000">
                          <a:effectLst/>
                          <a:latin typeface="Calibri" panose="020F0502020204030204" pitchFamily="34" charset="0"/>
                          <a:ea typeface="Calibri" panose="020F0502020204030204" pitchFamily="34" charset="0"/>
                          <a:cs typeface="Times New Roman" panose="02020603050405020304" pitchFamily="18" charset="0"/>
                        </a:rPr>
                        <a:t>D</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9,00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10,01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6,31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7,34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609007"/>
                  </a:ext>
                </a:extLst>
              </a:tr>
              <a:tr h="326481">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M+S</a:t>
                      </a:r>
                      <a:r>
                        <a:rPr lang="en-US" sz="1000">
                          <a:effectLst/>
                          <a:latin typeface="Calibri" panose="020F0502020204030204" pitchFamily="34" charset="0"/>
                          <a:ea typeface="Calibri" panose="020F0502020204030204" pitchFamily="34" charset="0"/>
                          <a:cs typeface="Times New Roman" panose="02020603050405020304" pitchFamily="18" charset="0"/>
                        </a:rPr>
                        <a:t>D</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50,99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48,85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51,11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52,63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14,56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15,86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14,85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14,51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15,8</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50514"/>
                  </a:ext>
                </a:extLst>
              </a:tr>
              <a:tr h="326481">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M-S</a:t>
                      </a:r>
                      <a:r>
                        <a:rPr lang="en-US" sz="1000">
                          <a:effectLst/>
                          <a:latin typeface="Calibri" panose="020F0502020204030204" pitchFamily="34" charset="0"/>
                          <a:ea typeface="Calibri" panose="020F0502020204030204" pitchFamily="34" charset="0"/>
                          <a:cs typeface="Times New Roman" panose="02020603050405020304" pitchFamily="18" charset="0"/>
                        </a:rPr>
                        <a:t>D</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32,99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28,84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38,49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37,95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16,86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14,78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13,43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15,36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15,8</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807181"/>
                  </a:ext>
                </a:extLst>
              </a:tr>
              <a:tr h="326481">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M+2S</a:t>
                      </a:r>
                      <a:r>
                        <a:rPr lang="en-US" sz="1000">
                          <a:effectLst/>
                          <a:latin typeface="Calibri" panose="020F0502020204030204" pitchFamily="34" charset="0"/>
                          <a:ea typeface="Calibri" panose="020F0502020204030204" pitchFamily="34" charset="0"/>
                          <a:cs typeface="Times New Roman" panose="02020603050405020304" pitchFamily="18" charset="0"/>
                        </a:rPr>
                        <a:t>D</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59,98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58,86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57,43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59,98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405254"/>
                  </a:ext>
                </a:extLst>
              </a:tr>
              <a:tr h="326481">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M-2S</a:t>
                      </a:r>
                      <a:r>
                        <a:rPr lang="en-US" sz="1000">
                          <a:effectLst/>
                          <a:latin typeface="Calibri" panose="020F0502020204030204" pitchFamily="34" charset="0"/>
                          <a:ea typeface="Calibri" panose="020F0502020204030204" pitchFamily="34" charset="0"/>
                          <a:cs typeface="Times New Roman" panose="02020603050405020304" pitchFamily="18" charset="0"/>
                        </a:rPr>
                        <a:t>D</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23,99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18,83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32,17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30,61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3,07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852741"/>
                  </a:ext>
                </a:extLst>
              </a:tr>
              <a:tr h="326481">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M+3S</a:t>
                      </a:r>
                      <a:r>
                        <a:rPr lang="en-US" sz="1000">
                          <a:effectLst/>
                          <a:latin typeface="Calibri" panose="020F0502020204030204" pitchFamily="34" charset="0"/>
                          <a:ea typeface="Calibri" panose="020F0502020204030204" pitchFamily="34" charset="0"/>
                          <a:cs typeface="Times New Roman" panose="02020603050405020304" pitchFamily="18" charset="0"/>
                        </a:rPr>
                        <a:t>D</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68,98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68,87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63,74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67,32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0,1</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713119"/>
                  </a:ext>
                </a:extLst>
              </a:tr>
              <a:tr h="326481">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M-3S</a:t>
                      </a:r>
                      <a:r>
                        <a:rPr lang="en-US" sz="1000">
                          <a:effectLst/>
                          <a:latin typeface="Calibri" panose="020F0502020204030204" pitchFamily="34" charset="0"/>
                          <a:ea typeface="Calibri" panose="020F0502020204030204" pitchFamily="34" charset="0"/>
                          <a:cs typeface="Times New Roman" panose="02020603050405020304" pitchFamily="18" charset="0"/>
                        </a:rPr>
                        <a:t>D</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15,00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8,82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25,86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23,27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a:effectLst/>
                          <a:latin typeface="Calibri" panose="020F0502020204030204" pitchFamily="34" charset="0"/>
                          <a:ea typeface="Calibri" panose="020F0502020204030204" pitchFamily="34" charset="0"/>
                          <a:cs typeface="Times New Roman" panose="02020603050405020304" pitchFamily="18" charset="0"/>
                        </a:rPr>
                        <a:t>0,43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000" dirty="0">
                          <a:effectLst/>
                          <a:latin typeface="Calibri" panose="020F0502020204030204" pitchFamily="34" charset="0"/>
                          <a:ea typeface="Calibri" panose="020F0502020204030204" pitchFamily="34" charset="0"/>
                          <a:cs typeface="Times New Roman" panose="02020603050405020304" pitchFamily="18" charset="0"/>
                        </a:rPr>
                        <a:t>0,34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0,1</a:t>
                      </a:r>
                    </a:p>
                  </a:txBody>
                  <a:tcPr marL="62400" marR="62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166025"/>
                  </a:ext>
                </a:extLst>
              </a:tr>
            </a:tbl>
          </a:graphicData>
        </a:graphic>
      </p:graphicFrame>
      <p:pic>
        <p:nvPicPr>
          <p:cNvPr id="257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8088" y="1266825"/>
            <a:ext cx="26320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9838" y="3859213"/>
            <a:ext cx="2438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6268</TotalTime>
  <Words>2888</Words>
  <Application>Microsoft Office PowerPoint</Application>
  <PresentationFormat>On-screen Show (4:3)</PresentationFormat>
  <Paragraphs>531</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Microsoft YaHei</vt:lpstr>
      <vt:lpstr>Arial</vt:lpstr>
      <vt:lpstr>Calibri</vt:lpstr>
      <vt:lpstr>Mangal</vt:lpstr>
      <vt:lpstr>StarSymbol</vt:lpstr>
      <vt:lpstr>Times New Roman</vt:lpstr>
      <vt:lpstr>1_Оформление по умолчанию</vt:lpstr>
      <vt:lpstr>PowerPoint Presentation</vt:lpstr>
      <vt:lpstr>Науки о человеке</vt:lpstr>
      <vt:lpstr>Научные направления технологии виброизображения</vt:lpstr>
      <vt:lpstr>PowerPoint Presentation</vt:lpstr>
      <vt:lpstr>Открытая база психофизиологических данных </vt:lpstr>
      <vt:lpstr>Регуляция ПФС</vt:lpstr>
      <vt:lpstr>Аддитивный подход к  сознательной и бессознательной реакции</vt:lpstr>
      <vt:lpstr>Базовые элементы  вибропсихологии </vt:lpstr>
      <vt:lpstr>Принцип построения открытой базы данных поведенческих параметров</vt:lpstr>
      <vt:lpstr>Эмоции, психофизиологические параметры и параметры сознания</vt:lpstr>
      <vt:lpstr>PowerPoint Presentation</vt:lpstr>
      <vt:lpstr>Периодическая таблица элементов вибропсихологии</vt:lpstr>
      <vt:lpstr>Обработка психофизиологических данных</vt:lpstr>
      <vt:lpstr>PowerPoint Presentation</vt:lpstr>
      <vt:lpstr>PowerPoint Presentation</vt:lpstr>
      <vt:lpstr>Заключение</vt:lpstr>
      <vt:lpstr>Спасибо за внимание!</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vm</cp:lastModifiedBy>
  <cp:revision>514</cp:revision>
  <dcterms:created xsi:type="dcterms:W3CDTF">2007-11-14T08:50:08Z</dcterms:created>
  <dcterms:modified xsi:type="dcterms:W3CDTF">2020-07-15T09:24:55Z</dcterms:modified>
</cp:coreProperties>
</file>