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0" r:id="rId3"/>
    <p:sldId id="302" r:id="rId4"/>
    <p:sldId id="299" r:id="rId5"/>
    <p:sldId id="306" r:id="rId6"/>
    <p:sldId id="303" r:id="rId7"/>
    <p:sldId id="304" r:id="rId8"/>
    <p:sldId id="305" r:id="rId9"/>
    <p:sldId id="297" r:id="rId10"/>
    <p:sldId id="275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  <a:srgbClr val="CC6600"/>
    <a:srgbClr val="000099"/>
    <a:srgbClr val="0000CC"/>
    <a:srgbClr val="6600FF"/>
    <a:srgbClr val="FFFFFF"/>
    <a:srgbClr val="8C6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7" autoAdjust="0"/>
  </p:normalViewPr>
  <p:slideViewPr>
    <p:cSldViewPr>
      <p:cViewPr varScale="1">
        <p:scale>
          <a:sx n="65" d="100"/>
          <a:sy n="65" d="100"/>
        </p:scale>
        <p:origin x="13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A4A5A-1647-4702-A6C5-260481E1E1F5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C9D90C8-49EA-450D-A12E-53C6BD328F3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48545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7A7E-9AAC-4F07-85E5-8946600D1948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1225D-304F-476E-947C-5728D100C45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5473663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0FCE-B620-47AC-A774-E39E37B29BEE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F9746-9A5C-445B-ACE0-15D9CD85A88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8982542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7E7F-A994-4453-833E-5C0630419A52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F70EB-0BFF-4191-87AC-8EDA6C3A703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19362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D450-D0C6-424D-8F36-54637E3F2841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4CD6F-0C6E-4095-AE18-2CE0B907CE1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178654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BD75-E573-480A-AD51-0BB54E9393FD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0D8FE21-6C7F-4EB0-BF91-378DAED7C12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6531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05DF-1128-4929-9A4C-B0F5E18EB591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B6842-A4C2-47FF-A072-CB0D660371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68239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90A6-975C-465D-886D-480F08FF6A0B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B4C-A9C0-4B03-8F98-842EAB9238F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676061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9495-3199-430D-AB72-84B22D222E6F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A7751-DC80-44B6-B6F5-D675B757135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36838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BD34-A790-4005-89A7-B459D705C07D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259B5-B5C8-4623-887E-68537379BB1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44295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26FE-3380-480B-8EF3-D2E3658394EE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29605-B443-4626-B8C2-E87A344148E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854570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03E2-3725-49CA-9143-FA082790E89E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E63C24E-51EE-417D-A6FB-6FCFC9E4F23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064603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ABC6D4-440B-46B8-A390-2612351E715F}" type="datetimeFigureOut">
              <a:rPr lang="ru-RU"/>
              <a:pPr>
                <a:defRPr/>
              </a:pPr>
              <a:t>02.07.2020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alibri" panose="020F0502020204030204" pitchFamily="34" charset="0"/>
              </a:defRPr>
            </a:lvl1pPr>
          </a:lstStyle>
          <a:p>
            <a:fld id="{029F1465-789D-4124-8D42-1E8FBF57BBD9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7" r:id="rId1"/>
    <p:sldLayoutId id="2147484668" r:id="rId2"/>
    <p:sldLayoutId id="2147484678" r:id="rId3"/>
    <p:sldLayoutId id="2147484669" r:id="rId4"/>
    <p:sldLayoutId id="2147484670" r:id="rId5"/>
    <p:sldLayoutId id="2147484671" r:id="rId6"/>
    <p:sldLayoutId id="2147484672" r:id="rId7"/>
    <p:sldLayoutId id="2147484673" r:id="rId8"/>
    <p:sldLayoutId id="2147484679" r:id="rId9"/>
    <p:sldLayoutId id="2147484674" r:id="rId10"/>
    <p:sldLayoutId id="2147484675" r:id="rId11"/>
    <p:sldLayoutId id="2147484676" r:id="rId12"/>
  </p:sldLayoutIdLst>
  <p:transition spd="slow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69863" y="765175"/>
            <a:ext cx="8856662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«НАЦИОНАЛЬНЫЙ ГОСУДАРСТВЕННЫЙ УНИВЕРСИТЕТ ФИЗИЧЕСКОЙ КУЛЬТУРЫ, СПОРТА и ЗДОРОВЬЯ имени П.Ф. ЛЕСГАФТА, САНКТ-ПЕТЕРБУРГ»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теории и методики спортивных игр</a:t>
            </a:r>
          </a:p>
          <a:p>
            <a:pPr algn="ctr" eaLnBrk="1" hangingPunct="1"/>
            <a:endParaRPr lang="ru-RU" altLang="ru-RU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«Многопрофильное предприятие «Элсис»</a:t>
            </a:r>
          </a:p>
          <a:p>
            <a:pPr algn="ctr" eaLnBrk="1" hangingPunct="1"/>
            <a:endParaRPr lang="ru-RU" altLang="ru-RU" sz="12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12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ru-RU" sz="12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Луткова Н.В., Макаров  Ю.М., Минкин В.А., Николаенко Я.Н., Егоренко Л.А.</a:t>
            </a:r>
          </a:p>
          <a:p>
            <a:pPr algn="ctr"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r>
              <a:rPr lang="ru-RU" alt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СРАВНИТЕЛЬНЫЙ АНАЛИЗ ПОКАЗАТЕЛЕЙ ПСИХОФИЗИОЛОГИЧЕСКОГО СОСТОЯНИЯ СПОРТСМЕНОВ ИГРОВИКОВ ПРИ ВЫПОЛНЕНИИ </a:t>
            </a:r>
            <a:endParaRPr lang="ru-RU" alt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r>
              <a:rPr lang="ru-RU" alt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ТАКТИКО-ТЕХНИЧЕСКИХ ДЕЙСТВИЙ В СОРЕВНОВАТЕЛЬНЫХ УСЛОВИЯХ</a:t>
            </a:r>
            <a:endParaRPr lang="ru-RU" alt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algn="ctr" eaLnBrk="1" hangingPunct="1"/>
            <a:endParaRPr lang="ru-RU" altLang="ru-RU"/>
          </a:p>
        </p:txBody>
      </p:sp>
      <p:pic>
        <p:nvPicPr>
          <p:cNvPr id="5123" name="Picture 3" descr="C:\Users\andromerk\Desktop\Выпускная Квалификационная Работа\МУзей Олимпиады\картина\gerb00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197475"/>
            <a:ext cx="15843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C:\Users\andromerk\Desktop\Выпускная Квалификационная Работа\МУзей Олимпиады\картина\orden0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70488"/>
            <a:ext cx="2006600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50" y="260350"/>
            <a:ext cx="785813" cy="10715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611188" y="981075"/>
            <a:ext cx="8208962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>
              <a:tabLst>
                <a:tab pos="900113" algn="l"/>
              </a:tabLst>
              <a:defRPr/>
            </a:pP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в отдельности показатель общего ПФС игроков не гарантирует успешности тактико-технических действий. Только при сбалансированности, внутренней взаимной обусловленности нескольких стимулов (в данном случае агрессивности, энергичности, саморегуляции) возможна демонстрация стабильных результатов.</a:t>
            </a:r>
          </a:p>
          <a:p>
            <a:pPr indent="449263" algn="just">
              <a:tabLst>
                <a:tab pos="900113" algn="l"/>
              </a:tabLst>
              <a:defRPr/>
            </a:pP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142875" y="3071813"/>
            <a:ext cx="8858250" cy="107156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5905500"/>
          </a:xfrm>
        </p:spPr>
        <p:txBody>
          <a:bodyPr/>
          <a:lstStyle/>
          <a:p>
            <a:pPr algn="ctr"/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дифференцированного влияния показателей ПФС спортсменов игровиков на эффективность их соревновательной деятельности</a:t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765175"/>
            <a:ext cx="8353425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Гипотеза исследования</a:t>
            </a:r>
            <a:r>
              <a:rPr lang="ru-RU" altLang="ru-RU" sz="32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br>
              <a:rPr lang="ru-RU" altLang="ru-RU" sz="32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altLang="ru-RU" sz="32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Предполагалось, что изучение влияния отдельных параметров ПФС игроков на эффективность выполнения ими тактико-технических действий позволит выявить наиболее значимые параметры, при сбалансированности, внутренней взаимной обусловленности которых возможна демонстрация стабильных результатов.</a:t>
            </a: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b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marL="0" indent="449263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dirty="0" smtClean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indent="449263" algn="just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</a:t>
            </a:r>
            <a:r>
              <a:rPr lang="ru-RU" altLang="ru-RU" sz="3200" dirty="0" smtClean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валифицированные спортсмены регбисты </a:t>
            </a:r>
            <a:r>
              <a:rPr lang="ru-RU" altLang="ru-RU" sz="32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количестве 16 человек, среди которых 10 человек имеют звание Мастер спорта (МС) и 6 –  кандидаты в мастера спорта (КМС), 4 спортсменов входят в состав сборной России. </a:t>
            </a:r>
            <a:endParaRPr lang="ru-RU" altLang="ru-RU" sz="3200" dirty="0" smtClean="0">
              <a:solidFill>
                <a:srgbClr val="04617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исследования</a:t>
            </a:r>
            <a:br>
              <a:rPr lang="ru-RU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280400" cy="5111750"/>
          </a:xfrm>
        </p:spPr>
        <p:txBody>
          <a:bodyPr/>
          <a:lstStyle/>
          <a:p>
            <a:r>
              <a:rPr lang="ru-RU" altLang="en-US" sz="2800" b="1" smtClean="0">
                <a:latin typeface="Times New Roman" panose="02020603050405020304" pitchFamily="18" charset="0"/>
                <a:cs typeface="Calibri" panose="020F0502020204030204" pitchFamily="34" charset="0"/>
              </a:rPr>
              <a:t>На первом этапе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en-US" sz="2800" smtClean="0">
                <a:latin typeface="Times New Roman" panose="02020603050405020304" pitchFamily="18" charset="0"/>
                <a:cs typeface="Calibri" panose="020F0502020204030204" pitchFamily="34" charset="0"/>
              </a:rPr>
              <a:t>Определялось психофизиологическое состояние участников эксперимента в покое. </a:t>
            </a:r>
          </a:p>
          <a:p>
            <a:r>
              <a:rPr lang="ru-RU" altLang="en-US" sz="2800" b="1" smtClean="0">
                <a:latin typeface="Times New Roman" panose="02020603050405020304" pitchFamily="18" charset="0"/>
                <a:cs typeface="Calibri" panose="020F0502020204030204" pitchFamily="34" charset="0"/>
              </a:rPr>
              <a:t>На втором этапе</a:t>
            </a:r>
            <a:r>
              <a:rPr lang="ru-RU" altLang="en-US" sz="2800" smtClean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en-US" sz="2800" smtClean="0">
                <a:latin typeface="Times New Roman" panose="02020603050405020304" pitchFamily="18" charset="0"/>
                <a:cs typeface="Calibri" panose="020F0502020204030204" pitchFamily="34" charset="0"/>
              </a:rPr>
              <a:t>Наряду с диагностикой ПФС, в ходе игровой деятельности фиксировалась эффективность выполнения тактико-технических действий (ТТД) регбистов.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Производился сравнительный анализ игровой результативности и отдельных параметров ПФС.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en-US" sz="280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ru-RU" altLang="en-US" sz="2000" smtClean="0">
              <a:cs typeface="Times New Roman" panose="02020603050405020304" pitchFamily="18" charset="0"/>
            </a:endParaRPr>
          </a:p>
          <a:p>
            <a:endParaRPr lang="ru-RU" alt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79388" y="115888"/>
            <a:ext cx="8713787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r>
              <a:rPr lang="ru-RU" alt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1 - Результаты психофизиологического тестирования квалифицированных спортсменов игровиков в состоянии покоя (n=16)</a:t>
            </a:r>
          </a:p>
          <a:p>
            <a:pPr algn="just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1484313"/>
          <a:ext cx="8713788" cy="4819650"/>
        </p:xfrm>
        <a:graphic>
          <a:graphicData uri="http://schemas.openxmlformats.org/drawingml/2006/table">
            <a:tbl>
              <a:tblPr/>
              <a:tblGrid>
                <a:gridCol w="328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 (S/M)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bMin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bMax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Агрессивность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43,70±6,96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15,98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Стресс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27,50±3,21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11,90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Тревожность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28,92±8,95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33,67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33,36±4,03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12,26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Уравновешенность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63,59±6,95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11,60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Харизматичность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76,41±4,12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Энергичность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24,03±3,89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16,54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Саморегуляция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69,75±4,57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6,65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Торможение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17,96±3,42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18,62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Невротизм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34,16±12,23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35,98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17" name="Rectangle 3"/>
          <p:cNvSpPr>
            <a:spLocks noChangeArrowheads="1"/>
          </p:cNvSpPr>
          <p:nvPr/>
        </p:nvSpPr>
        <p:spPr bwMode="auto">
          <a:xfrm>
            <a:off x="1522413" y="2973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539750" y="765175"/>
            <a:ext cx="828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461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250825" y="260350"/>
            <a:ext cx="8713788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r>
              <a:rPr lang="ru-RU" altLang="en-US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2 - Эффективность соревновательной деятельности спортсменов игровиков в зависимости от их психофизиологического состояния (в %)</a:t>
            </a: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ru-RU" alt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1227138"/>
          <a:ext cx="8208962" cy="5233987"/>
        </p:xfrm>
        <a:graphic>
          <a:graphicData uri="http://schemas.openxmlformats.org/drawingml/2006/table">
            <a:tbl>
              <a:tblPr/>
              <a:tblGrid>
                <a:gridCol w="21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5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20-40%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(n=4)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40-60%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(n=4)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60-80%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(n=5)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Нестабильная эффективность (n=3)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M±S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M±S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M±S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M±S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Агрессивность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35,55±6,24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41,63±6,46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46,24±7,05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53,09±8,45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Стресс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30,87±3,14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28,13±3,44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24,91±3,43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26,47±2,60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Тревожность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35,75±7,01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62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25,20±10,85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29,54±8,75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23,77±9,36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33,87±3,88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31,80±4,32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33,33±3,96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34,81±3,94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Уравновешенность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68,47±6,08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66,48±6,57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64,51±6,84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51,68±8,79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Харизматичность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71,28±5,26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76,65±5,95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81,21±2,88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74,93±2,20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Энергичность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19,33±2,57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21,61±3,36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28,86±4,71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25,50±5,00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Саморегуляция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69,96±4,28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71,01±5,24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72,58±4,30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63,09±4,51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Торможение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15,54±2,47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18,87±4,17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17,87±3,36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20,14±3,78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Невротизм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24,68±7,87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41,67±15,56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33,56±12,07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37,79±13,86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47" name="Rectangle 4"/>
          <p:cNvSpPr>
            <a:spLocks noChangeArrowheads="1"/>
          </p:cNvSpPr>
          <p:nvPr/>
        </p:nvSpPr>
        <p:spPr bwMode="auto">
          <a:xfrm>
            <a:off x="1519238" y="2552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1" name="Диаграмма 3"/>
          <p:cNvGraphicFramePr>
            <a:graphicFrameLocks/>
          </p:cNvGraphicFramePr>
          <p:nvPr/>
        </p:nvGraphicFramePr>
        <p:xfrm>
          <a:off x="560388" y="569913"/>
          <a:ext cx="8310562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3" imgW="8309568" imgH="4932091" progId="Excel.Chart.8">
                  <p:embed/>
                </p:oleObj>
              </mc:Choice>
              <mc:Fallback>
                <p:oleObj r:id="rId3" imgW="8309568" imgH="4932091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569913"/>
                        <a:ext cx="8310562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684213" y="2905125"/>
            <a:ext cx="813593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endParaRPr lang="ru-RU" altLang="en-US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r>
              <a:rPr lang="ru-RU" altLang="en-US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1 -  Диаграмма показателей ПФС регбистов в зависимости от эффективности соревновательной деятельности (в %)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>
              <a:defRPr/>
            </a:pPr>
            <a:r>
              <a:rPr lang="ru-RU" alt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351837" cy="4681537"/>
          </a:xfrm>
        </p:spPr>
        <p:txBody>
          <a:bodyPr/>
          <a:lstStyle/>
          <a:p>
            <a:pPr marL="0" indent="449263" algn="just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ПФС спортсменов в условиях экстремальных соревновательных нагрузок подтвердило предположение о «законе рациональности», когда среди многочисленных психофизиологических свойств личности, обеспечивающих высокую результативность действий, наиболее значимыми оказались три: агрессивность, энергичность и саморегуляция. </a:t>
            </a:r>
            <a:endParaRPr lang="ru-RU" altLang="ru-RU" sz="3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1229</TotalTime>
  <Words>492</Words>
  <Application>Microsoft Office PowerPoint</Application>
  <PresentationFormat>On-screen Show (4:3)</PresentationFormat>
  <Paragraphs>182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 2</vt:lpstr>
      <vt:lpstr>Times New Roman</vt:lpstr>
      <vt:lpstr>Поток</vt:lpstr>
      <vt:lpstr>Диаграмма Microsoft Excel</vt:lpstr>
      <vt:lpstr>PowerPoint Presentation</vt:lpstr>
      <vt:lpstr> Цель исследования: Установление дифференцированного влияния показателей ПФС спортсменов игровиков на эффективность их соревновательной деятельности    </vt:lpstr>
      <vt:lpstr>PowerPoint Presentation</vt:lpstr>
      <vt:lpstr>Объект исследования:  </vt:lpstr>
      <vt:lpstr>Организация исследования </vt:lpstr>
      <vt:lpstr>PowerPoint Presentation</vt:lpstr>
      <vt:lpstr>PowerPoint Presentation</vt:lpstr>
      <vt:lpstr>PowerPoint Presentation</vt:lpstr>
      <vt:lpstr>  Выводы</vt:lpstr>
      <vt:lpstr>   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vm</cp:lastModifiedBy>
  <cp:revision>135</cp:revision>
  <dcterms:created xsi:type="dcterms:W3CDTF">2011-06-02T08:26:31Z</dcterms:created>
  <dcterms:modified xsi:type="dcterms:W3CDTF">2020-07-02T07:55:22Z</dcterms:modified>
</cp:coreProperties>
</file>