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5" r:id="rId2"/>
    <p:sldMasterId id="2147483677" r:id="rId3"/>
  </p:sldMasterIdLst>
  <p:notesMasterIdLst>
    <p:notesMasterId r:id="rId19"/>
  </p:notesMasterIdLst>
  <p:sldIdLst>
    <p:sldId id="257" r:id="rId4"/>
    <p:sldId id="258" r:id="rId5"/>
    <p:sldId id="259" r:id="rId6"/>
    <p:sldId id="261" r:id="rId7"/>
    <p:sldId id="260" r:id="rId8"/>
    <p:sldId id="262" r:id="rId9"/>
    <p:sldId id="263" r:id="rId10"/>
    <p:sldId id="264" r:id="rId11"/>
    <p:sldId id="267" r:id="rId12"/>
    <p:sldId id="268" r:id="rId13"/>
    <p:sldId id="272" r:id="rId14"/>
    <p:sldId id="269" r:id="rId15"/>
    <p:sldId id="270" r:id="rId16"/>
    <p:sldId id="273" r:id="rId17"/>
    <p:sldId id="274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1748" autoAdjust="0"/>
  </p:normalViewPr>
  <p:slideViewPr>
    <p:cSldViewPr snapToGrid="0">
      <p:cViewPr varScale="1">
        <p:scale>
          <a:sx n="40" d="100"/>
          <a:sy n="40" d="100"/>
        </p:scale>
        <p:origin x="-1656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B3C830-37F6-403F-956A-B7130EFF29F5}" type="datetimeFigureOut">
              <a:rPr lang="ru-RU" smtClean="0"/>
              <a:t>24.06.2020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E0E562-6FC1-49C1-93BF-21BB6182B5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13756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FE06B-8FCB-4CC2-A522-53D461DC2C21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70842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 дальнейшем  мы решили сопоставить полученные данные (профили МИ спортсменов) с профилем МИ музыкантов,  имеющих разную специализацию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E0E562-6FC1-49C1-93BF-21BB6182B5FD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58762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Сравнение гуманитарного и технического профилей у музыкантов и представителей не музыкальных профессий значимых отличий не выявило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E0E562-6FC1-49C1-93BF-21BB6182B5FD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54651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то же время, что музыкальная профессия наряду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 другими профессиями неизбежно должна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накладывать отпечаток на профиль множественного интеллекта. Рассмотрим полученные данные. При сравнении представителей музыкальных профессий с представителями немузыкальных профессий были получены отличия по философскому и природному типам МИ.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Максимальные отличия композиторов и исполнителей музыкальных произведений были получены по межличностному (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IE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 философскому (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и подвижническому типам МИ. Большая выраженность философского (39,13%) и подвижнического (77%) типов МИ в группе композиторов, чем в группе исполнителей (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= 26,5% и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= 66,33%), объяснима особым типом интеллектуально-эмоциональной организации процесса создания музыкального произведения. В то же время, высокие значения межличностного (61,38%) типа МИ в сравнении с группой музыкальных исполнителей (40,75%) имеют неоднозначную трактовку. Ведь традиционно считается, что музыкант-исполнитель обладает более развитыми коммуникативными навыками, чем музыкант-композитор.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E0E562-6FC1-49C1-93BF-21BB6182B5FD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80014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Следующим этапом нашего исследования стало сопоставление общего профиля МИ с отдельными видами музыкальной специализации. Ведущими типами МИ для музыкантов со специальностью «гитара» и «бас-гитара» оказались подвижнический (74,9%), природный (63,7%) и музыкально-ритмический (62,8%) типы МИ. У представителей «вокальной музыки» это: музыкально-ритмический (71%), моторно-двигательный (69,4%) и природный (68,4%) МИ. Специализация «фортепьяно» сопряжена с активацией подвижнического (84,67%), природного (75%) и творческого (61,67%) МИ.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Значимые отличия в отношении музыкального (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MR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типа МИ между представителями отдельных видов специализации не выявлены. Полученные данные свидетельствуют о том, что все виды музыкальной специализации предполагают одинаково степень интенсивности и вовлеченности в музыкальный процесс. Так же, имеет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значение в музыкальной специализации какой именно музыкальный инструмент является вторым. Традиционное деление при обучении музыке предполагает, что есть основной инструмент и дополнительный (второй). Наиболее часто вторым инструментом является фортепьяно.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E0E562-6FC1-49C1-93BF-21BB6182B5FD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19213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 то же время, очень хорошо проявилось</a:t>
            </a:r>
            <a:r>
              <a:rPr lang="ru-RU" baseline="0" dirty="0" smtClean="0"/>
              <a:t> отличие музыкантов от представителей немузыкальных специальностей именно на </a:t>
            </a:r>
            <a:r>
              <a:rPr lang="ru-RU" dirty="0" smtClean="0"/>
              <a:t>профиле бессознательной реакции </a:t>
            </a:r>
            <a:r>
              <a:rPr lang="ru-RU" baseline="0" dirty="0" smtClean="0"/>
              <a:t>. Были получены высокие значения по подвижническому (68,65%), природному (67,2%) и музыкальному  (64,6%) типам МИ, при низких значениях бизнес-коммерческого (30,75%) типа МИ.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E0E562-6FC1-49C1-93BF-21BB6182B5FD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11245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E0E562-6FC1-49C1-93BF-21BB6182B5FD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41648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Традиционно спорт делят на командные и индивидуальные виды спорта. Командные виды спорта – это те игры, в которых несколько спортсменов добиваются результата совместно. Так же, особенностью командных видов спорта является высокий уровень интеграция в команду, а точнее – способность, влиться в команду и стать ее частью. В противоположность командным (игровым) видам спорта выступают - индивидуальные. В индивидуальных видах спорта юный спортсмен должен преимущественно рассчитывать на себя, обладать способностью здраво оценить собственные силы и умения. Таким образом, психологическая составляющая у индивидуальных и командных видов спорта разная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E0E562-6FC1-49C1-93BF-21BB6182B5FD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297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E0E562-6FC1-49C1-93BF-21BB6182B5FD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4446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FE06B-8FCB-4CC2-A522-53D461DC2C21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18081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Как оказалось, к командным видам спорта (на примере баскетбола и футбола) склонны молодые люди с преобладанием гуманитарного профиля способностей. У представителей индивидуальных видов спорта (на примере дзюдо и самбо) эта тенденция проявилась гораздо слабее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E0E562-6FC1-49C1-93BF-21BB6182B5FD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19501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группе молодых людей отдавших предпочтение футболу и баскетболу ведущими оказались моторно-двигательный (ВК = 72,3%), подвижнический (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= 73,2%) и творческий (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= 71,5%) типы МИ.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Несколько иная ситуация наблюдается в группе дзюдоистов и самбистов. Ведущими типами оказались межличностный (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IE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= 71,3), моторно-двигательный (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BK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= 69,9%) и подвижнический (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= 64%). Значения, полученные по моторно-двигательному и подвижническому типам МИ в группе дзюдоистов-самбистов в целом ниже, чем в группе футболистов-баскетболистов.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E0E562-6FC1-49C1-93BF-21BB6182B5FD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9752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Самооценка способностей в командных видах спорта выявила максимальные значения в отношении межличностного (95%), подвижнического (88%)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моторно-двигательного (83,5% типом МИ. В индивидуальных видах спорта, напротив, моторно-двигательные способности (95,6%) оказались на первом месте. Полностью подтверждая устоявшееся в спорте мнение о том, что в командных видах спорта 1 победа на всех, а в индивидуальных – результат преимущественно личных достижений, тренировок и самодисциплины. На втором месте оказался межличностный тип МИ (95,6%), на третьем – подвижнический (77,8%). Таким образом, представители командных и индивидуальных видов спорта имеют разный профиль сознательных установок и представлений о своих способностях.  Насколько сознательные представления совпадают с бессознательными, станет понятно при сопоставлении полученных данных с профилем бессознательных (психофизиологических) установок: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E0E562-6FC1-49C1-93BF-21BB6182B5FD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36856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Бессознательная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реакция традиционно отличается от сознательных реакции у представлений обеих исследуемых групп. Так. В командных видах спорта на первом месте оказался креативный МИ (69,3%), на втором – вербально-лингвистический (66,3%), и лишь на 3-м – моторно-двигательный (62,9%). Желание пообщаться со сверстниками, затеять что-то «творческое и интересное» в процессе спортивной тренировки, вполне естественная мотивация для спортсменов-подростков. Профиль бессознательной реакции в индивидуальных видах спорта выявил преобладание логико-математических способностей (65,4%), музыкально-ритмических (64%) и визуально пространственных (57,2%). Полученные данные свидетельствуют о том, что представители индивидуальных видов спорта на психофизиологическом уровне более склонны к техническому профилю, чем к гуманитарному. В то время, как в командных видах спорта, тенденция к гуманитарному профилю прослеживается, как на сознательном, так и бессознательном уровнях.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E0E562-6FC1-49C1-93BF-21BB6182B5FD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24714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E0E562-6FC1-49C1-93BF-21BB6182B5FD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81833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18425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1360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6236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290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793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0387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7618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8468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3775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1705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0301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1371" y="16778"/>
            <a:ext cx="11760629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Click to add title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7833" y="1600201"/>
            <a:ext cx="10584567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ru-RU" altLang="ko-KR" smtClean="0"/>
              <a:t>Образец текста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1011625" y="2276872"/>
            <a:ext cx="10584567" cy="3600400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ru-RU" altLang="ko-KR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1892528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3128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313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8987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56345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7334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9994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767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159563" y="0"/>
            <a:ext cx="10032437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831637" y="1268760"/>
            <a:ext cx="8750763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ru-RU" altLang="ko-KR" smtClean="0"/>
              <a:t>Образец текста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2845429" y="1844825"/>
            <a:ext cx="8750763" cy="4147865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ru-RU" altLang="ko-KR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508379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7652C-1AAB-4854-AA8C-BB65390B1EC5}" type="datetimeFigureOut">
              <a:rPr lang="ru-RU" smtClean="0"/>
              <a:t>24.06.2020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2867D-DCAB-41AD-96BD-DF6B189BFE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38112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5597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959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3216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2272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483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120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xStyles>
    <p:titleStyle>
      <a:lvl1pPr algn="l" defTabSz="914400" rtl="0" eaLnBrk="1" latinLnBrk="1" hangingPunct="1">
        <a:spcBef>
          <a:spcPct val="0"/>
        </a:spcBef>
        <a:buNone/>
        <a:defRPr sz="40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DCCD61-643D-44A5-A450-3A42A50CBC1E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804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0613" y="1465729"/>
            <a:ext cx="10493188" cy="47112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D9794-A4CC-42D0-9A65-24C6B9EF4076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3377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1990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1869" y="4186943"/>
            <a:ext cx="2800715" cy="2436742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7489" y="2217681"/>
            <a:ext cx="10447725" cy="2940269"/>
          </a:xfrm>
        </p:spPr>
        <p:txBody>
          <a:bodyPr>
            <a:normAutofit fontScale="90000"/>
          </a:bodyPr>
          <a:lstStyle/>
          <a:p>
            <a:r>
              <a:rPr lang="ru-RU" sz="4400" dirty="0" smtClean="0">
                <a:solidFill>
                  <a:schemeClr val="tx1"/>
                </a:solidFill>
                <a:effectLst/>
              </a:rPr>
              <a:t/>
            </a:r>
            <a:br>
              <a:rPr lang="ru-RU" sz="4400" dirty="0" smtClean="0">
                <a:solidFill>
                  <a:schemeClr val="tx1"/>
                </a:solidFill>
                <a:effectLst/>
              </a:rPr>
            </a:br>
            <a:r>
              <a:rPr lang="ru-RU" sz="4400" dirty="0" smtClean="0">
                <a:solidFill>
                  <a:schemeClr val="tx1"/>
                </a:solidFill>
              </a:rPr>
              <a:t/>
            </a:r>
            <a:br>
              <a:rPr lang="ru-RU" sz="4400" dirty="0" smtClean="0">
                <a:solidFill>
                  <a:schemeClr val="tx1"/>
                </a:solidFill>
              </a:rPr>
            </a:br>
            <a:r>
              <a:rPr lang="ru-RU" sz="4400" dirty="0" smtClean="0">
                <a:solidFill>
                  <a:schemeClr val="tx1"/>
                </a:solidFill>
              </a:rPr>
              <a:t/>
            </a:r>
            <a:br>
              <a:rPr lang="ru-RU" sz="4400" dirty="0" smtClean="0">
                <a:solidFill>
                  <a:schemeClr val="tx1"/>
                </a:solidFill>
              </a:rPr>
            </a:br>
            <a:r>
              <a:rPr lang="ru-RU" sz="4400" dirty="0" smtClean="0">
                <a:solidFill>
                  <a:schemeClr val="tx1"/>
                </a:solidFill>
              </a:rPr>
              <a:t/>
            </a:r>
            <a:br>
              <a:rPr lang="ru-RU" sz="4400" dirty="0" smtClean="0">
                <a:solidFill>
                  <a:schemeClr val="tx1"/>
                </a:solidFill>
              </a:rPr>
            </a:br>
            <a:r>
              <a:rPr lang="ru-RU" sz="4400" dirty="0" smtClean="0">
                <a:solidFill>
                  <a:schemeClr val="tx1"/>
                </a:solidFill>
              </a:rPr>
              <a:t/>
            </a:r>
            <a:br>
              <a:rPr lang="ru-RU" sz="4400" dirty="0" smtClean="0">
                <a:solidFill>
                  <a:schemeClr val="tx1"/>
                </a:solidFill>
              </a:rPr>
            </a:br>
            <a:r>
              <a:rPr lang="ru-RU" sz="4400" dirty="0" smtClean="0">
                <a:solidFill>
                  <a:schemeClr val="tx1"/>
                </a:solidFill>
              </a:rPr>
              <a:t/>
            </a:r>
            <a:br>
              <a:rPr lang="ru-RU" sz="4400" dirty="0" smtClean="0">
                <a:solidFill>
                  <a:schemeClr val="tx1"/>
                </a:solidFill>
              </a:rPr>
            </a:br>
            <a:r>
              <a:rPr lang="ru-RU" sz="4400" dirty="0" smtClean="0">
                <a:solidFill>
                  <a:schemeClr val="tx1"/>
                </a:solidFill>
              </a:rPr>
              <a:t/>
            </a:r>
            <a:br>
              <a:rPr lang="ru-RU" sz="4400" dirty="0" smtClean="0">
                <a:solidFill>
                  <a:schemeClr val="tx1"/>
                </a:solidFill>
              </a:rPr>
            </a:br>
            <a:r>
              <a:rPr lang="ru-RU" sz="4400" dirty="0" smtClean="0">
                <a:solidFill>
                  <a:schemeClr val="tx1"/>
                </a:solidFill>
              </a:rPr>
              <a:t/>
            </a:r>
            <a:br>
              <a:rPr lang="ru-RU" sz="4400" dirty="0" smtClean="0">
                <a:solidFill>
                  <a:schemeClr val="tx1"/>
                </a:solidFill>
              </a:rPr>
            </a:br>
            <a:r>
              <a:rPr lang="ru-RU" sz="4400" dirty="0" smtClean="0">
                <a:solidFill>
                  <a:schemeClr val="tx1"/>
                </a:solidFill>
              </a:rPr>
              <a:t/>
            </a:r>
            <a:br>
              <a:rPr lang="ru-RU" sz="4400" dirty="0" smtClean="0">
                <a:solidFill>
                  <a:schemeClr val="tx1"/>
                </a:solidFill>
              </a:rPr>
            </a:br>
            <a:r>
              <a:rPr lang="ru-RU" sz="4400" dirty="0" smtClean="0">
                <a:solidFill>
                  <a:schemeClr val="tx1"/>
                </a:solidFill>
              </a:rPr>
              <a:t/>
            </a:r>
            <a:br>
              <a:rPr lang="ru-RU" sz="4400" dirty="0" smtClean="0">
                <a:solidFill>
                  <a:schemeClr val="tx1"/>
                </a:solidFill>
              </a:rPr>
            </a:br>
            <a:r>
              <a:rPr lang="ru-RU" sz="4400" dirty="0" smtClean="0">
                <a:solidFill>
                  <a:schemeClr val="tx1"/>
                </a:solidFill>
              </a:rPr>
              <a:t/>
            </a:r>
            <a:br>
              <a:rPr lang="ru-RU" sz="4400" dirty="0" smtClean="0">
                <a:solidFill>
                  <a:schemeClr val="tx1"/>
                </a:solidFill>
              </a:rPr>
            </a:br>
            <a:r>
              <a:rPr lang="ru-RU" sz="4400" dirty="0" smtClean="0">
                <a:solidFill>
                  <a:schemeClr val="tx1"/>
                </a:solidFill>
              </a:rPr>
              <a:t/>
            </a:r>
            <a:br>
              <a:rPr lang="ru-RU" sz="4400" dirty="0" smtClean="0">
                <a:solidFill>
                  <a:schemeClr val="tx1"/>
                </a:solidFill>
              </a:rPr>
            </a:br>
            <a:r>
              <a:rPr lang="ru-RU" sz="4400" dirty="0" smtClean="0">
                <a:solidFill>
                  <a:schemeClr val="tx1"/>
                </a:solidFill>
              </a:rPr>
              <a:t/>
            </a:r>
            <a:br>
              <a:rPr lang="ru-RU" sz="4400" dirty="0" smtClean="0">
                <a:solidFill>
                  <a:schemeClr val="tx1"/>
                </a:solidFill>
              </a:rPr>
            </a:br>
            <a:r>
              <a:rPr lang="ru-RU" sz="4400" dirty="0" smtClean="0">
                <a:solidFill>
                  <a:schemeClr val="tx1"/>
                </a:solidFill>
              </a:rPr>
              <a:t/>
            </a:r>
            <a:br>
              <a:rPr lang="ru-RU" sz="4400" dirty="0" smtClean="0">
                <a:solidFill>
                  <a:schemeClr val="tx1"/>
                </a:solidFill>
              </a:rPr>
            </a:br>
            <a:r>
              <a:rPr lang="ru-RU" sz="4400" dirty="0" smtClean="0">
                <a:solidFill>
                  <a:schemeClr val="tx1"/>
                </a:solidFill>
              </a:rPr>
              <a:t/>
            </a:r>
            <a:br>
              <a:rPr lang="ru-RU" sz="4400" dirty="0" smtClean="0">
                <a:solidFill>
                  <a:schemeClr val="tx1"/>
                </a:solidFill>
              </a:rPr>
            </a:br>
            <a:r>
              <a:rPr lang="ru-RU" sz="4400" dirty="0" smtClean="0">
                <a:solidFill>
                  <a:schemeClr val="tx1"/>
                </a:solidFill>
              </a:rPr>
              <a:t/>
            </a:r>
            <a:br>
              <a:rPr lang="ru-RU" sz="4400" dirty="0" smtClean="0">
                <a:solidFill>
                  <a:schemeClr val="tx1"/>
                </a:solidFill>
              </a:rPr>
            </a:br>
            <a:r>
              <a:rPr lang="ru-RU" sz="4400" dirty="0" smtClean="0">
                <a:solidFill>
                  <a:schemeClr val="tx1"/>
                </a:solidFill>
              </a:rPr>
              <a:t/>
            </a:r>
            <a:br>
              <a:rPr lang="ru-RU" sz="4400" dirty="0" smtClean="0">
                <a:solidFill>
                  <a:schemeClr val="tx1"/>
                </a:solidFill>
              </a:rPr>
            </a:br>
            <a:r>
              <a:rPr lang="ru-RU" sz="4400" dirty="0" smtClean="0">
                <a:solidFill>
                  <a:schemeClr val="tx1"/>
                </a:solidFill>
              </a:rPr>
              <a:t/>
            </a:r>
            <a:br>
              <a:rPr lang="ru-RU" sz="4400" dirty="0" smtClean="0">
                <a:solidFill>
                  <a:schemeClr val="tx1"/>
                </a:solidFill>
              </a:rPr>
            </a:br>
            <a:r>
              <a:rPr lang="ru-RU" sz="4400" dirty="0" smtClean="0">
                <a:solidFill>
                  <a:schemeClr val="tx1"/>
                </a:solidFill>
              </a:rPr>
              <a:t/>
            </a:r>
            <a:br>
              <a:rPr lang="ru-RU" sz="4400" dirty="0" smtClean="0">
                <a:solidFill>
                  <a:schemeClr val="tx1"/>
                </a:solidFill>
              </a:rPr>
            </a:br>
            <a:r>
              <a:rPr lang="ru-RU" sz="4400" dirty="0" smtClean="0">
                <a:solidFill>
                  <a:schemeClr val="tx1"/>
                </a:solidFill>
              </a:rPr>
              <a:t/>
            </a:r>
            <a:br>
              <a:rPr lang="ru-RU" sz="4400" dirty="0" smtClean="0">
                <a:solidFill>
                  <a:schemeClr val="tx1"/>
                </a:solidFill>
              </a:rPr>
            </a:br>
            <a:r>
              <a:rPr lang="ru-RU" sz="4400" dirty="0" smtClean="0">
                <a:solidFill>
                  <a:schemeClr val="tx1"/>
                </a:solidFill>
                <a:effectLst/>
              </a:rPr>
              <a:t/>
            </a:r>
            <a:br>
              <a:rPr lang="ru-RU" sz="4400" dirty="0" smtClean="0">
                <a:solidFill>
                  <a:schemeClr val="tx1"/>
                </a:solidFill>
                <a:effectLst/>
              </a:rPr>
            </a:br>
            <a:r>
              <a:rPr lang="en-US" sz="4400" dirty="0" smtClean="0">
                <a:solidFill>
                  <a:schemeClr val="tx1"/>
                </a:solidFill>
                <a:effectLst/>
              </a:rPr>
              <a:t/>
            </a:r>
            <a:br>
              <a:rPr lang="en-US" sz="4400" dirty="0" smtClean="0">
                <a:solidFill>
                  <a:schemeClr val="tx1"/>
                </a:solidFill>
                <a:effectLst/>
              </a:rPr>
            </a:br>
            <a:r>
              <a:rPr lang="en-US" sz="4400" dirty="0" smtClean="0">
                <a:solidFill>
                  <a:schemeClr val="tx1"/>
                </a:solidFill>
              </a:rPr>
              <a:t/>
            </a:r>
            <a:br>
              <a:rPr lang="en-US" sz="4400" dirty="0" smtClean="0">
                <a:solidFill>
                  <a:schemeClr val="tx1"/>
                </a:solidFill>
              </a:rPr>
            </a:br>
            <a:r>
              <a:rPr lang="en-US" sz="4400" dirty="0" smtClean="0">
                <a:solidFill>
                  <a:schemeClr val="tx1"/>
                </a:solidFill>
              </a:rPr>
              <a:t/>
            </a:r>
            <a:br>
              <a:rPr lang="en-US" sz="4400" dirty="0" smtClean="0">
                <a:solidFill>
                  <a:schemeClr val="tx1"/>
                </a:solidFill>
              </a:rPr>
            </a:br>
            <a:r>
              <a:rPr lang="en-US" sz="4400" dirty="0" smtClean="0">
                <a:solidFill>
                  <a:schemeClr val="tx1"/>
                </a:solidFill>
              </a:rPr>
              <a:t/>
            </a:r>
            <a:br>
              <a:rPr lang="en-US" sz="4400" dirty="0" smtClean="0">
                <a:solidFill>
                  <a:schemeClr val="tx1"/>
                </a:solidFill>
              </a:rPr>
            </a:br>
            <a:r>
              <a:rPr lang="en-US" sz="4400" dirty="0" smtClean="0">
                <a:solidFill>
                  <a:schemeClr val="tx1"/>
                </a:solidFill>
              </a:rPr>
              <a:t/>
            </a:r>
            <a:br>
              <a:rPr lang="en-US" sz="4400" dirty="0" smtClean="0">
                <a:solidFill>
                  <a:schemeClr val="tx1"/>
                </a:solidFill>
              </a:rPr>
            </a:br>
            <a:r>
              <a:rPr lang="en-US" sz="4400" dirty="0" smtClean="0">
                <a:solidFill>
                  <a:schemeClr val="tx1"/>
                </a:solidFill>
              </a:rPr>
              <a:t/>
            </a:r>
            <a:br>
              <a:rPr lang="en-US" sz="4400" dirty="0" smtClean="0">
                <a:solidFill>
                  <a:schemeClr val="tx1"/>
                </a:solidFill>
              </a:rPr>
            </a:br>
            <a:r>
              <a:rPr lang="en-US" sz="4400" dirty="0" smtClean="0">
                <a:solidFill>
                  <a:schemeClr val="tx1"/>
                </a:solidFill>
              </a:rPr>
              <a:t/>
            </a:r>
            <a:br>
              <a:rPr lang="en-US" sz="4400" dirty="0" smtClean="0">
                <a:solidFill>
                  <a:schemeClr val="tx1"/>
                </a:solidFill>
              </a:rPr>
            </a:br>
            <a:r>
              <a:rPr lang="en-US" sz="4400" dirty="0" smtClean="0">
                <a:solidFill>
                  <a:schemeClr val="tx1"/>
                </a:solidFill>
              </a:rPr>
              <a:t/>
            </a:r>
            <a:br>
              <a:rPr lang="en-US" sz="4400" dirty="0" smtClean="0">
                <a:solidFill>
                  <a:schemeClr val="tx1"/>
                </a:solidFill>
              </a:rPr>
            </a:br>
            <a:r>
              <a:rPr lang="en-US" sz="4400" dirty="0" smtClean="0">
                <a:solidFill>
                  <a:schemeClr val="tx1"/>
                </a:solidFill>
              </a:rPr>
              <a:t/>
            </a:r>
            <a:br>
              <a:rPr lang="en-US" sz="4400" dirty="0" smtClean="0">
                <a:solidFill>
                  <a:schemeClr val="tx1"/>
                </a:solidFill>
              </a:rPr>
            </a:br>
            <a:r>
              <a:rPr lang="en-US" sz="4400" dirty="0" smtClean="0">
                <a:solidFill>
                  <a:schemeClr val="tx1"/>
                </a:solidFill>
              </a:rPr>
              <a:t/>
            </a:r>
            <a:br>
              <a:rPr lang="en-US" sz="4400" dirty="0" smtClean="0">
                <a:solidFill>
                  <a:schemeClr val="tx1"/>
                </a:solidFill>
              </a:rPr>
            </a:br>
            <a:r>
              <a:rPr lang="en-US" sz="4400" dirty="0" smtClean="0">
                <a:solidFill>
                  <a:schemeClr val="tx1"/>
                </a:solidFill>
              </a:rPr>
              <a:t/>
            </a:r>
            <a:br>
              <a:rPr lang="en-US" sz="4400" dirty="0" smtClean="0">
                <a:solidFill>
                  <a:schemeClr val="tx1"/>
                </a:solidFill>
              </a:rPr>
            </a:br>
            <a:r>
              <a:rPr lang="en-US" sz="4400" dirty="0" smtClean="0">
                <a:solidFill>
                  <a:schemeClr val="tx1"/>
                </a:solidFill>
              </a:rPr>
              <a:t/>
            </a:r>
            <a:br>
              <a:rPr lang="en-US" sz="4400" dirty="0" smtClean="0">
                <a:solidFill>
                  <a:schemeClr val="tx1"/>
                </a:solidFill>
              </a:rPr>
            </a:br>
            <a:r>
              <a:rPr lang="en-US" sz="4400" b="1" dirty="0" smtClean="0">
                <a:solidFill>
                  <a:schemeClr val="tx1"/>
                </a:solidFill>
              </a:rPr>
              <a:t/>
            </a:r>
            <a:br>
              <a:rPr lang="en-US" sz="4400" b="1" dirty="0" smtClean="0">
                <a:solidFill>
                  <a:schemeClr val="tx1"/>
                </a:solidFill>
              </a:rPr>
            </a:br>
            <a:r>
              <a:rPr lang="en-US" sz="4400" dirty="0" smtClean="0">
                <a:solidFill>
                  <a:schemeClr val="tx1"/>
                </a:solidFill>
              </a:rPr>
              <a:t/>
            </a:r>
            <a:br>
              <a:rPr lang="en-US" sz="4400" dirty="0" smtClean="0">
                <a:solidFill>
                  <a:schemeClr val="tx1"/>
                </a:solidFill>
              </a:rPr>
            </a:br>
            <a:r>
              <a:rPr lang="en-US" sz="4400" dirty="0" smtClean="0">
                <a:solidFill>
                  <a:schemeClr val="tx1"/>
                </a:solidFill>
              </a:rPr>
              <a:t/>
            </a:r>
            <a:br>
              <a:rPr lang="en-US" sz="4400" dirty="0" smtClean="0">
                <a:solidFill>
                  <a:schemeClr val="tx1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ПРОФИЛЬ МНОЖЕСТВЕННОГО ИНТЕЛЛЕКТА ЮНЫХ СПОРТСМЕНОВ В ИНДИВИДУАЛЬНЫХ И КОМАНДНЫХ ВИДАХ СПОРТА</a:t>
            </a:r>
            <a:r>
              <a:rPr lang="ru-RU" sz="36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6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6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73608" y="4162310"/>
            <a:ext cx="8495485" cy="1152338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Николаенко Я.Н.</a:t>
            </a: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Колосова 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А.Е. </a:t>
            </a:r>
            <a:endParaRPr lang="en-US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 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18485" y="374086"/>
            <a:ext cx="1816592" cy="90609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8215" y="374086"/>
            <a:ext cx="1822685" cy="111699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11391" y="424753"/>
            <a:ext cx="67866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0070C0"/>
                </a:solidFill>
              </a:rPr>
              <a:t>3</a:t>
            </a:r>
            <a:r>
              <a:rPr lang="ru-RU" sz="2000" b="1" i="1" dirty="0" smtClean="0">
                <a:solidFill>
                  <a:srgbClr val="0070C0"/>
                </a:solidFill>
              </a:rPr>
              <a:t>-я Международная научно-техническая конференция </a:t>
            </a:r>
            <a:r>
              <a:rPr lang="ru-RU" sz="2000" b="1" i="1" dirty="0">
                <a:solidFill>
                  <a:srgbClr val="0070C0"/>
                </a:solidFill>
              </a:rPr>
              <a:t>«Современная психофизиология. Технология </a:t>
            </a:r>
            <a:r>
              <a:rPr lang="ru-RU" sz="2000" b="1" i="1" dirty="0" err="1">
                <a:solidFill>
                  <a:srgbClr val="0070C0"/>
                </a:solidFill>
              </a:rPr>
              <a:t>виброизображения</a:t>
            </a:r>
            <a:r>
              <a:rPr lang="ru-RU" sz="2000" b="1" i="1" dirty="0">
                <a:solidFill>
                  <a:srgbClr val="0070C0"/>
                </a:solidFill>
              </a:rPr>
              <a:t> (</a:t>
            </a:r>
            <a:r>
              <a:rPr lang="ru-RU" sz="2000" b="1" i="1" dirty="0" err="1">
                <a:solidFill>
                  <a:srgbClr val="0070C0"/>
                </a:solidFill>
              </a:rPr>
              <a:t>Vibraimage</a:t>
            </a:r>
            <a:r>
              <a:rPr lang="ru-RU" sz="2000" b="1" i="1" dirty="0">
                <a:solidFill>
                  <a:srgbClr val="0070C0"/>
                </a:solidFill>
              </a:rPr>
              <a:t>)»</a:t>
            </a:r>
            <a:endParaRPr lang="ru-RU" sz="2000" dirty="0">
              <a:solidFill>
                <a:srgbClr val="0070C0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215" y="4619942"/>
            <a:ext cx="3076843" cy="1570743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1858600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1585" y="234883"/>
            <a:ext cx="8954396" cy="885912"/>
          </a:xfrm>
        </p:spPr>
        <p:txBody>
          <a:bodyPr>
            <a:normAutofit/>
          </a:bodyPr>
          <a:lstStyle/>
          <a:p>
            <a:pPr algn="ctr"/>
            <a:r>
              <a:rPr lang="ru-RU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Музыка или спорт? Вот в чем вопрос...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163" y="1100974"/>
            <a:ext cx="2728844" cy="1813304"/>
          </a:xfrm>
          <a:prstGeom prst="rect">
            <a:avLst/>
          </a:prstGeom>
          <a:effectLst>
            <a:reflection blurRad="6350" stA="50000" endA="300" endPos="38500" dist="508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4814" y="1143437"/>
            <a:ext cx="3643732" cy="1214577"/>
          </a:xfrm>
          <a:prstGeom prst="rect">
            <a:avLst/>
          </a:prstGeom>
          <a:effectLst>
            <a:reflection blurRad="6350" stA="50000" endA="300" endPos="38500" dist="508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2223" y="1074799"/>
            <a:ext cx="2356375" cy="1570916"/>
          </a:xfrm>
          <a:prstGeom prst="rect">
            <a:avLst/>
          </a:prstGeom>
          <a:effectLst>
            <a:reflection blurRad="6350" stA="52000" endA="300" endPos="35000" dir="5400000" sy="-100000" algn="bl" rotWithShape="0"/>
            <a:softEdge rad="12700"/>
          </a:effectLst>
        </p:spPr>
      </p:pic>
      <p:sp>
        <p:nvSpPr>
          <p:cNvPr id="11" name="TextBox 10"/>
          <p:cNvSpPr txBox="1"/>
          <p:nvPr/>
        </p:nvSpPr>
        <p:spPr>
          <a:xfrm>
            <a:off x="2162287" y="3135223"/>
            <a:ext cx="846626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Состав участников исследования:</a:t>
            </a:r>
          </a:p>
          <a:p>
            <a:endParaRPr lang="ru-RU" dirty="0" smtClean="0"/>
          </a:p>
          <a:p>
            <a:r>
              <a:rPr lang="ru-RU" sz="2000" b="1" dirty="0" smtClean="0"/>
              <a:t>Группа 1. </a:t>
            </a:r>
          </a:p>
          <a:p>
            <a:r>
              <a:rPr lang="ru-RU" sz="2000" dirty="0" smtClean="0"/>
              <a:t>20 музыкантов (композиторы и исполнители)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/>
              <a:t>10 – струнные инструменты;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/>
              <a:t>5 – клавишные инструменты;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/>
              <a:t>5 – вокал </a:t>
            </a:r>
          </a:p>
          <a:p>
            <a:r>
              <a:rPr lang="ru-RU" sz="2000" b="1" dirty="0" smtClean="0"/>
              <a:t>Группа 2. </a:t>
            </a:r>
          </a:p>
          <a:p>
            <a:r>
              <a:rPr lang="ru-RU" sz="2000" dirty="0" smtClean="0"/>
              <a:t>1158 </a:t>
            </a:r>
            <a:r>
              <a:rPr lang="ru-RU" sz="2000" dirty="0"/>
              <a:t>человек, представители </a:t>
            </a:r>
            <a:r>
              <a:rPr lang="ru-RU" sz="2000" dirty="0" smtClean="0"/>
              <a:t>не </a:t>
            </a:r>
            <a:r>
              <a:rPr lang="ru-RU" sz="2000" dirty="0"/>
              <a:t>музыкальных профессий</a:t>
            </a:r>
            <a:endParaRPr lang="ru-RU" sz="2000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15802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4164" y="234883"/>
            <a:ext cx="8954396" cy="885912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Профиль множественного интеллекта: </a:t>
            </a:r>
            <a:br>
              <a:rPr lang="ru-RU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сознательная реакция</a:t>
            </a:r>
            <a:r>
              <a:rPr lang="en-US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(YN)</a:t>
            </a:r>
            <a:endParaRPr lang="ru-RU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2320" y="1376173"/>
            <a:ext cx="3972479" cy="352474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32320" y="5325035"/>
            <a:ext cx="38939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1158 человек, представители не музыкальных профессий</a:t>
            </a:r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0842" y="1376173"/>
            <a:ext cx="5135595" cy="352474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030842" y="5325035"/>
            <a:ext cx="32530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20 музыкантов</a:t>
            </a:r>
          </a:p>
        </p:txBody>
      </p:sp>
    </p:spTree>
    <p:extLst>
      <p:ext uri="{BB962C8B-B14F-4D97-AF65-F5344CB8AC3E}">
        <p14:creationId xmlns:p14="http://schemas.microsoft.com/office/powerpoint/2010/main" val="32746872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32733" y="686704"/>
            <a:ext cx="10510221" cy="88591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Общий профиль множественного интеллекта</a:t>
            </a:r>
            <a:r>
              <a:rPr lang="en-US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(Final)</a:t>
            </a:r>
            <a:r>
              <a:rPr lang="ru-RU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9" name="Рисунок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8953" y="1721223"/>
            <a:ext cx="8530812" cy="3832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3479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32733" y="686704"/>
            <a:ext cx="10510221" cy="88591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Разностный </a:t>
            </a:r>
            <a:r>
              <a:rPr lang="ru-RU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профиль множественного </a:t>
            </a:r>
            <a:r>
              <a:rPr lang="ru-RU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интеллекта:</a:t>
            </a:r>
            <a:endParaRPr lang="ru-RU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8345" y="1850315"/>
            <a:ext cx="9660366" cy="4152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6182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4164" y="234883"/>
            <a:ext cx="8954396" cy="885912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Профиль множественного интеллекта: </a:t>
            </a:r>
            <a:br>
              <a:rPr lang="ru-RU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бессознательная реакция (</a:t>
            </a:r>
            <a:r>
              <a:rPr lang="en-US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IE)</a:t>
            </a:r>
            <a:endParaRPr lang="ru-RU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3377" y="1481579"/>
            <a:ext cx="8859486" cy="4906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9105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4164" y="234883"/>
            <a:ext cx="8954396" cy="885912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Выводы</a:t>
            </a:r>
            <a:endParaRPr lang="ru-RU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54610" y="1120795"/>
            <a:ext cx="9416975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ru-RU" dirty="0" smtClean="0"/>
              <a:t>Сравнение </a:t>
            </a:r>
            <a:r>
              <a:rPr lang="ru-RU" dirty="0"/>
              <a:t>гуманитарного и технического профилей у музыкантов и представителей не музыкальных профессий значимых отличий не </a:t>
            </a:r>
            <a:r>
              <a:rPr lang="ru-RU" dirty="0" smtClean="0"/>
              <a:t>выявило.</a:t>
            </a:r>
          </a:p>
          <a:p>
            <a:pPr marL="342900" indent="-342900">
              <a:buFontTx/>
              <a:buAutoNum type="arabicPeriod"/>
            </a:pPr>
            <a:r>
              <a:rPr lang="ru-RU" dirty="0" smtClean="0"/>
              <a:t>По общему профилю МИ основные </a:t>
            </a:r>
            <a:r>
              <a:rPr lang="ru-RU" dirty="0"/>
              <a:t>отличия композиторов и исполнителей музыкальных произведений </a:t>
            </a:r>
            <a:r>
              <a:rPr lang="ru-RU" dirty="0" smtClean="0"/>
              <a:t>получены </a:t>
            </a:r>
            <a:r>
              <a:rPr lang="ru-RU" dirty="0"/>
              <a:t>по межличностному (</a:t>
            </a:r>
            <a:r>
              <a:rPr lang="en-US" dirty="0"/>
              <a:t>IE</a:t>
            </a:r>
            <a:r>
              <a:rPr lang="ru-RU" dirty="0"/>
              <a:t>), философскому (</a:t>
            </a:r>
            <a:r>
              <a:rPr lang="en-US" dirty="0"/>
              <a:t>ET</a:t>
            </a:r>
            <a:r>
              <a:rPr lang="ru-RU" dirty="0"/>
              <a:t>) и подвижническому типам МИ</a:t>
            </a:r>
            <a:r>
              <a:rPr lang="ru-RU" dirty="0" smtClean="0"/>
              <a:t>.</a:t>
            </a:r>
          </a:p>
          <a:p>
            <a:pPr marL="342900" indent="-342900">
              <a:buFontTx/>
              <a:buAutoNum type="arabicPeriod"/>
            </a:pPr>
            <a:r>
              <a:rPr lang="ru-RU" dirty="0"/>
              <a:t>На бессознательном уровне музыканты отличаются от представителей немузыкальных профессий высокими показателями по подвижническому (68,65%), природному (67,2%) и музыкальному  (64,6%) типам МИ, при низких значениях бизнес-коммерческого (30,75%) типа МИ</a:t>
            </a:r>
            <a:r>
              <a:rPr lang="ru-RU" dirty="0" smtClean="0"/>
              <a:t>.</a:t>
            </a:r>
          </a:p>
          <a:p>
            <a:pPr marL="342900" indent="-342900">
              <a:buFontTx/>
              <a:buAutoNum type="arabicPeriod"/>
            </a:pPr>
            <a:r>
              <a:rPr lang="ru-RU" dirty="0" smtClean="0"/>
              <a:t> Ведущими </a:t>
            </a:r>
            <a:r>
              <a:rPr lang="ru-RU" dirty="0"/>
              <a:t>типами МИ для музыкантов со специальностью «гитара» и «бас-гитара» оказались подвижнический (74,9%), природный (63,7%) и музыкально-ритмический (62,8%) типы МИ. У представителей «вокальной музыки» это: музыкально-ритмический (71%), моторно-двигательный (69,4%) и природный (68,4%) МИ. Специализация «фортепьяно» сопряжена с активацией подвижнического (84,67%), природного (75%) и творческого (61,67%) </a:t>
            </a:r>
            <a:r>
              <a:rPr lang="ru-RU" dirty="0" smtClean="0"/>
              <a:t>МИ.</a:t>
            </a:r>
          </a:p>
          <a:p>
            <a:pPr marL="342900" indent="-342900">
              <a:buFontTx/>
              <a:buAutoNum type="arabicPeriod"/>
            </a:pPr>
            <a:r>
              <a:rPr lang="ru-RU" dirty="0" smtClean="0"/>
              <a:t>Значимые </a:t>
            </a:r>
            <a:r>
              <a:rPr lang="ru-RU" dirty="0"/>
              <a:t>отличия в отношении музыкального (</a:t>
            </a:r>
            <a:r>
              <a:rPr lang="en-US" dirty="0"/>
              <a:t>MR</a:t>
            </a:r>
            <a:r>
              <a:rPr lang="ru-RU" dirty="0"/>
              <a:t>) типа МИ между представителями отдельных видов специализации не выявлены. Полученные данные свидетельствуют о том, что все виды музыкальной специализации предполагают одинаково степень </a:t>
            </a:r>
            <a:r>
              <a:rPr lang="ru-RU" dirty="0" smtClean="0"/>
              <a:t>вовлеченности </a:t>
            </a:r>
            <a:r>
              <a:rPr lang="ru-RU" dirty="0"/>
              <a:t>в музыкальный процесс.</a:t>
            </a:r>
          </a:p>
        </p:txBody>
      </p:sp>
    </p:spTree>
    <p:extLst>
      <p:ext uri="{BB962C8B-B14F-4D97-AF65-F5344CB8AC3E}">
        <p14:creationId xmlns:p14="http://schemas.microsoft.com/office/powerpoint/2010/main" val="34194949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3612" y="137586"/>
            <a:ext cx="10188388" cy="885912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Индивидуальные и командные виды спорта</a:t>
            </a:r>
            <a:endParaRPr lang="ru-RU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98504" y="954285"/>
            <a:ext cx="746336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Разная психологическая составляющая командных и индивидуальных видов спорта: 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командные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– совместный результат усилий, одна победа на всех; 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индивидуальные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- ориентация на собственные силы и умения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42" y="3129513"/>
            <a:ext cx="3809621" cy="301491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7" name="TextBox 6"/>
          <p:cNvSpPr txBox="1"/>
          <p:nvPr/>
        </p:nvSpPr>
        <p:spPr>
          <a:xfrm>
            <a:off x="4998872" y="3129513"/>
            <a:ext cx="317694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«Нет </a:t>
            </a:r>
            <a:r>
              <a:rPr lang="ru-RU" sz="2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 не может быть у спортсмена более сурового судьи, чем он </a:t>
            </a:r>
            <a:r>
              <a:rPr lang="ru-RU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сам».</a:t>
            </a:r>
          </a:p>
          <a:p>
            <a:pPr algn="r"/>
            <a:r>
              <a:rPr lang="ru-RU" b="1" dirty="0" smtClean="0"/>
              <a:t>Яшин Л.И.</a:t>
            </a:r>
          </a:p>
          <a:p>
            <a:pPr algn="r"/>
            <a:r>
              <a:rPr lang="ru-RU" dirty="0"/>
              <a:t> 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5-кратный чемпион СССР, заслуженный мастер спорта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СССР,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Лучший вратарь XX века по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данным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 ФИФА</a:t>
            </a:r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8883" y="1023498"/>
            <a:ext cx="3186763" cy="328108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4771006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3612" y="137586"/>
            <a:ext cx="10188388" cy="885912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Состав участников исследования</a:t>
            </a:r>
            <a:endParaRPr lang="ru-RU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16001" y="1023498"/>
            <a:ext cx="598180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В исследовании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приняли участие 40 молодых людей, в возрасте 12-15 лет. Из них 20 человек занимаются в спортивных секциях самбо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дзюдо; 20 –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спортивных секциях футбола и баскетбола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396" y="3389052"/>
            <a:ext cx="4519852" cy="3014741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4292" y="1184801"/>
            <a:ext cx="4103102" cy="3029243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2056639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39458" y="177888"/>
            <a:ext cx="8265605" cy="789124"/>
          </a:xfrm>
        </p:spPr>
        <p:txBody>
          <a:bodyPr>
            <a:noAutofit/>
          </a:bodyPr>
          <a:lstStyle/>
          <a:p>
            <a:r>
              <a:rPr lang="ru-RU" altLang="ru-RU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Методы исследования:</a:t>
            </a:r>
            <a:endParaRPr lang="ru-RU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8269" y="1363287"/>
            <a:ext cx="4505498" cy="651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2039459" y="1177796"/>
            <a:ext cx="5885411" cy="1369643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</a:pPr>
            <a:r>
              <a:rPr lang="ru-RU" altLang="ru-RU" sz="2400" b="1" dirty="0" smtClean="0">
                <a:latin typeface="Arial" panose="020B0604020202020204" pitchFamily="34" charset="0"/>
              </a:rPr>
              <a:t>ПО </a:t>
            </a:r>
            <a:r>
              <a:rPr lang="ru-RU" altLang="ru-RU" sz="2400" b="1" dirty="0" err="1" smtClean="0">
                <a:latin typeface="Arial" panose="020B0604020202020204" pitchFamily="34" charset="0"/>
              </a:rPr>
              <a:t>ВибраМИ</a:t>
            </a:r>
            <a:r>
              <a:rPr lang="ru-RU" altLang="ru-RU" sz="2400" b="1" dirty="0" smtClean="0">
                <a:latin typeface="Arial" panose="020B0604020202020204" pitchFamily="34" charset="0"/>
              </a:rPr>
              <a:t> – </a:t>
            </a:r>
            <a:r>
              <a:rPr lang="ru-RU" altLang="ru-RU" sz="2400" dirty="0" smtClean="0">
                <a:latin typeface="Arial" panose="020B0604020202020204" pitchFamily="34" charset="0"/>
              </a:rPr>
              <a:t>диагностика профиля множественного интеллекта (на основе теории Г. </a:t>
            </a:r>
            <a:r>
              <a:rPr lang="ru-RU" altLang="ru-RU" sz="2400" dirty="0" err="1" smtClean="0">
                <a:latin typeface="Arial" panose="020B0604020202020204" pitchFamily="34" charset="0"/>
              </a:rPr>
              <a:t>Гарднера</a:t>
            </a:r>
            <a:r>
              <a:rPr lang="ru-RU" altLang="ru-RU" sz="2400" dirty="0" smtClean="0">
                <a:latin typeface="Arial" panose="020B0604020202020204" pitchFamily="34" charset="0"/>
              </a:rPr>
              <a:t> о множественном интеллекте и технологии </a:t>
            </a:r>
            <a:r>
              <a:rPr lang="ru-RU" altLang="ru-RU" sz="2400" dirty="0" err="1" smtClean="0">
                <a:latin typeface="Arial" panose="020B0604020202020204" pitchFamily="34" charset="0"/>
              </a:rPr>
              <a:t>виброизображения</a:t>
            </a:r>
            <a:r>
              <a:rPr lang="ru-RU" altLang="ru-RU" sz="2400" dirty="0" smtClean="0">
                <a:latin typeface="Arial" panose="020B0604020202020204" pitchFamily="34" charset="0"/>
              </a:rPr>
              <a:t>)</a:t>
            </a:r>
            <a:endParaRPr lang="en-US" altLang="ru-RU" sz="2400" dirty="0">
              <a:latin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altLang="ru-RU" sz="2400" dirty="0">
              <a:latin typeface="Arial" panose="020B0604020202020204" pitchFamily="34" charset="0"/>
            </a:endParaRPr>
          </a:p>
          <a:p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5039" y="2656867"/>
            <a:ext cx="1749573" cy="115780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1873" y="1204368"/>
            <a:ext cx="3703436" cy="261030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7868" y="3753958"/>
            <a:ext cx="1437613" cy="143761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6919" y="2910858"/>
            <a:ext cx="2171882" cy="3123812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859" y="2982926"/>
            <a:ext cx="2166769" cy="3185811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9354921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0768" y="159579"/>
            <a:ext cx="9965166" cy="885912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Результаты исследования</a:t>
            </a:r>
            <a:endParaRPr lang="ru-RU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94503" y="1036733"/>
            <a:ext cx="104775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В командных видах спорта тенденция к гуманитарному профилю проявилась ярче, чем у представителей  индивидуальных видов спорта. 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4503" y="2520212"/>
            <a:ext cx="3937300" cy="3558304"/>
          </a:xfrm>
          <a:prstGeom prst="rect">
            <a:avLst/>
          </a:prstGeom>
        </p:spPr>
      </p:pic>
      <p:pic>
        <p:nvPicPr>
          <p:cNvPr id="9" name="Рисунок 8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3253" y="2520213"/>
            <a:ext cx="4243051" cy="3558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1144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9211" y="159579"/>
            <a:ext cx="10188388" cy="885912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Общий профиль множественного интеллекта</a:t>
            </a:r>
            <a:r>
              <a:rPr lang="en-US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(Final)</a:t>
            </a:r>
            <a:r>
              <a:rPr lang="ru-RU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544" y="1398494"/>
            <a:ext cx="5646196" cy="317350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55544" y="4804616"/>
            <a:ext cx="56461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Командные виды спорта: футбол,  баскетбол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6861" y="1398494"/>
            <a:ext cx="5378823" cy="31735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529891" y="4772343"/>
            <a:ext cx="52927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Индивидуальные виды спорта: дзюдо, самбо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96698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4164" y="234883"/>
            <a:ext cx="8954396" cy="885912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Профиль множественного интеллекта: </a:t>
            </a:r>
            <a:br>
              <a:rPr lang="ru-RU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сознательная реакция</a:t>
            </a:r>
            <a:r>
              <a:rPr lang="en-US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(YN)</a:t>
            </a:r>
            <a:endParaRPr lang="ru-RU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55544" y="4804616"/>
            <a:ext cx="56461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Командные виды спорта: футбол,  баскетбол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29891" y="4772343"/>
            <a:ext cx="52927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Индивидуальные виды спорта: дзюдо, самбо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544" y="1484555"/>
            <a:ext cx="5487166" cy="314123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2689" y="1484555"/>
            <a:ext cx="5487166" cy="3141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6078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4164" y="234883"/>
            <a:ext cx="8954396" cy="885912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Профиль множественного интеллекта: </a:t>
            </a:r>
            <a:br>
              <a:rPr lang="ru-RU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бессознательная реакция (</a:t>
            </a:r>
            <a:r>
              <a:rPr lang="en-US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IE)</a:t>
            </a:r>
            <a:endParaRPr lang="ru-RU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55544" y="4804616"/>
            <a:ext cx="56461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Командные виды спорта: футбол,  баскетбол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29891" y="4772343"/>
            <a:ext cx="52927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Индивидуальные виды спорта: дзюдо, самбо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544" y="1484555"/>
            <a:ext cx="5487166" cy="328778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1740" y="1484555"/>
            <a:ext cx="5487166" cy="3287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9700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33096" y="95034"/>
            <a:ext cx="8954396" cy="885912"/>
          </a:xfrm>
        </p:spPr>
        <p:txBody>
          <a:bodyPr>
            <a:normAutofit/>
          </a:bodyPr>
          <a:lstStyle/>
          <a:p>
            <a:pPr algn="ctr"/>
            <a:r>
              <a:rPr lang="ru-RU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Выводы: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03642" y="1120795"/>
            <a:ext cx="10316583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AutoNum type="arabicPeriod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Игроки командных и индивидуальных  видов спорта имеют разный профиль множественного интеллекта. 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У спортсменов командных видов спорта гуманитарный профиль преобладает над техническим; у спортсменов индивидуальных видов спорта эта тенденция проявилась слабее. 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В профиле множественного интеллекта футболистов и баскетболистов ведущими оказались моторно-двигательный, подвижнический и творческий типы МИ; у дзюдоистов и самбистов – межличностный, моторно-двигательный и подвижнический типы МИ. 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Применяемый подход к оценке способностей позволяет более дифференцировано осуществлять процедуру спортивного отбора с учетом ведущих способностей и профиля множественного интеллекта у представителей командных и индивидуальных видов спорта.</a:t>
            </a:r>
          </a:p>
        </p:txBody>
      </p:sp>
    </p:spTree>
    <p:extLst>
      <p:ext uri="{BB962C8B-B14F-4D97-AF65-F5344CB8AC3E}">
        <p14:creationId xmlns:p14="http://schemas.microsoft.com/office/powerpoint/2010/main" val="1688278320"/>
      </p:ext>
    </p:extLst>
  </p:cSld>
  <p:clrMapOvr>
    <a:masterClrMapping/>
  </p:clrMapOvr>
</p:sld>
</file>

<file path=ppt/theme/theme1.xml><?xml version="1.0" encoding="utf-8"?>
<a:theme xmlns:a="http://schemas.openxmlformats.org/drawingml/2006/main" name="575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powerpointbase.com-782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575</Template>
  <TotalTime>1264</TotalTime>
  <Words>1492</Words>
  <Application>Microsoft Office PowerPoint</Application>
  <PresentationFormat>Произвольный</PresentationFormat>
  <Paragraphs>79</Paragraphs>
  <Slides>15</Slides>
  <Notes>15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15</vt:i4>
      </vt:variant>
    </vt:vector>
  </HeadingPairs>
  <TitlesOfParts>
    <vt:vector size="18" baseType="lpstr">
      <vt:lpstr>575</vt:lpstr>
      <vt:lpstr>Custom Design</vt:lpstr>
      <vt:lpstr>powerpointbase.com-782</vt:lpstr>
      <vt:lpstr>                                     ПРОФИЛЬ МНОЖЕСТВЕННОГО ИНТЕЛЛЕКТА ЮНЫХ СПОРТСМЕНОВ В ИНДИВИДУАЛЬНЫХ И КОМАНДНЫХ ВИДАХ СПОРТА   </vt:lpstr>
      <vt:lpstr>Индивидуальные и командные виды спорта</vt:lpstr>
      <vt:lpstr>Состав участников исследования</vt:lpstr>
      <vt:lpstr>Методы исследования:</vt:lpstr>
      <vt:lpstr>Результаты исследования</vt:lpstr>
      <vt:lpstr>Общий профиль множественного интеллекта (Final):</vt:lpstr>
      <vt:lpstr>Профиль множественного интеллекта:  сознательная реакция (YN)</vt:lpstr>
      <vt:lpstr>Профиль множественного интеллекта:  бессознательная реакция (IE)</vt:lpstr>
      <vt:lpstr>Выводы:</vt:lpstr>
      <vt:lpstr>Музыка или спорт? Вот в чем вопрос...</vt:lpstr>
      <vt:lpstr>Профиль множественного интеллекта:  сознательная реакция (YN)</vt:lpstr>
      <vt:lpstr>Общий профиль множественного интеллекта (Final):</vt:lpstr>
      <vt:lpstr>Разностный профиль множественного интеллекта:</vt:lpstr>
      <vt:lpstr>Профиль множественного интеллекта:  бессознательная реакция (IE)</vt:lpstr>
      <vt:lpstr>Выводы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65</cp:revision>
  <dcterms:created xsi:type="dcterms:W3CDTF">2020-06-01T09:05:02Z</dcterms:created>
  <dcterms:modified xsi:type="dcterms:W3CDTF">2020-06-24T18:12:23Z</dcterms:modified>
</cp:coreProperties>
</file>