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57" r:id="rId2"/>
    <p:sldId id="318" r:id="rId3"/>
    <p:sldId id="326" r:id="rId4"/>
    <p:sldId id="324" r:id="rId5"/>
    <p:sldId id="258" r:id="rId6"/>
    <p:sldId id="317" r:id="rId7"/>
    <p:sldId id="276" r:id="rId8"/>
    <p:sldId id="322" r:id="rId9"/>
    <p:sldId id="304" r:id="rId10"/>
    <p:sldId id="264" r:id="rId11"/>
    <p:sldId id="315" r:id="rId12"/>
    <p:sldId id="274" r:id="rId13"/>
    <p:sldId id="325" r:id="rId14"/>
    <p:sldId id="323" r:id="rId15"/>
    <p:sldId id="320" r:id="rId16"/>
    <p:sldId id="321" r:id="rId17"/>
    <p:sldId id="273"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F9F9F9"/>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568" autoAdjust="0"/>
  </p:normalViewPr>
  <p:slideViewPr>
    <p:cSldViewPr snapToGrid="0">
      <p:cViewPr varScale="1">
        <p:scale>
          <a:sx n="75" d="100"/>
          <a:sy n="75" d="100"/>
        </p:scale>
        <p:origin x="1608" y="45"/>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smtClean="0">
                <a:latin typeface="Arial" panose="020B0604020202020204" pitchFamily="34" charset="0"/>
              </a:rPr>
              <a:t>The report combines several works presented in the conference proceedings</a:t>
            </a:r>
            <a:r>
              <a:rPr lang="en-US" altLang="ru-RU" baseline="0" dirty="0" smtClean="0">
                <a:latin typeface="Arial" panose="020B0604020202020204" pitchFamily="34" charset="0"/>
              </a:rPr>
              <a:t> </a:t>
            </a:r>
            <a:r>
              <a:rPr lang="en-US" altLang="ru-RU" dirty="0" smtClean="0">
                <a:latin typeface="Arial" panose="020B0604020202020204" pitchFamily="34" charset="0"/>
              </a:rPr>
              <a:t>and aimed study the dynamics of the psychophysiological responses to presented stimuli. In real life, a person is always under the influence of many external factors, therefore, the study of the dynamics of the psychophysiological responses to constantly arising stimuli allows one to characterize human behavior in a real situation most fully and determine the characteristics of the personality.</a:t>
            </a:r>
            <a:endParaRPr lang="ru-RU" altLang="ru-RU" baseline="0" dirty="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slide shows histograms of changes in the period of cerebral activity and the point score of the factor under study for various options for calculating the point score. In the left figure, orange bars show the classic version of the BIF calculation for differential assessment of paired stimuli, and in the right figure, the modular BIF assessment. At the same time, the change in the calculation of the factor assessment, naturally, does not affect the blue histogram of the PMA, it is the same in both figures.</a:t>
            </a:r>
          </a:p>
          <a:p>
            <a:r>
              <a:rPr lang="en-US" altLang="en-US" dirty="0" smtClean="0">
                <a:latin typeface="Arial" panose="020B0604020202020204" pitchFamily="34" charset="0"/>
              </a:rPr>
              <a:t>Note that the classical version of the calculation shows the maximum score (4.6) with a 15-second period of stimulus presentation, and with a decrease in the period of stimulus presentation to 10 and 5 seconds, the score begins to decrease and is 4 with a 5-second stimulus presentation.</a:t>
            </a:r>
          </a:p>
          <a:p>
            <a:r>
              <a:rPr lang="en-US" altLang="en-US" dirty="0" smtClean="0">
                <a:latin typeface="Arial" panose="020B0604020202020204" pitchFamily="34" charset="0"/>
              </a:rPr>
              <a:t>The modernized modular version of the calculation (right figure) shows the opposite picture, it gives a higher score of 4.6 with 5 seconds of stimulus presentation, and the score decreases with an increase in the period of stimulus presentation.</a:t>
            </a:r>
          </a:p>
          <a:p>
            <a:r>
              <a:rPr lang="en-US" altLang="en-US" dirty="0" smtClean="0">
                <a:latin typeface="Arial" panose="020B0604020202020204" pitchFamily="34" charset="0"/>
              </a:rPr>
              <a:t>Since the group of people was unchanged, and the initial test results were processed by different methods, it is logical to draw the following rather important conclusion.</a:t>
            </a:r>
          </a:p>
          <a:p>
            <a:r>
              <a:rPr lang="en-US" altLang="en-US" baseline="0" dirty="0" smtClean="0">
                <a:latin typeface="Arial" panose="020B0604020202020204" pitchFamily="34" charset="0"/>
              </a:rPr>
              <a:t>Presentation of 5 second stimuli allows to obtain the same results in personality testing as in classical testing with a stimulus presentation period of more than 15 seconds.</a:t>
            </a:r>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previous results were obtained when testing a group of 20 people with different software settings for summing the </a:t>
            </a:r>
            <a:r>
              <a:rPr lang="en-US" altLang="en-US" dirty="0" err="1" smtClean="0">
                <a:latin typeface="Arial" panose="020B0604020202020204" pitchFamily="34" charset="0"/>
              </a:rPr>
              <a:t>interframe</a:t>
            </a:r>
            <a:r>
              <a:rPr lang="en-US" altLang="en-US" dirty="0" smtClean="0">
                <a:latin typeface="Arial" panose="020B0604020202020204" pitchFamily="34" charset="0"/>
              </a:rPr>
              <a:t> difference N = 25; fifty; 100 questionnaires for 24 questions.</a:t>
            </a:r>
          </a:p>
          <a:p>
            <a:r>
              <a:rPr lang="en-US" altLang="en-US" dirty="0" smtClean="0">
                <a:latin typeface="Arial" panose="020B0604020202020204" pitchFamily="34" charset="0"/>
              </a:rPr>
              <a:t>For additional verification of the results obtained, a new testing of a group of 10 people was carried out with fixed settings for summing the </a:t>
            </a:r>
            <a:r>
              <a:rPr lang="en-US" altLang="en-US" dirty="0" err="1" smtClean="0">
                <a:latin typeface="Arial" panose="020B0604020202020204" pitchFamily="34" charset="0"/>
              </a:rPr>
              <a:t>interframe</a:t>
            </a:r>
            <a:r>
              <a:rPr lang="en-US" altLang="en-US" dirty="0" smtClean="0">
                <a:latin typeface="Arial" panose="020B0604020202020204" pitchFamily="34" charset="0"/>
              </a:rPr>
              <a:t> difference N = 25, which confirmed the results obtained and the drop in the score when the period of stimulus presentation decreased from 15 to 5 seconds by the questionnaire by 12 questions.</a:t>
            </a:r>
          </a:p>
          <a:p>
            <a:r>
              <a:rPr lang="en-US" altLang="en-US" baseline="0" dirty="0" smtClean="0">
                <a:latin typeface="Arial" panose="020B0604020202020204" pitchFamily="34" charset="0"/>
              </a:rPr>
              <a:t>At the same time, the group's higher point score was also confirmed when starting from the minimum point of brain activity relative to tests that started from the maximum point of brain activity.</a:t>
            </a:r>
            <a:endParaRPr lang="ru-RU" altLang="en-US" baseline="0" dirty="0"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Let’s now consider the unconscious response to neutral and multifactorial stimuli when starting from the maximum and minimum values ​​of brain activity. Let me remind you that six left stimuli are neutral, and six right are multifactorial.</a:t>
            </a:r>
          </a:p>
          <a:p>
            <a:r>
              <a:rPr lang="en-US" altLang="en-US" dirty="0" smtClean="0">
                <a:latin typeface="Arial" panose="020B0604020202020204" pitchFamily="34" charset="0"/>
              </a:rPr>
              <a:t>Note that when starting from the maximum, the most pronounced is the unconscious reaction to the right stimuli (upper graph), and when starting from the minimum, the reaction to the left stimuli is most pronounced (lower graph).</a:t>
            </a:r>
          </a:p>
          <a:p>
            <a:r>
              <a:rPr lang="en-US" altLang="en-US" dirty="0" smtClean="0">
                <a:latin typeface="Arial" panose="020B0604020202020204" pitchFamily="34" charset="0"/>
              </a:rPr>
              <a:t>All the results described so far have concerned the study of the unconscious reaction of the subjects to the presented stimuli.</a:t>
            </a:r>
            <a:endParaRPr lang="ru-RU" altLang="en-US" dirty="0" smtClean="0">
              <a:latin typeface="Arial" panose="020B0604020202020204" pitchFamily="34" charset="0"/>
            </a:endParaRPr>
          </a:p>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this slide, we will consider the profiles of the subjects' conscious responses at the start of stimuli presentation  from the maximum position of brain activity (upper figure) and minimum position (lower figure).</a:t>
            </a:r>
          </a:p>
          <a:p>
            <a:r>
              <a:rPr lang="en-US" baseline="0" dirty="0" smtClean="0"/>
              <a:t>It follows from the above figures that the conscious responses of the subjects (answers Yes-No) also differs at different initial moments of presentation of stimuli. For example, when starting from the maximum, the conscious responses to the 4th stimulus prevails, and when starting from the minimum, to the first. The conscious responses to multifactorial stimuli is also noticeably different; it has zero value when responding to the fourth stimulus from the end only in the lower figure.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13</a:t>
            </a:fld>
            <a:endParaRPr lang="ru-RU" altLang="ru-RU"/>
          </a:p>
        </p:txBody>
      </p:sp>
    </p:spTree>
    <p:extLst>
      <p:ext uri="{BB962C8B-B14F-4D97-AF65-F5344CB8AC3E}">
        <p14:creationId xmlns:p14="http://schemas.microsoft.com/office/powerpoint/2010/main" val="331417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a:t>
            </a:r>
            <a:r>
              <a:rPr lang="en-US" baseline="0" dirty="0" err="1" smtClean="0"/>
              <a:t>VibraNLP</a:t>
            </a:r>
            <a:r>
              <a:rPr lang="en-US" baseline="0" dirty="0" smtClean="0"/>
              <a:t> program allows registering not only the response to stimuli, but also creates standard M files with instantaneous and averaged values ​​of behavioral parameters, it was interesting to see their change when starting from the minimum and maximum positions of brain activity. The most significant changes in the groups were observed for the SD of the Inhibition parameter; the value of the spread of this parameter at the start from the minimum of brain activity was more than 2 times higher than the value of the spread of Inhibition at the start from the maximum point of brain activity.</a:t>
            </a:r>
          </a:p>
          <a:p>
            <a:r>
              <a:rPr lang="en-US" baseline="0" dirty="0" smtClean="0"/>
              <a:t>Thus, the study revealed significant changes in behavioral parameters not only from the magnitude of the period of the presented stimuli, but also from the moment of presentation of the ongoing physiological, more precisely, </a:t>
            </a:r>
            <a:r>
              <a:rPr lang="en-US" baseline="0" dirty="0" err="1" smtClean="0"/>
              <a:t>chronobiological</a:t>
            </a:r>
            <a:r>
              <a:rPr lang="en-US" baseline="0" dirty="0" smtClean="0"/>
              <a:t> processes.</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14</a:t>
            </a:fld>
            <a:endParaRPr lang="ru-RU" altLang="ru-RU"/>
          </a:p>
        </p:txBody>
      </p:sp>
    </p:spTree>
    <p:extLst>
      <p:ext uri="{BB962C8B-B14F-4D97-AF65-F5344CB8AC3E}">
        <p14:creationId xmlns:p14="http://schemas.microsoft.com/office/powerpoint/2010/main" val="111900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reasons for these dependencies are </a:t>
            </a:r>
            <a:r>
              <a:rPr lang="en-US" dirty="0" err="1" smtClean="0"/>
              <a:t>homeokinesis</a:t>
            </a:r>
            <a:r>
              <a:rPr lang="en-US" dirty="0" smtClean="0"/>
              <a:t> and the </a:t>
            </a:r>
            <a:r>
              <a:rPr lang="en-US" dirty="0" err="1" smtClean="0"/>
              <a:t>chronobiological</a:t>
            </a:r>
            <a:r>
              <a:rPr lang="en-US" dirty="0" smtClean="0"/>
              <a:t> relationship of behavioral parameters. These graphs show the possibility of changing the nature of the </a:t>
            </a:r>
            <a:r>
              <a:rPr lang="en-US" dirty="0" err="1" smtClean="0"/>
              <a:t>chronobiological</a:t>
            </a:r>
            <a:r>
              <a:rPr lang="en-US" dirty="0" smtClean="0"/>
              <a:t> process of brain activity under the influence of external factors, but no external factors can cancel the periodicity of changes in time for each behavioral or physiological parameter.</a:t>
            </a:r>
          </a:p>
          <a:p>
            <a:r>
              <a:rPr lang="en-US" baseline="0" dirty="0" smtClean="0"/>
              <a:t>Presumably, the </a:t>
            </a:r>
            <a:r>
              <a:rPr lang="en-US" baseline="0" dirty="0" err="1" smtClean="0"/>
              <a:t>chronobiological</a:t>
            </a:r>
            <a:r>
              <a:rPr lang="en-US" baseline="0" dirty="0" smtClean="0"/>
              <a:t> dependence of most of the behavioral parameters makes it possible to ensure greater evolutionary stability for a person as a biological species. Each language has its own sayings, such as "measure seven times, cut once", or "count to 10 until a decision is made." Most likely, a short pause allows a person to assess decision-making from different angles on a biological level, because every second a person changes, at the moment he is no longer the same as he was a second ago.</a:t>
            </a:r>
          </a:p>
          <a:p>
            <a:r>
              <a:rPr lang="en-US" baseline="0" dirty="0" smtClean="0"/>
              <a:t>Was the ancient Greek philosopher Heraclitus right when he argued that one cannot enter the same river twice? Most likely, not quite right, since when monitoring a psychophysiological state, one can choose identical points (minimum or maximum) at which a person is in approximately the same psychophysiological state.</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15</a:t>
            </a:fld>
            <a:endParaRPr lang="ru-RU" altLang="ru-RU"/>
          </a:p>
        </p:txBody>
      </p:sp>
    </p:spTree>
    <p:extLst>
      <p:ext uri="{BB962C8B-B14F-4D97-AF65-F5344CB8AC3E}">
        <p14:creationId xmlns:p14="http://schemas.microsoft.com/office/powerpoint/2010/main" val="37070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Study have shown a significant effect of human </a:t>
            </a:r>
            <a:r>
              <a:rPr lang="en-US" altLang="en-US" dirty="0" err="1" smtClean="0">
                <a:latin typeface="Arial" panose="020B0604020202020204" pitchFamily="34" charset="0"/>
              </a:rPr>
              <a:t>chronobiological</a:t>
            </a:r>
            <a:r>
              <a:rPr lang="en-US" altLang="en-US" dirty="0" smtClean="0">
                <a:latin typeface="Arial" panose="020B0604020202020204" pitchFamily="34" charset="0"/>
              </a:rPr>
              <a:t> rhythms, primarily the rhythm of brain activity, on his unconscious and conscious reactions, which differ significantly at opposite points of the rhythm of brain activity or PPS - the beginning of growth (Min) and the beginning of decline (Max), and PMA can vary from several seconds to a minute when changing the stimuli affecting a person.</a:t>
            </a:r>
          </a:p>
          <a:p>
            <a:r>
              <a:rPr lang="en-US" altLang="en-US" dirty="0" smtClean="0">
                <a:latin typeface="Arial" panose="020B0604020202020204" pitchFamily="34" charset="0"/>
              </a:rPr>
              <a:t>The reliability of the hypothesis put forward about the variability of the conscious and psychophysiological response of the subject to the stimulus, depending on the state of brain activity, is confirmed by the results obtained.</a:t>
            </a:r>
          </a:p>
          <a:p>
            <a:r>
              <a:rPr lang="en-US" altLang="en-US" dirty="0" smtClean="0">
                <a:latin typeface="Arial" panose="020B0604020202020204" pitchFamily="34" charset="0"/>
              </a:rPr>
              <a:t>The lack of accounting for </a:t>
            </a:r>
            <a:r>
              <a:rPr lang="en-US" altLang="en-US" dirty="0" err="1" smtClean="0">
                <a:latin typeface="Arial" panose="020B0604020202020204" pitchFamily="34" charset="0"/>
              </a:rPr>
              <a:t>chronobiological</a:t>
            </a:r>
            <a:r>
              <a:rPr lang="en-US" altLang="en-US" dirty="0" smtClean="0">
                <a:latin typeface="Arial" panose="020B0604020202020204" pitchFamily="34" charset="0"/>
              </a:rPr>
              <a:t> rhythms when conducting psychophysiological studies significantly reduces the accuracy and reliability of the results obtained. Synchronization of the start of the moment of presentation of stimuli with </a:t>
            </a:r>
            <a:r>
              <a:rPr lang="en-US" altLang="en-US" dirty="0" err="1" smtClean="0">
                <a:latin typeface="Arial" panose="020B0604020202020204" pitchFamily="34" charset="0"/>
              </a:rPr>
              <a:t>chronobiological</a:t>
            </a:r>
            <a:r>
              <a:rPr lang="en-US" altLang="en-US" dirty="0" smtClean="0">
                <a:latin typeface="Arial" panose="020B0604020202020204" pitchFamily="34" charset="0"/>
              </a:rPr>
              <a:t> processes and, first of all, with respect to BAP, can significantly increase the accuracy and stability of the determination of PPS</a:t>
            </a:r>
            <a:r>
              <a:rPr lang="en-US" altLang="en-US" baseline="0" dirty="0" smtClean="0">
                <a:latin typeface="Arial" panose="020B0604020202020204" pitchFamily="34" charset="0"/>
              </a:rPr>
              <a:t> </a:t>
            </a:r>
            <a:r>
              <a:rPr lang="en-US" altLang="en-US" dirty="0" smtClean="0">
                <a:latin typeface="Arial" panose="020B0604020202020204" pitchFamily="34" charset="0"/>
              </a:rPr>
              <a:t>and IFS.</a:t>
            </a:r>
            <a:endParaRPr lang="ru-RU"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16</a:t>
            </a:fld>
            <a:endParaRPr lang="ru-RU" altLang="ru-RU" dirty="0"/>
          </a:p>
        </p:txBody>
      </p:sp>
    </p:spTree>
    <p:extLst>
      <p:ext uri="{BB962C8B-B14F-4D97-AF65-F5344CB8AC3E}">
        <p14:creationId xmlns:p14="http://schemas.microsoft.com/office/powerpoint/2010/main" val="29428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smtClean="0">
                <a:latin typeface="Arial" panose="020B0604020202020204" pitchFamily="34" charset="0"/>
              </a:rPr>
              <a:t>Thank you all for your </a:t>
            </a:r>
            <a:r>
              <a:rPr lang="en-US" altLang="ru-RU" dirty="0" smtClean="0">
                <a:latin typeface="Arial" panose="020B0604020202020204" pitchFamily="34" charset="0"/>
              </a:rPr>
              <a:t>attention!</a:t>
            </a:r>
            <a:endParaRPr lang="en-US" altLang="ru-RU"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17</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study of the psychophysiological responses to stimuli was carried out on a group of 20 people using </a:t>
            </a:r>
            <a:r>
              <a:rPr lang="en-US" altLang="en-US" dirty="0" err="1" smtClean="0">
                <a:latin typeface="Arial" panose="020B0604020202020204" pitchFamily="34" charset="0"/>
              </a:rPr>
              <a:t>VibraNLP</a:t>
            </a:r>
            <a:r>
              <a:rPr lang="en-US" altLang="en-US" dirty="0" smtClean="0">
                <a:latin typeface="Arial" panose="020B0604020202020204" pitchFamily="34" charset="0"/>
              </a:rPr>
              <a:t> program.</a:t>
            </a:r>
          </a:p>
          <a:p>
            <a:r>
              <a:rPr lang="en-US" altLang="en-US" dirty="0" err="1" smtClean="0">
                <a:latin typeface="Arial" panose="020B0604020202020204" pitchFamily="34" charset="0"/>
              </a:rPr>
              <a:t>VibraNLP</a:t>
            </a:r>
            <a:r>
              <a:rPr lang="en-US" altLang="en-US" dirty="0" smtClean="0">
                <a:latin typeface="Arial" panose="020B0604020202020204" pitchFamily="34" charset="0"/>
              </a:rPr>
              <a:t> program allows to change the period of external stimuli presentation, control PPS and synchronize the initial moment of stimuli presentation  with the minimum or maximum position of brain activity. Since </a:t>
            </a:r>
            <a:r>
              <a:rPr lang="en-US" altLang="en-US" dirty="0" err="1" smtClean="0">
                <a:latin typeface="Arial" panose="020B0604020202020204" pitchFamily="34" charset="0"/>
              </a:rPr>
              <a:t>VibraNLP</a:t>
            </a:r>
            <a:r>
              <a:rPr lang="en-US" altLang="en-US" dirty="0" smtClean="0">
                <a:latin typeface="Arial" panose="020B0604020202020204" pitchFamily="34" charset="0"/>
              </a:rPr>
              <a:t> program presents non-repetitive, but similar stimuli at the preliminary testing stage, it is an ideal tool for studying the dynamics of psychophysiological response when presented with neutral and multifactorial stimuli.</a:t>
            </a:r>
          </a:p>
          <a:p>
            <a:r>
              <a:rPr lang="en-US" altLang="en-US" baseline="0" dirty="0" smtClean="0">
                <a:latin typeface="Arial" panose="020B0604020202020204" pitchFamily="34" charset="0"/>
              </a:rPr>
              <a:t>Each subject in the group was tested 18 times with different settings, which did not cause addiction and made possible to identify statistical patterns in the change of studied parameters.</a:t>
            </a:r>
          </a:p>
          <a:p>
            <a:r>
              <a:rPr lang="en-US" altLang="en-US" baseline="0" dirty="0" smtClean="0">
                <a:latin typeface="Arial" panose="020B0604020202020204" pitchFamily="34" charset="0"/>
              </a:rPr>
              <a:t>The presented scheme of the </a:t>
            </a:r>
            <a:r>
              <a:rPr lang="en-US" altLang="en-US" baseline="0" dirty="0" err="1" smtClean="0">
                <a:latin typeface="Arial" panose="020B0604020202020204" pitchFamily="34" charset="0"/>
              </a:rPr>
              <a:t>VibraNLP</a:t>
            </a:r>
            <a:r>
              <a:rPr lang="en-US" altLang="en-US" baseline="0" dirty="0" smtClean="0">
                <a:latin typeface="Arial" panose="020B0604020202020204" pitchFamily="34" charset="0"/>
              </a:rPr>
              <a:t> program is somewhat different from the structural scheme of the first report, it highlights the sequence of actions, not metrological transformations.</a:t>
            </a:r>
            <a:endParaRPr lang="ru-RU"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05E7C-01A2-4769-9FB9-C6E7680CBDAD}" type="slidenum">
              <a:rPr lang="ru-RU" altLang="ru-RU" smtClean="0">
                <a:solidFill>
                  <a:srgbClr val="000000"/>
                </a:solidFill>
              </a:rPr>
              <a:pPr/>
              <a:t>2</a:t>
            </a:fld>
            <a:endParaRPr lang="ru-RU" alt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remind that </a:t>
            </a:r>
            <a:r>
              <a:rPr lang="en-US" dirty="0" err="1" smtClean="0"/>
              <a:t>VibraNLP</a:t>
            </a:r>
            <a:r>
              <a:rPr lang="en-US" dirty="0" smtClean="0"/>
              <a:t> program presents neutral and multifactorial stimuli to a subject, comparing the psychophysiological response to them. Neutral stimuli make possible to construct a personality profile based on multiple intelligences or psychological accentuations, and with the correct decomposition of personality characteristics into components, the principle of decomposition itself should not affect the test result. Multifactorial stimuli include linguistic binding to the constructed profile and the investigated factor, in</a:t>
            </a:r>
            <a:r>
              <a:rPr lang="en-US" baseline="0" dirty="0" smtClean="0"/>
              <a:t> our</a:t>
            </a:r>
            <a:r>
              <a:rPr lang="en-US" dirty="0" smtClean="0"/>
              <a:t> example, the predisposition to terrorism.</a:t>
            </a:r>
          </a:p>
          <a:p>
            <a:r>
              <a:rPr lang="en-US" baseline="0" dirty="0" err="1" smtClean="0"/>
              <a:t>VibraNLP</a:t>
            </a:r>
            <a:r>
              <a:rPr lang="en-US" baseline="0" dirty="0" smtClean="0"/>
              <a:t> allows the researcher to independently form text questions and visual stimuli for solving an arbitrary research problem. In this study, standard questionnaires were formed for 24 stimuli (12 neutral and 12 multifactorial) and a shortened one for 12 stimuli, including 6 neutral and 6 multifactorial.</a:t>
            </a:r>
          </a:p>
          <a:p>
            <a:r>
              <a:rPr lang="en-US" baseline="0" dirty="0" smtClean="0"/>
              <a:t>Since it is difficult to assume a rapid change in the susceptibility to terrorism in the subjects, the score of the factor under study should be unchanged with the correct formation of the questionnaire, regardless of its duration.</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3</a:t>
            </a:fld>
            <a:endParaRPr lang="ru-RU" altLang="ru-RU"/>
          </a:p>
        </p:txBody>
      </p:sp>
    </p:spTree>
    <p:extLst>
      <p:ext uri="{BB962C8B-B14F-4D97-AF65-F5344CB8AC3E}">
        <p14:creationId xmlns:p14="http://schemas.microsoft.com/office/powerpoint/2010/main" val="36214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histogram of the PPR desynchronization for</a:t>
            </a:r>
            <a:r>
              <a:rPr lang="en-US" baseline="0" dirty="0" smtClean="0"/>
              <a:t> the</a:t>
            </a:r>
            <a:r>
              <a:rPr lang="en-US" dirty="0" smtClean="0"/>
              <a:t> group of subjects with different program settings for responses to neutral stimuli (external bars) and multifactorial stimuli (internal bars).</a:t>
            </a:r>
          </a:p>
          <a:p>
            <a:r>
              <a:rPr lang="en-US" dirty="0" smtClean="0"/>
              <a:t>By PPR desynchronization, I mean the degree of delay or advance of the PPR change in the moments of neutral and multifactorial stimuli presentation.</a:t>
            </a:r>
          </a:p>
          <a:p>
            <a:r>
              <a:rPr lang="en-US" baseline="0" dirty="0" smtClean="0"/>
              <a:t>It follows from the presented histogram that the degree of desynchronization increases with an increase in the accumulated </a:t>
            </a:r>
            <a:r>
              <a:rPr lang="en-US" baseline="0" dirty="0" err="1" smtClean="0"/>
              <a:t>interframe</a:t>
            </a:r>
            <a:r>
              <a:rPr lang="en-US" baseline="0" dirty="0" smtClean="0"/>
              <a:t> difference from 25 to 100 frames, approximately the same for neutral and multifactorial stimuli.</a:t>
            </a:r>
          </a:p>
          <a:p>
            <a:r>
              <a:rPr lang="en-US" baseline="0" dirty="0" smtClean="0"/>
              <a:t>Changing the period of stimuli presentation from 5 to 15s leads to a different nature of dependences for neutral and multifactorial stimuli at 10 and 15 seconds. The maximum desynchronization is observed for multifactorial stimuli with 10 second period of presentation for external stimuli and 15 sec of neutral stimuli.</a:t>
            </a:r>
          </a:p>
          <a:p>
            <a:r>
              <a:rPr lang="en-US" baseline="0" dirty="0" smtClean="0"/>
              <a:t>The start of presentation moment from the minimum and maximum position of brain activity is practically does not affect the desynchronization.</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4</a:t>
            </a:fld>
            <a:endParaRPr lang="ru-RU" altLang="ru-RU"/>
          </a:p>
        </p:txBody>
      </p:sp>
    </p:spTree>
    <p:extLst>
      <p:ext uri="{BB962C8B-B14F-4D97-AF65-F5344CB8AC3E}">
        <p14:creationId xmlns:p14="http://schemas.microsoft.com/office/powerpoint/2010/main" val="35744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presented histogram shows the multidirectional nature of the change in the information and energy components with an increase in the </a:t>
            </a:r>
            <a:r>
              <a:rPr lang="en-US" altLang="en-US" dirty="0" err="1" smtClean="0">
                <a:latin typeface="Arial" panose="020B0604020202020204" pitchFamily="34" charset="0"/>
              </a:rPr>
              <a:t>interframe</a:t>
            </a:r>
            <a:r>
              <a:rPr lang="en-US" altLang="en-US" dirty="0" smtClean="0">
                <a:latin typeface="Arial" panose="020B0604020202020204" pitchFamily="34" charset="0"/>
              </a:rPr>
              <a:t> difference from 25 to 100 frames, which shows the dependence of the magnitude of the measured psychophysiological characteristics on the software settings.</a:t>
            </a:r>
          </a:p>
          <a:p>
            <a:r>
              <a:rPr lang="en-US" altLang="en-US" dirty="0" smtClean="0">
                <a:latin typeface="Arial" panose="020B0604020202020204" pitchFamily="34" charset="0"/>
              </a:rPr>
              <a:t>At the same time, the change in the period of stimuli presentation and the start of the launch depends weakly on the informational and energy components of the PPS.</a:t>
            </a:r>
            <a:endParaRPr lang="ru-RU"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557B2-516E-4BD9-9F3A-0F959E1152E4}" type="slidenum">
              <a:rPr lang="ru-RU" altLang="ru-RU" smtClean="0"/>
              <a:pPr/>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greatest value of BAP is observed with the maximum accumulation of </a:t>
            </a:r>
            <a:r>
              <a:rPr lang="en-US" altLang="en-US" dirty="0" err="1" smtClean="0">
                <a:latin typeface="Arial" panose="020B0604020202020204" pitchFamily="34" charset="0"/>
              </a:rPr>
              <a:t>interframe</a:t>
            </a:r>
            <a:r>
              <a:rPr lang="en-US" altLang="en-US" dirty="0" smtClean="0">
                <a:latin typeface="Arial" panose="020B0604020202020204" pitchFamily="34" charset="0"/>
              </a:rPr>
              <a:t> difference, and the most clear dependence of the increase in BAP occurs when the period of stimulus presentation decreases from 15 to 5 seconds.</a:t>
            </a:r>
          </a:p>
          <a:p>
            <a:r>
              <a:rPr lang="en-US" altLang="en-US" dirty="0" smtClean="0">
                <a:latin typeface="Arial" panose="020B0604020202020204" pitchFamily="34" charset="0"/>
              </a:rPr>
              <a:t>The highest IFS is observed when stimuli start from the minimum value of brain activity and when stimuli are presented for 5 seconds.</a:t>
            </a:r>
          </a:p>
          <a:p>
            <a:r>
              <a:rPr lang="en-US" altLang="en-US" dirty="0" smtClean="0">
                <a:latin typeface="Arial" panose="020B0604020202020204" pitchFamily="34" charset="0"/>
              </a:rPr>
              <a:t>The presented statistical results require explanation and construction of physical and physiological models of the observed phenomena.</a:t>
            </a:r>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Let's consider a fragment and full graphs during PPS testing to understand the processes that are taking place.</a:t>
            </a:r>
          </a:p>
          <a:p>
            <a:r>
              <a:rPr lang="en-US" altLang="en-US" dirty="0" smtClean="0">
                <a:latin typeface="Arial" panose="020B0604020202020204" pitchFamily="34" charset="0"/>
              </a:rPr>
              <a:t>Let's start with a test fragment that clearly shows the change in the psychophysiological state depending on the stimuli presented. With a 5 second period of presentation of external stimuli, several stimuli are presented during one period or front of PPS change.</a:t>
            </a:r>
          </a:p>
          <a:p>
            <a:r>
              <a:rPr lang="en-US" altLang="en-US" baseline="0" dirty="0" smtClean="0">
                <a:latin typeface="Arial" panose="020B0604020202020204" pitchFamily="34" charset="0"/>
              </a:rPr>
              <a:t>At the same time, the amplitude of the psychophysiological response to neutral and multifactorial stimuli can differ significantly, as the graph of the PPS changes during full testing shows.</a:t>
            </a:r>
          </a:p>
          <a:p>
            <a:r>
              <a:rPr lang="en-US" altLang="en-US" baseline="0" dirty="0" smtClean="0">
                <a:latin typeface="Arial" panose="020B0604020202020204" pitchFamily="34" charset="0"/>
              </a:rPr>
              <a:t>The spectrum of PPS changes may have a peak reflecting PESP, or it may not have such a peak, depending on the characteristics of a subject.</a:t>
            </a:r>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long period of presentation of stimuli (more than 15 seconds per stimulus), ideally, a complete adjustment of the period of change in brain activity for a double period of presentation of the stimulus is possible. Then the change in stimulus is accompanied by a change in the change in the direction of the PPS.</a:t>
            </a:r>
          </a:p>
          <a:p>
            <a:r>
              <a:rPr lang="en-US" dirty="0" smtClean="0"/>
              <a:t>This principle is</a:t>
            </a:r>
            <a:r>
              <a:rPr lang="en-US" baseline="0" dirty="0" smtClean="0"/>
              <a:t> basing for</a:t>
            </a:r>
            <a:r>
              <a:rPr lang="en-US" dirty="0" smtClean="0"/>
              <a:t> classical psychophysiological detection of lies, it decreases</a:t>
            </a:r>
            <a:r>
              <a:rPr lang="en-US" baseline="0" dirty="0" smtClean="0"/>
              <a:t> </a:t>
            </a:r>
            <a:r>
              <a:rPr lang="en-US" dirty="0" smtClean="0"/>
              <a:t>the influence of one stimulus on another.</a:t>
            </a:r>
          </a:p>
          <a:p>
            <a:r>
              <a:rPr lang="en-US" baseline="0" dirty="0" smtClean="0"/>
              <a:t>With a short five-second period of presentation, there are several stimuli per one wave or front of increase- decrease in PPS, since a person does not have time to consciously respond to complex stimuli, and the period of brain activity increases with a decrease in the period of presentation of external stimuli.</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8</a:t>
            </a:fld>
            <a:endParaRPr lang="ru-RU" altLang="ru-RU"/>
          </a:p>
        </p:txBody>
      </p:sp>
    </p:spTree>
    <p:extLst>
      <p:ext uri="{BB962C8B-B14F-4D97-AF65-F5344CB8AC3E}">
        <p14:creationId xmlns:p14="http://schemas.microsoft.com/office/powerpoint/2010/main" val="33848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This means that the traditional criteria for passing testing, worked out in classical psychophysiological testing, must be changed when switching to accelerated testing with a stimulus presentation period of about 5 seconds.</a:t>
            </a:r>
          </a:p>
          <a:p>
            <a:r>
              <a:rPr lang="en-US" altLang="en-US" baseline="0" dirty="0" smtClean="0">
                <a:latin typeface="Arial" panose="020B0604020202020204" pitchFamily="34" charset="0"/>
              </a:rPr>
              <a:t>Statistics have shown that the test subjects' score remains unchanged with the opposite approach to the criteria for assessing unconscious parameters with a short period of stimuli presentation relative to the classical one.</a:t>
            </a:r>
            <a:endParaRPr lang="ru-RU" altLang="en-US" baseline="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92505" y="3311216"/>
            <a:ext cx="8601326" cy="1237259"/>
          </a:xfrm>
          <a:prstGeom prst="rect">
            <a:avLst/>
          </a:prstGeom>
          <a:noFill/>
          <a:ln w="9525">
            <a:noFill/>
            <a:miter lim="800000"/>
            <a:headEnd/>
            <a:tailEnd/>
          </a:ln>
          <a:effectLst/>
        </p:spPr>
        <p:txBody>
          <a:bodyPr wrap="square" lIns="80133" tIns="40067" rIns="80133" bIns="40067">
            <a:spAutoFit/>
          </a:bodyPr>
          <a:lstStyle/>
          <a:p>
            <a:pPr algn="ctr">
              <a:lnSpc>
                <a:spcPct val="107000"/>
              </a:lnSpc>
              <a:spcAft>
                <a:spcPts val="0"/>
              </a:spcAft>
              <a:defRPr/>
            </a:pPr>
            <a:r>
              <a:rPr lang="en-US" sz="36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a:t>
            </a:r>
            <a:r>
              <a:rPr lang="en-US" sz="3600" b="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sychophysiological Response Dynamics </a:t>
            </a:r>
          </a:p>
          <a:p>
            <a:pPr algn="ctr">
              <a:lnSpc>
                <a:spcPct val="107000"/>
              </a:lnSpc>
              <a:spcAft>
                <a:spcPts val="0"/>
              </a:spcAft>
              <a:defRPr/>
            </a:pPr>
            <a:r>
              <a:rPr lang="en-US" sz="3600" b="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to Complex Stimuli</a:t>
            </a:r>
            <a:endParaRPr lang="en-US" sz="36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99" name="Text Box 6"/>
          <p:cNvSpPr txBox="1">
            <a:spLocks noChangeArrowheads="1"/>
          </p:cNvSpPr>
          <p:nvPr/>
        </p:nvSpPr>
        <p:spPr bwMode="auto">
          <a:xfrm>
            <a:off x="727743" y="4890554"/>
            <a:ext cx="8066088" cy="137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cs typeface="Calibri" panose="020F0502020204030204" pitchFamily="34" charset="0"/>
              </a:rPr>
              <a:t>Viktor Minkin</a:t>
            </a:r>
          </a:p>
          <a:p>
            <a:pPr algn="ctr">
              <a:spcBef>
                <a:spcPct val="0"/>
              </a:spcBef>
              <a:buFontTx/>
              <a:buNone/>
            </a:pPr>
            <a:r>
              <a:rPr lang="en-US" altLang="en-US" sz="2800" dirty="0">
                <a:cs typeface="Calibri" panose="020F0502020204030204" pitchFamily="34" charset="0"/>
              </a:rPr>
              <a:t>Elsys Corp</a:t>
            </a:r>
          </a:p>
          <a:p>
            <a:pPr algn="ctr">
              <a:spcBef>
                <a:spcPct val="0"/>
              </a:spcBef>
              <a:buFontTx/>
              <a:buNone/>
            </a:pPr>
            <a:r>
              <a:rPr lang="en-US" altLang="en-US" sz="2800" dirty="0">
                <a:cs typeface="Calibri" panose="020F0502020204030204" pitchFamily="34" charset="0"/>
              </a:rPr>
              <a:t> Saint Petersburg, Russia, 2021</a:t>
            </a:r>
          </a:p>
        </p:txBody>
      </p:sp>
      <p:sp>
        <p:nvSpPr>
          <p:cNvPr id="4100" name="Rectangle 1"/>
          <p:cNvSpPr>
            <a:spLocks noChangeArrowheads="1"/>
          </p:cNvSpPr>
          <p:nvPr/>
        </p:nvSpPr>
        <p:spPr bwMode="auto">
          <a:xfrm>
            <a:off x="288925" y="141288"/>
            <a:ext cx="795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dirty="0">
                <a:latin typeface="Arial" panose="020B0604020202020204" pitchFamily="34" charset="0"/>
              </a:rPr>
              <a:t>The 4th International Open Science Conference</a:t>
            </a:r>
          </a:p>
          <a:p>
            <a:pPr algn="ctr">
              <a:spcBef>
                <a:spcPct val="0"/>
              </a:spcBef>
              <a:buFontTx/>
              <a:buNone/>
            </a:pPr>
            <a:r>
              <a:rPr lang="en-US" altLang="en-US" sz="1800" b="1" i="1" dirty="0">
                <a:latin typeface="Arial" panose="020B0604020202020204" pitchFamily="34" charset="0"/>
              </a:rPr>
              <a:t>The Vibraimage Technology</a:t>
            </a: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10</a:t>
            </a:fld>
            <a:endParaRPr lang="ru-RU" altLang="ru-RU" sz="1400"/>
          </a:p>
        </p:txBody>
      </p:sp>
      <p:sp>
        <p:nvSpPr>
          <p:cNvPr id="2" name="Rectangle 2"/>
          <p:cNvSpPr>
            <a:spLocks noGrp="1" noChangeArrowheads="1"/>
          </p:cNvSpPr>
          <p:nvPr>
            <p:ph type="title"/>
          </p:nvPr>
        </p:nvSpPr>
        <p:spPr>
          <a:xfrm>
            <a:off x="203994" y="72231"/>
            <a:ext cx="8802687" cy="620789"/>
          </a:xfrm>
        </p:spPr>
        <p:txBody>
          <a:bodyPr/>
          <a:lstStyle/>
          <a:p>
            <a:pPr eaLnBrk="1" hangingPunct="1">
              <a:defRPr/>
            </a:pPr>
            <a:r>
              <a:rPr lang="en-US" sz="2800" dirty="0" smtClean="0">
                <a:solidFill>
                  <a:srgbClr val="3333CC"/>
                </a:solidFill>
                <a:effectLst>
                  <a:outerShdw blurRad="38100" dist="38100" dir="2700000" algn="tl">
                    <a:srgbClr val="C0C0C0"/>
                  </a:outerShdw>
                </a:effectLst>
              </a:rPr>
              <a:t>BAP and IFS Dependences from PEPS</a:t>
            </a:r>
            <a:endParaRPr lang="ru-RU" sz="2800" dirty="0"/>
          </a:p>
        </p:txBody>
      </p:sp>
      <p:sp>
        <p:nvSpPr>
          <p:cNvPr id="3" name="Rectangle 2"/>
          <p:cNvSpPr/>
          <p:nvPr/>
        </p:nvSpPr>
        <p:spPr>
          <a:xfrm>
            <a:off x="316195" y="4766608"/>
            <a:ext cx="4049984" cy="1938992"/>
          </a:xfrm>
          <a:prstGeom prst="rect">
            <a:avLst/>
          </a:prstGeom>
        </p:spPr>
        <p:txBody>
          <a:bodyPr wrap="square">
            <a:spAutoFit/>
          </a:bodyPr>
          <a:lstStyle/>
          <a:p>
            <a:pPr algn="ctr">
              <a:defRPr/>
            </a:pPr>
            <a:r>
              <a:rPr lang="en-US" sz="2400" dirty="0">
                <a:effectLst>
                  <a:outerShdw blurRad="38100" dist="38100" dir="2700000" algn="tl">
                    <a:srgbClr val="C0C0C0"/>
                  </a:outerShdw>
                </a:effectLst>
              </a:rPr>
              <a:t>Dependence of </a:t>
            </a:r>
            <a:r>
              <a:rPr lang="en-US" sz="2400" dirty="0" smtClean="0">
                <a:effectLst>
                  <a:outerShdw blurRad="38100" dist="38100" dir="2700000" algn="tl">
                    <a:srgbClr val="C0C0C0"/>
                  </a:outerShdw>
                </a:effectLst>
              </a:rPr>
              <a:t>BAP (blue</a:t>
            </a:r>
            <a:r>
              <a:rPr lang="en-US" sz="2400" dirty="0">
                <a:effectLst>
                  <a:outerShdw blurRad="38100" dist="38100" dir="2700000" algn="tl">
                    <a:srgbClr val="C0C0C0"/>
                  </a:outerShdw>
                </a:effectLst>
              </a:rPr>
              <a:t>) and </a:t>
            </a:r>
            <a:r>
              <a:rPr lang="en-US" sz="2400" dirty="0" smtClean="0">
                <a:effectLst>
                  <a:outerShdw blurRad="38100" dist="38100" dir="2700000" algn="tl">
                    <a:srgbClr val="C0C0C0"/>
                  </a:outerShdw>
                </a:effectLst>
              </a:rPr>
              <a:t>IFS </a:t>
            </a:r>
            <a:r>
              <a:rPr lang="en-US" sz="2400" dirty="0">
                <a:effectLst>
                  <a:outerShdw blurRad="38100" dist="38100" dir="2700000" algn="tl">
                    <a:srgbClr val="C0C0C0"/>
                  </a:outerShdw>
                </a:effectLst>
              </a:rPr>
              <a:t>(orange) </a:t>
            </a:r>
            <a:r>
              <a:rPr lang="en-US" sz="2400" dirty="0" smtClean="0">
                <a:effectLst>
                  <a:outerShdw blurRad="38100" dist="38100" dir="2700000" algn="tl">
                    <a:srgbClr val="C0C0C0"/>
                  </a:outerShdw>
                </a:effectLst>
              </a:rPr>
              <a:t>for </a:t>
            </a:r>
            <a:r>
              <a:rPr lang="en-US" sz="2400" dirty="0">
                <a:effectLst>
                  <a:outerShdw blurRad="38100" dist="38100" dir="2700000" algn="tl">
                    <a:srgbClr val="C0C0C0"/>
                  </a:outerShdw>
                </a:effectLst>
              </a:rPr>
              <a:t>the differential assessment of paired stimuli from </a:t>
            </a:r>
            <a:r>
              <a:rPr lang="en-US" sz="2400" dirty="0" smtClean="0">
                <a:effectLst>
                  <a:outerShdw blurRad="38100" dist="38100" dir="2700000" algn="tl">
                    <a:srgbClr val="C0C0C0"/>
                  </a:outerShdw>
                </a:effectLst>
              </a:rPr>
              <a:t>PEPS </a:t>
            </a:r>
            <a:r>
              <a:rPr lang="en-US" sz="2400" dirty="0">
                <a:effectLst>
                  <a:outerShdw blurRad="38100" dist="38100" dir="2700000" algn="tl">
                    <a:srgbClr val="C0C0C0"/>
                  </a:outerShdw>
                </a:effectLst>
              </a:rPr>
              <a:t>(5,10,15 s)</a:t>
            </a:r>
          </a:p>
        </p:txBody>
      </p:sp>
      <p:sp>
        <p:nvSpPr>
          <p:cNvPr id="7" name="Rectangle 6"/>
          <p:cNvSpPr/>
          <p:nvPr/>
        </p:nvSpPr>
        <p:spPr>
          <a:xfrm>
            <a:off x="4887884" y="4766608"/>
            <a:ext cx="4026902" cy="1938992"/>
          </a:xfrm>
          <a:prstGeom prst="rect">
            <a:avLst/>
          </a:prstGeom>
        </p:spPr>
        <p:txBody>
          <a:bodyPr wrap="square">
            <a:spAutoFit/>
          </a:bodyPr>
          <a:lstStyle/>
          <a:p>
            <a:pPr algn="ctr"/>
            <a:r>
              <a:rPr lang="en-US" sz="2400" dirty="0"/>
              <a:t>Dependence of BAP (blue) and IFS (orange) for the </a:t>
            </a:r>
            <a:r>
              <a:rPr lang="en-US" sz="2400" dirty="0" smtClean="0"/>
              <a:t>modular </a:t>
            </a:r>
            <a:r>
              <a:rPr lang="en-US" sz="2400" dirty="0"/>
              <a:t>assessment of paired stimuli from PEPS </a:t>
            </a:r>
            <a:endParaRPr lang="en-US" sz="2400" dirty="0" smtClean="0"/>
          </a:p>
          <a:p>
            <a:pPr algn="ctr"/>
            <a:r>
              <a:rPr lang="en-US" sz="2400" dirty="0" smtClean="0"/>
              <a:t>(</a:t>
            </a:r>
            <a:r>
              <a:rPr lang="en-US" sz="2400" dirty="0"/>
              <a:t>5,10,15 s)</a:t>
            </a:r>
          </a:p>
        </p:txBody>
      </p:sp>
      <p:pic>
        <p:nvPicPr>
          <p:cNvPr id="9" name="Picture 8"/>
          <p:cNvPicPr>
            <a:picLocks noChangeAspect="1"/>
          </p:cNvPicPr>
          <p:nvPr/>
        </p:nvPicPr>
        <p:blipFill>
          <a:blip r:embed="rId3"/>
          <a:stretch>
            <a:fillRect/>
          </a:stretch>
        </p:blipFill>
        <p:spPr>
          <a:xfrm>
            <a:off x="4829695" y="640139"/>
            <a:ext cx="4176986" cy="4054273"/>
          </a:xfrm>
          <a:prstGeom prst="rect">
            <a:avLst/>
          </a:prstGeom>
        </p:spPr>
      </p:pic>
      <p:pic>
        <p:nvPicPr>
          <p:cNvPr id="4" name="Picture 3"/>
          <p:cNvPicPr>
            <a:picLocks noChangeAspect="1"/>
          </p:cNvPicPr>
          <p:nvPr/>
        </p:nvPicPr>
        <p:blipFill>
          <a:blip r:embed="rId4"/>
          <a:stretch>
            <a:fillRect/>
          </a:stretch>
        </p:blipFill>
        <p:spPr>
          <a:xfrm>
            <a:off x="414965" y="693020"/>
            <a:ext cx="3891412" cy="4001391"/>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en-US" altLang="en-US" sz="3200" dirty="0">
                <a:solidFill>
                  <a:schemeClr val="accent2"/>
                </a:solidFill>
              </a:rPr>
              <a:t>BAP and IFS Dependences from PEPS</a:t>
            </a: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11</a:t>
            </a:fld>
            <a:endParaRPr lang="ru-RU" altLang="ru-RU" sz="1400"/>
          </a:p>
        </p:txBody>
      </p:sp>
      <p:pic>
        <p:nvPicPr>
          <p:cNvPr id="2" name="Picture 1"/>
          <p:cNvPicPr>
            <a:picLocks noChangeAspect="1"/>
          </p:cNvPicPr>
          <p:nvPr/>
        </p:nvPicPr>
        <p:blipFill>
          <a:blip r:embed="rId3"/>
          <a:stretch>
            <a:fillRect/>
          </a:stretch>
        </p:blipFill>
        <p:spPr>
          <a:xfrm>
            <a:off x="1313411" y="1311734"/>
            <a:ext cx="6357777" cy="3865199"/>
          </a:xfrm>
          <a:prstGeom prst="rect">
            <a:avLst/>
          </a:prstGeom>
        </p:spPr>
      </p:pic>
      <p:sp>
        <p:nvSpPr>
          <p:cNvPr id="3" name="Rectangle 2"/>
          <p:cNvSpPr/>
          <p:nvPr/>
        </p:nvSpPr>
        <p:spPr>
          <a:xfrm>
            <a:off x="1635031" y="1393934"/>
            <a:ext cx="860235" cy="369332"/>
          </a:xfrm>
          <a:prstGeom prst="rect">
            <a:avLst/>
          </a:prstGeom>
        </p:spPr>
        <p:txBody>
          <a:bodyPr wrap="none">
            <a:spAutoFit/>
          </a:bodyPr>
          <a:lstStyle/>
          <a:p>
            <a:r>
              <a:rPr lang="en-US" dirty="0"/>
              <a:t>BAP, s</a:t>
            </a:r>
          </a:p>
        </p:txBody>
      </p:sp>
      <p:sp>
        <p:nvSpPr>
          <p:cNvPr id="4" name="Rectangle 3"/>
          <p:cNvSpPr/>
          <p:nvPr/>
        </p:nvSpPr>
        <p:spPr>
          <a:xfrm>
            <a:off x="5997204" y="1393934"/>
            <a:ext cx="1236236" cy="369332"/>
          </a:xfrm>
          <a:prstGeom prst="rect">
            <a:avLst/>
          </a:prstGeom>
        </p:spPr>
        <p:txBody>
          <a:bodyPr wrap="none">
            <a:spAutoFit/>
          </a:bodyPr>
          <a:lstStyle/>
          <a:p>
            <a:r>
              <a:rPr lang="en-US" dirty="0"/>
              <a:t>IFS, score</a:t>
            </a:r>
          </a:p>
        </p:txBody>
      </p:sp>
      <p:sp>
        <p:nvSpPr>
          <p:cNvPr id="5" name="Rectangle 4"/>
          <p:cNvSpPr/>
          <p:nvPr/>
        </p:nvSpPr>
        <p:spPr>
          <a:xfrm>
            <a:off x="1201006" y="5386504"/>
            <a:ext cx="7402667" cy="1200329"/>
          </a:xfrm>
          <a:prstGeom prst="rect">
            <a:avLst/>
          </a:prstGeom>
        </p:spPr>
        <p:txBody>
          <a:bodyPr wrap="square">
            <a:spAutoFit/>
          </a:bodyPr>
          <a:lstStyle/>
          <a:p>
            <a:r>
              <a:rPr lang="en-US" dirty="0"/>
              <a:t>Dependence of BAP and IFS assessment for PESP (T = 5, 10, 15 s) and the start of stimuli presentation from (Min, Max) PPS with fixed </a:t>
            </a:r>
            <a:r>
              <a:rPr lang="en-US" dirty="0" err="1"/>
              <a:t>VibraNLP</a:t>
            </a:r>
            <a:r>
              <a:rPr lang="en-US" dirty="0"/>
              <a:t> program settings N = 25. The left vertical axis shows BAP value, the right vertical axis shows IFS value.</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12</a:t>
            </a:fld>
            <a:endParaRPr lang="ru-RU" altLang="ru-RU" sz="1400"/>
          </a:p>
        </p:txBody>
      </p:sp>
      <p:sp>
        <p:nvSpPr>
          <p:cNvPr id="23554" name="Rectangle 2"/>
          <p:cNvSpPr>
            <a:spLocks noGrp="1" noChangeArrowheads="1"/>
          </p:cNvSpPr>
          <p:nvPr>
            <p:ph type="title"/>
          </p:nvPr>
        </p:nvSpPr>
        <p:spPr>
          <a:xfrm>
            <a:off x="144379" y="-36914"/>
            <a:ext cx="8843210" cy="863600"/>
          </a:xfrm>
        </p:spPr>
        <p:txBody>
          <a:bodyPr/>
          <a:lstStyle/>
          <a:p>
            <a:pPr eaLnBrk="1" hangingPunct="1">
              <a:defRPr/>
            </a:pPr>
            <a:r>
              <a:rPr lang="en-US" sz="2800" dirty="0">
                <a:solidFill>
                  <a:srgbClr val="3333CC"/>
                </a:solidFill>
                <a:effectLst>
                  <a:outerShdw blurRad="38100" dist="38100" dir="2700000" algn="tl">
                    <a:srgbClr val="C0C0C0"/>
                  </a:outerShdw>
                </a:effectLst>
              </a:rPr>
              <a:t>Average </a:t>
            </a:r>
            <a:r>
              <a:rPr lang="en-US" sz="2800" dirty="0" smtClean="0">
                <a:solidFill>
                  <a:srgbClr val="3333CC"/>
                </a:solidFill>
                <a:effectLst>
                  <a:outerShdw blurRad="38100" dist="38100" dir="2700000" algn="tl">
                    <a:srgbClr val="C0C0C0"/>
                  </a:outerShdw>
                </a:effectLst>
              </a:rPr>
              <a:t>PPR </a:t>
            </a:r>
            <a:r>
              <a:rPr lang="en-US" sz="2800" dirty="0">
                <a:solidFill>
                  <a:srgbClr val="3333CC"/>
                </a:solidFill>
                <a:effectLst>
                  <a:outerShdw blurRad="38100" dist="38100" dir="2700000" algn="tl">
                    <a:srgbClr val="C0C0C0"/>
                  </a:outerShdw>
                </a:effectLst>
              </a:rPr>
              <a:t>of </a:t>
            </a:r>
            <a:r>
              <a:rPr lang="en-US" sz="2800" dirty="0" smtClean="0">
                <a:solidFill>
                  <a:srgbClr val="3333CC"/>
                </a:solidFill>
                <a:effectLst>
                  <a:outerShdw blurRad="38100" dist="38100" dir="2700000" algn="tl">
                    <a:srgbClr val="C0C0C0"/>
                  </a:outerShdw>
                </a:effectLst>
              </a:rPr>
              <a:t>Subjects </a:t>
            </a:r>
            <a:r>
              <a:rPr lang="en-US" sz="2800" dirty="0">
                <a:solidFill>
                  <a:srgbClr val="3333CC"/>
                </a:solidFill>
                <a:effectLst>
                  <a:outerShdw blurRad="38100" dist="38100" dir="2700000" algn="tl">
                    <a:srgbClr val="C0C0C0"/>
                  </a:outerShdw>
                </a:effectLst>
              </a:rPr>
              <a:t>with </a:t>
            </a:r>
            <a:r>
              <a:rPr lang="en-US" sz="2800" dirty="0" smtClean="0">
                <a:solidFill>
                  <a:srgbClr val="3333CC"/>
                </a:solidFill>
                <a:effectLst>
                  <a:outerShdw blurRad="38100" dist="38100" dir="2700000" algn="tl">
                    <a:srgbClr val="C0C0C0"/>
                  </a:outerShdw>
                </a:effectLst>
              </a:rPr>
              <a:t>Fixed Software Settings</a:t>
            </a:r>
            <a:endParaRPr lang="ru-RU" sz="2800" dirty="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638862" y="2900794"/>
            <a:ext cx="79364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Averaged </a:t>
            </a:r>
            <a:r>
              <a:rPr lang="en-US" altLang="en-US" sz="2000" dirty="0" smtClean="0">
                <a:latin typeface="Arial" panose="020B0604020202020204" pitchFamily="34" charset="0"/>
              </a:rPr>
              <a:t>PPR </a:t>
            </a:r>
            <a:r>
              <a:rPr lang="en-US" altLang="en-US" sz="2000" dirty="0">
                <a:latin typeface="Arial" panose="020B0604020202020204" pitchFamily="34" charset="0"/>
              </a:rPr>
              <a:t>of subjects with fixed program settings: start Max, </a:t>
            </a:r>
            <a:endParaRPr lang="en-US" altLang="en-US" sz="2000" dirty="0" smtClean="0">
              <a:latin typeface="Arial" panose="020B0604020202020204" pitchFamily="34" charset="0"/>
            </a:endParaRPr>
          </a:p>
          <a:p>
            <a:pPr>
              <a:spcBef>
                <a:spcPct val="0"/>
              </a:spcBef>
              <a:buFontTx/>
              <a:buNone/>
            </a:pPr>
            <a:r>
              <a:rPr lang="en-US" altLang="en-US" sz="2000" dirty="0" smtClean="0">
                <a:latin typeface="Arial" panose="020B0604020202020204" pitchFamily="34" charset="0"/>
              </a:rPr>
              <a:t>N </a:t>
            </a:r>
            <a:r>
              <a:rPr lang="en-US" altLang="en-US" sz="2000" dirty="0">
                <a:latin typeface="Arial" panose="020B0604020202020204" pitchFamily="34" charset="0"/>
              </a:rPr>
              <a:t>= 25, </a:t>
            </a:r>
            <a:r>
              <a:rPr lang="en-US" altLang="en-US" sz="2000" dirty="0" smtClean="0">
                <a:latin typeface="Arial" panose="020B0604020202020204" pitchFamily="34" charset="0"/>
              </a:rPr>
              <a:t>PEPS </a:t>
            </a:r>
            <a:r>
              <a:rPr lang="en-US" altLang="en-US" sz="2000" dirty="0">
                <a:latin typeface="Arial" panose="020B0604020202020204" pitchFamily="34" charset="0"/>
              </a:rPr>
              <a:t>= 5 s.</a:t>
            </a: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 name="Rectangle 2"/>
          <p:cNvSpPr/>
          <p:nvPr/>
        </p:nvSpPr>
        <p:spPr>
          <a:xfrm>
            <a:off x="863999" y="5830669"/>
            <a:ext cx="7486200" cy="707886"/>
          </a:xfrm>
          <a:prstGeom prst="rect">
            <a:avLst/>
          </a:prstGeom>
        </p:spPr>
        <p:txBody>
          <a:bodyPr wrap="square">
            <a:spAutoFit/>
          </a:bodyPr>
          <a:lstStyle/>
          <a:p>
            <a:r>
              <a:rPr lang="en-US" sz="2000" dirty="0"/>
              <a:t>Averaged </a:t>
            </a:r>
            <a:r>
              <a:rPr lang="en-US" sz="2000" dirty="0" smtClean="0"/>
              <a:t>PPR </a:t>
            </a:r>
            <a:r>
              <a:rPr lang="en-US" sz="2000" dirty="0"/>
              <a:t>of subjects at fixed program settings: start Min, </a:t>
            </a:r>
            <a:endParaRPr lang="en-US" sz="2000" dirty="0" smtClean="0"/>
          </a:p>
          <a:p>
            <a:r>
              <a:rPr lang="en-US" sz="2000" dirty="0" smtClean="0"/>
              <a:t>N </a:t>
            </a:r>
            <a:r>
              <a:rPr lang="en-US" sz="2000" dirty="0"/>
              <a:t>= 25, PPVS = 5 s.</a:t>
            </a:r>
            <a:endParaRPr lang="ru-RU" dirty="0"/>
          </a:p>
        </p:txBody>
      </p:sp>
      <p:pic>
        <p:nvPicPr>
          <p:cNvPr id="5" name="Picture 4"/>
          <p:cNvPicPr>
            <a:picLocks noChangeAspect="1"/>
          </p:cNvPicPr>
          <p:nvPr/>
        </p:nvPicPr>
        <p:blipFill>
          <a:blip r:embed="rId3"/>
          <a:stretch>
            <a:fillRect/>
          </a:stretch>
        </p:blipFill>
        <p:spPr>
          <a:xfrm>
            <a:off x="863999" y="993731"/>
            <a:ext cx="7099201" cy="1877053"/>
          </a:xfrm>
          <a:prstGeom prst="rect">
            <a:avLst/>
          </a:prstGeom>
        </p:spPr>
      </p:pic>
      <p:pic>
        <p:nvPicPr>
          <p:cNvPr id="6" name="Picture 5"/>
          <p:cNvPicPr>
            <a:picLocks noChangeAspect="1"/>
          </p:cNvPicPr>
          <p:nvPr/>
        </p:nvPicPr>
        <p:blipFill>
          <a:blip r:embed="rId4"/>
          <a:stretch>
            <a:fillRect/>
          </a:stretch>
        </p:blipFill>
        <p:spPr>
          <a:xfrm>
            <a:off x="863998" y="3601599"/>
            <a:ext cx="7099201" cy="2101997"/>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433343"/>
          </a:xfrm>
        </p:spPr>
        <p:txBody>
          <a:bodyPr/>
          <a:lstStyle/>
          <a:p>
            <a:r>
              <a:rPr lang="ru-RU" dirty="0" smtClean="0">
                <a:solidFill>
                  <a:srgbClr val="3333CC"/>
                </a:solidFill>
                <a:effectLst>
                  <a:outerShdw blurRad="38100" dist="38100" dir="2700000" algn="tl">
                    <a:srgbClr val="C0C0C0"/>
                  </a:outerShdw>
                </a:effectLst>
              </a:rPr>
              <a:t> </a:t>
            </a:r>
            <a:r>
              <a:rPr lang="en-US" sz="3600" dirty="0">
                <a:solidFill>
                  <a:srgbClr val="3333CC"/>
                </a:solidFill>
                <a:effectLst>
                  <a:outerShdw blurRad="38100" dist="38100" dir="2700000" algn="tl">
                    <a:srgbClr val="C0C0C0"/>
                  </a:outerShdw>
                </a:effectLst>
              </a:rPr>
              <a:t>C</a:t>
            </a:r>
            <a:r>
              <a:rPr lang="en-US" sz="3600" dirty="0" smtClean="0">
                <a:solidFill>
                  <a:srgbClr val="3333CC"/>
                </a:solidFill>
                <a:effectLst>
                  <a:outerShdw blurRad="38100" dist="38100" dir="2700000" algn="tl">
                    <a:srgbClr val="C0C0C0"/>
                  </a:outerShdw>
                </a:effectLst>
              </a:rPr>
              <a:t>onscious Responses </a:t>
            </a:r>
            <a:r>
              <a:rPr lang="en-US" sz="3600" dirty="0">
                <a:solidFill>
                  <a:srgbClr val="3333CC"/>
                </a:solidFill>
                <a:effectLst>
                  <a:outerShdw blurRad="38100" dist="38100" dir="2700000" algn="tl">
                    <a:srgbClr val="C0C0C0"/>
                  </a:outerShdw>
                </a:effectLst>
              </a:rPr>
              <a:t>of the </a:t>
            </a:r>
            <a:r>
              <a:rPr lang="en-US" sz="3600" dirty="0" smtClean="0">
                <a:solidFill>
                  <a:srgbClr val="3333CC"/>
                </a:solidFill>
                <a:effectLst>
                  <a:outerShdw blurRad="38100" dist="38100" dir="2700000" algn="tl">
                    <a:srgbClr val="C0C0C0"/>
                  </a:outerShdw>
                </a:effectLst>
              </a:rPr>
              <a:t>Subjects</a:t>
            </a:r>
            <a:endParaRPr lang="en-US" sz="36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13</a:t>
            </a:fld>
            <a:endParaRPr lang="ru-RU" altLang="ru-RU"/>
          </a:p>
        </p:txBody>
      </p:sp>
      <p:sp>
        <p:nvSpPr>
          <p:cNvPr id="3" name="Rectangle 2"/>
          <p:cNvSpPr/>
          <p:nvPr/>
        </p:nvSpPr>
        <p:spPr>
          <a:xfrm>
            <a:off x="2286000" y="3105835"/>
            <a:ext cx="5512156" cy="369332"/>
          </a:xfrm>
          <a:prstGeom prst="rect">
            <a:avLst/>
          </a:prstGeom>
        </p:spPr>
        <p:txBody>
          <a:bodyPr wrap="square">
            <a:spAutoFit/>
          </a:bodyPr>
          <a:lstStyle/>
          <a:p>
            <a:r>
              <a:rPr lang="ru-RU" dirty="0"/>
              <a:t> </a:t>
            </a:r>
            <a:endParaRPr lang="en-US" dirty="0"/>
          </a:p>
        </p:txBody>
      </p:sp>
      <p:sp>
        <p:nvSpPr>
          <p:cNvPr id="6" name="Rectangle 5"/>
          <p:cNvSpPr/>
          <p:nvPr/>
        </p:nvSpPr>
        <p:spPr>
          <a:xfrm>
            <a:off x="170481" y="2994827"/>
            <a:ext cx="8973519" cy="707886"/>
          </a:xfrm>
          <a:prstGeom prst="rect">
            <a:avLst/>
          </a:prstGeom>
        </p:spPr>
        <p:txBody>
          <a:bodyPr wrap="square">
            <a:spAutoFit/>
          </a:bodyPr>
          <a:lstStyle/>
          <a:p>
            <a:pPr algn="ctr"/>
            <a:r>
              <a:rPr lang="en-US" sz="2000" dirty="0" smtClean="0"/>
              <a:t>Averaged </a:t>
            </a:r>
            <a:r>
              <a:rPr lang="en-US" sz="2000" dirty="0"/>
              <a:t>conscious </a:t>
            </a:r>
            <a:r>
              <a:rPr lang="en-US" sz="2000" dirty="0" smtClean="0"/>
              <a:t>response </a:t>
            </a:r>
            <a:r>
              <a:rPr lang="en-US" sz="2000" dirty="0"/>
              <a:t>of the subjects with fixed program settings: start Max, N = 25, </a:t>
            </a:r>
            <a:r>
              <a:rPr lang="en-US" sz="2000" dirty="0" smtClean="0"/>
              <a:t>PEPS </a:t>
            </a:r>
            <a:r>
              <a:rPr lang="en-US" sz="2000" dirty="0"/>
              <a:t>= 5 s.</a:t>
            </a:r>
            <a:endParaRPr lang="en-US" sz="2400" dirty="0"/>
          </a:p>
        </p:txBody>
      </p:sp>
      <p:sp>
        <p:nvSpPr>
          <p:cNvPr id="11" name="Rectangle 10"/>
          <p:cNvSpPr/>
          <p:nvPr/>
        </p:nvSpPr>
        <p:spPr>
          <a:xfrm>
            <a:off x="0" y="5921810"/>
            <a:ext cx="8803037" cy="707886"/>
          </a:xfrm>
          <a:prstGeom prst="rect">
            <a:avLst/>
          </a:prstGeom>
        </p:spPr>
        <p:txBody>
          <a:bodyPr wrap="square">
            <a:spAutoFit/>
          </a:bodyPr>
          <a:lstStyle/>
          <a:p>
            <a:pPr algn="ctr"/>
            <a:r>
              <a:rPr lang="en-US" sz="2000" dirty="0" smtClean="0"/>
              <a:t>Averaged </a:t>
            </a:r>
            <a:r>
              <a:rPr lang="en-US" sz="2000" dirty="0"/>
              <a:t>conscious </a:t>
            </a:r>
            <a:r>
              <a:rPr lang="en-US" sz="2000" dirty="0" smtClean="0"/>
              <a:t>response </a:t>
            </a:r>
            <a:r>
              <a:rPr lang="en-US" sz="2000" dirty="0"/>
              <a:t>of the subjects with fixed program settings: start Min, N = 25, PPVS = 5 s.</a:t>
            </a:r>
            <a:endParaRPr lang="ru-RU" sz="2000" dirty="0"/>
          </a:p>
        </p:txBody>
      </p:sp>
      <p:pic>
        <p:nvPicPr>
          <p:cNvPr id="12" name="Picture 11"/>
          <p:cNvPicPr>
            <a:picLocks noChangeAspect="1"/>
          </p:cNvPicPr>
          <p:nvPr/>
        </p:nvPicPr>
        <p:blipFill>
          <a:blip r:embed="rId3"/>
          <a:stretch>
            <a:fillRect/>
          </a:stretch>
        </p:blipFill>
        <p:spPr>
          <a:xfrm>
            <a:off x="1246356" y="851251"/>
            <a:ext cx="6688044" cy="2143576"/>
          </a:xfrm>
          <a:prstGeom prst="rect">
            <a:avLst/>
          </a:prstGeom>
        </p:spPr>
      </p:pic>
      <p:pic>
        <p:nvPicPr>
          <p:cNvPr id="13" name="Picture 12"/>
          <p:cNvPicPr>
            <a:picLocks noChangeAspect="1"/>
          </p:cNvPicPr>
          <p:nvPr/>
        </p:nvPicPr>
        <p:blipFill>
          <a:blip r:embed="rId4"/>
          <a:stretch>
            <a:fillRect/>
          </a:stretch>
        </p:blipFill>
        <p:spPr>
          <a:xfrm>
            <a:off x="1319680" y="3782944"/>
            <a:ext cx="6675119" cy="2138866"/>
          </a:xfrm>
          <a:prstGeom prst="rect">
            <a:avLst/>
          </a:prstGeom>
        </p:spPr>
      </p:pic>
    </p:spTree>
    <p:extLst>
      <p:ext uri="{BB962C8B-B14F-4D97-AF65-F5344CB8AC3E}">
        <p14:creationId xmlns:p14="http://schemas.microsoft.com/office/powerpoint/2010/main" val="411547935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0"/>
            <a:ext cx="8665436" cy="1143000"/>
          </a:xfrm>
        </p:spPr>
        <p:txBody>
          <a:bodyPr/>
          <a:lstStyle/>
          <a:p>
            <a:r>
              <a:rPr lang="en-US" sz="3200" dirty="0" smtClean="0">
                <a:solidFill>
                  <a:srgbClr val="3333CC"/>
                </a:solidFill>
                <a:effectLst>
                  <a:outerShdw blurRad="38100" dist="38100" dir="2700000" algn="tl">
                    <a:srgbClr val="C0C0C0"/>
                  </a:outerShdw>
                </a:effectLst>
              </a:rPr>
              <a:t>SD </a:t>
            </a:r>
            <a:r>
              <a:rPr lang="en-US" sz="3200" dirty="0">
                <a:solidFill>
                  <a:srgbClr val="3333CC"/>
                </a:solidFill>
                <a:effectLst>
                  <a:outerShdw blurRad="38100" dist="38100" dir="2700000" algn="tl">
                    <a:srgbClr val="C0C0C0"/>
                  </a:outerShdw>
                </a:effectLst>
              </a:rPr>
              <a:t>of </a:t>
            </a:r>
            <a:r>
              <a:rPr lang="en-US" sz="3200" dirty="0" smtClean="0">
                <a:solidFill>
                  <a:srgbClr val="3333CC"/>
                </a:solidFill>
                <a:effectLst>
                  <a:outerShdw blurRad="38100" dist="38100" dir="2700000" algn="tl">
                    <a:srgbClr val="C0C0C0"/>
                  </a:outerShdw>
                </a:effectLst>
              </a:rPr>
              <a:t>PPS parameters </a:t>
            </a:r>
            <a:r>
              <a:rPr lang="en-US" sz="3200" dirty="0">
                <a:solidFill>
                  <a:srgbClr val="3333CC"/>
                </a:solidFill>
                <a:effectLst>
                  <a:outerShdw blurRad="38100" dist="38100" dir="2700000" algn="tl">
                    <a:srgbClr val="C0C0C0"/>
                  </a:outerShdw>
                </a:effectLst>
              </a:rPr>
              <a:t>at </a:t>
            </a:r>
            <a:r>
              <a:rPr lang="en-US" sz="3200" dirty="0" smtClean="0">
                <a:solidFill>
                  <a:srgbClr val="3333CC"/>
                </a:solidFill>
                <a:effectLst>
                  <a:outerShdw blurRad="38100" dist="38100" dir="2700000" algn="tl">
                    <a:srgbClr val="C0C0C0"/>
                  </a:outerShdw>
                </a:effectLst>
              </a:rPr>
              <a:t>Different Testing Start</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14</a:t>
            </a:fld>
            <a:endParaRPr lang="ru-RU" altLang="ru-RU"/>
          </a:p>
        </p:txBody>
      </p:sp>
      <p:pic>
        <p:nvPicPr>
          <p:cNvPr id="6" name="Picture 5"/>
          <p:cNvPicPr>
            <a:picLocks noChangeAspect="1"/>
          </p:cNvPicPr>
          <p:nvPr/>
        </p:nvPicPr>
        <p:blipFill>
          <a:blip r:embed="rId3"/>
          <a:stretch>
            <a:fillRect/>
          </a:stretch>
        </p:blipFill>
        <p:spPr>
          <a:xfrm>
            <a:off x="784511" y="1197700"/>
            <a:ext cx="7352787" cy="4065160"/>
          </a:xfrm>
          <a:prstGeom prst="rect">
            <a:avLst/>
          </a:prstGeom>
        </p:spPr>
      </p:pic>
      <p:sp>
        <p:nvSpPr>
          <p:cNvPr id="3" name="Rectangle 2"/>
          <p:cNvSpPr/>
          <p:nvPr/>
        </p:nvSpPr>
        <p:spPr>
          <a:xfrm>
            <a:off x="674136" y="5317560"/>
            <a:ext cx="7784064" cy="923330"/>
          </a:xfrm>
          <a:prstGeom prst="rect">
            <a:avLst/>
          </a:prstGeom>
        </p:spPr>
        <p:txBody>
          <a:bodyPr wrap="square">
            <a:spAutoFit/>
          </a:bodyPr>
          <a:lstStyle/>
          <a:p>
            <a:r>
              <a:rPr lang="en-US" dirty="0" smtClean="0"/>
              <a:t>Averaged SD </a:t>
            </a:r>
            <a:r>
              <a:rPr lang="en-US" dirty="0"/>
              <a:t>values ​​of </a:t>
            </a:r>
            <a:r>
              <a:rPr lang="en-US" dirty="0" smtClean="0"/>
              <a:t>PPS </a:t>
            </a:r>
            <a:r>
              <a:rPr lang="en-US" dirty="0"/>
              <a:t>parameters at the start of testing</a:t>
            </a:r>
          </a:p>
          <a:p>
            <a:r>
              <a:rPr lang="en-US" dirty="0"/>
              <a:t>with the maximum (Max) value (group 1 blue bars) and minimum (Min) values ​​(group 2, red bars).</a:t>
            </a:r>
            <a:endParaRPr lang="ru-RU" dirty="0"/>
          </a:p>
        </p:txBody>
      </p:sp>
    </p:spTree>
    <p:extLst>
      <p:ext uri="{BB962C8B-B14F-4D97-AF65-F5344CB8AC3E}">
        <p14:creationId xmlns:p14="http://schemas.microsoft.com/office/powerpoint/2010/main" val="81403845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15</a:t>
            </a:fld>
            <a:endParaRPr lang="ru-RU" altLang="ru-RU"/>
          </a:p>
        </p:txBody>
      </p:sp>
      <p:sp>
        <p:nvSpPr>
          <p:cNvPr id="3" name="Rectangle 2"/>
          <p:cNvSpPr/>
          <p:nvPr/>
        </p:nvSpPr>
        <p:spPr>
          <a:xfrm>
            <a:off x="1026160" y="45748"/>
            <a:ext cx="7432040" cy="646331"/>
          </a:xfrm>
          <a:prstGeom prst="rect">
            <a:avLst/>
          </a:prstGeom>
        </p:spPr>
        <p:txBody>
          <a:bodyPr wrap="square">
            <a:spAutoFit/>
          </a:bodyPr>
          <a:lstStyle/>
          <a:p>
            <a:pPr lvl="0" algn="ctr">
              <a:defRPr/>
            </a:pPr>
            <a:r>
              <a:rPr lang="en-US" sz="3600" dirty="0">
                <a:solidFill>
                  <a:srgbClr val="3333CC"/>
                </a:solidFill>
                <a:latin typeface="Times New Roman"/>
              </a:rPr>
              <a:t>Chronobiology and </a:t>
            </a:r>
            <a:r>
              <a:rPr lang="en-US" sz="3600" dirty="0" err="1" smtClean="0">
                <a:solidFill>
                  <a:srgbClr val="3333CC"/>
                </a:solidFill>
                <a:latin typeface="Times New Roman"/>
              </a:rPr>
              <a:t>Homeokinesis</a:t>
            </a:r>
            <a:endParaRPr lang="en-US" sz="3600" dirty="0">
              <a:solidFill>
                <a:srgbClr val="3333CC"/>
              </a:solidFill>
              <a:latin typeface="Times New Roman"/>
            </a:endParaRPr>
          </a:p>
        </p:txBody>
      </p:sp>
      <p:sp>
        <p:nvSpPr>
          <p:cNvPr id="4" name="Rectangle 3"/>
          <p:cNvSpPr/>
          <p:nvPr/>
        </p:nvSpPr>
        <p:spPr>
          <a:xfrm>
            <a:off x="715161" y="3119033"/>
            <a:ext cx="7887417" cy="421654"/>
          </a:xfrm>
          <a:prstGeom prst="rect">
            <a:avLst/>
          </a:prstGeom>
        </p:spPr>
        <p:txBody>
          <a:bodyPr wrap="square">
            <a:spAutoFit/>
          </a:bodyPr>
          <a:lstStyle/>
          <a:p>
            <a:pPr>
              <a:lnSpc>
                <a:spcPct val="107000"/>
              </a:lnSpc>
              <a:spcAft>
                <a:spcPts val="800"/>
              </a:spcAft>
            </a:pPr>
            <a:r>
              <a:rPr lang="en-US" sz="2000" dirty="0">
                <a:ea typeface="Calibri" panose="020F0502020204030204" pitchFamily="34" charset="0"/>
                <a:cs typeface="Arial" panose="020B0604020202020204" pitchFamily="34" charset="0"/>
              </a:rPr>
              <a:t>Explicit dependence of the stimulus response to the type of stimuli</a:t>
            </a:r>
            <a:endParaRPr lang="en-US" sz="2000" dirty="0">
              <a:effectLst/>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94625" y="708825"/>
            <a:ext cx="3953181" cy="2395936"/>
          </a:xfrm>
          <a:prstGeom prst="rect">
            <a:avLst/>
          </a:prstGeom>
        </p:spPr>
      </p:pic>
      <p:pic>
        <p:nvPicPr>
          <p:cNvPr id="7" name="Picture 6"/>
          <p:cNvPicPr>
            <a:picLocks noChangeAspect="1"/>
          </p:cNvPicPr>
          <p:nvPr/>
        </p:nvPicPr>
        <p:blipFill>
          <a:blip r:embed="rId4"/>
          <a:stretch>
            <a:fillRect/>
          </a:stretch>
        </p:blipFill>
        <p:spPr>
          <a:xfrm>
            <a:off x="4503128" y="708825"/>
            <a:ext cx="4155139" cy="2395936"/>
          </a:xfrm>
          <a:prstGeom prst="rect">
            <a:avLst/>
          </a:prstGeom>
        </p:spPr>
      </p:pic>
      <p:pic>
        <p:nvPicPr>
          <p:cNvPr id="8" name="Picture 7"/>
          <p:cNvPicPr>
            <a:picLocks noChangeAspect="1"/>
          </p:cNvPicPr>
          <p:nvPr/>
        </p:nvPicPr>
        <p:blipFill>
          <a:blip r:embed="rId5"/>
          <a:stretch>
            <a:fillRect/>
          </a:stretch>
        </p:blipFill>
        <p:spPr>
          <a:xfrm>
            <a:off x="294625" y="3724902"/>
            <a:ext cx="3953180" cy="2480839"/>
          </a:xfrm>
          <a:prstGeom prst="rect">
            <a:avLst/>
          </a:prstGeom>
        </p:spPr>
      </p:pic>
      <p:pic>
        <p:nvPicPr>
          <p:cNvPr id="9" name="Picture 8"/>
          <p:cNvPicPr>
            <a:picLocks noChangeAspect="1"/>
          </p:cNvPicPr>
          <p:nvPr/>
        </p:nvPicPr>
        <p:blipFill>
          <a:blip r:embed="rId6"/>
          <a:stretch>
            <a:fillRect/>
          </a:stretch>
        </p:blipFill>
        <p:spPr>
          <a:xfrm>
            <a:off x="4616334" y="3724903"/>
            <a:ext cx="3928729" cy="2452720"/>
          </a:xfrm>
          <a:prstGeom prst="rect">
            <a:avLst/>
          </a:prstGeom>
        </p:spPr>
      </p:pic>
      <p:sp>
        <p:nvSpPr>
          <p:cNvPr id="5" name="Rectangle 4"/>
          <p:cNvSpPr/>
          <p:nvPr/>
        </p:nvSpPr>
        <p:spPr>
          <a:xfrm>
            <a:off x="471626" y="6276945"/>
            <a:ext cx="7787336" cy="400110"/>
          </a:xfrm>
          <a:prstGeom prst="rect">
            <a:avLst/>
          </a:prstGeom>
        </p:spPr>
        <p:txBody>
          <a:bodyPr wrap="square">
            <a:spAutoFit/>
          </a:bodyPr>
          <a:lstStyle/>
          <a:p>
            <a:r>
              <a:rPr lang="en-US" sz="2000" dirty="0"/>
              <a:t>Implicit dependence of the stimulus response to the type of stimuli</a:t>
            </a:r>
            <a:endParaRPr lang="ru-RU" sz="2000" dirty="0"/>
          </a:p>
        </p:txBody>
      </p:sp>
    </p:spTree>
    <p:extLst>
      <p:ext uri="{BB962C8B-B14F-4D97-AF65-F5344CB8AC3E}">
        <p14:creationId xmlns:p14="http://schemas.microsoft.com/office/powerpoint/2010/main" val="157083721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16</a:t>
            </a:fld>
            <a:endParaRPr lang="ru-RU" altLang="en-US" sz="1400" dirty="0"/>
          </a:p>
        </p:txBody>
      </p:sp>
      <p:sp>
        <p:nvSpPr>
          <p:cNvPr id="31747" name="Rectangle 2"/>
          <p:cNvSpPr>
            <a:spLocks noGrp="1" noChangeArrowheads="1"/>
          </p:cNvSpPr>
          <p:nvPr>
            <p:ph type="title"/>
          </p:nvPr>
        </p:nvSpPr>
        <p:spPr>
          <a:xfrm>
            <a:off x="574819" y="196573"/>
            <a:ext cx="7470537" cy="571500"/>
          </a:xfrm>
        </p:spPr>
        <p:txBody>
          <a:bodyPr/>
          <a:lstStyle/>
          <a:p>
            <a:pPr eaLnBrk="1" hangingPunct="1"/>
            <a:r>
              <a:rPr lang="en-US" altLang="en-US" sz="4000" dirty="0" smtClean="0">
                <a:solidFill>
                  <a:schemeClr val="accent2"/>
                </a:solidFill>
              </a:rPr>
              <a:t>Conclusion</a:t>
            </a:r>
            <a:endParaRPr lang="ru-RU" altLang="en-US" sz="4000" dirty="0">
              <a:solidFill>
                <a:schemeClr val="accent2"/>
              </a:solidFill>
            </a:endParaRPr>
          </a:p>
        </p:txBody>
      </p:sp>
      <p:sp>
        <p:nvSpPr>
          <p:cNvPr id="2" name="Rectangle 1"/>
          <p:cNvSpPr/>
          <p:nvPr/>
        </p:nvSpPr>
        <p:spPr>
          <a:xfrm>
            <a:off x="671195" y="931694"/>
            <a:ext cx="7787005" cy="4708981"/>
          </a:xfrm>
          <a:prstGeom prst="rect">
            <a:avLst/>
          </a:prstGeom>
        </p:spPr>
        <p:txBody>
          <a:bodyPr wrap="square">
            <a:spAutoFit/>
          </a:bodyPr>
          <a:lstStyle/>
          <a:p>
            <a:pPr marL="342900" indent="-342900">
              <a:buFontTx/>
              <a:buAutoNum type="arabicPeriod"/>
              <a:defRPr/>
            </a:pPr>
            <a:r>
              <a:rPr lang="en-US" sz="2000" dirty="0" err="1"/>
              <a:t>Chronobiological</a:t>
            </a:r>
            <a:r>
              <a:rPr lang="en-US" sz="2000" dirty="0"/>
              <a:t> rhythms affect unconscious and conscious </a:t>
            </a:r>
            <a:r>
              <a:rPr lang="en-US" sz="2000" dirty="0" smtClean="0"/>
              <a:t>responses </a:t>
            </a:r>
            <a:r>
              <a:rPr lang="en-US" sz="2000" dirty="0"/>
              <a:t>that differ at opposite </a:t>
            </a:r>
            <a:r>
              <a:rPr lang="en-US" sz="2000" dirty="0" smtClean="0"/>
              <a:t>points </a:t>
            </a:r>
            <a:r>
              <a:rPr lang="en-US" sz="2000" dirty="0"/>
              <a:t>of brain activity </a:t>
            </a:r>
            <a:r>
              <a:rPr lang="en-US" sz="2000" dirty="0" smtClean="0"/>
              <a:t>rhythm − </a:t>
            </a:r>
            <a:r>
              <a:rPr lang="en-US" sz="2000" dirty="0"/>
              <a:t>the beginning of growth (Min) and the beginning of a decline (Max).</a:t>
            </a:r>
          </a:p>
          <a:p>
            <a:pPr marL="342900" indent="-342900">
              <a:buFontTx/>
              <a:buAutoNum type="arabicPeriod"/>
              <a:defRPr/>
            </a:pPr>
            <a:r>
              <a:rPr lang="en-US" sz="2000" dirty="0"/>
              <a:t>Conscious and unconscious responses to stimuli depend on the period of their presentation. For periods of </a:t>
            </a:r>
            <a:r>
              <a:rPr lang="en-US" sz="2000" dirty="0" smtClean="0"/>
              <a:t>stimuli presentation 5-15 </a:t>
            </a:r>
            <a:r>
              <a:rPr lang="en-US" sz="2000" dirty="0"/>
              <a:t>seconds, </a:t>
            </a:r>
            <a:r>
              <a:rPr lang="en-US" sz="2000" dirty="0" smtClean="0"/>
              <a:t>is </a:t>
            </a:r>
            <a:r>
              <a:rPr lang="en-US" sz="2000" dirty="0"/>
              <a:t>necessary to use various algorithms for processing stimulus response</a:t>
            </a:r>
            <a:r>
              <a:rPr lang="en-US" sz="2000" dirty="0" smtClean="0"/>
              <a:t>.</a:t>
            </a:r>
          </a:p>
          <a:p>
            <a:pPr marL="342900" indent="-342900">
              <a:buFontTx/>
              <a:buAutoNum type="arabicPeriod"/>
              <a:defRPr/>
            </a:pPr>
            <a:r>
              <a:rPr lang="en-US" sz="2000" dirty="0"/>
              <a:t>One-minute variability in behavioral parameters is no less important characteristic of a personality than the average value of a behavioral characteristic.</a:t>
            </a:r>
          </a:p>
          <a:p>
            <a:pPr marL="342900" indent="-342900">
              <a:buFontTx/>
              <a:buAutoNum type="arabicPeriod"/>
              <a:defRPr/>
            </a:pPr>
            <a:r>
              <a:rPr lang="en-US" sz="2000" dirty="0"/>
              <a:t>The </a:t>
            </a:r>
            <a:r>
              <a:rPr lang="en-US" sz="2000" dirty="0" smtClean="0"/>
              <a:t>results allows </a:t>
            </a:r>
            <a:r>
              <a:rPr lang="en-US" sz="2000" dirty="0"/>
              <a:t>to look optimistically at the possibility of practical implementation of a quick one-minute profiling to an arbitrary factor with an objective stimulus material with </a:t>
            </a:r>
            <a:r>
              <a:rPr lang="en-US" sz="2000" dirty="0" smtClean="0"/>
              <a:t>accuracy not </a:t>
            </a:r>
            <a:r>
              <a:rPr lang="en-US" sz="2000" dirty="0"/>
              <a:t>inferior to classical psychophysiology.</a:t>
            </a:r>
            <a:endParaRPr lang="ru-RU" sz="2000" dirty="0"/>
          </a:p>
        </p:txBody>
      </p:sp>
    </p:spTree>
    <p:extLst>
      <p:ext uri="{BB962C8B-B14F-4D97-AF65-F5344CB8AC3E}">
        <p14:creationId xmlns:p14="http://schemas.microsoft.com/office/powerpoint/2010/main" val="17347899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17</a:t>
            </a:fld>
            <a:endParaRPr lang="ru-RU" altLang="ru-RU" sz="140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en-US" b="1" dirty="0" smtClean="0">
                <a:solidFill>
                  <a:schemeClr val="accent2"/>
                </a:solidFill>
                <a:effectLst>
                  <a:outerShdw blurRad="38100" dist="38100" dir="2700000" algn="tl">
                    <a:srgbClr val="C0C0C0"/>
                  </a:outerShdw>
                </a:effectLst>
              </a:rPr>
              <a:t>Thanks for the Attention</a:t>
            </a:r>
            <a:r>
              <a:rPr lang="ru-RU" b="1" dirty="0" smtClean="0">
                <a:solidFill>
                  <a:schemeClr val="accent2"/>
                </a:solidFill>
                <a:effectLst>
                  <a:outerShdw blurRad="38100" dist="38100" dir="2700000" algn="tl">
                    <a:srgbClr val="C0C0C0"/>
                  </a:outerShdw>
                </a:effectLst>
              </a:rPr>
              <a:t>!</a:t>
            </a:r>
            <a:endParaRPr lang="ru-RU" b="1" dirty="0">
              <a:solidFill>
                <a:schemeClr val="accent2"/>
              </a:solidFill>
              <a:effectLst>
                <a:outerShdw blurRad="38100" dist="38100" dir="2700000" algn="tl">
                  <a:srgbClr val="C0C0C0"/>
                </a:outerShdw>
              </a:effectLst>
            </a:endParaRP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dirty="0"/>
          </a:p>
          <a:p>
            <a:pPr algn="ctr" eaLnBrk="1" hangingPunct="1">
              <a:buFontTx/>
              <a:buNone/>
            </a:pPr>
            <a:r>
              <a:rPr lang="en-US" altLang="ru-RU" dirty="0" smtClean="0"/>
              <a:t>Viktor Minkin</a:t>
            </a:r>
          </a:p>
          <a:p>
            <a:pPr algn="ctr" eaLnBrk="1" hangingPunct="1">
              <a:buFontTx/>
              <a:buNone/>
            </a:pPr>
            <a:r>
              <a:rPr lang="en-US" altLang="ru-RU" dirty="0" smtClean="0"/>
              <a:t>CEO Elsys Corp</a:t>
            </a:r>
            <a:r>
              <a:rPr lang="ru-RU" altLang="ru-RU" dirty="0" smtClean="0"/>
              <a:t>     </a:t>
            </a:r>
            <a:endParaRPr lang="en-US" altLang="ru-RU" dirty="0"/>
          </a:p>
          <a:p>
            <a:pPr algn="ctr" eaLnBrk="1" hangingPunct="1">
              <a:buFontTx/>
              <a:buNone/>
            </a:pPr>
            <a:r>
              <a:rPr lang="de-DE" altLang="ru-RU" sz="4000" dirty="0"/>
              <a:t>e</a:t>
            </a:r>
            <a:r>
              <a:rPr lang="ru-RU" altLang="ru-RU" sz="4000" dirty="0"/>
              <a:t>-</a:t>
            </a:r>
            <a:r>
              <a:rPr lang="de-DE" altLang="ru-RU" sz="4000" dirty="0"/>
              <a:t>mail</a:t>
            </a:r>
            <a:r>
              <a:rPr lang="ru-RU" altLang="ru-RU" sz="4000" dirty="0"/>
              <a:t>: </a:t>
            </a:r>
            <a:r>
              <a:rPr lang="en-US" altLang="ru-RU" sz="4000" b="1" dirty="0">
                <a:solidFill>
                  <a:schemeClr val="accent2"/>
                </a:solidFill>
              </a:rPr>
              <a:t>minkin@elsys.ru</a:t>
            </a:r>
          </a:p>
          <a:p>
            <a:pPr algn="ctr" eaLnBrk="1" hangingPunct="1">
              <a:buFontTx/>
              <a:buNone/>
            </a:pPr>
            <a:r>
              <a:rPr lang="en-US" altLang="ru-RU" b="1" dirty="0"/>
              <a:t> </a:t>
            </a:r>
            <a:endParaRPr lang="en-US" altLang="ru-RU" dirty="0"/>
          </a:p>
          <a:p>
            <a:pPr algn="ctr" eaLnBrk="1" hangingPunct="1">
              <a:buFontTx/>
              <a:buNone/>
            </a:pPr>
            <a:r>
              <a:rPr lang="en-US" altLang="ru-RU" sz="4400" b="1" dirty="0">
                <a:solidFill>
                  <a:schemeClr val="accent2"/>
                </a:solidFill>
              </a:rPr>
              <a:t>  </a:t>
            </a:r>
            <a:r>
              <a:rPr lang="en-US" altLang="ru-RU" b="1" dirty="0">
                <a:solidFill>
                  <a:schemeClr val="accent2"/>
                </a:solidFill>
              </a:rPr>
              <a:t>www.elsys.ru</a:t>
            </a:r>
            <a:r>
              <a:rPr lang="en-US" altLang="ru-RU" dirty="0"/>
              <a:t>  </a:t>
            </a:r>
          </a:p>
          <a:p>
            <a:pPr algn="ctr" eaLnBrk="1" hangingPunct="1">
              <a:buFontTx/>
              <a:buNone/>
            </a:pPr>
            <a:r>
              <a:rPr lang="en-US" altLang="ru-RU" b="1" dirty="0">
                <a:solidFill>
                  <a:schemeClr val="accent2"/>
                </a:solidFill>
              </a:rPr>
              <a:t>  </a:t>
            </a:r>
            <a:r>
              <a:rPr lang="en-US" altLang="ru-RU" sz="3600" b="1" dirty="0">
                <a:solidFill>
                  <a:schemeClr val="accent2"/>
                </a:solidFill>
              </a:rPr>
              <a:t>www.psymaker.com</a:t>
            </a:r>
          </a:p>
          <a:p>
            <a:pPr algn="ctr" eaLnBrk="1" hangingPunct="1">
              <a:buFontTx/>
              <a:buNone/>
            </a:pPr>
            <a:endParaRPr lang="ru-RU" altLang="ru-RU" sz="3600" u="sng" dirty="0">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A51165B-B1AE-4C7D-99D6-72E1466561F8}" type="slidenum">
              <a:rPr lang="ru-RU" altLang="ru-RU" sz="1400" smtClean="0">
                <a:solidFill>
                  <a:srgbClr val="000000"/>
                </a:solidFill>
              </a:rPr>
              <a:pPr>
                <a:spcBef>
                  <a:spcPct val="0"/>
                </a:spcBef>
                <a:buFontTx/>
                <a:buNone/>
              </a:pPr>
              <a:t>2</a:t>
            </a:fld>
            <a:endParaRPr lang="ru-RU" altLang="ru-RU" sz="1400">
              <a:solidFill>
                <a:srgbClr val="000000"/>
              </a:solidFill>
            </a:endParaRPr>
          </a:p>
        </p:txBody>
      </p:sp>
      <p:sp>
        <p:nvSpPr>
          <p:cNvPr id="7170" name="Rectangle 2"/>
          <p:cNvSpPr>
            <a:spLocks noGrp="1" noChangeArrowheads="1"/>
          </p:cNvSpPr>
          <p:nvPr>
            <p:ph type="title"/>
          </p:nvPr>
        </p:nvSpPr>
        <p:spPr>
          <a:xfrm>
            <a:off x="0" y="-54006"/>
            <a:ext cx="9189379" cy="1399674"/>
          </a:xfrm>
        </p:spPr>
        <p:txBody>
          <a:bodyPr/>
          <a:lstStyle/>
          <a:p>
            <a:pPr eaLnBrk="1" hangingPunct="1">
              <a:defRPr/>
            </a:pPr>
            <a:r>
              <a:rPr lang="en-US" sz="3200" dirty="0" err="1">
                <a:solidFill>
                  <a:schemeClr val="accent2"/>
                </a:solidFill>
                <a:effectLst>
                  <a:outerShdw blurRad="38100" dist="38100" dir="2700000" algn="tl">
                    <a:srgbClr val="C0C0C0"/>
                  </a:outerShdw>
                </a:effectLst>
              </a:rPr>
              <a:t>VibraNLP</a:t>
            </a:r>
            <a:r>
              <a:rPr lang="en-US" sz="3200" dirty="0">
                <a:solidFill>
                  <a:schemeClr val="accent2"/>
                </a:solidFill>
                <a:effectLst>
                  <a:outerShdw blurRad="38100" dist="38100" dir="2700000" algn="tl">
                    <a:srgbClr val="C0C0C0"/>
                  </a:outerShdw>
                </a:effectLst>
              </a:rPr>
              <a:t> program. Human </a:t>
            </a:r>
            <a:r>
              <a:rPr lang="en-US" sz="3200" dirty="0" smtClean="0">
                <a:solidFill>
                  <a:schemeClr val="accent2"/>
                </a:solidFill>
                <a:effectLst>
                  <a:outerShdw blurRad="38100" dist="38100" dir="2700000" algn="tl">
                    <a:srgbClr val="C0C0C0"/>
                  </a:outerShdw>
                </a:effectLst>
              </a:rPr>
              <a:t>Psychophysiological Response </a:t>
            </a:r>
            <a:r>
              <a:rPr lang="en-US" sz="3200" dirty="0">
                <a:solidFill>
                  <a:schemeClr val="accent2"/>
                </a:solidFill>
                <a:effectLst>
                  <a:outerShdw blurRad="38100" dist="38100" dir="2700000" algn="tl">
                    <a:srgbClr val="C0C0C0"/>
                  </a:outerShdw>
                </a:effectLst>
              </a:rPr>
              <a:t>to </a:t>
            </a:r>
            <a:r>
              <a:rPr lang="en-US" sz="3200" dirty="0" smtClean="0">
                <a:solidFill>
                  <a:schemeClr val="accent2"/>
                </a:solidFill>
                <a:effectLst>
                  <a:outerShdw blurRad="38100" dist="38100" dir="2700000" algn="tl">
                    <a:srgbClr val="C0C0C0"/>
                  </a:outerShdw>
                </a:effectLst>
              </a:rPr>
              <a:t>Complex Stimuli</a:t>
            </a:r>
            <a:endParaRPr lang="ru-RU" sz="3200" dirty="0">
              <a:solidFill>
                <a:schemeClr val="accent2"/>
              </a:solidFill>
              <a:effectLst>
                <a:outerShdw blurRad="38100" dist="38100" dir="2700000" algn="tl">
                  <a:srgbClr val="C0C0C0"/>
                </a:outerShdw>
              </a:effectLst>
            </a:endParaRPr>
          </a:p>
        </p:txBody>
      </p:sp>
      <p:cxnSp>
        <p:nvCxnSpPr>
          <p:cNvPr id="39" name="Прямая со стрелкой 38"/>
          <p:cNvCxnSpPr/>
          <p:nvPr/>
        </p:nvCxnSpPr>
        <p:spPr>
          <a:xfrm>
            <a:off x="5440680" y="10107930"/>
            <a:ext cx="390525" cy="0"/>
          </a:xfrm>
          <a:prstGeom prst="straightConnector1">
            <a:avLst/>
          </a:prstGeom>
          <a:noFill/>
          <a:ln w="6350" cap="flat" cmpd="sng" algn="ctr">
            <a:solidFill>
              <a:sysClr val="windowText" lastClr="000000"/>
            </a:solidFill>
            <a:prstDash val="solid"/>
            <a:miter lim="800000"/>
            <a:tailEnd type="triangle"/>
          </a:ln>
          <a:effectLst/>
        </p:spPr>
      </p:cxnSp>
      <p:grpSp>
        <p:nvGrpSpPr>
          <p:cNvPr id="60" name="Группа 59"/>
          <p:cNvGrpSpPr/>
          <p:nvPr/>
        </p:nvGrpSpPr>
        <p:grpSpPr>
          <a:xfrm>
            <a:off x="269999" y="1611243"/>
            <a:ext cx="8620428" cy="2777613"/>
            <a:chOff x="454638" y="1371599"/>
            <a:chExt cx="8273748" cy="2777613"/>
          </a:xfrm>
        </p:grpSpPr>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454638" y="2821857"/>
              <a:ext cx="580104" cy="1327355"/>
            </a:xfrm>
            <a:prstGeom prst="rect">
              <a:avLst/>
            </a:prstGeom>
          </p:spPr>
        </p:pic>
        <p:sp>
          <p:nvSpPr>
            <p:cNvPr id="3" name="Прямоугольник 2"/>
            <p:cNvSpPr/>
            <p:nvPr/>
          </p:nvSpPr>
          <p:spPr>
            <a:xfrm>
              <a:off x="1498999" y="2821857"/>
              <a:ext cx="1737299"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685984" y="2812024"/>
              <a:ext cx="966077"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37303" y="1371599"/>
              <a:ext cx="1040497" cy="10471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454588" y="1371599"/>
              <a:ext cx="973532" cy="10471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082448" y="1679135"/>
              <a:ext cx="1000381" cy="584775"/>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Pretestingstimuli</a:t>
              </a:r>
              <a:endParaRPr lang="ru-RU"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7863" y="1571986"/>
              <a:ext cx="992452"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Multi</a:t>
              </a:r>
            </a:p>
            <a:p>
              <a:r>
                <a:rPr lang="en-US" sz="1600" dirty="0" smtClean="0">
                  <a:latin typeface="Times New Roman" panose="02020603050405020304" pitchFamily="18" charset="0"/>
                  <a:cs typeface="Times New Roman" panose="02020603050405020304" pitchFamily="18" charset="0"/>
                </a:rPr>
                <a:t>factorial stimuli</a:t>
              </a:r>
              <a:endParaRPr lang="ru-RU" sz="1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10214" y="3223924"/>
              <a:ext cx="96607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Person</a:t>
              </a:r>
            </a:p>
            <a:p>
              <a:r>
                <a:rPr lang="en-US" sz="2000" dirty="0" smtClean="0">
                  <a:latin typeface="Times New Roman" panose="02020603050405020304" pitchFamily="18" charset="0"/>
                  <a:cs typeface="Times New Roman" panose="02020603050405020304" pitchFamily="18" charset="0"/>
                </a:rPr>
                <a:t>profile</a:t>
              </a:r>
              <a:endParaRPr lang="ru-RU" sz="20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113693" y="2821857"/>
              <a:ext cx="1737299"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288394" y="2786303"/>
              <a:ext cx="1356927" cy="1362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149833" y="3184756"/>
              <a:ext cx="1580854"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Basic testing</a:t>
              </a:r>
              <a:endParaRPr lang="ru-RU"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278192" y="3077034"/>
              <a:ext cx="1450194" cy="1015663"/>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Comparative profile,</a:t>
              </a:r>
            </a:p>
            <a:p>
              <a:pPr algn="ctr"/>
              <a:r>
                <a:rPr lang="en-US" sz="2000" dirty="0" smtClean="0">
                  <a:latin typeface="Times New Roman" panose="02020603050405020304" pitchFamily="18" charset="0"/>
                  <a:cs typeface="Times New Roman" panose="02020603050405020304" pitchFamily="18" charset="0"/>
                </a:rPr>
                <a:t> IFS</a:t>
              </a:r>
              <a:endParaRPr lang="ru-RU" sz="2000" dirty="0">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a:stCxn id="12" idx="1"/>
            </p:cNvCxnSpPr>
            <p:nvPr/>
          </p:nvCxnSpPr>
          <p:spPr>
            <a:xfrm flipH="1" flipV="1">
              <a:off x="707923" y="1887794"/>
              <a:ext cx="329380" cy="7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697657" y="1887792"/>
              <a:ext cx="2675" cy="924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4" idx="3"/>
            </p:cNvCxnSpPr>
            <p:nvPr/>
          </p:nvCxnSpPr>
          <p:spPr>
            <a:xfrm flipV="1">
              <a:off x="2082829" y="1848412"/>
              <a:ext cx="284819" cy="123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3" idx="0"/>
            </p:cNvCxnSpPr>
            <p:nvPr/>
          </p:nvCxnSpPr>
          <p:spPr>
            <a:xfrm>
              <a:off x="2367648" y="1848412"/>
              <a:ext cx="1" cy="973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4" idx="1"/>
            </p:cNvCxnSpPr>
            <p:nvPr/>
          </p:nvCxnSpPr>
          <p:spPr>
            <a:xfrm flipH="1" flipV="1">
              <a:off x="4169022" y="1887792"/>
              <a:ext cx="285566" cy="7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2" name="Прямая со стрелкой 7171"/>
            <p:cNvCxnSpPr>
              <a:endCxn id="9" idx="0"/>
            </p:cNvCxnSpPr>
            <p:nvPr/>
          </p:nvCxnSpPr>
          <p:spPr>
            <a:xfrm>
              <a:off x="4169022" y="1887792"/>
              <a:ext cx="1" cy="924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74" name="Прямая соединительная линия 7173"/>
            <p:cNvCxnSpPr/>
            <p:nvPr/>
          </p:nvCxnSpPr>
          <p:spPr>
            <a:xfrm>
              <a:off x="5440680" y="1848412"/>
              <a:ext cx="5226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9" name="Прямая соединительная линия 7178"/>
            <p:cNvCxnSpPr/>
            <p:nvPr/>
          </p:nvCxnSpPr>
          <p:spPr>
            <a:xfrm>
              <a:off x="5963353" y="1848411"/>
              <a:ext cx="0" cy="973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4" name="Прямая со стрелкой 7183"/>
            <p:cNvCxnSpPr>
              <a:endCxn id="3" idx="1"/>
            </p:cNvCxnSpPr>
            <p:nvPr/>
          </p:nvCxnSpPr>
          <p:spPr>
            <a:xfrm>
              <a:off x="872613" y="3475701"/>
              <a:ext cx="626386" cy="98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526707" y="3214091"/>
              <a:ext cx="1580854"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Pretesting</a:t>
              </a:r>
              <a:endParaRPr lang="ru-RU" sz="2000" dirty="0">
                <a:latin typeface="Times New Roman" panose="02020603050405020304" pitchFamily="18" charset="0"/>
                <a:cs typeface="Times New Roman" panose="02020603050405020304" pitchFamily="18" charset="0"/>
              </a:endParaRPr>
            </a:p>
          </p:txBody>
        </p:sp>
        <p:cxnSp>
          <p:nvCxnSpPr>
            <p:cNvPr id="87" name="Прямая со стрелкой 86"/>
            <p:cNvCxnSpPr/>
            <p:nvPr/>
          </p:nvCxnSpPr>
          <p:spPr>
            <a:xfrm flipV="1">
              <a:off x="3258712" y="3474800"/>
              <a:ext cx="441115" cy="1801"/>
            </a:xfrm>
            <a:prstGeom prst="straightConnector1">
              <a:avLst/>
            </a:prstGeom>
            <a:noFill/>
            <a:ln w="19050" cap="flat" cmpd="sng" algn="ctr">
              <a:solidFill>
                <a:sysClr val="windowText" lastClr="000000"/>
              </a:solidFill>
              <a:prstDash val="solid"/>
              <a:miter lim="800000"/>
              <a:tailEnd type="triangle"/>
            </a:ln>
            <a:effectLst/>
          </p:spPr>
        </p:cxnSp>
        <p:cxnSp>
          <p:nvCxnSpPr>
            <p:cNvPr id="96" name="Прямая со стрелкой 95"/>
            <p:cNvCxnSpPr/>
            <p:nvPr/>
          </p:nvCxnSpPr>
          <p:spPr>
            <a:xfrm flipV="1">
              <a:off x="4670211" y="3444564"/>
              <a:ext cx="441115" cy="1801"/>
            </a:xfrm>
            <a:prstGeom prst="straightConnector1">
              <a:avLst/>
            </a:prstGeom>
            <a:noFill/>
            <a:ln w="19050" cap="flat" cmpd="sng" algn="ctr">
              <a:solidFill>
                <a:sysClr val="windowText" lastClr="000000"/>
              </a:solidFill>
              <a:prstDash val="solid"/>
              <a:miter lim="800000"/>
              <a:tailEnd type="triangle"/>
            </a:ln>
            <a:effectLst/>
          </p:spPr>
        </p:cxnSp>
        <p:cxnSp>
          <p:nvCxnSpPr>
            <p:cNvPr id="97" name="Прямая со стрелкой 96"/>
            <p:cNvCxnSpPr/>
            <p:nvPr/>
          </p:nvCxnSpPr>
          <p:spPr>
            <a:xfrm flipV="1">
              <a:off x="6852979" y="3457685"/>
              <a:ext cx="441115" cy="1801"/>
            </a:xfrm>
            <a:prstGeom prst="straightConnector1">
              <a:avLst/>
            </a:prstGeom>
            <a:noFill/>
            <a:ln w="19050" cap="flat" cmpd="sng" algn="ctr">
              <a:solidFill>
                <a:sysClr val="windowText" lastClr="000000"/>
              </a:solidFill>
              <a:prstDash val="solid"/>
              <a:miter lim="800000"/>
              <a:tailEnd type="triangle"/>
            </a:ln>
            <a:effectLst/>
          </p:spPr>
        </p:cxnSp>
      </p:grpSp>
      <p:pic>
        <p:nvPicPr>
          <p:cNvPr id="2" name="Picture 1"/>
          <p:cNvPicPr>
            <a:picLocks noChangeAspect="1"/>
          </p:cNvPicPr>
          <p:nvPr/>
        </p:nvPicPr>
        <p:blipFill>
          <a:blip r:embed="rId4"/>
          <a:stretch>
            <a:fillRect/>
          </a:stretch>
        </p:blipFill>
        <p:spPr>
          <a:xfrm>
            <a:off x="3107561" y="4514548"/>
            <a:ext cx="1994587" cy="1981372"/>
          </a:xfrm>
          <a:prstGeom prst="rect">
            <a:avLst/>
          </a:prstGeom>
        </p:spPr>
      </p:pic>
      <p:pic>
        <p:nvPicPr>
          <p:cNvPr id="5" name="Picture 4"/>
          <p:cNvPicPr>
            <a:picLocks noChangeAspect="1"/>
          </p:cNvPicPr>
          <p:nvPr/>
        </p:nvPicPr>
        <p:blipFill>
          <a:blip r:embed="rId5"/>
          <a:stretch>
            <a:fillRect/>
          </a:stretch>
        </p:blipFill>
        <p:spPr>
          <a:xfrm>
            <a:off x="6884128" y="4526263"/>
            <a:ext cx="1774608" cy="198628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69958631"/>
              </p:ext>
            </p:extLst>
          </p:nvPr>
        </p:nvGraphicFramePr>
        <p:xfrm>
          <a:off x="6622904" y="1552073"/>
          <a:ext cx="2353950" cy="1241572"/>
        </p:xfrm>
        <a:graphic>
          <a:graphicData uri="http://schemas.openxmlformats.org/drawingml/2006/table">
            <a:tbl>
              <a:tblPr/>
              <a:tblGrid>
                <a:gridCol w="627720">
                  <a:extLst>
                    <a:ext uri="{9D8B030D-6E8A-4147-A177-3AD203B41FA5}">
                      <a16:colId xmlns:a16="http://schemas.microsoft.com/office/drawing/2014/main" val="2127044742"/>
                    </a:ext>
                  </a:extLst>
                </a:gridCol>
                <a:gridCol w="627720">
                  <a:extLst>
                    <a:ext uri="{9D8B030D-6E8A-4147-A177-3AD203B41FA5}">
                      <a16:colId xmlns:a16="http://schemas.microsoft.com/office/drawing/2014/main" val="1101693964"/>
                    </a:ext>
                  </a:extLst>
                </a:gridCol>
                <a:gridCol w="1098510">
                  <a:extLst>
                    <a:ext uri="{9D8B030D-6E8A-4147-A177-3AD203B41FA5}">
                      <a16:colId xmlns:a16="http://schemas.microsoft.com/office/drawing/2014/main" val="1509935036"/>
                    </a:ext>
                  </a:extLst>
                </a:gridCol>
              </a:tblGrid>
              <a:tr h="447899">
                <a:tc gridSpan="2">
                  <a:txBody>
                    <a:bodyPr/>
                    <a:lstStyle/>
                    <a:p>
                      <a:pPr algn="ctr" fontAlgn="ctr"/>
                      <a:r>
                        <a:rPr lang="en-US" sz="2600" b="0" i="0" u="none" strike="noStrike" dirty="0">
                          <a:solidFill>
                            <a:srgbClr val="000000"/>
                          </a:solidFill>
                          <a:effectLst/>
                          <a:latin typeface="Calibri" panose="020F0502020204030204" pitchFamily="34" charset="0"/>
                        </a:rPr>
                        <a:t>NDI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tc hMerge="1">
                  <a:txBody>
                    <a:bodyPr/>
                    <a:lstStyle/>
                    <a:p>
                      <a:endParaRPr lang="en-US"/>
                    </a:p>
                  </a:txBody>
                  <a:tcPr/>
                </a:tc>
                <a:tc>
                  <a:txBody>
                    <a:bodyPr/>
                    <a:lstStyle/>
                    <a:p>
                      <a:pPr algn="ctr" fontAlgn="ctr"/>
                      <a:r>
                        <a:rPr lang="en-US" sz="2600" b="0" i="0" u="none" strike="noStrike" dirty="0" smtClean="0">
                          <a:solidFill>
                            <a:srgbClr val="000000"/>
                          </a:solidFill>
                          <a:effectLst/>
                          <a:latin typeface="Calibri" panose="020F0502020204030204" pitchFamily="34" charset="0"/>
                        </a:rPr>
                        <a:t>4</a:t>
                      </a:r>
                      <a:endParaRPr lang="en-US" sz="2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691655180"/>
                  </a:ext>
                </a:extLst>
              </a:tr>
              <a:tr h="137815">
                <a:tc>
                  <a:txBody>
                    <a:bodyPr/>
                    <a:lstStyle/>
                    <a:p>
                      <a:pPr algn="ctr" fontAlgn="ctr"/>
                      <a:r>
                        <a:rPr lang="en-US" sz="800" b="0" i="0" u="none" strike="noStrike">
                          <a:solidFill>
                            <a:srgbClr val="000000"/>
                          </a:solidFill>
                          <a:effectLst/>
                          <a:latin typeface="Calibri" panose="020F0502020204030204" pitchFamily="34" charset="0"/>
                        </a:rPr>
                        <a:t>MI+,F+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996624666"/>
                  </a:ext>
                </a:extLst>
              </a:tr>
              <a:tr h="137815">
                <a:tc>
                  <a:txBody>
                    <a:bodyPr/>
                    <a:lstStyle/>
                    <a:p>
                      <a:pPr algn="ctr" fontAlgn="ctr"/>
                      <a:r>
                        <a:rPr lang="en-US" sz="800" b="0" i="0" u="none" strike="noStrike">
                          <a:solidFill>
                            <a:srgbClr val="000000"/>
                          </a:solidFill>
                          <a:effectLst/>
                          <a:latin typeface="Calibri" panose="020F0502020204030204" pitchFamily="34" charset="0"/>
                        </a:rPr>
                        <a:t>MI(3),F(3)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318932189"/>
                  </a:ext>
                </a:extLst>
              </a:tr>
              <a:tr h="190114">
                <a:tc>
                  <a:txBody>
                    <a:bodyPr/>
                    <a:lstStyle/>
                    <a:p>
                      <a:pPr algn="ctr" fontAlgn="ctr"/>
                      <a:r>
                        <a:rPr lang="en-US" sz="800" b="0" i="0" u="none" strike="noStrike">
                          <a:solidFill>
                            <a:srgbClr val="000000"/>
                          </a:solidFill>
                          <a:effectLst/>
                          <a:latin typeface="Calibri" panose="020F0502020204030204" pitchFamily="34" charset="0"/>
                        </a:rPr>
                        <a:t>MI+(IE),F+(IE)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extLst>
                  <a:ext uri="{0D108BD9-81ED-4DB2-BD59-A6C34878D82A}">
                    <a16:rowId xmlns:a16="http://schemas.microsoft.com/office/drawing/2014/main" val="1418565815"/>
                  </a:ext>
                </a:extLst>
              </a:tr>
              <a:tr h="190114">
                <a:tc>
                  <a:txBody>
                    <a:bodyPr/>
                    <a:lstStyle/>
                    <a:p>
                      <a:pPr algn="ctr" fontAlgn="ctr"/>
                      <a:r>
                        <a:rPr lang="en-US" sz="800" b="0" i="0" u="none" strike="noStrike">
                          <a:solidFill>
                            <a:srgbClr val="000000"/>
                          </a:solidFill>
                          <a:effectLst/>
                          <a:latin typeface="Calibri" panose="020F0502020204030204" pitchFamily="34" charset="0"/>
                        </a:rPr>
                        <a:t>MI(3IE),F(3IE)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885823115"/>
                  </a:ext>
                </a:extLst>
              </a:tr>
              <a:tr h="137815">
                <a:tc>
                  <a:txBody>
                    <a:bodyPr/>
                    <a:lstStyle/>
                    <a:p>
                      <a:pPr algn="ctr" fontAlgn="ctr"/>
                      <a:r>
                        <a:rPr lang="en-US" sz="800" b="0" i="0" u="none" strike="noStrike">
                          <a:solidFill>
                            <a:srgbClr val="000000"/>
                          </a:solidFill>
                          <a:effectLst/>
                          <a:latin typeface="Calibri" panose="020F0502020204030204" pitchFamily="34" charset="0"/>
                        </a:rPr>
                        <a:t>F(U),F(S)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020745957"/>
                  </a:ext>
                </a:extLst>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5" y="58298"/>
            <a:ext cx="8971200" cy="794400"/>
          </a:xfrm>
        </p:spPr>
        <p:txBody>
          <a:bodyPr/>
          <a:lstStyle/>
          <a:p>
            <a:r>
              <a:rPr lang="en-US" sz="3200" dirty="0">
                <a:solidFill>
                  <a:schemeClr val="accent2"/>
                </a:solidFill>
                <a:effectLst>
                  <a:outerShdw blurRad="38100" dist="38100" dir="2700000" algn="tl">
                    <a:srgbClr val="C0C0C0"/>
                  </a:outerShdw>
                </a:effectLst>
              </a:rPr>
              <a:t>Personality </a:t>
            </a:r>
            <a:r>
              <a:rPr lang="en-US" sz="3200" dirty="0" smtClean="0">
                <a:solidFill>
                  <a:schemeClr val="accent2"/>
                </a:solidFill>
                <a:effectLst>
                  <a:outerShdw blurRad="38100" dist="38100" dir="2700000" algn="tl">
                    <a:srgbClr val="C0C0C0"/>
                  </a:outerShdw>
                </a:effectLst>
              </a:rPr>
              <a:t>Profile and Investigated Factor Score</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3</a:t>
            </a:fld>
            <a:endParaRPr lang="ru-RU" altLang="ru-RU" dirty="0"/>
          </a:p>
        </p:txBody>
      </p:sp>
      <p:pic>
        <p:nvPicPr>
          <p:cNvPr id="5" name="Picture 4"/>
          <p:cNvPicPr>
            <a:picLocks noChangeAspect="1"/>
          </p:cNvPicPr>
          <p:nvPr/>
        </p:nvPicPr>
        <p:blipFill>
          <a:blip r:embed="rId3"/>
          <a:stretch>
            <a:fillRect/>
          </a:stretch>
        </p:blipFill>
        <p:spPr>
          <a:xfrm>
            <a:off x="223638" y="994750"/>
            <a:ext cx="3423908" cy="1847249"/>
          </a:xfrm>
          <a:prstGeom prst="rect">
            <a:avLst/>
          </a:prstGeom>
        </p:spPr>
      </p:pic>
      <p:pic>
        <p:nvPicPr>
          <p:cNvPr id="6" name="Picture 5"/>
          <p:cNvPicPr>
            <a:picLocks noChangeAspect="1"/>
          </p:cNvPicPr>
          <p:nvPr/>
        </p:nvPicPr>
        <p:blipFill>
          <a:blip r:embed="rId4"/>
          <a:stretch>
            <a:fillRect/>
          </a:stretch>
        </p:blipFill>
        <p:spPr>
          <a:xfrm>
            <a:off x="329400" y="3377718"/>
            <a:ext cx="3318146" cy="187773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8793588"/>
              </p:ext>
            </p:extLst>
          </p:nvPr>
        </p:nvGraphicFramePr>
        <p:xfrm>
          <a:off x="3962849" y="1018914"/>
          <a:ext cx="4991101" cy="1823085"/>
        </p:xfrm>
        <a:graphic>
          <a:graphicData uri="http://schemas.openxmlformats.org/drawingml/2006/table">
            <a:tbl>
              <a:tblPr/>
              <a:tblGrid>
                <a:gridCol w="275175">
                  <a:extLst>
                    <a:ext uri="{9D8B030D-6E8A-4147-A177-3AD203B41FA5}">
                      <a16:colId xmlns:a16="http://schemas.microsoft.com/office/drawing/2014/main" val="3253699009"/>
                    </a:ext>
                  </a:extLst>
                </a:gridCol>
                <a:gridCol w="730636">
                  <a:extLst>
                    <a:ext uri="{9D8B030D-6E8A-4147-A177-3AD203B41FA5}">
                      <a16:colId xmlns:a16="http://schemas.microsoft.com/office/drawing/2014/main" val="56190324"/>
                    </a:ext>
                  </a:extLst>
                </a:gridCol>
                <a:gridCol w="673704">
                  <a:extLst>
                    <a:ext uri="{9D8B030D-6E8A-4147-A177-3AD203B41FA5}">
                      <a16:colId xmlns:a16="http://schemas.microsoft.com/office/drawing/2014/main" val="968096176"/>
                    </a:ext>
                  </a:extLst>
                </a:gridCol>
                <a:gridCol w="673704">
                  <a:extLst>
                    <a:ext uri="{9D8B030D-6E8A-4147-A177-3AD203B41FA5}">
                      <a16:colId xmlns:a16="http://schemas.microsoft.com/office/drawing/2014/main" val="1708459947"/>
                    </a:ext>
                  </a:extLst>
                </a:gridCol>
                <a:gridCol w="673704">
                  <a:extLst>
                    <a:ext uri="{9D8B030D-6E8A-4147-A177-3AD203B41FA5}">
                      <a16:colId xmlns:a16="http://schemas.microsoft.com/office/drawing/2014/main" val="704122400"/>
                    </a:ext>
                  </a:extLst>
                </a:gridCol>
                <a:gridCol w="673704">
                  <a:extLst>
                    <a:ext uri="{9D8B030D-6E8A-4147-A177-3AD203B41FA5}">
                      <a16:colId xmlns:a16="http://schemas.microsoft.com/office/drawing/2014/main" val="2056021134"/>
                    </a:ext>
                  </a:extLst>
                </a:gridCol>
                <a:gridCol w="645237">
                  <a:extLst>
                    <a:ext uri="{9D8B030D-6E8A-4147-A177-3AD203B41FA5}">
                      <a16:colId xmlns:a16="http://schemas.microsoft.com/office/drawing/2014/main" val="1232975956"/>
                    </a:ext>
                  </a:extLst>
                </a:gridCol>
                <a:gridCol w="645237">
                  <a:extLst>
                    <a:ext uri="{9D8B030D-6E8A-4147-A177-3AD203B41FA5}">
                      <a16:colId xmlns:a16="http://schemas.microsoft.com/office/drawing/2014/main" val="701713817"/>
                    </a:ext>
                  </a:extLst>
                </a:gridCol>
              </a:tblGrid>
              <a:tr h="168910">
                <a:tc gridSpan="8">
                  <a:txBody>
                    <a:bodyPr/>
                    <a:lstStyle/>
                    <a:p>
                      <a:pPr algn="ctr" fontAlgn="b"/>
                      <a:r>
                        <a:rPr lang="en-US" sz="1000" b="0" i="0" u="none" strike="noStrike">
                          <a:solidFill>
                            <a:srgbClr val="000000"/>
                          </a:solidFill>
                          <a:effectLst/>
                          <a:latin typeface="Calibri" panose="020F0502020204030204" pitchFamily="34" charset="0"/>
                        </a:rPr>
                        <a:t>(YN+IE) </a:t>
                      </a:r>
                      <a:r>
                        <a:rPr lang="ru-RU" sz="1000" b="0" i="0" u="none" strike="noStrike">
                          <a:solidFill>
                            <a:srgbClr val="000000"/>
                          </a:solidFill>
                          <a:effectLst/>
                          <a:latin typeface="Calibri" panose="020F0502020204030204" pitchFamily="34" charset="0"/>
                        </a:rPr>
                        <a:t>Результат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0047613"/>
                  </a:ext>
                </a:extLst>
              </a:tr>
              <a:tr h="171450">
                <a:tc>
                  <a:txBody>
                    <a:bodyPr/>
                    <a:lstStyle/>
                    <a:p>
                      <a:pPr algn="ctr" fontAlgn="ctr"/>
                      <a:r>
                        <a:rPr lang="en-US" sz="1000" b="0" i="0" u="none" strike="noStrike">
                          <a:solidFill>
                            <a:srgbClr val="000000"/>
                          </a:solidFill>
                          <a:effectLst/>
                          <a:latin typeface="Calibri" panose="020F050202020403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q(MI)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334034"/>
                  </a:ext>
                </a:extLst>
              </a:tr>
              <a:tr h="161925">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ЛМ-ВЛ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85,20%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17.1;18.1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344325"/>
                  </a:ext>
                </a:extLst>
              </a:tr>
              <a:tr h="163830">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ФИ-КР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43,53%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15.2;15.2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44662"/>
                  </a:ext>
                </a:extLst>
              </a:tr>
              <a:tr h="163830">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ВИ-МЛ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13.3;14.3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282784"/>
                  </a:ext>
                </a:extLst>
              </a:tr>
              <a:tr h="163830">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ПР-МД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en-US" sz="800" b="0" i="0" u="none" strike="noStrike">
                          <a:solidFill>
                            <a:srgbClr val="000000"/>
                          </a:solidFill>
                          <a:effectLst/>
                          <a:latin typeface="Calibri" panose="020F0502020204030204" pitchFamily="34" charset="0"/>
                        </a:rPr>
                        <a:t>-5,79%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23.4;24.4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26599"/>
                  </a:ext>
                </a:extLst>
              </a:tr>
              <a:tr h="163830">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ВП-МР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5,30%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21.5;22.5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841910"/>
                  </a:ext>
                </a:extLst>
              </a:tr>
              <a:tr h="168910">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БК-ПВ</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en-US" sz="800" b="0" i="0" u="none" strike="noStrike">
                          <a:solidFill>
                            <a:srgbClr val="000000"/>
                          </a:solidFill>
                          <a:effectLst/>
                          <a:latin typeface="Calibri" panose="020F0502020204030204" pitchFamily="34" charset="0"/>
                        </a:rPr>
                        <a:t>-30,46%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19.6;20.6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300491"/>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MI+,F+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31,70%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2551827"/>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MI(3),F(3)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61,16%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74559119"/>
                  </a:ext>
                </a:extLst>
              </a:tr>
              <a:tr h="16891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F(U),F(S)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38,52%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861246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02180487"/>
              </p:ext>
            </p:extLst>
          </p:nvPr>
        </p:nvGraphicFramePr>
        <p:xfrm>
          <a:off x="3962849" y="3414618"/>
          <a:ext cx="4991101" cy="1822450"/>
        </p:xfrm>
        <a:graphic>
          <a:graphicData uri="http://schemas.openxmlformats.org/drawingml/2006/table">
            <a:tbl>
              <a:tblPr/>
              <a:tblGrid>
                <a:gridCol w="275175">
                  <a:extLst>
                    <a:ext uri="{9D8B030D-6E8A-4147-A177-3AD203B41FA5}">
                      <a16:colId xmlns:a16="http://schemas.microsoft.com/office/drawing/2014/main" val="657109678"/>
                    </a:ext>
                  </a:extLst>
                </a:gridCol>
                <a:gridCol w="730636">
                  <a:extLst>
                    <a:ext uri="{9D8B030D-6E8A-4147-A177-3AD203B41FA5}">
                      <a16:colId xmlns:a16="http://schemas.microsoft.com/office/drawing/2014/main" val="2302669775"/>
                    </a:ext>
                  </a:extLst>
                </a:gridCol>
                <a:gridCol w="673704">
                  <a:extLst>
                    <a:ext uri="{9D8B030D-6E8A-4147-A177-3AD203B41FA5}">
                      <a16:colId xmlns:a16="http://schemas.microsoft.com/office/drawing/2014/main" val="3572752340"/>
                    </a:ext>
                  </a:extLst>
                </a:gridCol>
                <a:gridCol w="673704">
                  <a:extLst>
                    <a:ext uri="{9D8B030D-6E8A-4147-A177-3AD203B41FA5}">
                      <a16:colId xmlns:a16="http://schemas.microsoft.com/office/drawing/2014/main" val="76694619"/>
                    </a:ext>
                  </a:extLst>
                </a:gridCol>
                <a:gridCol w="673704">
                  <a:extLst>
                    <a:ext uri="{9D8B030D-6E8A-4147-A177-3AD203B41FA5}">
                      <a16:colId xmlns:a16="http://schemas.microsoft.com/office/drawing/2014/main" val="2322905037"/>
                    </a:ext>
                  </a:extLst>
                </a:gridCol>
                <a:gridCol w="673704">
                  <a:extLst>
                    <a:ext uri="{9D8B030D-6E8A-4147-A177-3AD203B41FA5}">
                      <a16:colId xmlns:a16="http://schemas.microsoft.com/office/drawing/2014/main" val="2884928450"/>
                    </a:ext>
                  </a:extLst>
                </a:gridCol>
                <a:gridCol w="645237">
                  <a:extLst>
                    <a:ext uri="{9D8B030D-6E8A-4147-A177-3AD203B41FA5}">
                      <a16:colId xmlns:a16="http://schemas.microsoft.com/office/drawing/2014/main" val="2636111591"/>
                    </a:ext>
                  </a:extLst>
                </a:gridCol>
                <a:gridCol w="645237">
                  <a:extLst>
                    <a:ext uri="{9D8B030D-6E8A-4147-A177-3AD203B41FA5}">
                      <a16:colId xmlns:a16="http://schemas.microsoft.com/office/drawing/2014/main" val="1645052441"/>
                    </a:ext>
                  </a:extLst>
                </a:gridCol>
              </a:tblGrid>
              <a:tr h="168910">
                <a:tc gridSpan="8">
                  <a:txBody>
                    <a:bodyPr/>
                    <a:lstStyle/>
                    <a:p>
                      <a:pPr algn="ctr" fontAlgn="b"/>
                      <a:r>
                        <a:rPr lang="ru-RU" sz="1000" b="0" i="0" u="none" strike="noStrike">
                          <a:solidFill>
                            <a:srgbClr val="000000"/>
                          </a:solidFill>
                          <a:effectLst/>
                          <a:latin typeface="Calibri" panose="020F0502020204030204" pitchFamily="34" charset="0"/>
                        </a:rPr>
                        <a:t>Результат </a:t>
                      </a:r>
                      <a:r>
                        <a:rPr lang="en-US" sz="1000" b="0" i="0" u="none" strike="noStrike">
                          <a:solidFill>
                            <a:srgbClr val="000000"/>
                          </a:solidFill>
                          <a:effectLst/>
                          <a:latin typeface="Calibri" panose="020F0502020204030204" pitchFamily="34" charset="0"/>
                        </a:rPr>
                        <a:t>IE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1607584"/>
                  </a:ext>
                </a:extLst>
              </a:tr>
              <a:tr h="168910">
                <a:tc>
                  <a:txBody>
                    <a:bodyPr/>
                    <a:lstStyle/>
                    <a:p>
                      <a:pPr algn="ctr" fontAlgn="ctr"/>
                      <a:r>
                        <a:rPr lang="en-US" sz="1000" b="0" i="0" u="none" strike="noStrike">
                          <a:solidFill>
                            <a:srgbClr val="000000"/>
                          </a:solidFill>
                          <a:effectLst/>
                          <a:latin typeface="Calibri" panose="020F050202020403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MI(IE)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q(MI)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533353"/>
                  </a:ext>
                </a:extLst>
              </a:tr>
              <a:tr h="163830">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ЛМ-ВЛ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59,94%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17.1;18.1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155360"/>
                  </a:ext>
                </a:extLst>
              </a:tr>
              <a:tr h="163830">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ФИ-КР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15.2;15.2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967639"/>
                  </a:ext>
                </a:extLst>
              </a:tr>
              <a:tr h="163830">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ВИ-МЛ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70,15%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13.3;14.3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32884"/>
                  </a:ext>
                </a:extLst>
              </a:tr>
              <a:tr h="163830">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ПР-МД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-60,79%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23.4;24.4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095029"/>
                  </a:ext>
                </a:extLst>
              </a:tr>
              <a:tr h="163830">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ВП-МР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-91,42%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21.5;22.5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20049"/>
                  </a:ext>
                </a:extLst>
              </a:tr>
              <a:tr h="168910">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БК-ПВ</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19.6;20.6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572507"/>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MI+(IE),F+(IE)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-4,10%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6363516"/>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MI(3IE),F(3IE)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30,09%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55543026"/>
                  </a:ext>
                </a:extLst>
              </a:tr>
              <a:tr h="16891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F(U),F(S)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15,76%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86641357"/>
                  </a:ext>
                </a:extLst>
              </a:tr>
            </a:tbl>
          </a:graphicData>
        </a:graphic>
      </p:graphicFrame>
      <p:sp>
        <p:nvSpPr>
          <p:cNvPr id="13" name="Rectangle 12"/>
          <p:cNvSpPr/>
          <p:nvPr/>
        </p:nvSpPr>
        <p:spPr>
          <a:xfrm>
            <a:off x="483450" y="2906743"/>
            <a:ext cx="8134350" cy="369332"/>
          </a:xfrm>
          <a:prstGeom prst="rect">
            <a:avLst/>
          </a:prstGeom>
        </p:spPr>
        <p:txBody>
          <a:bodyPr wrap="square">
            <a:spAutoFit/>
          </a:bodyPr>
          <a:lstStyle/>
          <a:p>
            <a:r>
              <a:rPr lang="en-US" dirty="0" smtClean="0"/>
              <a:t>Integrated </a:t>
            </a:r>
            <a:r>
              <a:rPr lang="en-US" dirty="0"/>
              <a:t>profile </a:t>
            </a:r>
            <a:r>
              <a:rPr lang="en-US" dirty="0" smtClean="0"/>
              <a:t>of </a:t>
            </a:r>
            <a:r>
              <a:rPr lang="en-US" dirty="0"/>
              <a:t>conscious and unconscious </a:t>
            </a:r>
            <a:r>
              <a:rPr lang="en-US" dirty="0" smtClean="0"/>
              <a:t>responses to </a:t>
            </a:r>
            <a:r>
              <a:rPr lang="en-US" dirty="0"/>
              <a:t>the factor</a:t>
            </a:r>
            <a:endParaRPr lang="ru-RU" dirty="0"/>
          </a:p>
        </p:txBody>
      </p:sp>
      <p:sp>
        <p:nvSpPr>
          <p:cNvPr id="14" name="Rectangle 13"/>
          <p:cNvSpPr/>
          <p:nvPr/>
        </p:nvSpPr>
        <p:spPr>
          <a:xfrm>
            <a:off x="2162925" y="5229381"/>
            <a:ext cx="5348850" cy="369332"/>
          </a:xfrm>
          <a:prstGeom prst="rect">
            <a:avLst/>
          </a:prstGeom>
        </p:spPr>
        <p:txBody>
          <a:bodyPr wrap="square">
            <a:spAutoFit/>
          </a:bodyPr>
          <a:lstStyle/>
          <a:p>
            <a:r>
              <a:rPr lang="en-US" dirty="0"/>
              <a:t>Profile of unconscious </a:t>
            </a:r>
            <a:r>
              <a:rPr lang="en-US" dirty="0" smtClean="0"/>
              <a:t>response </a:t>
            </a:r>
            <a:r>
              <a:rPr lang="en-US" dirty="0"/>
              <a:t>to </a:t>
            </a:r>
            <a:r>
              <a:rPr lang="en-US" dirty="0" smtClean="0"/>
              <a:t>the </a:t>
            </a:r>
            <a:r>
              <a:rPr lang="en-US" dirty="0"/>
              <a:t>factor</a:t>
            </a:r>
            <a:endParaRPr lang="ru-RU" dirty="0"/>
          </a:p>
        </p:txBody>
      </p:sp>
      <p:graphicFrame>
        <p:nvGraphicFramePr>
          <p:cNvPr id="16" name="Table 15"/>
          <p:cNvGraphicFramePr>
            <a:graphicFrameLocks noGrp="1"/>
          </p:cNvGraphicFramePr>
          <p:nvPr>
            <p:extLst>
              <p:ext uri="{D42A27DB-BD31-4B8C-83A1-F6EECF244321}">
                <p14:modId xmlns:p14="http://schemas.microsoft.com/office/powerpoint/2010/main" val="3356269638"/>
              </p:ext>
            </p:extLst>
          </p:nvPr>
        </p:nvGraphicFramePr>
        <p:xfrm>
          <a:off x="985950" y="5607226"/>
          <a:ext cx="2353950" cy="1098374"/>
        </p:xfrm>
        <a:graphic>
          <a:graphicData uri="http://schemas.openxmlformats.org/drawingml/2006/table">
            <a:tbl>
              <a:tblPr/>
              <a:tblGrid>
                <a:gridCol w="627720">
                  <a:extLst>
                    <a:ext uri="{9D8B030D-6E8A-4147-A177-3AD203B41FA5}">
                      <a16:colId xmlns:a16="http://schemas.microsoft.com/office/drawing/2014/main" val="1105968671"/>
                    </a:ext>
                  </a:extLst>
                </a:gridCol>
                <a:gridCol w="627720">
                  <a:extLst>
                    <a:ext uri="{9D8B030D-6E8A-4147-A177-3AD203B41FA5}">
                      <a16:colId xmlns:a16="http://schemas.microsoft.com/office/drawing/2014/main" val="205390272"/>
                    </a:ext>
                  </a:extLst>
                </a:gridCol>
                <a:gridCol w="1098510">
                  <a:extLst>
                    <a:ext uri="{9D8B030D-6E8A-4147-A177-3AD203B41FA5}">
                      <a16:colId xmlns:a16="http://schemas.microsoft.com/office/drawing/2014/main" val="2284616691"/>
                    </a:ext>
                  </a:extLst>
                </a:gridCol>
              </a:tblGrid>
              <a:tr h="344547">
                <a:tc gridSpan="2">
                  <a:txBody>
                    <a:bodyPr/>
                    <a:lstStyle/>
                    <a:p>
                      <a:pPr algn="ctr" fontAlgn="ctr"/>
                      <a:r>
                        <a:rPr lang="en-US" sz="2600" b="0" i="0" u="none" strike="noStrike" dirty="0">
                          <a:solidFill>
                            <a:srgbClr val="000000"/>
                          </a:solidFill>
                          <a:effectLst/>
                          <a:latin typeface="Calibri" panose="020F0502020204030204" pitchFamily="34" charset="0"/>
                        </a:rPr>
                        <a:t>NDI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tc hMerge="1">
                  <a:txBody>
                    <a:bodyPr/>
                    <a:lstStyle/>
                    <a:p>
                      <a:endParaRPr lang="en-US"/>
                    </a:p>
                  </a:txBody>
                  <a:tcPr/>
                </a:tc>
                <a:tc>
                  <a:txBody>
                    <a:bodyPr/>
                    <a:lstStyle/>
                    <a:p>
                      <a:pPr algn="ctr" fontAlgn="ctr"/>
                      <a:r>
                        <a:rPr lang="en-US" sz="2600" b="0" i="0" u="none" strike="noStrike" dirty="0">
                          <a:solidFill>
                            <a:srgbClr val="000000"/>
                          </a:solidFill>
                          <a:effectLst/>
                          <a:latin typeface="Calibri" panose="020F0502020204030204" pitchFamily="34" charset="0"/>
                        </a:rPr>
                        <a:t>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614090804"/>
                  </a:ext>
                </a:extLst>
              </a:tr>
              <a:tr h="113000">
                <a:tc>
                  <a:txBody>
                    <a:bodyPr/>
                    <a:lstStyle/>
                    <a:p>
                      <a:pPr algn="ctr" fontAlgn="ctr"/>
                      <a:r>
                        <a:rPr lang="en-US" sz="800" b="0" i="0" u="none" strike="noStrike">
                          <a:solidFill>
                            <a:srgbClr val="000000"/>
                          </a:solidFill>
                          <a:effectLst/>
                          <a:latin typeface="Calibri" panose="020F0502020204030204" pitchFamily="34" charset="0"/>
                        </a:rPr>
                        <a:t>MI+,F+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079981312"/>
                  </a:ext>
                </a:extLst>
              </a:tr>
              <a:tr h="113000">
                <a:tc>
                  <a:txBody>
                    <a:bodyPr/>
                    <a:lstStyle/>
                    <a:p>
                      <a:pPr algn="ctr" fontAlgn="ctr"/>
                      <a:r>
                        <a:rPr lang="en-US" sz="800" b="0" i="0" u="none" strike="noStrike">
                          <a:solidFill>
                            <a:srgbClr val="000000"/>
                          </a:solidFill>
                          <a:effectLst/>
                          <a:latin typeface="Calibri" panose="020F0502020204030204" pitchFamily="34" charset="0"/>
                        </a:rPr>
                        <a:t>MI(3),F(3)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898036495"/>
                  </a:ext>
                </a:extLst>
              </a:tr>
              <a:tr h="168187">
                <a:tc>
                  <a:txBody>
                    <a:bodyPr/>
                    <a:lstStyle/>
                    <a:p>
                      <a:pPr algn="ctr" fontAlgn="ctr"/>
                      <a:r>
                        <a:rPr lang="en-US" sz="800" b="0" i="0" u="none" strike="noStrike">
                          <a:solidFill>
                            <a:srgbClr val="000000"/>
                          </a:solidFill>
                          <a:effectLst/>
                          <a:latin typeface="Calibri" panose="020F0502020204030204" pitchFamily="34" charset="0"/>
                        </a:rPr>
                        <a:t>MI+(IE),F+(IE)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extLst>
                  <a:ext uri="{0D108BD9-81ED-4DB2-BD59-A6C34878D82A}">
                    <a16:rowId xmlns:a16="http://schemas.microsoft.com/office/drawing/2014/main" val="924877947"/>
                  </a:ext>
                </a:extLst>
              </a:tr>
              <a:tr h="168187">
                <a:tc>
                  <a:txBody>
                    <a:bodyPr/>
                    <a:lstStyle/>
                    <a:p>
                      <a:pPr algn="ctr" fontAlgn="ctr"/>
                      <a:r>
                        <a:rPr lang="en-US" sz="800" b="0" i="0" u="none" strike="noStrike">
                          <a:solidFill>
                            <a:srgbClr val="000000"/>
                          </a:solidFill>
                          <a:effectLst/>
                          <a:latin typeface="Calibri" panose="020F0502020204030204" pitchFamily="34" charset="0"/>
                        </a:rPr>
                        <a:t>MI(3IE),F(3IE)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390149365"/>
                  </a:ext>
                </a:extLst>
              </a:tr>
              <a:tr h="113000">
                <a:tc>
                  <a:txBody>
                    <a:bodyPr/>
                    <a:lstStyle/>
                    <a:p>
                      <a:pPr algn="ctr" fontAlgn="ctr"/>
                      <a:r>
                        <a:rPr lang="en-US" sz="800" b="0" i="0" u="none" strike="noStrike">
                          <a:solidFill>
                            <a:srgbClr val="000000"/>
                          </a:solidFill>
                          <a:effectLst/>
                          <a:latin typeface="Calibri" panose="020F0502020204030204" pitchFamily="34" charset="0"/>
                        </a:rPr>
                        <a:t>F(U),F(S)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558660134"/>
                  </a:ext>
                </a:extLst>
              </a:tr>
            </a:tbl>
          </a:graphicData>
        </a:graphic>
      </p:graphicFrame>
      <p:sp>
        <p:nvSpPr>
          <p:cNvPr id="17" name="Rectangle 16"/>
          <p:cNvSpPr/>
          <p:nvPr/>
        </p:nvSpPr>
        <p:spPr>
          <a:xfrm>
            <a:off x="3546000" y="5985939"/>
            <a:ext cx="5490225" cy="369332"/>
          </a:xfrm>
          <a:prstGeom prst="rect">
            <a:avLst/>
          </a:prstGeom>
        </p:spPr>
        <p:txBody>
          <a:bodyPr wrap="square">
            <a:spAutoFit/>
          </a:bodyPr>
          <a:lstStyle/>
          <a:p>
            <a:r>
              <a:rPr lang="en-US" dirty="0" smtClean="0"/>
              <a:t>Investigated </a:t>
            </a:r>
            <a:r>
              <a:rPr lang="en-US" dirty="0"/>
              <a:t>Factor </a:t>
            </a:r>
            <a:r>
              <a:rPr lang="en-US" dirty="0" smtClean="0"/>
              <a:t>Score (IFS)</a:t>
            </a:r>
            <a:endParaRPr lang="ru-RU" dirty="0"/>
          </a:p>
        </p:txBody>
      </p:sp>
    </p:spTree>
    <p:extLst>
      <p:ext uri="{BB962C8B-B14F-4D97-AF65-F5344CB8AC3E}">
        <p14:creationId xmlns:p14="http://schemas.microsoft.com/office/powerpoint/2010/main" val="38944211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5280"/>
            <a:ext cx="8762999" cy="747349"/>
          </a:xfrm>
        </p:spPr>
        <p:txBody>
          <a:bodyPr/>
          <a:lstStyle/>
          <a:p>
            <a:r>
              <a:rPr lang="en-US" sz="4000" dirty="0" smtClean="0">
                <a:solidFill>
                  <a:srgbClr val="005EA4"/>
                </a:solidFill>
              </a:rPr>
              <a:t>Stimuli-PPR </a:t>
            </a:r>
            <a:r>
              <a:rPr lang="en-US" sz="4000" dirty="0" smtClean="0">
                <a:solidFill>
                  <a:schemeClr val="accent2"/>
                </a:solidFill>
              </a:rPr>
              <a:t>Desynchronization</a:t>
            </a:r>
            <a:endParaRPr lang="en-US" sz="4000" dirty="0">
              <a:solidFill>
                <a:schemeClr val="accent2"/>
              </a:solidFill>
            </a:endParaRPr>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4</a:t>
            </a:fld>
            <a:endParaRPr lang="ru-RU" altLang="ru-RU"/>
          </a:p>
        </p:txBody>
      </p:sp>
      <p:pic>
        <p:nvPicPr>
          <p:cNvPr id="5" name="Рисунок 4">
            <a:extLst>
              <a:ext uri="{FF2B5EF4-FFF2-40B4-BE49-F238E27FC236}">
                <a16:creationId xmlns:a16="http://schemas.microsoft.com/office/drawing/2014/main" id="{B1B071DD-1A8A-4A0D-AC57-51F86253C87B}"/>
              </a:ext>
            </a:extLst>
          </p:cNvPr>
          <p:cNvPicPr>
            <a:picLocks noChangeAspect="1"/>
          </p:cNvPicPr>
          <p:nvPr/>
        </p:nvPicPr>
        <p:blipFill>
          <a:blip r:embed="rId3"/>
          <a:stretch>
            <a:fillRect/>
          </a:stretch>
        </p:blipFill>
        <p:spPr>
          <a:xfrm>
            <a:off x="255782" y="892629"/>
            <a:ext cx="8251435" cy="3227647"/>
          </a:xfrm>
          <a:prstGeom prst="rect">
            <a:avLst/>
          </a:prstGeom>
        </p:spPr>
      </p:pic>
      <p:sp>
        <p:nvSpPr>
          <p:cNvPr id="3" name="Rectangle 2"/>
          <p:cNvSpPr/>
          <p:nvPr/>
        </p:nvSpPr>
        <p:spPr>
          <a:xfrm>
            <a:off x="1" y="4168676"/>
            <a:ext cx="9036829" cy="2246769"/>
          </a:xfrm>
          <a:prstGeom prst="rect">
            <a:avLst/>
          </a:prstGeom>
        </p:spPr>
        <p:txBody>
          <a:bodyPr wrap="square">
            <a:spAutoFit/>
          </a:bodyPr>
          <a:lstStyle/>
          <a:p>
            <a:r>
              <a:rPr lang="en-US" sz="2000" dirty="0"/>
              <a:t>Dependence of PPR </a:t>
            </a:r>
            <a:r>
              <a:rPr lang="en-US" sz="2000" dirty="0" smtClean="0"/>
              <a:t>desynchronization relative </a:t>
            </a:r>
            <a:r>
              <a:rPr lang="en-US" sz="2000" dirty="0"/>
              <a:t>to the presented stimuli for Neutral stimuli (external column of the histogram) and Multifactorial stimuli (internal column of the histogram). The horizontal axis shows testing settings (from left to right): </a:t>
            </a:r>
            <a:r>
              <a:rPr lang="en-US" sz="2000" dirty="0" smtClean="0"/>
              <a:t>N = 25</a:t>
            </a:r>
            <a:r>
              <a:rPr lang="en-US" sz="2000" dirty="0"/>
              <a:t>; 50; 100 </a:t>
            </a:r>
            <a:r>
              <a:rPr lang="en-US" sz="2000" dirty="0" smtClean="0"/>
              <a:t>- the </a:t>
            </a:r>
            <a:r>
              <a:rPr lang="en-US" sz="2000" dirty="0"/>
              <a:t>number of accumulation frames for </a:t>
            </a:r>
            <a:r>
              <a:rPr lang="en-US" sz="2000" dirty="0" err="1"/>
              <a:t>interframe</a:t>
            </a:r>
            <a:r>
              <a:rPr lang="en-US" sz="2000" dirty="0"/>
              <a:t> difference. PESP = 5; 10; 15. Min-Max </a:t>
            </a:r>
            <a:r>
              <a:rPr lang="en-US" sz="2000" dirty="0" smtClean="0"/>
              <a:t>- </a:t>
            </a:r>
            <a:r>
              <a:rPr lang="en-US" sz="2000" dirty="0"/>
              <a:t>testing start from minimum or maximum PPS value. Mean values of desynchronization parameter obtained for 24 stimuli of 10 subjects (180 tests</a:t>
            </a:r>
            <a:r>
              <a:rPr lang="en-US" sz="2000" dirty="0" smtClean="0"/>
              <a:t>).</a:t>
            </a:r>
            <a:endParaRPr lang="en-US" sz="2000" dirty="0"/>
          </a:p>
        </p:txBody>
      </p:sp>
    </p:spTree>
    <p:extLst>
      <p:ext uri="{BB962C8B-B14F-4D97-AF65-F5344CB8AC3E}">
        <p14:creationId xmlns:p14="http://schemas.microsoft.com/office/powerpoint/2010/main" val="18261668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9A66A6-99F4-4EE9-9F70-73E0C9A295F9}" type="slidenum">
              <a:rPr lang="ru-RU" altLang="ru-RU" sz="1400" smtClean="0"/>
              <a:pPr>
                <a:spcBef>
                  <a:spcPct val="0"/>
                </a:spcBef>
                <a:buFontTx/>
                <a:buNone/>
              </a:pPr>
              <a:t>5</a:t>
            </a:fld>
            <a:endParaRPr lang="ru-RU" altLang="ru-RU" sz="1400"/>
          </a:p>
        </p:txBody>
      </p:sp>
      <p:sp>
        <p:nvSpPr>
          <p:cNvPr id="7170" name="Rectangle 2"/>
          <p:cNvSpPr>
            <a:spLocks noGrp="1" noChangeArrowheads="1"/>
          </p:cNvSpPr>
          <p:nvPr>
            <p:ph type="title"/>
          </p:nvPr>
        </p:nvSpPr>
        <p:spPr>
          <a:xfrm>
            <a:off x="-137320" y="57955"/>
            <a:ext cx="9144000" cy="938213"/>
          </a:xfrm>
        </p:spPr>
        <p:txBody>
          <a:bodyPr/>
          <a:lstStyle/>
          <a:p>
            <a:pPr eaLnBrk="1" hangingPunct="1">
              <a:defRPr/>
            </a:pPr>
            <a:r>
              <a:rPr lang="en-US" sz="3600" dirty="0">
                <a:solidFill>
                  <a:schemeClr val="accent2"/>
                </a:solidFill>
              </a:rPr>
              <a:t>Information and </a:t>
            </a:r>
            <a:r>
              <a:rPr lang="en-US" sz="3600" dirty="0" smtClean="0">
                <a:solidFill>
                  <a:schemeClr val="accent2"/>
                </a:solidFill>
              </a:rPr>
              <a:t>Energy Component </a:t>
            </a:r>
            <a:r>
              <a:rPr lang="en-US" sz="3600" dirty="0">
                <a:solidFill>
                  <a:schemeClr val="accent2"/>
                </a:solidFill>
              </a:rPr>
              <a:t>of PPS</a:t>
            </a:r>
            <a:endParaRPr lang="ru-RU" sz="3600" dirty="0">
              <a:solidFill>
                <a:schemeClr val="accent2"/>
              </a:solidFill>
              <a:effectLst>
                <a:outerShdw blurRad="38100" dist="38100" dir="2700000" algn="tl">
                  <a:srgbClr val="C0C0C0"/>
                </a:outerShdw>
              </a:effectLst>
            </a:endParaRPr>
          </a:p>
        </p:txBody>
      </p:sp>
      <p:sp>
        <p:nvSpPr>
          <p:cNvPr id="8196"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6" name="Rectangle 12"/>
          <p:cNvSpPr>
            <a:spLocks noChangeArrowheads="1"/>
          </p:cNvSpPr>
          <p:nvPr/>
        </p:nvSpPr>
        <p:spPr bwMode="auto">
          <a:xfrm>
            <a:off x="49213" y="-51112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22"/>
          <p:cNvSpPr>
            <a:spLocks noChangeArrowheads="1"/>
          </p:cNvSpPr>
          <p:nvPr/>
        </p:nvSpPr>
        <p:spPr bwMode="auto">
          <a:xfrm>
            <a:off x="49213" y="-4654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3" name="Rectangle 76"/>
          <p:cNvSpPr>
            <a:spLocks noChangeArrowheads="1"/>
          </p:cNvSpPr>
          <p:nvPr/>
        </p:nvSpPr>
        <p:spPr bwMode="auto">
          <a:xfrm>
            <a:off x="186532" y="4230231"/>
            <a:ext cx="88693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2000" dirty="0">
                <a:ea typeface="Calibri" panose="020F0502020204030204" pitchFamily="34" charset="0"/>
                <a:cs typeface="Arial" panose="020B0604020202020204" pitchFamily="34" charset="0"/>
              </a:rPr>
              <a:t>Dependence of </a:t>
            </a:r>
            <a:r>
              <a:rPr lang="en-US" altLang="en-US" sz="2000" dirty="0" smtClean="0">
                <a:ea typeface="Calibri" panose="020F0502020204030204" pitchFamily="34" charset="0"/>
                <a:cs typeface="Arial" panose="020B0604020202020204" pitchFamily="34" charset="0"/>
              </a:rPr>
              <a:t>information </a:t>
            </a:r>
            <a:r>
              <a:rPr lang="en-US" altLang="en-US" sz="2000" dirty="0">
                <a:ea typeface="Calibri" panose="020F0502020204030204" pitchFamily="34" charset="0"/>
                <a:cs typeface="Arial" panose="020B0604020202020204" pitchFamily="34" charset="0"/>
              </a:rPr>
              <a:t>(I) and energy (E) components </a:t>
            </a:r>
            <a:r>
              <a:rPr lang="en-US" altLang="en-US" sz="2000" dirty="0" smtClean="0">
                <a:ea typeface="Calibri" panose="020F0502020204030204" pitchFamily="34" charset="0"/>
                <a:cs typeface="Arial" panose="020B0604020202020204" pitchFamily="34" charset="0"/>
              </a:rPr>
              <a:t>of </a:t>
            </a:r>
            <a:r>
              <a:rPr lang="en-US" altLang="en-US" sz="2000" dirty="0">
                <a:ea typeface="Calibri" panose="020F0502020204030204" pitchFamily="34" charset="0"/>
                <a:cs typeface="Arial" panose="020B0604020202020204" pitchFamily="34" charset="0"/>
              </a:rPr>
              <a:t>PPS relative to the testing settings. Information component (external column) and </a:t>
            </a:r>
            <a:r>
              <a:rPr lang="en-US" altLang="en-US" sz="2000" dirty="0" smtClean="0">
                <a:ea typeface="Calibri" panose="020F0502020204030204" pitchFamily="34" charset="0"/>
                <a:cs typeface="Arial" panose="020B0604020202020204" pitchFamily="34" charset="0"/>
              </a:rPr>
              <a:t>Energy </a:t>
            </a:r>
            <a:r>
              <a:rPr lang="en-US" altLang="en-US" sz="2000" dirty="0">
                <a:ea typeface="Calibri" panose="020F0502020204030204" pitchFamily="34" charset="0"/>
                <a:cs typeface="Arial" panose="020B0604020202020204" pitchFamily="34" charset="0"/>
              </a:rPr>
              <a:t>component (internal </a:t>
            </a:r>
            <a:r>
              <a:rPr lang="en-US" altLang="en-US" sz="2000" dirty="0" smtClean="0">
                <a:ea typeface="Calibri" panose="020F0502020204030204" pitchFamily="34" charset="0"/>
                <a:cs typeface="Arial" panose="020B0604020202020204" pitchFamily="34" charset="0"/>
              </a:rPr>
              <a:t>column). </a:t>
            </a:r>
            <a:r>
              <a:rPr lang="en-US" altLang="en-US" sz="2000" dirty="0">
                <a:ea typeface="Calibri" panose="020F0502020204030204" pitchFamily="34" charset="0"/>
                <a:cs typeface="Arial" panose="020B0604020202020204" pitchFamily="34" charset="0"/>
              </a:rPr>
              <a:t>The horizontal axis shows testing settings (from left to right): </a:t>
            </a:r>
            <a:r>
              <a:rPr lang="en-US" altLang="en-US" sz="2000" dirty="0" smtClean="0">
                <a:ea typeface="Calibri" panose="020F0502020204030204" pitchFamily="34" charset="0"/>
                <a:cs typeface="Arial" panose="020B0604020202020204" pitchFamily="34" charset="0"/>
              </a:rPr>
              <a:t>N = 25</a:t>
            </a:r>
            <a:r>
              <a:rPr lang="en-US" altLang="en-US" sz="2000" dirty="0">
                <a:ea typeface="Calibri" panose="020F0502020204030204" pitchFamily="34" charset="0"/>
                <a:cs typeface="Arial" panose="020B0604020202020204" pitchFamily="34" charset="0"/>
              </a:rPr>
              <a:t>; 50; 100 </a:t>
            </a:r>
            <a:r>
              <a:rPr lang="en-US" altLang="en-US" sz="2000" dirty="0" smtClean="0">
                <a:ea typeface="Calibri" panose="020F0502020204030204" pitchFamily="34" charset="0"/>
                <a:cs typeface="Arial" panose="020B0604020202020204" pitchFamily="34" charset="0"/>
              </a:rPr>
              <a:t>- </a:t>
            </a:r>
            <a:r>
              <a:rPr lang="en-US" altLang="en-US" sz="2000" dirty="0">
                <a:ea typeface="Calibri" panose="020F0502020204030204" pitchFamily="34" charset="0"/>
                <a:cs typeface="Arial" panose="020B0604020202020204" pitchFamily="34" charset="0"/>
              </a:rPr>
              <a:t>the number of accumulation frames for </a:t>
            </a:r>
            <a:r>
              <a:rPr lang="en-US" altLang="en-US" sz="2000" dirty="0" err="1">
                <a:ea typeface="Calibri" panose="020F0502020204030204" pitchFamily="34" charset="0"/>
                <a:cs typeface="Arial" panose="020B0604020202020204" pitchFamily="34" charset="0"/>
              </a:rPr>
              <a:t>interframe</a:t>
            </a:r>
            <a:r>
              <a:rPr lang="en-US" altLang="en-US" sz="2000" dirty="0">
                <a:ea typeface="Calibri" panose="020F0502020204030204" pitchFamily="34" charset="0"/>
                <a:cs typeface="Arial" panose="020B0604020202020204" pitchFamily="34" charset="0"/>
              </a:rPr>
              <a:t> difference. PESP = 5; 10; 15. Min-Max </a:t>
            </a:r>
            <a:r>
              <a:rPr lang="en-US" altLang="en-US" sz="2000" dirty="0" smtClean="0">
                <a:ea typeface="Calibri" panose="020F0502020204030204" pitchFamily="34" charset="0"/>
                <a:cs typeface="Arial" panose="020B0604020202020204" pitchFamily="34" charset="0"/>
              </a:rPr>
              <a:t>- </a:t>
            </a:r>
            <a:r>
              <a:rPr lang="en-US" altLang="en-US" sz="2000" dirty="0">
                <a:ea typeface="Calibri" panose="020F0502020204030204" pitchFamily="34" charset="0"/>
                <a:cs typeface="Arial" panose="020B0604020202020204" pitchFamily="34" charset="0"/>
              </a:rPr>
              <a:t>testing start from minimum or maximum PPS value. Mean values of desynchronization parameter obtained for 24 stimuli of 10 subjects (180 tests</a:t>
            </a:r>
            <a:r>
              <a:rPr lang="en-US" altLang="en-US" sz="2000" dirty="0" smtClean="0">
                <a:ea typeface="Calibri" panose="020F0502020204030204" pitchFamily="34" charset="0"/>
                <a:cs typeface="Arial" panose="020B0604020202020204" pitchFamily="34" charset="0"/>
              </a:rPr>
              <a:t>).</a:t>
            </a:r>
            <a:endParaRPr kumimoji="0" lang="ru-RU" altLang="en-US" sz="2000" b="0" u="none" strike="noStrike" cap="none" normalizeH="0" baseline="0" dirty="0">
              <a:ln>
                <a:noFill/>
              </a:ln>
              <a:solidFill>
                <a:schemeClr val="tx1"/>
              </a:solidFill>
              <a:effectLst/>
              <a:cs typeface="Arial" panose="020B0604020202020204" pitchFamily="34" charset="0"/>
            </a:endParaRPr>
          </a:p>
        </p:txBody>
      </p:sp>
      <p:pic>
        <p:nvPicPr>
          <p:cNvPr id="2" name="Рисунок 1">
            <a:extLst>
              <a:ext uri="{FF2B5EF4-FFF2-40B4-BE49-F238E27FC236}">
                <a16:creationId xmlns:a16="http://schemas.microsoft.com/office/drawing/2014/main" id="{8D140828-1E82-4834-9844-8FE7DC1C6863}"/>
              </a:ext>
            </a:extLst>
          </p:cNvPr>
          <p:cNvPicPr>
            <a:picLocks noChangeAspect="1"/>
          </p:cNvPicPr>
          <p:nvPr/>
        </p:nvPicPr>
        <p:blipFill>
          <a:blip r:embed="rId3"/>
          <a:stretch>
            <a:fillRect/>
          </a:stretch>
        </p:blipFill>
        <p:spPr>
          <a:xfrm>
            <a:off x="646752" y="1090063"/>
            <a:ext cx="7682221" cy="2723778"/>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6</a:t>
            </a:fld>
            <a:endParaRPr lang="ru-RU" altLang="ru-RU" sz="140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6</a:t>
            </a:fld>
            <a:endParaRPr lang="ru-RU" altLang="ru-RU" sz="1400"/>
          </a:p>
        </p:txBody>
      </p:sp>
      <p:sp>
        <p:nvSpPr>
          <p:cNvPr id="46" name="Rectangle 76"/>
          <p:cNvSpPr>
            <a:spLocks noChangeArrowheads="1"/>
          </p:cNvSpPr>
          <p:nvPr/>
        </p:nvSpPr>
        <p:spPr bwMode="auto">
          <a:xfrm>
            <a:off x="119289" y="4267037"/>
            <a:ext cx="9036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2000" dirty="0" smtClean="0">
                <a:ea typeface="Calibri" panose="020F0502020204030204" pitchFamily="34" charset="0"/>
                <a:cs typeface="Arial" panose="020B0604020202020204" pitchFamily="34" charset="0"/>
              </a:rPr>
              <a:t>Histogram </a:t>
            </a:r>
            <a:r>
              <a:rPr lang="en-US" sz="2000" dirty="0">
                <a:ea typeface="Calibri" panose="020F0502020204030204" pitchFamily="34" charset="0"/>
                <a:cs typeface="Arial" panose="020B0604020202020204" pitchFamily="34" charset="0"/>
              </a:rPr>
              <a:t>of BAP (external column) and IFS (internal column) relative to testing settings. The horizontal axis shows testing settings (from left to right): </a:t>
            </a:r>
            <a:endParaRPr lang="en-US" sz="2000" dirty="0" smtClean="0">
              <a:ea typeface="Calibri" panose="020F0502020204030204" pitchFamily="34" charset="0"/>
              <a:cs typeface="Arial" panose="020B0604020202020204" pitchFamily="34" charset="0"/>
            </a:endParaRPr>
          </a:p>
          <a:p>
            <a:pPr lvl="0"/>
            <a:r>
              <a:rPr lang="en-US" sz="2000" dirty="0" smtClean="0">
                <a:ea typeface="Calibri" panose="020F0502020204030204" pitchFamily="34" charset="0"/>
                <a:cs typeface="Arial" panose="020B0604020202020204" pitchFamily="34" charset="0"/>
              </a:rPr>
              <a:t>N = 25</a:t>
            </a:r>
            <a:r>
              <a:rPr lang="en-US" sz="2000" dirty="0">
                <a:ea typeface="Calibri" panose="020F0502020204030204" pitchFamily="34" charset="0"/>
                <a:cs typeface="Arial" panose="020B0604020202020204" pitchFamily="34" charset="0"/>
              </a:rPr>
              <a:t>; 50; 100 </a:t>
            </a:r>
            <a:r>
              <a:rPr lang="en-US" sz="2000" dirty="0" smtClean="0">
                <a:ea typeface="Calibri" panose="020F0502020204030204" pitchFamily="34" charset="0"/>
                <a:cs typeface="Arial" panose="020B0604020202020204" pitchFamily="34" charset="0"/>
              </a:rPr>
              <a:t>- the </a:t>
            </a:r>
            <a:r>
              <a:rPr lang="en-US" sz="2000" dirty="0">
                <a:ea typeface="Calibri" panose="020F0502020204030204" pitchFamily="34" charset="0"/>
                <a:cs typeface="Arial" panose="020B0604020202020204" pitchFamily="34" charset="0"/>
              </a:rPr>
              <a:t>number of accumulation frames for </a:t>
            </a:r>
            <a:r>
              <a:rPr lang="en-US" sz="2000" dirty="0" err="1">
                <a:ea typeface="Calibri" panose="020F0502020204030204" pitchFamily="34" charset="0"/>
                <a:cs typeface="Arial" panose="020B0604020202020204" pitchFamily="34" charset="0"/>
              </a:rPr>
              <a:t>interframe</a:t>
            </a:r>
            <a:r>
              <a:rPr lang="en-US" sz="2000" dirty="0">
                <a:ea typeface="Calibri" panose="020F0502020204030204" pitchFamily="34" charset="0"/>
                <a:cs typeface="Arial" panose="020B0604020202020204" pitchFamily="34" charset="0"/>
              </a:rPr>
              <a:t> difference. PESP = 5; 10; 15. Min-Max </a:t>
            </a:r>
            <a:r>
              <a:rPr lang="en-US" sz="2000" dirty="0" smtClean="0">
                <a:ea typeface="Calibri" panose="020F0502020204030204" pitchFamily="34" charset="0"/>
                <a:cs typeface="Arial" panose="020B0604020202020204" pitchFamily="34" charset="0"/>
              </a:rPr>
              <a:t>- </a:t>
            </a:r>
            <a:r>
              <a:rPr lang="en-US" sz="2000" dirty="0">
                <a:ea typeface="Calibri" panose="020F0502020204030204" pitchFamily="34" charset="0"/>
                <a:cs typeface="Arial" panose="020B0604020202020204" pitchFamily="34" charset="0"/>
              </a:rPr>
              <a:t>testing start from minimum or maximum PPS value. Mean values of desynchronization parameter obtained for 24 stimuli of 10 subjects (180 tests) are given.</a:t>
            </a:r>
            <a:endParaRPr kumimoji="0" lang="ru-RU" altLang="en-US" sz="2000" b="0" u="none" strike="noStrike" cap="none" normalizeH="0" baseline="0" dirty="0">
              <a:ln>
                <a:noFill/>
              </a:ln>
              <a:solidFill>
                <a:schemeClr val="tx1"/>
              </a:solidFill>
              <a:effectLst/>
              <a:cs typeface="Arial" panose="020B0604020202020204" pitchFamily="34" charset="0"/>
            </a:endParaRPr>
          </a:p>
        </p:txBody>
      </p:sp>
      <p:sp>
        <p:nvSpPr>
          <p:cNvPr id="4" name="Rectangle 3"/>
          <p:cNvSpPr/>
          <p:nvPr/>
        </p:nvSpPr>
        <p:spPr>
          <a:xfrm>
            <a:off x="130629" y="69184"/>
            <a:ext cx="9013371" cy="1077218"/>
          </a:xfrm>
          <a:prstGeom prst="rect">
            <a:avLst/>
          </a:prstGeom>
        </p:spPr>
        <p:txBody>
          <a:bodyPr wrap="square">
            <a:spAutoFit/>
          </a:bodyPr>
          <a:lstStyle/>
          <a:p>
            <a:pPr algn="ctr"/>
            <a:r>
              <a:rPr lang="en-US" sz="3200" dirty="0" smtClean="0">
                <a:solidFill>
                  <a:schemeClr val="accent2"/>
                </a:solidFill>
                <a:latin typeface="+mj-lt"/>
              </a:rPr>
              <a:t>Brain Activity Period (BAP)</a:t>
            </a:r>
            <a:endParaRPr lang="en-US" sz="3200" dirty="0">
              <a:solidFill>
                <a:schemeClr val="accent2"/>
              </a:solidFill>
              <a:latin typeface="+mj-lt"/>
            </a:endParaRPr>
          </a:p>
          <a:p>
            <a:pPr algn="ctr"/>
            <a:r>
              <a:rPr lang="en-US" sz="3200" dirty="0">
                <a:solidFill>
                  <a:schemeClr val="accent2"/>
                </a:solidFill>
                <a:latin typeface="+mj-lt"/>
              </a:rPr>
              <a:t>and I</a:t>
            </a:r>
            <a:r>
              <a:rPr lang="en-US" sz="3200" dirty="0" smtClean="0">
                <a:solidFill>
                  <a:schemeClr val="accent2"/>
                </a:solidFill>
                <a:latin typeface="+mj-lt"/>
              </a:rPr>
              <a:t>nvestigated Factor Score (IFS)</a:t>
            </a:r>
            <a:endParaRPr lang="en-US" sz="3200" dirty="0">
              <a:latin typeface="+mj-lt"/>
            </a:endParaRPr>
          </a:p>
        </p:txBody>
      </p:sp>
      <p:sp>
        <p:nvSpPr>
          <p:cNvPr id="5" name="Rectangle 4"/>
          <p:cNvSpPr/>
          <p:nvPr/>
        </p:nvSpPr>
        <p:spPr>
          <a:xfrm>
            <a:off x="526527" y="1319517"/>
            <a:ext cx="860235" cy="369332"/>
          </a:xfrm>
          <a:prstGeom prst="rect">
            <a:avLst/>
          </a:prstGeom>
        </p:spPr>
        <p:txBody>
          <a:bodyPr wrap="none">
            <a:spAutoFit/>
          </a:bodyPr>
          <a:lstStyle/>
          <a:p>
            <a:r>
              <a:rPr lang="en-US" dirty="0"/>
              <a:t>BAP, s</a:t>
            </a:r>
          </a:p>
        </p:txBody>
      </p:sp>
      <p:sp>
        <p:nvSpPr>
          <p:cNvPr id="6" name="Rectangle 5"/>
          <p:cNvSpPr/>
          <p:nvPr/>
        </p:nvSpPr>
        <p:spPr>
          <a:xfrm>
            <a:off x="7221964" y="1319517"/>
            <a:ext cx="1236236" cy="369332"/>
          </a:xfrm>
          <a:prstGeom prst="rect">
            <a:avLst/>
          </a:prstGeom>
        </p:spPr>
        <p:txBody>
          <a:bodyPr wrap="none">
            <a:spAutoFit/>
          </a:bodyPr>
          <a:lstStyle/>
          <a:p>
            <a:r>
              <a:rPr lang="en-US" dirty="0"/>
              <a:t>IFS, score</a:t>
            </a:r>
          </a:p>
        </p:txBody>
      </p:sp>
      <p:pic>
        <p:nvPicPr>
          <p:cNvPr id="3" name="Picture 2"/>
          <p:cNvPicPr>
            <a:picLocks noChangeAspect="1"/>
          </p:cNvPicPr>
          <p:nvPr/>
        </p:nvPicPr>
        <p:blipFill>
          <a:blip r:embed="rId3"/>
          <a:stretch>
            <a:fillRect/>
          </a:stretch>
        </p:blipFill>
        <p:spPr>
          <a:xfrm>
            <a:off x="593657" y="1614586"/>
            <a:ext cx="7611852" cy="2594813"/>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4963886" y="6149091"/>
            <a:ext cx="4180114" cy="448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ru-RU" sz="2000" dirty="0">
                <a:latin typeface="Arial" panose="020B0604020202020204" pitchFamily="34" charset="0"/>
                <a:cs typeface="Arial" panose="020B0604020202020204" pitchFamily="34" charset="0"/>
              </a:rPr>
              <a:t>PPS spectra during testing</a:t>
            </a:r>
            <a:r>
              <a:rPr lang="ru-RU" altLang="ru-RU" sz="1400" dirty="0" smtClean="0"/>
              <a:t>   </a:t>
            </a:r>
            <a:endParaRPr lang="ru-RU" altLang="ru-RU" sz="1400" dirty="0"/>
          </a:p>
        </p:txBody>
      </p:sp>
      <p:sp>
        <p:nvSpPr>
          <p:cNvPr id="25602" name="Rectangle 2"/>
          <p:cNvSpPr>
            <a:spLocks noGrp="1" noChangeArrowheads="1"/>
          </p:cNvSpPr>
          <p:nvPr>
            <p:ph type="title"/>
          </p:nvPr>
        </p:nvSpPr>
        <p:spPr>
          <a:xfrm>
            <a:off x="0" y="0"/>
            <a:ext cx="8922327" cy="844550"/>
          </a:xfrm>
        </p:spPr>
        <p:txBody>
          <a:bodyPr/>
          <a:lstStyle/>
          <a:p>
            <a:pPr eaLnBrk="1" hangingPunct="1">
              <a:defRPr/>
            </a:pPr>
            <a:r>
              <a:rPr lang="en-US" sz="2800" dirty="0">
                <a:solidFill>
                  <a:srgbClr val="3333CC"/>
                </a:solidFill>
                <a:effectLst>
                  <a:outerShdw blurRad="38100" dist="38100" dir="2700000" algn="tl">
                    <a:srgbClr val="C0C0C0"/>
                  </a:outerShdw>
                </a:effectLst>
              </a:rPr>
              <a:t>Dynamics of </a:t>
            </a:r>
            <a:r>
              <a:rPr lang="en-US" sz="2800" dirty="0" smtClean="0">
                <a:solidFill>
                  <a:srgbClr val="3333CC"/>
                </a:solidFill>
                <a:effectLst>
                  <a:outerShdw blurRad="38100" dist="38100" dir="2700000" algn="tl">
                    <a:srgbClr val="C0C0C0"/>
                  </a:outerShdw>
                </a:effectLst>
              </a:rPr>
              <a:t>PPS Changes </a:t>
            </a:r>
            <a:r>
              <a:rPr lang="en-US" sz="2800" dirty="0">
                <a:solidFill>
                  <a:srgbClr val="3333CC"/>
                </a:solidFill>
                <a:effectLst>
                  <a:outerShdw blurRad="38100" dist="38100" dir="2700000" algn="tl">
                    <a:srgbClr val="C0C0C0"/>
                  </a:outerShdw>
                </a:effectLst>
              </a:rPr>
              <a:t>upon </a:t>
            </a:r>
            <a:r>
              <a:rPr lang="en-US" sz="2800" dirty="0" smtClean="0">
                <a:solidFill>
                  <a:srgbClr val="3333CC"/>
                </a:solidFill>
                <a:effectLst>
                  <a:outerShdw blurRad="38100" dist="38100" dir="2700000" algn="tl">
                    <a:srgbClr val="C0C0C0"/>
                  </a:outerShdw>
                </a:effectLst>
              </a:rPr>
              <a:t>Presentation </a:t>
            </a:r>
            <a:r>
              <a:rPr lang="en-US" sz="2800" dirty="0">
                <a:solidFill>
                  <a:srgbClr val="3333CC"/>
                </a:solidFill>
                <a:effectLst>
                  <a:outerShdw blurRad="38100" dist="38100" dir="2700000" algn="tl">
                    <a:srgbClr val="C0C0C0"/>
                  </a:outerShdw>
                </a:effectLst>
              </a:rPr>
              <a:t>of </a:t>
            </a:r>
            <a:r>
              <a:rPr lang="en-US" sz="2800" dirty="0" smtClean="0">
                <a:solidFill>
                  <a:srgbClr val="3333CC"/>
                </a:solidFill>
                <a:effectLst>
                  <a:outerShdw blurRad="38100" dist="38100" dir="2700000" algn="tl">
                    <a:srgbClr val="C0C0C0"/>
                  </a:outerShdw>
                </a:effectLst>
              </a:rPr>
              <a:t>Stimuli</a:t>
            </a:r>
            <a:endParaRPr lang="ru-RU" sz="2800" dirty="0">
              <a:solidFill>
                <a:schemeClr val="accent2"/>
              </a:solidFill>
              <a:effectLst>
                <a:outerShdw blurRad="38100" dist="38100" dir="2700000" algn="tl">
                  <a:srgbClr val="C0C0C0"/>
                </a:outerShdw>
              </a:effectLst>
            </a:endParaRP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 name="Rectangle 2"/>
          <p:cNvSpPr/>
          <p:nvPr/>
        </p:nvSpPr>
        <p:spPr>
          <a:xfrm rot="10800000" flipV="1">
            <a:off x="170046" y="5270673"/>
            <a:ext cx="4935360" cy="1323439"/>
          </a:xfrm>
          <a:prstGeom prst="rect">
            <a:avLst/>
          </a:prstGeom>
        </p:spPr>
        <p:txBody>
          <a:bodyPr wrap="square">
            <a:spAutoFit/>
          </a:bodyPr>
          <a:lstStyle/>
          <a:p>
            <a:r>
              <a:rPr lang="en-US" sz="2000" dirty="0"/>
              <a:t>Fragment of testing. A round mark is the moment of </a:t>
            </a:r>
            <a:r>
              <a:rPr lang="en-US" sz="2000" dirty="0" smtClean="0"/>
              <a:t>stimuli presentation, </a:t>
            </a:r>
            <a:r>
              <a:rPr lang="en-US" sz="2000" dirty="0"/>
              <a:t>a cross indicates the time of response to a stimulus. </a:t>
            </a:r>
            <a:r>
              <a:rPr lang="en-US" sz="2000" dirty="0" smtClean="0"/>
              <a:t>PESP </a:t>
            </a:r>
            <a:r>
              <a:rPr lang="en-US" sz="2000" dirty="0"/>
              <a:t>= </a:t>
            </a:r>
            <a:r>
              <a:rPr lang="en-US" sz="2000" dirty="0" smtClean="0"/>
              <a:t>5 s</a:t>
            </a:r>
            <a:r>
              <a:rPr lang="en-US" sz="2000" dirty="0"/>
              <a:t>.</a:t>
            </a:r>
          </a:p>
        </p:txBody>
      </p:sp>
      <p:sp>
        <p:nvSpPr>
          <p:cNvPr id="4" name="Rectangle 3"/>
          <p:cNvSpPr/>
          <p:nvPr/>
        </p:nvSpPr>
        <p:spPr>
          <a:xfrm>
            <a:off x="5213552" y="3030287"/>
            <a:ext cx="3357078" cy="707886"/>
          </a:xfrm>
          <a:prstGeom prst="rect">
            <a:avLst/>
          </a:prstGeom>
        </p:spPr>
        <p:txBody>
          <a:bodyPr wrap="square">
            <a:spAutoFit/>
          </a:bodyPr>
          <a:lstStyle/>
          <a:p>
            <a:r>
              <a:rPr lang="en-US" sz="2000" dirty="0"/>
              <a:t>Full testing LOf05_NLP. </a:t>
            </a:r>
            <a:r>
              <a:rPr lang="en-US" sz="2000" dirty="0" smtClean="0"/>
              <a:t>PESP </a:t>
            </a:r>
            <a:r>
              <a:rPr lang="en-US" sz="2000" dirty="0"/>
              <a:t>= </a:t>
            </a:r>
            <a:r>
              <a:rPr lang="en-US" sz="2000" dirty="0" smtClean="0"/>
              <a:t>5 s</a:t>
            </a:r>
            <a:endParaRPr lang="en-US" sz="2000" dirty="0"/>
          </a:p>
        </p:txBody>
      </p:sp>
      <p:pic>
        <p:nvPicPr>
          <p:cNvPr id="2" name="Picture 1"/>
          <p:cNvPicPr>
            <a:picLocks noChangeAspect="1"/>
          </p:cNvPicPr>
          <p:nvPr/>
        </p:nvPicPr>
        <p:blipFill>
          <a:blip r:embed="rId3"/>
          <a:stretch>
            <a:fillRect/>
          </a:stretch>
        </p:blipFill>
        <p:spPr>
          <a:xfrm>
            <a:off x="170046" y="657551"/>
            <a:ext cx="4555640" cy="4613122"/>
          </a:xfrm>
          <a:prstGeom prst="rect">
            <a:avLst/>
          </a:prstGeom>
        </p:spPr>
      </p:pic>
      <p:pic>
        <p:nvPicPr>
          <p:cNvPr id="5" name="Picture 4"/>
          <p:cNvPicPr>
            <a:picLocks noChangeAspect="1"/>
          </p:cNvPicPr>
          <p:nvPr/>
        </p:nvPicPr>
        <p:blipFill>
          <a:blip r:embed="rId4"/>
          <a:stretch>
            <a:fillRect/>
          </a:stretch>
        </p:blipFill>
        <p:spPr>
          <a:xfrm>
            <a:off x="4963886" y="651338"/>
            <a:ext cx="3856410" cy="2402032"/>
          </a:xfrm>
          <a:prstGeom prst="rect">
            <a:avLst/>
          </a:prstGeom>
        </p:spPr>
      </p:pic>
      <p:pic>
        <p:nvPicPr>
          <p:cNvPr id="9" name="Picture 8"/>
          <p:cNvPicPr>
            <a:picLocks noChangeAspect="1"/>
          </p:cNvPicPr>
          <p:nvPr/>
        </p:nvPicPr>
        <p:blipFill>
          <a:blip r:embed="rId5"/>
          <a:stretch>
            <a:fillRect/>
          </a:stretch>
        </p:blipFill>
        <p:spPr>
          <a:xfrm>
            <a:off x="4963886" y="3704708"/>
            <a:ext cx="1928205" cy="2441204"/>
          </a:xfrm>
          <a:prstGeom prst="rect">
            <a:avLst/>
          </a:prstGeom>
        </p:spPr>
      </p:pic>
      <p:pic>
        <p:nvPicPr>
          <p:cNvPr id="6" name="Picture 5"/>
          <p:cNvPicPr>
            <a:picLocks noChangeAspect="1"/>
          </p:cNvPicPr>
          <p:nvPr/>
        </p:nvPicPr>
        <p:blipFill>
          <a:blip r:embed="rId6"/>
          <a:stretch>
            <a:fillRect/>
          </a:stretch>
        </p:blipFill>
        <p:spPr>
          <a:xfrm>
            <a:off x="7130291" y="3704708"/>
            <a:ext cx="1792036" cy="2441204"/>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8</a:t>
            </a:fld>
            <a:endParaRPr lang="ru-RU" altLang="ru-RU"/>
          </a:p>
        </p:txBody>
      </p:sp>
      <p:sp>
        <p:nvSpPr>
          <p:cNvPr id="3" name="Rectangle 2"/>
          <p:cNvSpPr/>
          <p:nvPr/>
        </p:nvSpPr>
        <p:spPr>
          <a:xfrm>
            <a:off x="129245" y="29872"/>
            <a:ext cx="8836351" cy="584775"/>
          </a:xfrm>
          <a:prstGeom prst="rect">
            <a:avLst/>
          </a:prstGeom>
        </p:spPr>
        <p:txBody>
          <a:bodyPr wrap="square">
            <a:spAutoFit/>
          </a:bodyPr>
          <a:lstStyle/>
          <a:p>
            <a:pPr algn="ctr">
              <a:defRPr/>
            </a:pPr>
            <a:r>
              <a:rPr lang="ru-RU" altLang="ru-RU" sz="3200" kern="0" dirty="0" smtClean="0">
                <a:solidFill>
                  <a:srgbClr val="3333CC"/>
                </a:solidFill>
                <a:latin typeface="+mn-lt"/>
              </a:rPr>
              <a:t> </a:t>
            </a:r>
            <a:r>
              <a:rPr lang="en-US" altLang="ru-RU" sz="3200" kern="0" dirty="0" smtClean="0">
                <a:solidFill>
                  <a:srgbClr val="3333CC"/>
                </a:solidFill>
                <a:latin typeface="+mn-lt"/>
              </a:rPr>
              <a:t>Schematic </a:t>
            </a:r>
            <a:r>
              <a:rPr lang="en-US" altLang="ru-RU" sz="3200" kern="0" dirty="0">
                <a:solidFill>
                  <a:srgbClr val="3333CC"/>
                </a:solidFill>
                <a:latin typeface="+mn-lt"/>
              </a:rPr>
              <a:t>PPS dynamics</a:t>
            </a:r>
            <a:endParaRPr lang="en-US" altLang="ru-RU" sz="3200" kern="0" dirty="0">
              <a:latin typeface="+mn-lt"/>
            </a:endParaRPr>
          </a:p>
        </p:txBody>
      </p:sp>
      <p:sp>
        <p:nvSpPr>
          <p:cNvPr id="4" name="Rectangle 3"/>
          <p:cNvSpPr/>
          <p:nvPr/>
        </p:nvSpPr>
        <p:spPr>
          <a:xfrm>
            <a:off x="257695" y="3000762"/>
            <a:ext cx="8707901" cy="830997"/>
          </a:xfrm>
          <a:prstGeom prst="rect">
            <a:avLst/>
          </a:prstGeom>
        </p:spPr>
        <p:txBody>
          <a:bodyPr wrap="square">
            <a:spAutoFit/>
          </a:bodyPr>
          <a:lstStyle/>
          <a:p>
            <a:pPr algn="ctr"/>
            <a:r>
              <a:rPr lang="en-US" sz="2400" dirty="0">
                <a:cs typeface="Arial" panose="020B0604020202020204" pitchFamily="34" charset="0"/>
              </a:rPr>
              <a:t>Ideal stimulus-response synchronization with a long period of stimulus presentation (&gt; 15 s)</a:t>
            </a:r>
            <a:endParaRPr lang="ru-RU" sz="2400" dirty="0">
              <a:cs typeface="Arial" panose="020B0604020202020204" pitchFamily="34" charset="0"/>
            </a:endParaRPr>
          </a:p>
        </p:txBody>
      </p:sp>
      <p:sp>
        <p:nvSpPr>
          <p:cNvPr id="5" name="Rectangle 4"/>
          <p:cNvSpPr/>
          <p:nvPr/>
        </p:nvSpPr>
        <p:spPr>
          <a:xfrm>
            <a:off x="189671" y="6061501"/>
            <a:ext cx="8715497" cy="830997"/>
          </a:xfrm>
          <a:prstGeom prst="rect">
            <a:avLst/>
          </a:prstGeom>
        </p:spPr>
        <p:txBody>
          <a:bodyPr wrap="square">
            <a:spAutoFit/>
          </a:bodyPr>
          <a:lstStyle/>
          <a:p>
            <a:pPr algn="ctr"/>
            <a:r>
              <a:rPr lang="en-US" sz="2400" dirty="0"/>
              <a:t>Real synchronization of stimulus-response with a short period of stimulus presentation (&lt;10 s)</a:t>
            </a:r>
            <a:endParaRPr lang="ru-RU" sz="2400" dirty="0"/>
          </a:p>
        </p:txBody>
      </p:sp>
      <p:pic>
        <p:nvPicPr>
          <p:cNvPr id="7" name="Picture 6"/>
          <p:cNvPicPr>
            <a:picLocks noChangeAspect="1"/>
          </p:cNvPicPr>
          <p:nvPr/>
        </p:nvPicPr>
        <p:blipFill>
          <a:blip r:embed="rId3"/>
          <a:stretch>
            <a:fillRect/>
          </a:stretch>
        </p:blipFill>
        <p:spPr>
          <a:xfrm>
            <a:off x="4912822" y="700592"/>
            <a:ext cx="3433156" cy="2273902"/>
          </a:xfrm>
          <a:prstGeom prst="rect">
            <a:avLst/>
          </a:prstGeom>
        </p:spPr>
      </p:pic>
      <p:pic>
        <p:nvPicPr>
          <p:cNvPr id="9" name="Picture 8"/>
          <p:cNvPicPr>
            <a:picLocks noChangeAspect="1"/>
          </p:cNvPicPr>
          <p:nvPr/>
        </p:nvPicPr>
        <p:blipFill>
          <a:blip r:embed="rId4"/>
          <a:stretch>
            <a:fillRect/>
          </a:stretch>
        </p:blipFill>
        <p:spPr>
          <a:xfrm>
            <a:off x="5079076" y="3934271"/>
            <a:ext cx="3397153" cy="1976078"/>
          </a:xfrm>
          <a:prstGeom prst="rect">
            <a:avLst/>
          </a:prstGeom>
        </p:spPr>
      </p:pic>
      <p:grpSp>
        <p:nvGrpSpPr>
          <p:cNvPr id="12" name="Группа 11"/>
          <p:cNvGrpSpPr/>
          <p:nvPr/>
        </p:nvGrpSpPr>
        <p:grpSpPr>
          <a:xfrm>
            <a:off x="452393" y="701073"/>
            <a:ext cx="3728909" cy="2273902"/>
            <a:chOff x="452393" y="701073"/>
            <a:chExt cx="3728909" cy="2273902"/>
          </a:xfrm>
        </p:grpSpPr>
        <p:pic>
          <p:nvPicPr>
            <p:cNvPr id="6" name="Picture 5"/>
            <p:cNvPicPr>
              <a:picLocks noChangeAspect="1"/>
            </p:cNvPicPr>
            <p:nvPr/>
          </p:nvPicPr>
          <p:blipFill>
            <a:blip r:embed="rId5"/>
            <a:stretch>
              <a:fillRect/>
            </a:stretch>
          </p:blipFill>
          <p:spPr>
            <a:xfrm>
              <a:off x="452393" y="701073"/>
              <a:ext cx="3728909" cy="2273902"/>
            </a:xfrm>
            <a:prstGeom prst="rect">
              <a:avLst/>
            </a:prstGeom>
          </p:spPr>
        </p:pic>
        <p:sp>
          <p:nvSpPr>
            <p:cNvPr id="10" name="Rectangle 2"/>
            <p:cNvSpPr/>
            <p:nvPr/>
          </p:nvSpPr>
          <p:spPr>
            <a:xfrm>
              <a:off x="748966" y="768787"/>
              <a:ext cx="737702" cy="461665"/>
            </a:xfrm>
            <a:prstGeom prst="rect">
              <a:avLst/>
            </a:prstGeom>
            <a:solidFill>
              <a:srgbClr val="F9F9F9"/>
            </a:solidFill>
          </p:spPr>
          <p:txBody>
            <a:bodyPr wrap="none">
              <a:spAutoFit/>
            </a:bodyPr>
            <a:lstStyle/>
            <a:p>
              <a:r>
                <a:rPr lang="en-US" altLang="en-US" sz="1200" dirty="0" smtClean="0"/>
                <a:t>Relative</a:t>
              </a:r>
            </a:p>
            <a:p>
              <a:r>
                <a:rPr lang="en-US" sz="1200" dirty="0" smtClean="0"/>
                <a:t>units</a:t>
              </a:r>
              <a:endParaRPr lang="en-US" sz="1200" dirty="0"/>
            </a:p>
          </p:txBody>
        </p:sp>
      </p:grpSp>
      <p:grpSp>
        <p:nvGrpSpPr>
          <p:cNvPr id="13" name="Группа 12"/>
          <p:cNvGrpSpPr/>
          <p:nvPr/>
        </p:nvGrpSpPr>
        <p:grpSpPr>
          <a:xfrm>
            <a:off x="452394" y="3861113"/>
            <a:ext cx="3861912" cy="1971788"/>
            <a:chOff x="452394" y="3861113"/>
            <a:chExt cx="3861912" cy="1971788"/>
          </a:xfrm>
        </p:grpSpPr>
        <p:pic>
          <p:nvPicPr>
            <p:cNvPr id="8" name="Picture 7"/>
            <p:cNvPicPr>
              <a:picLocks noChangeAspect="1"/>
            </p:cNvPicPr>
            <p:nvPr/>
          </p:nvPicPr>
          <p:blipFill>
            <a:blip r:embed="rId6"/>
            <a:stretch>
              <a:fillRect/>
            </a:stretch>
          </p:blipFill>
          <p:spPr>
            <a:xfrm>
              <a:off x="452394" y="3861113"/>
              <a:ext cx="3861912" cy="1971788"/>
            </a:xfrm>
            <a:prstGeom prst="rect">
              <a:avLst/>
            </a:prstGeom>
          </p:spPr>
        </p:pic>
        <p:sp>
          <p:nvSpPr>
            <p:cNvPr id="11" name="Rectangle 2"/>
            <p:cNvSpPr/>
            <p:nvPr/>
          </p:nvSpPr>
          <p:spPr>
            <a:xfrm>
              <a:off x="800785" y="3879342"/>
              <a:ext cx="737702" cy="461665"/>
            </a:xfrm>
            <a:prstGeom prst="rect">
              <a:avLst/>
            </a:prstGeom>
            <a:solidFill>
              <a:srgbClr val="F9F9F9"/>
            </a:solidFill>
          </p:spPr>
          <p:txBody>
            <a:bodyPr wrap="none">
              <a:spAutoFit/>
            </a:bodyPr>
            <a:lstStyle/>
            <a:p>
              <a:r>
                <a:rPr lang="en-US" altLang="en-US" sz="1200" dirty="0" smtClean="0"/>
                <a:t>Relative</a:t>
              </a:r>
            </a:p>
            <a:p>
              <a:r>
                <a:rPr lang="en-US" sz="1200" dirty="0" smtClean="0"/>
                <a:t>units</a:t>
              </a:r>
              <a:endParaRPr lang="en-US" sz="1200" dirty="0"/>
            </a:p>
          </p:txBody>
        </p:sp>
      </p:grpSp>
    </p:spTree>
    <p:extLst>
      <p:ext uri="{BB962C8B-B14F-4D97-AF65-F5344CB8AC3E}">
        <p14:creationId xmlns:p14="http://schemas.microsoft.com/office/powerpoint/2010/main" val="351258072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3625" y="161961"/>
            <a:ext cx="8686800" cy="1143000"/>
          </a:xfrm>
        </p:spPr>
        <p:txBody>
          <a:bodyPr/>
          <a:lstStyle/>
          <a:p>
            <a:r>
              <a:rPr lang="en-US" altLang="ru-RU" sz="3200" dirty="0">
                <a:solidFill>
                  <a:schemeClr val="accent2"/>
                </a:solidFill>
              </a:rPr>
              <a:t>Approaches to </a:t>
            </a:r>
            <a:r>
              <a:rPr lang="en-US" altLang="ru-RU" sz="3200" dirty="0" smtClean="0">
                <a:solidFill>
                  <a:schemeClr val="accent2"/>
                </a:solidFill>
              </a:rPr>
              <a:t>Scoring </a:t>
            </a:r>
            <a:r>
              <a:rPr lang="en-US" altLang="ru-RU" sz="3200" dirty="0">
                <a:solidFill>
                  <a:schemeClr val="accent2"/>
                </a:solidFill>
              </a:rPr>
              <a:t>a </a:t>
            </a:r>
            <a:r>
              <a:rPr lang="en-US" altLang="ru-RU" sz="3200" dirty="0" smtClean="0">
                <a:solidFill>
                  <a:schemeClr val="accent2"/>
                </a:solidFill>
              </a:rPr>
              <a:t>Factor </a:t>
            </a:r>
            <a:r>
              <a:rPr lang="en-US" altLang="ru-RU" sz="3200" dirty="0">
                <a:solidFill>
                  <a:schemeClr val="accent2"/>
                </a:solidFill>
              </a:rPr>
              <a:t>in </a:t>
            </a:r>
            <a:r>
              <a:rPr lang="en-US" altLang="ru-RU" sz="3200" dirty="0" smtClean="0">
                <a:solidFill>
                  <a:schemeClr val="accent2"/>
                </a:solidFill>
              </a:rPr>
              <a:t>Classic </a:t>
            </a:r>
            <a:r>
              <a:rPr lang="en-US" altLang="ru-RU" sz="3200" dirty="0">
                <a:solidFill>
                  <a:schemeClr val="accent2"/>
                </a:solidFill>
              </a:rPr>
              <a:t>and </a:t>
            </a:r>
            <a:r>
              <a:rPr lang="en-US" altLang="ru-RU" sz="3200" dirty="0" smtClean="0">
                <a:solidFill>
                  <a:schemeClr val="accent2"/>
                </a:solidFill>
              </a:rPr>
              <a:t>Accelerated Presentation </a:t>
            </a:r>
            <a:r>
              <a:rPr lang="en-US" altLang="ru-RU" sz="3200" dirty="0">
                <a:solidFill>
                  <a:schemeClr val="accent2"/>
                </a:solidFill>
              </a:rPr>
              <a:t>of </a:t>
            </a:r>
            <a:r>
              <a:rPr lang="en-US" altLang="ru-RU" sz="3200" dirty="0" smtClean="0">
                <a:solidFill>
                  <a:schemeClr val="accent2"/>
                </a:solidFill>
              </a:rPr>
              <a:t>Stimuli</a:t>
            </a:r>
            <a:endParaRPr lang="en-US" altLang="ru-RU" sz="3200" dirty="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9</a:t>
            </a:fld>
            <a:endParaRPr lang="ru-RU" altLang="ru-RU" sz="140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sp>
        <p:nvSpPr>
          <p:cNvPr id="2" name="Rectangle 1"/>
          <p:cNvSpPr/>
          <p:nvPr/>
        </p:nvSpPr>
        <p:spPr>
          <a:xfrm>
            <a:off x="1586235" y="4359393"/>
            <a:ext cx="3760966" cy="400110"/>
          </a:xfrm>
          <a:prstGeom prst="rect">
            <a:avLst/>
          </a:prstGeom>
        </p:spPr>
        <p:txBody>
          <a:bodyPr wrap="none">
            <a:spAutoFit/>
          </a:bodyPr>
          <a:lstStyle/>
          <a:p>
            <a:r>
              <a:rPr lang="en-US" sz="2000" dirty="0" smtClean="0"/>
              <a:t>Score of unconscious response</a:t>
            </a:r>
            <a:endParaRPr lang="en-US" sz="2000" dirty="0"/>
          </a:p>
        </p:txBody>
      </p:sp>
      <p:sp>
        <p:nvSpPr>
          <p:cNvPr id="3" name="Rectangle 2"/>
          <p:cNvSpPr/>
          <p:nvPr/>
        </p:nvSpPr>
        <p:spPr>
          <a:xfrm>
            <a:off x="214353" y="2652879"/>
            <a:ext cx="6402715" cy="400110"/>
          </a:xfrm>
          <a:prstGeom prst="rect">
            <a:avLst/>
          </a:prstGeom>
        </p:spPr>
        <p:txBody>
          <a:bodyPr wrap="none">
            <a:spAutoFit/>
          </a:bodyPr>
          <a:lstStyle/>
          <a:p>
            <a:r>
              <a:rPr lang="en-US" altLang="en-US" sz="2000" dirty="0"/>
              <a:t>Score of integral (conscious + unconscious) </a:t>
            </a:r>
            <a:r>
              <a:rPr lang="en-US" altLang="en-US" sz="2000" dirty="0" smtClean="0"/>
              <a:t>responses</a:t>
            </a:r>
            <a:endParaRPr lang="en-US" sz="2000" dirty="0"/>
          </a:p>
        </p:txBody>
      </p:sp>
      <p:pic>
        <p:nvPicPr>
          <p:cNvPr id="8" name="Picture 7"/>
          <p:cNvPicPr>
            <a:picLocks noChangeAspect="1"/>
          </p:cNvPicPr>
          <p:nvPr/>
        </p:nvPicPr>
        <p:blipFill>
          <a:blip r:embed="rId3"/>
          <a:stretch>
            <a:fillRect/>
          </a:stretch>
        </p:blipFill>
        <p:spPr>
          <a:xfrm>
            <a:off x="427238" y="1535794"/>
            <a:ext cx="1809524" cy="1142857"/>
          </a:xfrm>
          <a:prstGeom prst="rect">
            <a:avLst/>
          </a:prstGeom>
        </p:spPr>
      </p:pic>
      <p:pic>
        <p:nvPicPr>
          <p:cNvPr id="11" name="Picture 10"/>
          <p:cNvPicPr>
            <a:picLocks noChangeAspect="1"/>
          </p:cNvPicPr>
          <p:nvPr/>
        </p:nvPicPr>
        <p:blipFill>
          <a:blip r:embed="rId4"/>
          <a:stretch>
            <a:fillRect/>
          </a:stretch>
        </p:blipFill>
        <p:spPr>
          <a:xfrm>
            <a:off x="2679154" y="1535793"/>
            <a:ext cx="1666667" cy="1142857"/>
          </a:xfrm>
          <a:prstGeom prst="rect">
            <a:avLst/>
          </a:prstGeom>
        </p:spPr>
      </p:pic>
      <p:sp>
        <p:nvSpPr>
          <p:cNvPr id="12" name="Rectangle 11"/>
          <p:cNvSpPr/>
          <p:nvPr/>
        </p:nvSpPr>
        <p:spPr>
          <a:xfrm>
            <a:off x="5007600" y="1836828"/>
            <a:ext cx="4572000" cy="646331"/>
          </a:xfrm>
          <a:prstGeom prst="rect">
            <a:avLst/>
          </a:prstGeom>
        </p:spPr>
        <p:txBody>
          <a:bodyPr>
            <a:spAutoFit/>
          </a:bodyPr>
          <a:lstStyle/>
          <a:p>
            <a:r>
              <a:rPr lang="en-US" dirty="0"/>
              <a:t>Test passing criteria</a:t>
            </a:r>
            <a:r>
              <a:rPr lang="en-US" dirty="0" smtClean="0"/>
              <a:t>:</a:t>
            </a:r>
          </a:p>
          <a:p>
            <a:r>
              <a:rPr lang="ru-RU" dirty="0" smtClean="0"/>
              <a:t>(</a:t>
            </a:r>
            <a:r>
              <a:rPr lang="ru-RU" dirty="0"/>
              <a:t>MI+) – (F+)&gt; 0   NDI</a:t>
            </a:r>
          </a:p>
        </p:txBody>
      </p:sp>
      <p:pic>
        <p:nvPicPr>
          <p:cNvPr id="13" name="Picture 12"/>
          <p:cNvPicPr>
            <a:picLocks noChangeAspect="1"/>
          </p:cNvPicPr>
          <p:nvPr/>
        </p:nvPicPr>
        <p:blipFill>
          <a:blip r:embed="rId5"/>
          <a:stretch>
            <a:fillRect/>
          </a:stretch>
        </p:blipFill>
        <p:spPr>
          <a:xfrm>
            <a:off x="427238" y="3178426"/>
            <a:ext cx="2742857" cy="1142857"/>
          </a:xfrm>
          <a:prstGeom prst="rect">
            <a:avLst/>
          </a:prstGeom>
        </p:spPr>
      </p:pic>
      <p:pic>
        <p:nvPicPr>
          <p:cNvPr id="14" name="Picture 13"/>
          <p:cNvPicPr>
            <a:picLocks noChangeAspect="1"/>
          </p:cNvPicPr>
          <p:nvPr/>
        </p:nvPicPr>
        <p:blipFill>
          <a:blip r:embed="rId6"/>
          <a:stretch>
            <a:fillRect/>
          </a:stretch>
        </p:blipFill>
        <p:spPr>
          <a:xfrm>
            <a:off x="3421638" y="3100336"/>
            <a:ext cx="2628571" cy="1142857"/>
          </a:xfrm>
          <a:prstGeom prst="rect">
            <a:avLst/>
          </a:prstGeom>
        </p:spPr>
      </p:pic>
      <p:sp>
        <p:nvSpPr>
          <p:cNvPr id="15" name="Rectangle 14"/>
          <p:cNvSpPr/>
          <p:nvPr/>
        </p:nvSpPr>
        <p:spPr>
          <a:xfrm>
            <a:off x="6670226" y="3102904"/>
            <a:ext cx="2490140" cy="923330"/>
          </a:xfrm>
          <a:prstGeom prst="rect">
            <a:avLst/>
          </a:prstGeom>
        </p:spPr>
        <p:txBody>
          <a:bodyPr wrap="square">
            <a:spAutoFit/>
          </a:bodyPr>
          <a:lstStyle/>
          <a:p>
            <a:r>
              <a:rPr lang="en-US" dirty="0"/>
              <a:t>Test passing criteria</a:t>
            </a:r>
            <a:r>
              <a:rPr lang="en-US" dirty="0" smtClean="0"/>
              <a:t>:</a:t>
            </a:r>
          </a:p>
          <a:p>
            <a:r>
              <a:rPr lang="ru-RU" dirty="0" smtClean="0"/>
              <a:t>MI(IE</a:t>
            </a:r>
            <a:r>
              <a:rPr lang="ru-RU" dirty="0"/>
              <a:t>) – F(IE) &gt; 0   NDI</a:t>
            </a:r>
          </a:p>
        </p:txBody>
      </p:sp>
      <p:pic>
        <p:nvPicPr>
          <p:cNvPr id="16" name="Picture 15"/>
          <p:cNvPicPr>
            <a:picLocks noChangeAspect="1"/>
          </p:cNvPicPr>
          <p:nvPr/>
        </p:nvPicPr>
        <p:blipFill>
          <a:blip r:embed="rId7"/>
          <a:stretch>
            <a:fillRect/>
          </a:stretch>
        </p:blipFill>
        <p:spPr>
          <a:xfrm>
            <a:off x="400804" y="4782181"/>
            <a:ext cx="1619048" cy="1142857"/>
          </a:xfrm>
          <a:prstGeom prst="rect">
            <a:avLst/>
          </a:prstGeom>
        </p:spPr>
      </p:pic>
      <p:pic>
        <p:nvPicPr>
          <p:cNvPr id="17" name="Picture 16"/>
          <p:cNvPicPr>
            <a:picLocks noChangeAspect="1"/>
          </p:cNvPicPr>
          <p:nvPr/>
        </p:nvPicPr>
        <p:blipFill>
          <a:blip r:embed="rId8"/>
          <a:stretch>
            <a:fillRect/>
          </a:stretch>
        </p:blipFill>
        <p:spPr>
          <a:xfrm>
            <a:off x="3221037" y="4873617"/>
            <a:ext cx="1552381" cy="1142857"/>
          </a:xfrm>
          <a:prstGeom prst="rect">
            <a:avLst/>
          </a:prstGeom>
        </p:spPr>
      </p:pic>
      <p:sp>
        <p:nvSpPr>
          <p:cNvPr id="18" name="Rectangle 17"/>
          <p:cNvSpPr/>
          <p:nvPr/>
        </p:nvSpPr>
        <p:spPr>
          <a:xfrm>
            <a:off x="5555923" y="4855339"/>
            <a:ext cx="3258000" cy="646331"/>
          </a:xfrm>
          <a:prstGeom prst="rect">
            <a:avLst/>
          </a:prstGeom>
        </p:spPr>
        <p:txBody>
          <a:bodyPr wrap="square">
            <a:spAutoFit/>
          </a:bodyPr>
          <a:lstStyle/>
          <a:p>
            <a:r>
              <a:rPr lang="en-US" dirty="0"/>
              <a:t>Test passing criteria</a:t>
            </a:r>
            <a:r>
              <a:rPr lang="en-US" dirty="0" smtClean="0"/>
              <a:t>:</a:t>
            </a:r>
          </a:p>
          <a:p>
            <a:r>
              <a:rPr lang="ru-RU" dirty="0" smtClean="0"/>
              <a:t>F(U</a:t>
            </a:r>
            <a:r>
              <a:rPr lang="ru-RU" dirty="0"/>
              <a:t>) – F(S)&gt;0   NDI</a:t>
            </a:r>
          </a:p>
        </p:txBody>
      </p:sp>
      <p:sp>
        <p:nvSpPr>
          <p:cNvPr id="4" name="Rectangle 3"/>
          <p:cNvSpPr/>
          <p:nvPr/>
        </p:nvSpPr>
        <p:spPr>
          <a:xfrm>
            <a:off x="400804" y="5960262"/>
            <a:ext cx="8128054" cy="707886"/>
          </a:xfrm>
          <a:prstGeom prst="rect">
            <a:avLst/>
          </a:prstGeom>
        </p:spPr>
        <p:txBody>
          <a:bodyPr wrap="square">
            <a:spAutoFit/>
          </a:bodyPr>
          <a:lstStyle/>
          <a:p>
            <a:pPr algn="ctr"/>
            <a:r>
              <a:rPr lang="en-US" sz="2000" dirty="0"/>
              <a:t>Comparative assessment of significant and insignificant components of </a:t>
            </a:r>
            <a:r>
              <a:rPr lang="en-US" sz="2000" dirty="0" smtClean="0"/>
              <a:t>unconscious responses</a:t>
            </a:r>
            <a:endParaRPr lang="ru-RU" sz="20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8627</TotalTime>
  <Words>3513</Words>
  <Application>Microsoft Office PowerPoint</Application>
  <PresentationFormat>On-screen Show (4:3)</PresentationFormat>
  <Paragraphs>355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1_Оформление по умолчанию</vt:lpstr>
      <vt:lpstr>PowerPoint Presentation</vt:lpstr>
      <vt:lpstr>VibraNLP program. Human Psychophysiological Response to Complex Stimuli</vt:lpstr>
      <vt:lpstr>Personality Profile and Investigated Factor Score</vt:lpstr>
      <vt:lpstr>Stimuli-PPR Desynchronization</vt:lpstr>
      <vt:lpstr>Information and Energy Component of PPS</vt:lpstr>
      <vt:lpstr>PowerPoint Presentation</vt:lpstr>
      <vt:lpstr>Dynamics of PPS Changes upon Presentation of Stimuli</vt:lpstr>
      <vt:lpstr>PowerPoint Presentation</vt:lpstr>
      <vt:lpstr>Approaches to Scoring a Factor in Classic and Accelerated Presentation of Stimuli</vt:lpstr>
      <vt:lpstr>BAP and IFS Dependences from PEPS</vt:lpstr>
      <vt:lpstr>BAP and IFS Dependences from PEPS</vt:lpstr>
      <vt:lpstr>Average PPR of Subjects with Fixed Software Settings</vt:lpstr>
      <vt:lpstr> Conscious Responses of the Subjects</vt:lpstr>
      <vt:lpstr>SD of PPS parameters at Different Testing Start</vt:lpstr>
      <vt:lpstr>PowerPoint Presentation</vt:lpstr>
      <vt:lpstr>Conclusion</vt:lpstr>
      <vt:lpstr>Thanks for the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731</cp:revision>
  <dcterms:created xsi:type="dcterms:W3CDTF">2007-11-14T08:50:08Z</dcterms:created>
  <dcterms:modified xsi:type="dcterms:W3CDTF">2021-07-05T12:57:47Z</dcterms:modified>
</cp:coreProperties>
</file>