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8"/>
  </p:notesMasterIdLst>
  <p:handoutMasterIdLst>
    <p:handoutMasterId r:id="rId19"/>
  </p:handoutMasterIdLst>
  <p:sldIdLst>
    <p:sldId id="257" r:id="rId2"/>
    <p:sldId id="318" r:id="rId3"/>
    <p:sldId id="324" r:id="rId4"/>
    <p:sldId id="258" r:id="rId5"/>
    <p:sldId id="317" r:id="rId6"/>
    <p:sldId id="276" r:id="rId7"/>
    <p:sldId id="322" r:id="rId8"/>
    <p:sldId id="304" r:id="rId9"/>
    <p:sldId id="264" r:id="rId10"/>
    <p:sldId id="315" r:id="rId11"/>
    <p:sldId id="274" r:id="rId12"/>
    <p:sldId id="325" r:id="rId13"/>
    <p:sldId id="323" r:id="rId14"/>
    <p:sldId id="320" r:id="rId15"/>
    <p:sldId id="321" r:id="rId16"/>
    <p:sldId id="273" r:id="rId17"/>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58936" autoAdjust="0"/>
  </p:normalViewPr>
  <p:slideViewPr>
    <p:cSldViewPr snapToGrid="0">
      <p:cViewPr varScale="1">
        <p:scale>
          <a:sx n="52" d="100"/>
          <a:sy n="52" d="100"/>
        </p:scale>
        <p:origin x="2277" y="41"/>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A04FCE5-7B01-4E78-915E-454902486500}"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AFEC05D-9295-4F62-9793-FE88F7FB9076}"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dirty="0">
                <a:latin typeface="Arial" panose="020B0604020202020204" pitchFamily="34" charset="0"/>
              </a:rPr>
              <a:t>Уважаемые коллеги. Я рад приветствовать Вас на открытии четвертой конференции, посвящённой технологии виброизображения,</a:t>
            </a:r>
            <a:r>
              <a:rPr lang="ru-RU" altLang="ru-RU" baseline="0" dirty="0">
                <a:latin typeface="Arial" panose="020B0604020202020204" pitchFamily="34" charset="0"/>
              </a:rPr>
              <a:t> и вдвойне рад возврату к живому общению</a:t>
            </a:r>
            <a:r>
              <a:rPr lang="en-US" altLang="ru-RU" baseline="0" dirty="0">
                <a:latin typeface="Arial" panose="020B0604020202020204" pitchFamily="34" charset="0"/>
              </a:rPr>
              <a:t>, </a:t>
            </a:r>
            <a:r>
              <a:rPr lang="ru-RU" altLang="ru-RU" baseline="0" dirty="0">
                <a:latin typeface="Arial" panose="020B0604020202020204" pitchFamily="34" charset="0"/>
              </a:rPr>
              <a:t>хотя-бы внутри России</a:t>
            </a:r>
            <a:r>
              <a:rPr lang="en-US" altLang="ru-RU" baseline="0" dirty="0">
                <a:latin typeface="Arial" panose="020B0604020202020204" pitchFamily="34" charset="0"/>
              </a:rPr>
              <a:t>.</a:t>
            </a:r>
          </a:p>
          <a:p>
            <a:endParaRPr lang="ru-RU" altLang="ru-RU" baseline="0" dirty="0">
              <a:latin typeface="Arial" panose="020B0604020202020204" pitchFamily="34" charset="0"/>
            </a:endParaRP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1AF722-8D57-4217-8DBE-5FE7F2AA2CEE}" type="slidenum">
              <a:rPr lang="ru-RU" altLang="ru-RU" smtClean="0"/>
              <a:pPr/>
              <a:t>1</a:t>
            </a:fld>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a:latin typeface="Arial" panose="020B0604020202020204" pitchFamily="34" charset="0"/>
              </a:rPr>
              <a:t>В ходе</a:t>
            </a:r>
            <a:r>
              <a:rPr lang="ru-RU" altLang="en-US" baseline="0" dirty="0">
                <a:latin typeface="Arial" panose="020B0604020202020204" pitchFamily="34" charset="0"/>
              </a:rPr>
              <a:t> разработки оптимальной структуры нейронной сети были исследованы различные варианты ее построений. Полученные результаты приведены в ряде работ, представленных на данной конференции. На данном этапе работы мы пришли к выводу, что оптимальным вариантом для обработки баз данных поведенческих параметров, с точки зрения повышения точности, является трехслойная структура с прямой связью при использовании 40 входных поведенческих параметров.</a:t>
            </a:r>
            <a:endParaRPr lang="en-US" altLang="en-US" dirty="0">
              <a:latin typeface="Arial" panose="020B0604020202020204" pitchFamily="34"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FA7C44-201E-47E9-9539-CD70F21D8BFD}" type="slidenum">
              <a:rPr lang="ru-RU" altLang="ru-RU" smtClean="0"/>
              <a:pPr/>
              <a:t>10</a:t>
            </a:fld>
            <a:endParaRPr lang="ru-RU" alt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a:latin typeface="Arial" panose="020B0604020202020204" pitchFamily="34" charset="0"/>
              </a:rPr>
              <a:t>Точность разбраковки баз данных определяется не столько дискриминацией данных по обучаемой базе, сколько точностью разбраковки по независимой базе данных. При обучении по имеющейся базе данных больных</a:t>
            </a:r>
            <a:r>
              <a:rPr lang="ru-RU" altLang="en-US" baseline="0" dirty="0">
                <a:latin typeface="Arial" panose="020B0604020202020204" pitchFamily="34" charset="0"/>
              </a:rPr>
              <a:t> </a:t>
            </a:r>
            <a:r>
              <a:rPr lang="ru-RU" altLang="en-US" baseline="0" dirty="0" err="1">
                <a:latin typeface="Arial" panose="020B0604020202020204" pitchFamily="34" charset="0"/>
              </a:rPr>
              <a:t>ковид</a:t>
            </a:r>
            <a:r>
              <a:rPr lang="ru-RU" altLang="en-US" baseline="0" dirty="0">
                <a:latin typeface="Arial" panose="020B0604020202020204" pitchFamily="34" charset="0"/>
              </a:rPr>
              <a:t> (включавшей на тот момент около 300 измерений) при использовании средних значений поведенческих параметров нам достаточно быстро удалось довести точность разбраковки по обучаемой базе до 100%. Однако при 100% точности разбраковки обучаемой базы невозможно дальнейшее совершенствование алгоритма, и точность разбраковки по проверочной базе не удавалось поднять выше (80-85)%, что явно недостаточно для успешного применения данного метода на практике.</a:t>
            </a:r>
          </a:p>
          <a:p>
            <a:r>
              <a:rPr lang="ru-RU" altLang="en-US" baseline="0" dirty="0">
                <a:latin typeface="Arial" panose="020B0604020202020204" pitchFamily="34" charset="0"/>
              </a:rPr>
              <a:t>Переход к базе данных мгновенных значений поведенческих параметров заметно удлинил процесс обучения, так как размер такой базы превысил 500 тысяч измерений, причем достигнуть 100% точности разбраковки по обучаемой базе не удалось. Приведение поведенческих параметров к шкале от 0 до 100% при использовании структуры </a:t>
            </a:r>
            <a:r>
              <a:rPr lang="ru-RU" altLang="en-US" baseline="0" dirty="0" err="1">
                <a:latin typeface="Arial" panose="020B0604020202020204" pitchFamily="34" charset="0"/>
              </a:rPr>
              <a:t>ИНС</a:t>
            </a:r>
            <a:r>
              <a:rPr lang="ru-RU" altLang="en-US" baseline="0" dirty="0">
                <a:latin typeface="Arial" panose="020B0604020202020204" pitchFamily="34" charset="0"/>
              </a:rPr>
              <a:t>, отработанной на средних значениях параметров, позволило добиться точности разбраковки обучаемой базы в  99,76% и проверочной базы в 99,34%, что является достаточно высоким показателем для любых биохимических тестирований.</a:t>
            </a:r>
            <a:endParaRPr lang="en-US" altLang="en-US" dirty="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84D2B6-68CB-4BBD-8365-B8488DE7C8F3}" type="slidenum">
              <a:rPr lang="ru-RU" altLang="ru-RU" smtClean="0"/>
              <a:pPr/>
              <a:t>11</a:t>
            </a:fld>
            <a:endParaRPr lang="ru-RU" alt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Не</a:t>
            </a:r>
            <a:r>
              <a:rPr lang="ru-RU" baseline="0" dirty="0"/>
              <a:t> следует надеяться, что ИИ может решить любую задачу и найти зависимость там где ее нет. В качестве примера рассмотрим обучение ИИ по данным, предоставленным нашими китайскими партнерами по результатам сравнения уровней Стресса и Депрессии, определенными стандартными опросниками и технологией виброизображения. Полученные данные показывают относительно низкую корреляцию результатов опросника с отдельными параметрами виброизображения, но 97% корреляцию с интегральным параметром, определенным с помощью ИИ.</a:t>
            </a:r>
          </a:p>
          <a:p>
            <a:r>
              <a:rPr lang="ru-RU" baseline="0" dirty="0"/>
              <a:t>При этом все наши попытки использовать временные зависимости поведенческих параметров для  диагностики </a:t>
            </a:r>
            <a:r>
              <a:rPr lang="ru-RU" baseline="0" dirty="0" err="1"/>
              <a:t>ковида</a:t>
            </a:r>
            <a:r>
              <a:rPr lang="ru-RU" baseline="0" dirty="0"/>
              <a:t> потерпели неудачу, хотя количество вводимых данных и структура ИНС была более сложной, чем при ранее описанной диагностике по мгновенным значениям поведенческих параметров без временной привязки.</a:t>
            </a:r>
            <a:endParaRPr lang="en-US" dirty="0"/>
          </a:p>
        </p:txBody>
      </p:sp>
      <p:sp>
        <p:nvSpPr>
          <p:cNvPr id="4" name="Slide Number Placeholder 3"/>
          <p:cNvSpPr>
            <a:spLocks noGrp="1"/>
          </p:cNvSpPr>
          <p:nvPr>
            <p:ph type="sldNum" sz="quarter" idx="10"/>
          </p:nvPr>
        </p:nvSpPr>
        <p:spPr/>
        <p:txBody>
          <a:bodyPr/>
          <a:lstStyle/>
          <a:p>
            <a:pPr>
              <a:defRPr/>
            </a:pPr>
            <a:fld id="{9AFEC05D-9295-4F62-9793-FE88F7FB9076}" type="slidenum">
              <a:rPr lang="ru-RU" altLang="ru-RU" smtClean="0"/>
              <a:pPr>
                <a:defRPr/>
              </a:pPr>
              <a:t>12</a:t>
            </a:fld>
            <a:endParaRPr lang="ru-RU" altLang="ru-RU"/>
          </a:p>
        </p:txBody>
      </p:sp>
    </p:spTree>
    <p:extLst>
      <p:ext uri="{BB962C8B-B14F-4D97-AF65-F5344CB8AC3E}">
        <p14:creationId xmlns:p14="http://schemas.microsoft.com/office/powerpoint/2010/main" val="3314177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Приведенные</a:t>
            </a:r>
            <a:r>
              <a:rPr lang="ru-RU" baseline="0" dirty="0"/>
              <a:t> результаты показывают, что поведенческие параметры, измеряемые технологией </a:t>
            </a:r>
            <a:r>
              <a:rPr lang="ru-RU" baseline="0" dirty="0" smtClean="0"/>
              <a:t>виброизображения</a:t>
            </a:r>
            <a:r>
              <a:rPr lang="ru-RU" baseline="0" dirty="0"/>
              <a:t>, могут находить применения не только в психофизиологии, но и в медицине. Один из принципов общей теории относительности Альберта Эйнштейна - это принцип причинности. Он утверждает, что любое событие может оказать причинно-следственное влияние только на те события, которые происходят позже него, и не может оказать влияние на любые события, совершившиеся раньше него. Переходя на человека, этот принцип означает, что любое бактериальное заражение или патология оказывает воздействие на работу всех других физиологических систем. Поэтому нет смысла доказывать как связана работа вестибулярной системы и  заражение вирусом </a:t>
            </a:r>
            <a:r>
              <a:rPr lang="en-US" baseline="0" dirty="0"/>
              <a:t>COVID-19. </a:t>
            </a:r>
            <a:r>
              <a:rPr lang="ru-RU" baseline="0" dirty="0"/>
              <a:t>Они связаны основными физическими законами. Речь может идти только о степени этой связи и реальными погрешностями ее выявления. А это уже чисто метрологическая задача, которая решается теми или иными метрологическими средствами. Искусственный интеллект показал высокие способности выявления существующих связей, там где эта связь есть ИИ найдет ее простым перебором возможных комбинаций. </a:t>
            </a:r>
          </a:p>
          <a:p>
            <a:r>
              <a:rPr lang="ru-RU" baseline="0" dirty="0"/>
              <a:t>Естественный путь повышения метрологической точности систем, включающих обработку результатов ИИ, является увеличение обучаемой базы данных и увеличение независимой базы данных для тестирования. </a:t>
            </a:r>
          </a:p>
          <a:p>
            <a:r>
              <a:rPr lang="ru-RU" baseline="0" dirty="0"/>
              <a:t>В текущих программах диагностики </a:t>
            </a:r>
            <a:r>
              <a:rPr lang="ru-RU" baseline="0" dirty="0" err="1"/>
              <a:t>ковида</a:t>
            </a:r>
            <a:r>
              <a:rPr lang="ru-RU" baseline="0" dirty="0"/>
              <a:t> размер баз данных ограничен небольшим количеством замеров пациентов, зараженных </a:t>
            </a:r>
            <a:r>
              <a:rPr lang="ru-RU" baseline="0" dirty="0" err="1"/>
              <a:t>ковидом</a:t>
            </a:r>
            <a:r>
              <a:rPr lang="ru-RU" baseline="0" dirty="0"/>
              <a:t>. Большое количество данных мгновенных значений не является реально независимым, так как получено от одних и тех же пациентов, что приводит к уменьшению реальной ошибки при проверке по тестовой базе данных.</a:t>
            </a:r>
          </a:p>
          <a:p>
            <a:r>
              <a:rPr lang="ru-RU" baseline="0" dirty="0"/>
              <a:t>Следовательно, увеличение обучаемой и независимой баз данных сделает возможным диагностику любого заболевания с </a:t>
            </a:r>
            <a:r>
              <a:rPr lang="ru-RU" baseline="0" dirty="0" smtClean="0"/>
              <a:t>помощью </a:t>
            </a:r>
            <a:r>
              <a:rPr lang="ru-RU" baseline="0" dirty="0"/>
              <a:t>технологии виброизображения, искусственного интеллекта и основополагающих физических принципов.</a:t>
            </a:r>
            <a:endParaRPr lang="en-US" dirty="0"/>
          </a:p>
        </p:txBody>
      </p:sp>
      <p:sp>
        <p:nvSpPr>
          <p:cNvPr id="4" name="Slide Number Placeholder 3"/>
          <p:cNvSpPr>
            <a:spLocks noGrp="1"/>
          </p:cNvSpPr>
          <p:nvPr>
            <p:ph type="sldNum" sz="quarter" idx="10"/>
          </p:nvPr>
        </p:nvSpPr>
        <p:spPr/>
        <p:txBody>
          <a:bodyPr/>
          <a:lstStyle/>
          <a:p>
            <a:pPr>
              <a:defRPr/>
            </a:pPr>
            <a:fld id="{9AFEC05D-9295-4F62-9793-FE88F7FB9076}" type="slidenum">
              <a:rPr lang="ru-RU" altLang="ru-RU" smtClean="0"/>
              <a:pPr>
                <a:defRPr/>
              </a:pPr>
              <a:t>13</a:t>
            </a:fld>
            <a:endParaRPr lang="ru-RU" altLang="ru-RU"/>
          </a:p>
        </p:txBody>
      </p:sp>
    </p:spTree>
    <p:extLst>
      <p:ext uri="{BB962C8B-B14F-4D97-AF65-F5344CB8AC3E}">
        <p14:creationId xmlns:p14="http://schemas.microsoft.com/office/powerpoint/2010/main" val="1119004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Каждое поколение систем виброизображения имеет свои преимущества и недостатки, которые определяют их области применения.</a:t>
            </a:r>
          </a:p>
          <a:p>
            <a:r>
              <a:rPr lang="ru-RU" dirty="0"/>
              <a:t>Системы первого поколения незаменимы для оперативного поведенческого анализа,</a:t>
            </a:r>
            <a:r>
              <a:rPr lang="ru-RU" baseline="0" dirty="0"/>
              <a:t> причем они позволяют получить однозначный и прозрачный для пояснения результат. Время тестирования от 5 до 60 секунд.</a:t>
            </a:r>
          </a:p>
          <a:p>
            <a:r>
              <a:rPr lang="ru-RU" baseline="0" dirty="0"/>
              <a:t>Системы второго поколения незаменимы в образовании и прогнозе способностей человека. Они позволяют построить профиль множественного интеллекта, психологических акцентуаций, определяют приоритеты профориентации. Время тестирования от 5 до 10 минут.</a:t>
            </a:r>
          </a:p>
          <a:p>
            <a:r>
              <a:rPr lang="ru-RU" dirty="0"/>
              <a:t>Системы третьего поколения ориентированы на массовые тестирования намерений, прежде всего в безопасности и различных интервью. Время тестирования от 1 до 3 минут.</a:t>
            </a:r>
          </a:p>
          <a:p>
            <a:r>
              <a:rPr lang="ru-RU" dirty="0"/>
              <a:t>Системы четвертого поколения требуют предварительного обучения и позволяют получить результат тестирования в кратчайшее время и практически в любой области. Время тестирования 1-3 минуты. Точность результата определяется правильностью обучения ИИ.</a:t>
            </a:r>
          </a:p>
          <a:p>
            <a:endParaRPr lang="en-US" dirty="0"/>
          </a:p>
        </p:txBody>
      </p:sp>
      <p:sp>
        <p:nvSpPr>
          <p:cNvPr id="4" name="Slide Number Placeholder 3"/>
          <p:cNvSpPr>
            <a:spLocks noGrp="1"/>
          </p:cNvSpPr>
          <p:nvPr>
            <p:ph type="sldNum" sz="quarter" idx="10"/>
          </p:nvPr>
        </p:nvSpPr>
        <p:spPr/>
        <p:txBody>
          <a:bodyPr/>
          <a:lstStyle/>
          <a:p>
            <a:pPr>
              <a:defRPr/>
            </a:pPr>
            <a:fld id="{9AFEC05D-9295-4F62-9793-FE88F7FB9076}" type="slidenum">
              <a:rPr lang="ru-RU" altLang="ru-RU" smtClean="0"/>
              <a:pPr>
                <a:defRPr/>
              </a:pPr>
              <a:t>14</a:t>
            </a:fld>
            <a:endParaRPr lang="ru-RU" altLang="ru-RU"/>
          </a:p>
        </p:txBody>
      </p:sp>
    </p:spTree>
    <p:extLst>
      <p:ext uri="{BB962C8B-B14F-4D97-AF65-F5344CB8AC3E}">
        <p14:creationId xmlns:p14="http://schemas.microsoft.com/office/powerpoint/2010/main" val="370704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smtClean="0">
                <a:latin typeface="Arial" panose="020B0604020202020204" pitchFamily="34" charset="0"/>
              </a:rPr>
              <a:t>Мы конечно понимаем, что мечта большинства</a:t>
            </a:r>
            <a:r>
              <a:rPr lang="ru-RU" altLang="en-US" baseline="0" dirty="0" smtClean="0">
                <a:latin typeface="Arial" panose="020B0604020202020204" pitchFamily="34" charset="0"/>
              </a:rPr>
              <a:t> пользователей заключается в том, чтобы получить программу с одной кнопкой. Нажал на нее и получил всю информацию </a:t>
            </a:r>
            <a:r>
              <a:rPr lang="ru-RU" altLang="en-US" baseline="0" dirty="0" smtClean="0">
                <a:latin typeface="Arial" panose="020B0604020202020204" pitchFamily="34" charset="0"/>
              </a:rPr>
              <a:t>которая требуется о </a:t>
            </a:r>
            <a:r>
              <a:rPr lang="ru-RU" altLang="en-US" baseline="0" dirty="0" smtClean="0">
                <a:latin typeface="Arial" panose="020B0604020202020204" pitchFamily="34" charset="0"/>
              </a:rPr>
              <a:t>человеке (или группе людей</a:t>
            </a:r>
            <a:r>
              <a:rPr lang="ru-RU" altLang="en-US" baseline="0" dirty="0" smtClean="0">
                <a:latin typeface="Arial" panose="020B0604020202020204" pitchFamily="34" charset="0"/>
              </a:rPr>
              <a:t>).</a:t>
            </a:r>
            <a:endParaRPr lang="ru-RU" altLang="en-US" baseline="0" dirty="0" smtClean="0">
              <a:latin typeface="Arial" panose="020B0604020202020204" pitchFamily="34" charset="0"/>
            </a:endParaRPr>
          </a:p>
          <a:p>
            <a:r>
              <a:rPr lang="ru-RU" altLang="en-US" baseline="0" dirty="0" smtClean="0">
                <a:latin typeface="Arial" panose="020B0604020202020204" pitchFamily="34" charset="0"/>
              </a:rPr>
              <a:t>Конечно, разработчики технологии виброизображения стараются сделать такую программу, но если встречаются физические </a:t>
            </a:r>
            <a:r>
              <a:rPr lang="ru-RU" altLang="en-US" baseline="0" dirty="0" smtClean="0">
                <a:latin typeface="Arial" panose="020B0604020202020204" pitchFamily="34" charset="0"/>
              </a:rPr>
              <a:t>ограничения </a:t>
            </a:r>
            <a:r>
              <a:rPr lang="ru-RU" altLang="en-US" baseline="0" dirty="0" smtClean="0">
                <a:latin typeface="Arial" panose="020B0604020202020204" pitchFamily="34" charset="0"/>
              </a:rPr>
              <a:t>на этом пути, то их нельзя не учитывать.</a:t>
            </a:r>
          </a:p>
          <a:p>
            <a:r>
              <a:rPr lang="ru-RU" altLang="en-US" baseline="0" dirty="0" smtClean="0">
                <a:latin typeface="Arial" panose="020B0604020202020204" pitchFamily="34" charset="0"/>
              </a:rPr>
              <a:t>Поэтому важно использовать то, что максимально соответствует поставленной задаче. Я надеюсь, что данная презентация будет способствовать пониманию пользователей систем виброизображения, какая система </a:t>
            </a:r>
            <a:r>
              <a:rPr lang="ru-RU" altLang="en-US" baseline="0" dirty="0" smtClean="0">
                <a:latin typeface="Arial" panose="020B0604020202020204" pitchFamily="34" charset="0"/>
              </a:rPr>
              <a:t>лучше </a:t>
            </a:r>
            <a:r>
              <a:rPr lang="ru-RU" altLang="en-US" baseline="0" dirty="0" smtClean="0">
                <a:latin typeface="Arial" panose="020B0604020202020204" pitchFamily="34" charset="0"/>
              </a:rPr>
              <a:t>решает ту или иную задачу.</a:t>
            </a:r>
            <a:endParaRPr lang="ru-RU" altLang="en-US" dirty="0" smtClean="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964AF8-82AA-4A8C-A263-5ED4CCB2A6B1}" type="slidenum">
              <a:rPr lang="ru-RU" altLang="ru-RU" smtClean="0"/>
              <a:pPr/>
              <a:t>15</a:t>
            </a:fld>
            <a:endParaRPr lang="ru-RU" altLang="ru-RU" dirty="0"/>
          </a:p>
        </p:txBody>
      </p:sp>
    </p:spTree>
    <p:extLst>
      <p:ext uri="{BB962C8B-B14F-4D97-AF65-F5344CB8AC3E}">
        <p14:creationId xmlns:p14="http://schemas.microsoft.com/office/powerpoint/2010/main" val="294289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a:latin typeface="Arial" panose="020B0604020202020204" pitchFamily="34" charset="0"/>
              </a:rPr>
              <a:t>Я благодарю всех коллег, принимающих участие в четвертой международной научно-технической</a:t>
            </a:r>
            <a:r>
              <a:rPr lang="ru-RU" altLang="en-US" baseline="0" dirty="0">
                <a:latin typeface="Arial" panose="020B0604020202020204" pitchFamily="34" charset="0"/>
              </a:rPr>
              <a:t> </a:t>
            </a:r>
            <a:r>
              <a:rPr lang="ru-RU" altLang="en-US" dirty="0">
                <a:latin typeface="Arial" panose="020B0604020202020204" pitchFamily="34" charset="0"/>
              </a:rPr>
              <a:t>конференции по технологии виброизображения и желаю всем участникам больших научных и практических успехов! </a:t>
            </a:r>
          </a:p>
          <a:p>
            <a:r>
              <a:rPr lang="ru-RU" altLang="ru-RU">
                <a:latin typeface="Arial" panose="020B0604020202020204" pitchFamily="34" charset="0"/>
              </a:rPr>
              <a:t>Надеюсь, </a:t>
            </a:r>
            <a:r>
              <a:rPr lang="ru-RU" altLang="ru-RU" dirty="0">
                <a:latin typeface="Arial" panose="020B0604020202020204" pitchFamily="34" charset="0"/>
              </a:rPr>
              <a:t>что следующую конференцию мы проведем совместно с нашими </a:t>
            </a:r>
            <a:r>
              <a:rPr lang="ru-RU" altLang="ru-RU">
                <a:latin typeface="Arial" panose="020B0604020202020204" pitchFamily="34" charset="0"/>
              </a:rPr>
              <a:t>зарубежными коллегами, </a:t>
            </a:r>
            <a:r>
              <a:rPr lang="ru-RU" altLang="ru-RU" dirty="0">
                <a:latin typeface="Arial" panose="020B0604020202020204" pitchFamily="34" charset="0"/>
              </a:rPr>
              <a:t>и технология виброизображения будет одним из элементов </a:t>
            </a:r>
            <a:r>
              <a:rPr lang="ru-RU" altLang="ru-RU">
                <a:latin typeface="Arial" panose="020B0604020202020204" pitchFamily="34" charset="0"/>
              </a:rPr>
              <a:t>в системе, </a:t>
            </a:r>
            <a:r>
              <a:rPr lang="ru-RU" altLang="ru-RU" dirty="0">
                <a:latin typeface="Arial" panose="020B0604020202020204" pitchFamily="34" charset="0"/>
              </a:rPr>
              <a:t>которая остановит текущую пандемию</a:t>
            </a:r>
            <a:r>
              <a:rPr lang="ru-RU" altLang="ru-RU" baseline="0" dirty="0">
                <a:latin typeface="Arial" panose="020B0604020202020204" pitchFamily="34" charset="0"/>
              </a:rPr>
              <a:t> </a:t>
            </a:r>
            <a:r>
              <a:rPr lang="en-US" altLang="ru-RU" baseline="0" dirty="0">
                <a:latin typeface="Arial" panose="020B0604020202020204" pitchFamily="34" charset="0"/>
              </a:rPr>
              <a:t>COVID-19.</a:t>
            </a:r>
            <a:endParaRPr lang="en-US" altLang="ru-RU" dirty="0">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47D479-8DE6-4BDC-978F-B855FEF2C58E}" type="slidenum">
              <a:rPr lang="ru-RU" altLang="ru-RU" smtClean="0"/>
              <a:pPr/>
              <a:t>16</a:t>
            </a:fld>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a:latin typeface="Arial" panose="020B0604020202020204" pitchFamily="34" charset="0"/>
              </a:rPr>
              <a:t>Целью данного обзора является разбор преимуществ и недостатков различных систем виброизображения, а также определение оптимальных применений для каждого поколения систем виброизображения.</a:t>
            </a:r>
            <a:endParaRPr lang="en-US" altLang="en-US" dirty="0">
              <a:latin typeface="Arial" panose="020B0604020202020204" pitchFamily="34" charset="0"/>
            </a:endParaRPr>
          </a:p>
          <a:p>
            <a:r>
              <a:rPr lang="ru-RU" altLang="en-US" dirty="0">
                <a:latin typeface="Arial" panose="020B0604020202020204" pitchFamily="34" charset="0"/>
              </a:rPr>
              <a:t>Исторически</a:t>
            </a:r>
            <a:r>
              <a:rPr lang="ru-RU" altLang="en-US" baseline="0" dirty="0">
                <a:latin typeface="Arial" panose="020B0604020202020204" pitchFamily="34" charset="0"/>
              </a:rPr>
              <a:t> сложилось </a:t>
            </a:r>
            <a:r>
              <a:rPr lang="en-US" altLang="en-US" baseline="0" dirty="0">
                <a:latin typeface="Arial" panose="020B0604020202020204" pitchFamily="34" charset="0"/>
              </a:rPr>
              <a:t>(</a:t>
            </a:r>
            <a:r>
              <a:rPr lang="ru-RU" altLang="en-US" baseline="0" dirty="0">
                <a:latin typeface="Arial" panose="020B0604020202020204" pitchFamily="34" charset="0"/>
              </a:rPr>
              <a:t>я думаю что мы уже можем говорить об истории на 4ой конференции) что первый доклад на конференции обзорный и отражает взгляд на технологию изображения с различных сторон</a:t>
            </a:r>
            <a:r>
              <a:rPr lang="en-US" altLang="en-US" baseline="0" dirty="0">
                <a:latin typeface="Arial" panose="020B0604020202020204" pitchFamily="34" charset="0"/>
              </a:rPr>
              <a:t>. </a:t>
            </a:r>
            <a:r>
              <a:rPr lang="ru-RU" altLang="en-US" baseline="0" dirty="0">
                <a:latin typeface="Arial" panose="020B0604020202020204" pitchFamily="34" charset="0"/>
              </a:rPr>
              <a:t>В данной презентации я рассматриваю систему виброизображения с метрологической точки зрения как средство измерения физических характеристик объекта, а параметры движения</a:t>
            </a:r>
            <a:r>
              <a:rPr lang="en-US" altLang="en-US" baseline="0" dirty="0">
                <a:latin typeface="Arial" panose="020B0604020202020204" pitchFamily="34" charset="0"/>
              </a:rPr>
              <a:t> </a:t>
            </a:r>
            <a:r>
              <a:rPr lang="ru-RU" altLang="en-US" baseline="0" dirty="0">
                <a:latin typeface="Arial" panose="020B0604020202020204" pitchFamily="34" charset="0"/>
              </a:rPr>
              <a:t>и поведенческие характеристики человека рассматриваю как физические величины в соответствии со стандартным определением</a:t>
            </a:r>
          </a:p>
          <a:p>
            <a:r>
              <a:rPr lang="ru-RU" altLang="en-US" dirty="0">
                <a:latin typeface="Arial" panose="020B0604020202020204" pitchFamily="34" charset="0"/>
              </a:rPr>
              <a:t>Физическая величина́ — измеряемое качество, признак или свойство материального объекта или явления, общее в качественном отношении для класса материальных объектов или процессов, явлений, но в количественном отношении индивидуальное для каждого из них.</a:t>
            </a:r>
          </a:p>
          <a:p>
            <a:r>
              <a:rPr lang="ru-RU" altLang="en-US" dirty="0">
                <a:latin typeface="Arial" panose="020B0604020202020204" pitchFamily="34" charset="0"/>
              </a:rPr>
              <a:t>В системе прямого преобразования происходит ряд преобразований непосредственно измеряемой величины </a:t>
            </a:r>
            <a:r>
              <a:rPr lang="en-US" altLang="en-US" dirty="0">
                <a:latin typeface="Arial" panose="020B0604020202020204" pitchFamily="34" charset="0"/>
              </a:rPr>
              <a:t>(</a:t>
            </a:r>
            <a:r>
              <a:rPr lang="ru-RU" altLang="en-US" dirty="0" err="1">
                <a:latin typeface="Arial" panose="020B0604020202020204" pitchFamily="34" charset="0"/>
              </a:rPr>
              <a:t>микродвижений</a:t>
            </a:r>
            <a:r>
              <a:rPr lang="ru-RU" altLang="en-US" baseline="0" dirty="0">
                <a:latin typeface="Arial" panose="020B0604020202020204" pitchFamily="34" charset="0"/>
              </a:rPr>
              <a:t> головы) в свет, заряд, напряжение, цифру и в конце восстановление психофизиологических параметров соответствующих измеренным параметрам </a:t>
            </a:r>
            <a:r>
              <a:rPr lang="ru-RU" altLang="en-US" baseline="0" dirty="0" err="1">
                <a:latin typeface="Arial" panose="020B0604020202020204" pitchFamily="34" charset="0"/>
              </a:rPr>
              <a:t>микродвижений</a:t>
            </a:r>
            <a:endParaRPr lang="en-US" altLang="en-US" dirty="0">
              <a:latin typeface="Arial" panose="020B0604020202020204" pitchFamily="34" charset="0"/>
            </a:endParaRPr>
          </a:p>
          <a:p>
            <a:endParaRPr lang="ru-RU" altLang="en-US" dirty="0">
              <a:latin typeface="Arial" panose="020B0604020202020204" pitchFamily="34"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E05E7C-01A2-4769-9FB9-C6E7680CBDAD}" type="slidenum">
              <a:rPr lang="ru-RU" altLang="ru-RU" smtClean="0">
                <a:solidFill>
                  <a:srgbClr val="000000"/>
                </a:solidFill>
              </a:rPr>
              <a:pPr/>
              <a:t>2</a:t>
            </a:fld>
            <a:endParaRPr lang="ru-RU" altLang="ru-RU">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Измеряемые прямым преобразованием параметры определяются по различным формулам, подобранным так, чтобы относительно близко соответствовать используемым</a:t>
            </a:r>
            <a:r>
              <a:rPr lang="ru-RU" baseline="0" dirty="0"/>
              <a:t> терминам для психофизиологических параметров</a:t>
            </a:r>
            <a:r>
              <a:rPr lang="en-US" baseline="0" dirty="0"/>
              <a:t>, </a:t>
            </a:r>
            <a:r>
              <a:rPr lang="ru-RU" baseline="0" dirty="0"/>
              <a:t>хотя в отсутствие существующих стандартов для эмоциональных и психофизиологических характеристик это не так просто сделать. Поэтому при составлении формул большая значимость уделялась минимальной корреляции между вводимыми параметрами, так как физическая задача описания пространственных движений сложного механического объекта, каким является голова человека, достаточно сложна в решении. Тем более, что объемное изображение переводится в плоскость, и абсолютно точно восстановить исходные объемные характеристики из плоскостного изображения в принципе невозможно. Но любая измерительная система работает с определенной погрешностью и основной задачей технологии виброизображения является уменьшение погрешностей при измерении требуемых параметров.</a:t>
            </a:r>
          </a:p>
          <a:p>
            <a:r>
              <a:rPr lang="ru-RU" baseline="0" dirty="0"/>
              <a:t>Прямое преобразование позволяет с достаточной точностью определять текущее психофизиологическое состояние человека с помощью систем виброизображения, но не всегда по текущему психофизиологическому состоянию можно определить будущее поведение и намерения человека.</a:t>
            </a:r>
            <a:endParaRPr lang="en-US" dirty="0"/>
          </a:p>
        </p:txBody>
      </p:sp>
      <p:sp>
        <p:nvSpPr>
          <p:cNvPr id="4" name="Slide Number Placeholder 3"/>
          <p:cNvSpPr>
            <a:spLocks noGrp="1"/>
          </p:cNvSpPr>
          <p:nvPr>
            <p:ph type="sldNum" sz="quarter" idx="10"/>
          </p:nvPr>
        </p:nvSpPr>
        <p:spPr/>
        <p:txBody>
          <a:bodyPr/>
          <a:lstStyle/>
          <a:p>
            <a:pPr>
              <a:defRPr/>
            </a:pPr>
            <a:fld id="{9AFEC05D-9295-4F62-9793-FE88F7FB9076}" type="slidenum">
              <a:rPr lang="ru-RU" altLang="ru-RU" smtClean="0"/>
              <a:pPr>
                <a:defRPr/>
              </a:pPr>
              <a:t>3</a:t>
            </a:fld>
            <a:endParaRPr lang="ru-RU" altLang="ru-RU"/>
          </a:p>
        </p:txBody>
      </p:sp>
    </p:spTree>
    <p:extLst>
      <p:ext uri="{BB962C8B-B14F-4D97-AF65-F5344CB8AC3E}">
        <p14:creationId xmlns:p14="http://schemas.microsoft.com/office/powerpoint/2010/main" val="3574447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a:latin typeface="Arial" panose="020B0604020202020204" pitchFamily="34" charset="0"/>
              </a:rPr>
              <a:t>Для определения намерений, способностей и других скрытых характеристик личности целесообразно предъявление стимулов, направленных на раскрытие исследуемых характеристик. Поэтому системы виброизображения второго поколения синхронно предъявляют стимулы и исследуют сознательную и бессознательную реакцию испытуемых на предъявляемый стимул. Отличием систем виброизображения второго поколения от большинства известных систем с анализом стимулов является универсальный подход, заключающийся в приведении сознательной и бессознательной реакции человека к единой шкале измерений, что позволило проводить стандартные математические операции и совместно анализировать сознательные и бессознательные</a:t>
            </a:r>
            <a:r>
              <a:rPr lang="ru-RU" altLang="en-US" baseline="0" dirty="0">
                <a:latin typeface="Arial" panose="020B0604020202020204" pitchFamily="34" charset="0"/>
              </a:rPr>
              <a:t> реакции на предъявляемые стимулы.</a:t>
            </a:r>
          </a:p>
          <a:p>
            <a:r>
              <a:rPr lang="ru-RU" altLang="en-US" baseline="0" dirty="0">
                <a:latin typeface="Arial" panose="020B0604020202020204" pitchFamily="34" charset="0"/>
              </a:rPr>
              <a:t>Системы второго поколения ориентированы на временное разделение реакции на стимулы, принятое в современной психофизиологии, составляющее не менее 15 секунд на предъявление одного стимула, и анализ психофизиологической реакции.</a:t>
            </a:r>
            <a:endParaRPr lang="ru-RU" altLang="en-US" dirty="0">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7557B2-516E-4BD9-9F3A-0F959E1152E4}" type="slidenum">
              <a:rPr lang="ru-RU" altLang="ru-RU" smtClean="0"/>
              <a:pPr/>
              <a:t>4</a:t>
            </a:fld>
            <a:endParaRPr lang="ru-RU"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a:latin typeface="Arial" panose="020B0604020202020204" pitchFamily="34" charset="0"/>
              </a:rPr>
              <a:t>Системы виброизображения третьего поколения позволяют использовать классический подход при анализе психофизиологических реакций испытуемого, но также реализовать</a:t>
            </a:r>
            <a:r>
              <a:rPr lang="ru-RU" altLang="en-US" baseline="0" dirty="0">
                <a:latin typeface="Arial" panose="020B0604020202020204" pitchFamily="34" charset="0"/>
              </a:rPr>
              <a:t> новые принципы тестирования и</a:t>
            </a:r>
            <a:r>
              <a:rPr lang="ru-RU" altLang="en-US" dirty="0">
                <a:latin typeface="Arial" panose="020B0604020202020204" pitchFamily="34" charset="0"/>
              </a:rPr>
              <a:t> уменьшать период предъявления внешних стимулов до 5 секунд при той же точности получения результата за счет индивидуального подхода к каждому испытуемому и изменению</a:t>
            </a:r>
            <a:r>
              <a:rPr lang="ru-RU" altLang="en-US" baseline="0" dirty="0">
                <a:latin typeface="Arial" panose="020B0604020202020204" pitchFamily="34" charset="0"/>
              </a:rPr>
              <a:t> методики расчета поведенческих параметров. Двойная обратная связь позволяет определять личностный профиль испытуемого на стадии предварительного тестирования и предъявлять индивидуальные многофакторные стимулы в зависимости от полученной сознательной и бессознательной реакции на </a:t>
            </a:r>
            <a:r>
              <a:rPr lang="ru-RU" altLang="en-US" baseline="0" dirty="0" smtClean="0">
                <a:latin typeface="Arial" panose="020B0604020202020204" pitchFamily="34" charset="0"/>
              </a:rPr>
              <a:t>нейтральные </a:t>
            </a:r>
            <a:r>
              <a:rPr lang="ru-RU" altLang="en-US" baseline="0" dirty="0">
                <a:latin typeface="Arial" panose="020B0604020202020204" pitchFamily="34" charset="0"/>
              </a:rPr>
              <a:t>стимулы. Получаемая матрица реакций на стимулы дает несравнимо больше возможностей для обработки результатов, чем обычное предъявление стимулов.</a:t>
            </a:r>
          </a:p>
          <a:p>
            <a:r>
              <a:rPr lang="ru-RU" altLang="en-US" baseline="0" dirty="0">
                <a:latin typeface="Arial" panose="020B0604020202020204" pitchFamily="34" charset="0"/>
              </a:rPr>
              <a:t>Результаты измерений первых трех поколений систем виброизображения алгоритмически прозрачны, так как все получаемые зависимости линейны, и любое отклонение от нормы или модели поведения может быть показано и доказано.</a:t>
            </a:r>
            <a:endParaRPr lang="en-US" altLang="en-US" dirty="0">
              <a:latin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DD72AF-F190-46CF-AA5D-B9380806B90A}" type="slidenum">
              <a:rPr lang="ru-RU" altLang="ru-RU" smtClean="0"/>
              <a:pPr/>
              <a:t>5</a:t>
            </a:fld>
            <a:endParaRPr lang="ru-R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a:latin typeface="Arial" panose="020B0604020202020204" pitchFamily="34" charset="0"/>
              </a:rPr>
              <a:t>На данном слайде представлены примеры результатов измерений</a:t>
            </a:r>
            <a:r>
              <a:rPr lang="ru-RU" altLang="en-US" baseline="0" dirty="0">
                <a:latin typeface="Arial" panose="020B0604020202020204" pitchFamily="34" charset="0"/>
              </a:rPr>
              <a:t> психофизиологических характеристик человека программами ВибраМед (первое поколение систем виброизображения), ВибраМИ (второе поколение) и </a:t>
            </a:r>
            <a:r>
              <a:rPr lang="ru-RU" altLang="en-US" baseline="0" dirty="0" err="1">
                <a:latin typeface="Arial" panose="020B0604020202020204" pitchFamily="34" charset="0"/>
              </a:rPr>
              <a:t>ВибраНЛП</a:t>
            </a:r>
            <a:r>
              <a:rPr lang="ru-RU" altLang="en-US" baseline="0" dirty="0">
                <a:latin typeface="Arial" panose="020B0604020202020204" pitchFamily="34" charset="0"/>
              </a:rPr>
              <a:t> (третье поколение). Большинство из присутствующих на конференции знакомо с работой данных систем и имеют свои предпочтения по тестированию.</a:t>
            </a:r>
          </a:p>
          <a:p>
            <a:r>
              <a:rPr lang="ru-RU" altLang="en-US" baseline="0" dirty="0">
                <a:latin typeface="Arial" panose="020B0604020202020204" pitchFamily="34" charset="0"/>
              </a:rPr>
              <a:t>Основным объединяющим принципом данных систем является измерение поведенческих характеристик человека как физической величины, и каждый поведенческий параметр характеризуется своими значениями от нуля до 1 или выраженными в процентах.</a:t>
            </a:r>
            <a:endParaRPr lang="en-US" altLang="en-US" baseline="0" dirty="0">
              <a:latin typeface="Arial" panose="020B0604020202020204" pitchFamily="34" charset="0"/>
            </a:endParaRPr>
          </a:p>
          <a:p>
            <a:r>
              <a:rPr lang="ru-RU" altLang="en-US" baseline="0" dirty="0">
                <a:latin typeface="Arial" panose="020B0604020202020204" pitchFamily="34" charset="0"/>
              </a:rPr>
              <a:t>В настоящее время видеоизображение лица или головы человека является уникальной по информативности технологией получения биометрических и психофизиологических данных о человеке. Виброизображение позволяет в </a:t>
            </a:r>
            <a:r>
              <a:rPr lang="ru-RU" altLang="en-US" baseline="0" dirty="0" smtClean="0">
                <a:latin typeface="Arial" panose="020B0604020202020204" pitchFamily="34" charset="0"/>
              </a:rPr>
              <a:t>реальном времени </a:t>
            </a:r>
            <a:r>
              <a:rPr lang="ru-RU" altLang="en-US" baseline="0" dirty="0">
                <a:latin typeface="Arial" panose="020B0604020202020204" pitchFamily="34" charset="0"/>
              </a:rPr>
              <a:t>сжать этот огромный поток в десятки мегабайт в секунду в миллионы раз до единиц байт измеряемых характеристик. </a:t>
            </a:r>
            <a:endParaRPr lang="en-US" altLang="en-US" dirty="0">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34BF92-69D5-4377-B180-071E26E4B110}" type="slidenum">
              <a:rPr lang="ru-RU" altLang="ru-RU" smtClean="0"/>
              <a:pPr/>
              <a:t>6</a:t>
            </a:fld>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Системы</a:t>
            </a:r>
            <a:r>
              <a:rPr lang="ru-RU" baseline="0" dirty="0"/>
              <a:t> виброизображения четвертого поколения позволяют использовать алгоритмы обученных искусственных нейронных сетей или искусственного интеллекта в обработке результатов измерений</a:t>
            </a:r>
            <a:r>
              <a:rPr lang="en-US" baseline="0" dirty="0"/>
              <a:t>. </a:t>
            </a:r>
            <a:r>
              <a:rPr lang="ru-RU" baseline="0" dirty="0"/>
              <a:t>Для этого необходимо первоначально обучить ИНС по исследуемой выборке данных поведенческих или медицинских параметров, полученных с помощью другой стандартной технологии, например ПЦР тестирования на </a:t>
            </a:r>
            <a:r>
              <a:rPr lang="en-US" baseline="0" dirty="0"/>
              <a:t>COVID-19. </a:t>
            </a:r>
            <a:r>
              <a:rPr lang="ru-RU" baseline="0" dirty="0"/>
              <a:t>В этом случае стандартная технология разделяет выборку на две группы: больных и здоровых. Одновременное тестирование исследуемой выборки технологией виброизображение позволяет обучить ИИ и выработать критерии разделения исходной базы данных поведенческих параметров также на больных и здоровых с определенной точностью.</a:t>
            </a:r>
            <a:endParaRPr lang="en-US" dirty="0"/>
          </a:p>
        </p:txBody>
      </p:sp>
      <p:sp>
        <p:nvSpPr>
          <p:cNvPr id="4" name="Slide Number Placeholder 3"/>
          <p:cNvSpPr>
            <a:spLocks noGrp="1"/>
          </p:cNvSpPr>
          <p:nvPr>
            <p:ph type="sldNum" sz="quarter" idx="10"/>
          </p:nvPr>
        </p:nvSpPr>
        <p:spPr/>
        <p:txBody>
          <a:bodyPr/>
          <a:lstStyle/>
          <a:p>
            <a:pPr>
              <a:defRPr/>
            </a:pPr>
            <a:fld id="{9AFEC05D-9295-4F62-9793-FE88F7FB9076}" type="slidenum">
              <a:rPr lang="ru-RU" altLang="ru-RU" smtClean="0"/>
              <a:pPr>
                <a:defRPr/>
              </a:pPr>
              <a:t>7</a:t>
            </a:fld>
            <a:endParaRPr lang="ru-RU" altLang="ru-RU"/>
          </a:p>
        </p:txBody>
      </p:sp>
    </p:spTree>
    <p:extLst>
      <p:ext uri="{BB962C8B-B14F-4D97-AF65-F5344CB8AC3E}">
        <p14:creationId xmlns:p14="http://schemas.microsoft.com/office/powerpoint/2010/main" val="338480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baseline="0" dirty="0">
                <a:latin typeface="Arial" panose="020B0604020202020204" pitchFamily="34" charset="0"/>
              </a:rPr>
              <a:t>Для проведения точных измерений необходимо четко понимать характер изменения измеряемой величины.</a:t>
            </a:r>
          </a:p>
          <a:p>
            <a:r>
              <a:rPr lang="ru-RU" altLang="en-US" baseline="0" dirty="0">
                <a:latin typeface="Arial" panose="020B0604020202020204" pitchFamily="34" charset="0"/>
              </a:rPr>
              <a:t>Физические принципы, положенные в основу при разработке технологии виброизображения, позволяют измерять поведенческие параметры с частотой, ограниченной только техническими возможностями аппаратуры и алгоритмами измерения поведенческих параметров. Если раньше поведенческие и психофизиологические параметры человека представлялись постоянной или очень медленно меняющейся характеристикой, то с появлением технологии виброизображения ситуация существенно изменилась. Например, тестирование человека с помощью опросников </a:t>
            </a:r>
            <a:r>
              <a:rPr lang="en-US" altLang="en-US" baseline="0" dirty="0" err="1">
                <a:latin typeface="Arial" panose="020B0604020202020204" pitchFamily="34" charset="0"/>
              </a:rPr>
              <a:t>MMPI</a:t>
            </a:r>
            <a:r>
              <a:rPr lang="ru-RU" altLang="en-US" baseline="0" dirty="0">
                <a:latin typeface="Arial" panose="020B0604020202020204" pitchFamily="34" charset="0"/>
              </a:rPr>
              <a:t>,</a:t>
            </a:r>
            <a:r>
              <a:rPr lang="en-US" altLang="en-US" baseline="0" dirty="0">
                <a:latin typeface="Arial" panose="020B0604020202020204" pitchFamily="34" charset="0"/>
              </a:rPr>
              <a:t> </a:t>
            </a:r>
            <a:r>
              <a:rPr lang="ru-RU" altLang="en-US" baseline="0" dirty="0">
                <a:latin typeface="Arial" panose="020B0604020202020204" pitchFamily="34" charset="0"/>
              </a:rPr>
              <a:t>включающего 500 вопросов, обычно составляет не менее 2 часов. Естественно, что никакое изменение психофизиологических характеристик внутри этого интервала не фиксировалось</a:t>
            </a:r>
            <a:r>
              <a:rPr lang="en-US" altLang="en-US" baseline="0" dirty="0">
                <a:latin typeface="Arial" panose="020B0604020202020204" pitchFamily="34" charset="0"/>
              </a:rPr>
              <a:t>, </a:t>
            </a:r>
            <a:r>
              <a:rPr lang="ru-RU" altLang="en-US" baseline="0" dirty="0">
                <a:latin typeface="Arial" panose="020B0604020202020204" pitchFamily="34" charset="0"/>
              </a:rPr>
              <a:t>хотя очевидно, что психофизиологическое состояние любого человека за 2 часа непрерывного тестирования значительно изменяется. Более подробно хронобиологические изменения психофизиологических характеристик будут описаны в моем последнем докладе на данной конференции. Приведенные на слайде временные, корреляционные и параметрические зависимости свидетельствуют о постоянном изменении </a:t>
            </a:r>
            <a:r>
              <a:rPr lang="ru-RU" altLang="en-US" baseline="0" dirty="0" smtClean="0">
                <a:latin typeface="Arial" panose="020B0604020202020204" pitchFamily="34" charset="0"/>
              </a:rPr>
              <a:t>поведенческих </a:t>
            </a:r>
            <a:r>
              <a:rPr lang="ru-RU" altLang="en-US" baseline="0" dirty="0">
                <a:latin typeface="Arial" panose="020B0604020202020204" pitchFamily="34" charset="0"/>
              </a:rPr>
              <a:t>параметров, причем закономерность этого изменения зависит как от внутренних, так и внешних факторов.</a:t>
            </a: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531258-1683-4818-8E89-768DDF69AD74}" type="slidenum">
              <a:rPr lang="ru-RU" altLang="ru-RU" smtClean="0"/>
              <a:pPr/>
              <a:t>8</a:t>
            </a:fld>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a:latin typeface="Arial" panose="020B0604020202020204" pitchFamily="34" charset="0"/>
              </a:rPr>
              <a:t>Для создания базы данных поведенческих параметров можно</a:t>
            </a:r>
            <a:r>
              <a:rPr lang="ru-RU" altLang="en-US" baseline="0" dirty="0">
                <a:latin typeface="Arial" panose="020B0604020202020204" pitchFamily="34" charset="0"/>
              </a:rPr>
              <a:t> использовать как средние значения поведенческих параметров за период измерения</a:t>
            </a:r>
            <a:r>
              <a:rPr lang="en-US" altLang="en-US" baseline="0" dirty="0">
                <a:latin typeface="Arial" panose="020B0604020202020204" pitchFamily="34" charset="0"/>
              </a:rPr>
              <a:t>, </a:t>
            </a:r>
            <a:r>
              <a:rPr lang="ru-RU" altLang="en-US" baseline="0" dirty="0">
                <a:latin typeface="Arial" panose="020B0604020202020204" pitchFamily="34" charset="0"/>
              </a:rPr>
              <a:t>так и мгновенные </a:t>
            </a:r>
            <a:r>
              <a:rPr lang="ru-RU" altLang="en-US" baseline="0" dirty="0" smtClean="0">
                <a:latin typeface="Arial" panose="020B0604020202020204" pitchFamily="34" charset="0"/>
              </a:rPr>
              <a:t>значения. </a:t>
            </a:r>
            <a:r>
              <a:rPr lang="ru-RU" altLang="en-US" baseline="0" dirty="0">
                <a:latin typeface="Arial" panose="020B0604020202020204" pitchFamily="34" charset="0"/>
              </a:rPr>
              <a:t>Естественно, что размер таких баз данных существенно различается, так как технология виброизображения позволяет получать </a:t>
            </a:r>
            <a:r>
              <a:rPr lang="ru-RU" altLang="en-US" baseline="0" dirty="0" smtClean="0">
                <a:latin typeface="Arial" panose="020B0604020202020204" pitchFamily="34" charset="0"/>
              </a:rPr>
              <a:t>5 </a:t>
            </a:r>
            <a:r>
              <a:rPr lang="ru-RU" altLang="en-US" baseline="0" dirty="0">
                <a:latin typeface="Arial" panose="020B0604020202020204" pitchFamily="34" charset="0"/>
              </a:rPr>
              <a:t>отсчетов поведенческих параметров за секунду, соответственно 300 значений каждого параметра за 1 минуту измерений. Таким образом, базы данных средних и мгновенных значений различаются по размеру в 300 раз для минутных измерений и в 900 раз для 3-минутных измерений.</a:t>
            </a:r>
          </a:p>
          <a:p>
            <a:r>
              <a:rPr lang="ru-RU" altLang="en-US" baseline="0" dirty="0">
                <a:latin typeface="Arial" panose="020B0604020202020204" pitchFamily="34" charset="0"/>
              </a:rPr>
              <a:t>Размер базы данных значительно влияет на скорость обучения ИИ, естественно, что обучение по базе меньшего размера занимает пропорционально меньше времени, поэтому при постановке задачи разработки диагностики </a:t>
            </a:r>
            <a:r>
              <a:rPr lang="en-US" altLang="en-US" baseline="0" dirty="0">
                <a:latin typeface="Arial" panose="020B0604020202020204" pitchFamily="34" charset="0"/>
              </a:rPr>
              <a:t>COVID-19 </a:t>
            </a:r>
            <a:r>
              <a:rPr lang="ru-RU" altLang="en-US" baseline="0" dirty="0">
                <a:latin typeface="Arial" panose="020B0604020202020204" pitchFamily="34" charset="0"/>
              </a:rPr>
              <a:t>по поведенческим параметрам мы изначально выбрали базу средних значений и начали отработку алгоритма по ней. Тем более, что как показывают приведенные сравнительные гистограммы средние значения поведенческих параметров более значимо различаются в группах пациентов и норме, чем гистограммы, полученные по мгновенным значениям.</a:t>
            </a:r>
            <a:endParaRPr lang="en-US" altLang="en-US" baseline="0" dirty="0">
              <a:latin typeface="Arial" panose="020B0604020202020204" pitchFamily="34" charset="0"/>
            </a:endParaRPr>
          </a:p>
          <a:p>
            <a:endParaRPr lang="en-US" altLang="en-US" dirty="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FFA61B0-187E-470E-B17E-36C1282C9D24}" type="slidenum">
              <a:rPr lang="ru-RU" altLang="ru-RU" smtClean="0"/>
              <a:pPr/>
              <a:t>9</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0471814-B24A-429B-BEA6-B6A47CDE5DE5}" type="slidenum">
              <a:rPr lang="ru-RU" altLang="ru-RU"/>
              <a:pPr>
                <a:defRPr/>
              </a:pPr>
              <a:t>‹#›</a:t>
            </a:fld>
            <a:endParaRPr lang="ru-RU" altLang="ru-RU"/>
          </a:p>
        </p:txBody>
      </p:sp>
    </p:spTree>
    <p:extLst>
      <p:ext uri="{BB962C8B-B14F-4D97-AF65-F5344CB8AC3E}">
        <p14:creationId xmlns:p14="http://schemas.microsoft.com/office/powerpoint/2010/main" val="235393253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D0B0685-3B57-4E00-9C92-33F887144E17}" type="slidenum">
              <a:rPr lang="ru-RU" altLang="ru-RU"/>
              <a:pPr>
                <a:defRPr/>
              </a:pPr>
              <a:t>‹#›</a:t>
            </a:fld>
            <a:endParaRPr lang="ru-RU" altLang="ru-RU"/>
          </a:p>
        </p:txBody>
      </p:sp>
    </p:spTree>
    <p:extLst>
      <p:ext uri="{BB962C8B-B14F-4D97-AF65-F5344CB8AC3E}">
        <p14:creationId xmlns:p14="http://schemas.microsoft.com/office/powerpoint/2010/main" val="389571563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3103D88-0967-4691-B26D-E3E50E1A671E}" type="slidenum">
              <a:rPr lang="ru-RU" altLang="ru-RU"/>
              <a:pPr>
                <a:defRPr/>
              </a:pPr>
              <a:t>‹#›</a:t>
            </a:fld>
            <a:endParaRPr lang="ru-RU" altLang="ru-RU"/>
          </a:p>
        </p:txBody>
      </p:sp>
    </p:spTree>
    <p:extLst>
      <p:ext uri="{BB962C8B-B14F-4D97-AF65-F5344CB8AC3E}">
        <p14:creationId xmlns:p14="http://schemas.microsoft.com/office/powerpoint/2010/main" val="11824338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6D98964-9827-4D6F-AF97-D13E6D3C32A9}" type="slidenum">
              <a:rPr lang="ru-RU" altLang="ru-RU"/>
              <a:pPr>
                <a:defRPr/>
              </a:pPr>
              <a:t>‹#›</a:t>
            </a:fld>
            <a:endParaRPr lang="ru-RU" altLang="ru-RU"/>
          </a:p>
        </p:txBody>
      </p:sp>
    </p:spTree>
    <p:extLst>
      <p:ext uri="{BB962C8B-B14F-4D97-AF65-F5344CB8AC3E}">
        <p14:creationId xmlns:p14="http://schemas.microsoft.com/office/powerpoint/2010/main" val="28893625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F8E8684-C827-4F7B-AA46-05F11237C24C}" type="slidenum">
              <a:rPr lang="ru-RU" altLang="ru-RU"/>
              <a:pPr>
                <a:defRPr/>
              </a:pPr>
              <a:t>‹#›</a:t>
            </a:fld>
            <a:endParaRPr lang="ru-RU" altLang="ru-RU"/>
          </a:p>
        </p:txBody>
      </p:sp>
    </p:spTree>
    <p:extLst>
      <p:ext uri="{BB962C8B-B14F-4D97-AF65-F5344CB8AC3E}">
        <p14:creationId xmlns:p14="http://schemas.microsoft.com/office/powerpoint/2010/main" val="351925723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55FDC50-F826-4CF4-8B8B-0CDBA70AAF3C}" type="slidenum">
              <a:rPr lang="ru-RU" altLang="ru-RU"/>
              <a:pPr>
                <a:defRPr/>
              </a:pPr>
              <a:t>‹#›</a:t>
            </a:fld>
            <a:endParaRPr lang="ru-RU" altLang="ru-RU"/>
          </a:p>
        </p:txBody>
      </p:sp>
    </p:spTree>
    <p:extLst>
      <p:ext uri="{BB962C8B-B14F-4D97-AF65-F5344CB8AC3E}">
        <p14:creationId xmlns:p14="http://schemas.microsoft.com/office/powerpoint/2010/main" val="334748035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7B8F4E1E-6601-418E-A3C5-C545227DA7FF}" type="slidenum">
              <a:rPr lang="ru-RU" altLang="ru-RU"/>
              <a:pPr>
                <a:defRPr/>
              </a:pPr>
              <a:t>‹#›</a:t>
            </a:fld>
            <a:endParaRPr lang="ru-RU" altLang="ru-RU"/>
          </a:p>
        </p:txBody>
      </p:sp>
    </p:spTree>
    <p:extLst>
      <p:ext uri="{BB962C8B-B14F-4D97-AF65-F5344CB8AC3E}">
        <p14:creationId xmlns:p14="http://schemas.microsoft.com/office/powerpoint/2010/main" val="295033242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6B074EBE-D218-41C5-AA34-B5A3D915DE30}" type="slidenum">
              <a:rPr lang="ru-RU" altLang="ru-RU"/>
              <a:pPr>
                <a:defRPr/>
              </a:pPr>
              <a:t>‹#›</a:t>
            </a:fld>
            <a:endParaRPr lang="ru-RU" altLang="ru-RU"/>
          </a:p>
        </p:txBody>
      </p:sp>
    </p:spTree>
    <p:extLst>
      <p:ext uri="{BB962C8B-B14F-4D97-AF65-F5344CB8AC3E}">
        <p14:creationId xmlns:p14="http://schemas.microsoft.com/office/powerpoint/2010/main" val="280352737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200AA82F-8859-4735-AA8E-2A5E245BDA2E}" type="slidenum">
              <a:rPr lang="ru-RU" altLang="ru-RU"/>
              <a:pPr>
                <a:defRPr/>
              </a:pPr>
              <a:t>‹#›</a:t>
            </a:fld>
            <a:endParaRPr lang="ru-RU" altLang="ru-RU"/>
          </a:p>
        </p:txBody>
      </p:sp>
    </p:spTree>
    <p:extLst>
      <p:ext uri="{BB962C8B-B14F-4D97-AF65-F5344CB8AC3E}">
        <p14:creationId xmlns:p14="http://schemas.microsoft.com/office/powerpoint/2010/main" val="118542935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A4FEE2F-51BB-43B9-B540-A7F69D2C9059}" type="slidenum">
              <a:rPr lang="ru-RU" altLang="ru-RU"/>
              <a:pPr>
                <a:defRPr/>
              </a:pPr>
              <a:t>‹#›</a:t>
            </a:fld>
            <a:endParaRPr lang="ru-RU" altLang="ru-RU"/>
          </a:p>
        </p:txBody>
      </p:sp>
    </p:spTree>
    <p:extLst>
      <p:ext uri="{BB962C8B-B14F-4D97-AF65-F5344CB8AC3E}">
        <p14:creationId xmlns:p14="http://schemas.microsoft.com/office/powerpoint/2010/main" val="270247976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8C45681-7BCC-4300-B73E-E4B778F78D3D}" type="slidenum">
              <a:rPr lang="ru-RU" altLang="ru-RU"/>
              <a:pPr>
                <a:defRPr/>
              </a:pPr>
              <a:t>‹#›</a:t>
            </a:fld>
            <a:endParaRPr lang="ru-RU" altLang="ru-RU"/>
          </a:p>
        </p:txBody>
      </p:sp>
    </p:spTree>
    <p:extLst>
      <p:ext uri="{BB962C8B-B14F-4D97-AF65-F5344CB8AC3E}">
        <p14:creationId xmlns:p14="http://schemas.microsoft.com/office/powerpoint/2010/main" val="80490091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eaLnBrk="1" hangingPunct="1">
              <a:defRPr sz="1400">
                <a:latin typeface="+mn-lt"/>
              </a:defRPr>
            </a:lvl1pPr>
          </a:lstStyle>
          <a:p>
            <a:pPr>
              <a:defRPr/>
            </a:pPr>
            <a:endParaRPr lang="ru-RU"/>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ctr" eaLnBrk="1" hangingPunct="1">
              <a:defRPr sz="1400">
                <a:latin typeface="+mn-lt"/>
              </a:defRPr>
            </a:lvl1pPr>
          </a:lstStyle>
          <a:p>
            <a:pPr>
              <a:defRPr/>
            </a:pPr>
            <a:endParaRPr lang="ru-RU"/>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eaLnBrk="1" hangingPunct="1">
              <a:defRPr sz="1400">
                <a:latin typeface="Times New Roman" panose="02020603050405020304" pitchFamily="18" charset="0"/>
              </a:defRPr>
            </a:lvl1pPr>
          </a:lstStyle>
          <a:p>
            <a:pPr>
              <a:defRPr/>
            </a:pPr>
            <a:fld id="{6DE69EAE-2217-4E82-9556-109B2337FA06}"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013" indent="-227013" algn="l" rtl="0" fontAlgn="base">
        <a:spcBef>
          <a:spcPct val="20000"/>
        </a:spcBef>
        <a:spcAft>
          <a:spcPct val="0"/>
        </a:spcAft>
        <a:buChar char="»"/>
        <a:defRPr sz="2000">
          <a:solidFill>
            <a:schemeClr val="tx1"/>
          </a:solidFill>
          <a:latin typeface="+mn-lt"/>
        </a:defRPr>
      </a:lvl6pPr>
      <a:lvl7pPr marL="2970213" indent="-227013" algn="l" rtl="0" fontAlgn="base">
        <a:spcBef>
          <a:spcPct val="20000"/>
        </a:spcBef>
        <a:spcAft>
          <a:spcPct val="0"/>
        </a:spcAft>
        <a:buChar char="»"/>
        <a:defRPr sz="2000">
          <a:solidFill>
            <a:schemeClr val="tx1"/>
          </a:solidFill>
          <a:latin typeface="+mn-lt"/>
        </a:defRPr>
      </a:lvl7pPr>
      <a:lvl8pPr marL="3427413" indent="-227013" algn="l" rtl="0" fontAlgn="base">
        <a:spcBef>
          <a:spcPct val="20000"/>
        </a:spcBef>
        <a:spcAft>
          <a:spcPct val="0"/>
        </a:spcAft>
        <a:buChar char="»"/>
        <a:defRPr sz="2000">
          <a:solidFill>
            <a:schemeClr val="tx1"/>
          </a:solidFill>
          <a:latin typeface="+mn-lt"/>
        </a:defRPr>
      </a:lvl8pPr>
      <a:lvl9pPr marL="3884613" indent="-227013"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465138" y="3455988"/>
            <a:ext cx="8066087" cy="1002964"/>
          </a:xfrm>
          <a:prstGeom prst="rect">
            <a:avLst/>
          </a:prstGeom>
          <a:noFill/>
          <a:ln w="9525">
            <a:noFill/>
            <a:miter lim="800000"/>
            <a:headEnd/>
            <a:tailEnd/>
          </a:ln>
          <a:effectLst/>
        </p:spPr>
        <p:txBody>
          <a:bodyPr lIns="80133" tIns="40067" rIns="80133" bIns="40067">
            <a:spAutoFit/>
          </a:bodyPr>
          <a:lstStyle/>
          <a:p>
            <a:pPr algn="ctr">
              <a:lnSpc>
                <a:spcPct val="107000"/>
              </a:lnSpc>
              <a:spcAft>
                <a:spcPts val="0"/>
              </a:spcAft>
              <a:defRPr/>
            </a:pPr>
            <a:r>
              <a:rPr lang="ru-RU" sz="2800" b="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Четыре поколения систем виброизображения</a:t>
            </a:r>
            <a:endParaRPr lang="en-US" sz="2800" b="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defRPr/>
            </a:pPr>
            <a:r>
              <a:rPr lang="ru-RU" sz="2800" b="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Обзор разработчика</a:t>
            </a:r>
            <a:endParaRPr lang="en-US" sz="240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099" name="Text Box 6"/>
          <p:cNvSpPr txBox="1">
            <a:spLocks noChangeArrowheads="1"/>
          </p:cNvSpPr>
          <p:nvPr/>
        </p:nvSpPr>
        <p:spPr bwMode="auto">
          <a:xfrm>
            <a:off x="739775" y="5011738"/>
            <a:ext cx="8066088"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ru-RU" altLang="en-US" sz="2800">
                <a:cs typeface="Calibri" panose="020F0502020204030204" pitchFamily="34" charset="0"/>
              </a:rPr>
              <a:t>В.А. Минкин</a:t>
            </a:r>
            <a:endParaRPr lang="en-US" altLang="en-US" sz="2800">
              <a:cs typeface="Calibri" panose="020F0502020204030204" pitchFamily="34" charset="0"/>
            </a:endParaRPr>
          </a:p>
          <a:p>
            <a:pPr algn="ctr">
              <a:spcBef>
                <a:spcPct val="0"/>
              </a:spcBef>
              <a:buFontTx/>
              <a:buNone/>
            </a:pPr>
            <a:r>
              <a:rPr lang="ru-RU" altLang="en-US" sz="2800">
                <a:cs typeface="Calibri" panose="020F0502020204030204" pitchFamily="34" charset="0"/>
              </a:rPr>
              <a:t>ООО «Многопрофильное предприятие «Элсис»</a:t>
            </a:r>
          </a:p>
          <a:p>
            <a:pPr algn="ctr">
              <a:spcBef>
                <a:spcPct val="0"/>
              </a:spcBef>
              <a:buFontTx/>
              <a:buNone/>
            </a:pPr>
            <a:r>
              <a:rPr lang="ru-RU" altLang="en-US" sz="2800">
                <a:cs typeface="Calibri" panose="020F0502020204030204" pitchFamily="34" charset="0"/>
              </a:rPr>
              <a:t> РФ, Санкт-Петербург, </a:t>
            </a:r>
            <a:r>
              <a:rPr lang="en-US" altLang="en-US" sz="2800">
                <a:cs typeface="Calibri" panose="020F0502020204030204" pitchFamily="34" charset="0"/>
              </a:rPr>
              <a:t>2020</a:t>
            </a:r>
          </a:p>
        </p:txBody>
      </p:sp>
      <p:sp>
        <p:nvSpPr>
          <p:cNvPr id="4100" name="Rectangle 1"/>
          <p:cNvSpPr>
            <a:spLocks noChangeArrowheads="1"/>
          </p:cNvSpPr>
          <p:nvPr/>
        </p:nvSpPr>
        <p:spPr bwMode="auto">
          <a:xfrm>
            <a:off x="288925" y="141288"/>
            <a:ext cx="795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i="1" dirty="0">
                <a:latin typeface="Arial" panose="020B0604020202020204" pitchFamily="34" charset="0"/>
              </a:rPr>
              <a:t>4</a:t>
            </a:r>
            <a:r>
              <a:rPr lang="ru-RU" altLang="en-US" sz="1800" b="1" i="1" dirty="0">
                <a:latin typeface="Arial" panose="020B0604020202020204" pitchFamily="34" charset="0"/>
              </a:rPr>
              <a:t>-я Международная научно-техническую конференция </a:t>
            </a:r>
            <a:r>
              <a:rPr lang="ru-RU" altLang="en-US" sz="1800" b="1" dirty="0">
                <a:latin typeface="Arial" panose="020B0604020202020204" pitchFamily="34" charset="0"/>
              </a:rPr>
              <a:t>Современная психофизиология. Технология виброизображения (Vibraimage).</a:t>
            </a:r>
            <a:endParaRPr lang="en-US" altLang="en-US" sz="1800" dirty="0">
              <a:latin typeface="Arial" panose="020B0604020202020204" pitchFamily="34" charset="0"/>
            </a:endParaRPr>
          </a:p>
        </p:txBody>
      </p:sp>
      <p:pic>
        <p:nvPicPr>
          <p:cNvPr id="410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7688" y="1065213"/>
            <a:ext cx="2903537"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1375" y="1266825"/>
            <a:ext cx="28733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45821" y="21075"/>
            <a:ext cx="8494713" cy="1081088"/>
          </a:xfrm>
        </p:spPr>
        <p:txBody>
          <a:bodyPr/>
          <a:lstStyle/>
          <a:p>
            <a:pPr>
              <a:lnSpc>
                <a:spcPts val="3838"/>
              </a:lnSpc>
            </a:pPr>
            <a:r>
              <a:rPr lang="ru-RU" altLang="en-US" sz="3200" dirty="0">
                <a:solidFill>
                  <a:schemeClr val="accent2"/>
                </a:solidFill>
              </a:rPr>
              <a:t>Структура обучения  ИНС по поведенческим</a:t>
            </a:r>
            <a:br>
              <a:rPr lang="ru-RU" altLang="en-US" sz="3200" dirty="0">
                <a:solidFill>
                  <a:schemeClr val="accent2"/>
                </a:solidFill>
              </a:rPr>
            </a:br>
            <a:r>
              <a:rPr lang="ru-RU" altLang="en-US" sz="3200" dirty="0">
                <a:solidFill>
                  <a:schemeClr val="accent2"/>
                </a:solidFill>
              </a:rPr>
              <a:t>параметрам</a:t>
            </a:r>
            <a:endParaRPr lang="en-US" altLang="en-US" sz="3200" dirty="0">
              <a:solidFill>
                <a:schemeClr val="accent2"/>
              </a:solidFill>
            </a:endParaRPr>
          </a:p>
        </p:txBody>
      </p:sp>
      <p:sp>
        <p:nvSpPr>
          <p:cNvPr id="143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9C9CA75-FAC2-40D4-92AE-E790BEF692E0}" type="slidenum">
              <a:rPr lang="ru-RU" altLang="ru-RU" sz="1400" smtClean="0"/>
              <a:pPr>
                <a:spcBef>
                  <a:spcPct val="0"/>
                </a:spcBef>
                <a:buFontTx/>
                <a:buNone/>
              </a:pPr>
              <a:t>10</a:t>
            </a:fld>
            <a:endParaRPr lang="ru-RU" altLang="ru-RU" sz="1400"/>
          </a:p>
        </p:txBody>
      </p:sp>
      <p:pic>
        <p:nvPicPr>
          <p:cNvPr id="5" name="Picture 4"/>
          <p:cNvPicPr>
            <a:picLocks noChangeAspect="1"/>
          </p:cNvPicPr>
          <p:nvPr/>
        </p:nvPicPr>
        <p:blipFill>
          <a:blip r:embed="rId3"/>
          <a:stretch>
            <a:fillRect/>
          </a:stretch>
        </p:blipFill>
        <p:spPr>
          <a:xfrm>
            <a:off x="267972" y="705243"/>
            <a:ext cx="8237298" cy="5904563"/>
          </a:xfrm>
          <a:prstGeom prst="rect">
            <a:avLst/>
          </a:prstGeom>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3C815CF-3927-46D3-B8E2-BDB36651A87E}" type="slidenum">
              <a:rPr lang="ru-RU" altLang="ru-RU" sz="1400" smtClean="0"/>
              <a:pPr>
                <a:spcBef>
                  <a:spcPct val="0"/>
                </a:spcBef>
                <a:buFontTx/>
                <a:buNone/>
              </a:pPr>
              <a:t>11</a:t>
            </a:fld>
            <a:endParaRPr lang="ru-RU" altLang="ru-RU" sz="1400"/>
          </a:p>
        </p:txBody>
      </p:sp>
      <p:sp>
        <p:nvSpPr>
          <p:cNvPr id="23554" name="Rectangle 2"/>
          <p:cNvSpPr>
            <a:spLocks noGrp="1" noChangeArrowheads="1"/>
          </p:cNvSpPr>
          <p:nvPr>
            <p:ph type="title"/>
          </p:nvPr>
        </p:nvSpPr>
        <p:spPr>
          <a:xfrm>
            <a:off x="534989" y="327137"/>
            <a:ext cx="8193087" cy="863600"/>
          </a:xfrm>
        </p:spPr>
        <p:txBody>
          <a:bodyPr/>
          <a:lstStyle/>
          <a:p>
            <a:pPr eaLnBrk="1" hangingPunct="1">
              <a:defRPr/>
            </a:pPr>
            <a:r>
              <a:rPr lang="ru-RU" sz="3200" dirty="0">
                <a:solidFill>
                  <a:srgbClr val="3333CC"/>
                </a:solidFill>
                <a:effectLst>
                  <a:outerShdw blurRad="38100" dist="38100" dir="2700000" algn="tl">
                    <a:srgbClr val="C0C0C0"/>
                  </a:outerShdw>
                </a:effectLst>
              </a:rPr>
              <a:t>Точность разбраковки баз данных и </a:t>
            </a:r>
            <a:br>
              <a:rPr lang="ru-RU" sz="3200" dirty="0">
                <a:solidFill>
                  <a:srgbClr val="3333CC"/>
                </a:solidFill>
                <a:effectLst>
                  <a:outerShdw blurRad="38100" dist="38100" dir="2700000" algn="tl">
                    <a:srgbClr val="C0C0C0"/>
                  </a:outerShdw>
                </a:effectLst>
              </a:rPr>
            </a:br>
            <a:r>
              <a:rPr lang="ru-RU" sz="3200" dirty="0">
                <a:solidFill>
                  <a:srgbClr val="3333CC"/>
                </a:solidFill>
                <a:effectLst>
                  <a:outerShdw blurRad="38100" dist="38100" dir="2700000" algn="tl">
                    <a:srgbClr val="C0C0C0"/>
                  </a:outerShdw>
                </a:effectLst>
              </a:rPr>
              <a:t>точность произвольных измерений</a:t>
            </a:r>
            <a:endParaRPr lang="ru-RU" dirty="0">
              <a:solidFill>
                <a:schemeClr val="accent2"/>
              </a:solidFill>
              <a:effectLst>
                <a:outerShdw blurRad="38100" dist="38100" dir="2700000" algn="tl">
                  <a:srgbClr val="C0C0C0"/>
                </a:outerShdw>
              </a:effectLst>
            </a:endParaRPr>
          </a:p>
        </p:txBody>
      </p:sp>
      <p:sp>
        <p:nvSpPr>
          <p:cNvPr id="21508" name="Rectangle 1"/>
          <p:cNvSpPr>
            <a:spLocks noChangeArrowheads="1"/>
          </p:cNvSpPr>
          <p:nvPr/>
        </p:nvSpPr>
        <p:spPr bwMode="auto">
          <a:xfrm>
            <a:off x="206591" y="4915514"/>
            <a:ext cx="401828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ru-RU" altLang="en-US" sz="2000" dirty="0">
                <a:latin typeface="Arial" panose="020B0604020202020204" pitchFamily="34" charset="0"/>
              </a:rPr>
              <a:t>Зависимость чувствительность-специфичность диагностики </a:t>
            </a:r>
            <a:r>
              <a:rPr lang="en-US" altLang="en-US" sz="2000" dirty="0">
                <a:latin typeface="Arial" panose="020B0604020202020204" pitchFamily="34" charset="0"/>
              </a:rPr>
              <a:t>COVID-19 </a:t>
            </a:r>
            <a:r>
              <a:rPr lang="ru-RU" altLang="en-US" sz="2000" dirty="0">
                <a:latin typeface="Arial" panose="020B0604020202020204" pitchFamily="34" charset="0"/>
              </a:rPr>
              <a:t>технологией виброизображения с применением ИИ</a:t>
            </a:r>
            <a:endParaRPr lang="en-US" altLang="en-US" sz="2000" dirty="0">
              <a:latin typeface="Arial" panose="020B0604020202020204" pitchFamily="34" charset="0"/>
            </a:endParaRPr>
          </a:p>
        </p:txBody>
      </p:sp>
      <p:sp>
        <p:nvSpPr>
          <p:cNvPr id="21509" name="Rectangle 7"/>
          <p:cNvSpPr>
            <a:spLocks noChangeArrowheads="1"/>
          </p:cNvSpPr>
          <p:nvPr/>
        </p:nvSpPr>
        <p:spPr bwMode="auto">
          <a:xfrm>
            <a:off x="5527675" y="3063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280993" y="1640793"/>
            <a:ext cx="3586589" cy="3072089"/>
          </a:xfrm>
          <a:prstGeom prst="rect">
            <a:avLst/>
          </a:prstGeom>
        </p:spPr>
      </p:pic>
      <p:pic>
        <p:nvPicPr>
          <p:cNvPr id="4" name="Picture 3"/>
          <p:cNvPicPr>
            <a:picLocks noChangeAspect="1"/>
          </p:cNvPicPr>
          <p:nvPr/>
        </p:nvPicPr>
        <p:blipFill>
          <a:blip r:embed="rId4"/>
          <a:stretch>
            <a:fillRect/>
          </a:stretch>
        </p:blipFill>
        <p:spPr>
          <a:xfrm>
            <a:off x="4352894" y="1640793"/>
            <a:ext cx="4030530" cy="3072089"/>
          </a:xfrm>
          <a:prstGeom prst="rect">
            <a:avLst/>
          </a:prstGeom>
        </p:spPr>
      </p:pic>
      <p:sp>
        <p:nvSpPr>
          <p:cNvPr id="3" name="Rectangle 2"/>
          <p:cNvSpPr/>
          <p:nvPr/>
        </p:nvSpPr>
        <p:spPr>
          <a:xfrm>
            <a:off x="4439920" y="4937014"/>
            <a:ext cx="4018280" cy="1908215"/>
          </a:xfrm>
          <a:prstGeom prst="rect">
            <a:avLst/>
          </a:prstGeom>
        </p:spPr>
        <p:txBody>
          <a:bodyPr wrap="square">
            <a:spAutoFit/>
          </a:bodyPr>
          <a:lstStyle/>
          <a:p>
            <a:r>
              <a:rPr lang="ru-RU" sz="2000" dirty="0"/>
              <a:t>Распределение коэффициента вероятности </a:t>
            </a:r>
            <a:r>
              <a:rPr lang="en-US" sz="2000" dirty="0"/>
              <a:t>COVID-19</a:t>
            </a:r>
            <a:r>
              <a:rPr lang="ru-RU" sz="2000" dirty="0"/>
              <a:t> в группе пациентов и норме</a:t>
            </a:r>
            <a:r>
              <a:rPr lang="en-US" sz="2000" dirty="0"/>
              <a:t> </a:t>
            </a:r>
            <a:r>
              <a:rPr lang="ru-RU" sz="2000" dirty="0"/>
              <a:t>технологией виброизображения с применением ИИ</a:t>
            </a:r>
          </a:p>
          <a:p>
            <a:endParaRPr lang="ru-RU" dirty="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
            <a:ext cx="7772400" cy="433343"/>
          </a:xfrm>
        </p:spPr>
        <p:txBody>
          <a:bodyPr/>
          <a:lstStyle/>
          <a:p>
            <a:r>
              <a:rPr lang="ru-RU" dirty="0">
                <a:solidFill>
                  <a:srgbClr val="3333CC"/>
                </a:solidFill>
                <a:effectLst>
                  <a:outerShdw blurRad="38100" dist="38100" dir="2700000" algn="tl">
                    <a:srgbClr val="C0C0C0"/>
                  </a:outerShdw>
                </a:effectLst>
              </a:rPr>
              <a:t>Ограничения ИИ</a:t>
            </a:r>
            <a:endParaRPr lang="en-US" dirty="0"/>
          </a:p>
        </p:txBody>
      </p:sp>
      <p:sp>
        <p:nvSpPr>
          <p:cNvPr id="4" name="Slide Number Placeholder 3"/>
          <p:cNvSpPr>
            <a:spLocks noGrp="1"/>
          </p:cNvSpPr>
          <p:nvPr>
            <p:ph type="sldNum" sz="quarter" idx="12"/>
          </p:nvPr>
        </p:nvSpPr>
        <p:spPr/>
        <p:txBody>
          <a:bodyPr/>
          <a:lstStyle/>
          <a:p>
            <a:pPr>
              <a:defRPr/>
            </a:pPr>
            <a:fld id="{E6D98964-9827-4D6F-AF97-D13E6D3C32A9}" type="slidenum">
              <a:rPr lang="ru-RU" altLang="ru-RU" smtClean="0"/>
              <a:pPr>
                <a:defRPr/>
              </a:pPr>
              <a:t>12</a:t>
            </a:fld>
            <a:endParaRPr lang="ru-RU" altLang="ru-RU"/>
          </a:p>
        </p:txBody>
      </p:sp>
      <p:graphicFrame>
        <p:nvGraphicFramePr>
          <p:cNvPr id="5" name="Table 4"/>
          <p:cNvGraphicFramePr>
            <a:graphicFrameLocks noGrp="1"/>
          </p:cNvGraphicFramePr>
          <p:nvPr>
            <p:extLst>
              <p:ext uri="{D42A27DB-BD31-4B8C-83A1-F6EECF244321}">
                <p14:modId xmlns:p14="http://schemas.microsoft.com/office/powerpoint/2010/main" val="3148406768"/>
              </p:ext>
            </p:extLst>
          </p:nvPr>
        </p:nvGraphicFramePr>
        <p:xfrm>
          <a:off x="-174713" y="723934"/>
          <a:ext cx="2378104" cy="2244725"/>
        </p:xfrm>
        <a:graphic>
          <a:graphicData uri="http://schemas.openxmlformats.org/drawingml/2006/table">
            <a:tbl>
              <a:tblPr/>
              <a:tblGrid>
                <a:gridCol w="1026037">
                  <a:extLst>
                    <a:ext uri="{9D8B030D-6E8A-4147-A177-3AD203B41FA5}">
                      <a16:colId xmlns:a16="http://schemas.microsoft.com/office/drawing/2014/main" val="1957408690"/>
                    </a:ext>
                  </a:extLst>
                </a:gridCol>
                <a:gridCol w="680828">
                  <a:extLst>
                    <a:ext uri="{9D8B030D-6E8A-4147-A177-3AD203B41FA5}">
                      <a16:colId xmlns:a16="http://schemas.microsoft.com/office/drawing/2014/main" val="3991022783"/>
                    </a:ext>
                  </a:extLst>
                </a:gridCol>
                <a:gridCol w="671239">
                  <a:extLst>
                    <a:ext uri="{9D8B030D-6E8A-4147-A177-3AD203B41FA5}">
                      <a16:colId xmlns:a16="http://schemas.microsoft.com/office/drawing/2014/main" val="3958289835"/>
                    </a:ext>
                  </a:extLst>
                </a:gridCol>
              </a:tblGrid>
              <a:tr h="390525">
                <a:tc>
                  <a:txBody>
                    <a:bodyPr/>
                    <a:lstStyle/>
                    <a:p>
                      <a:pPr algn="r" fontAlgn="b"/>
                      <a:endParaRPr lang="en-US" sz="1100" b="0" i="0" u="none" strike="noStrike">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SAS scores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SDS scores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5747014"/>
                  </a:ext>
                </a:extLst>
              </a:tr>
              <a:tr h="185420">
                <a:tc>
                  <a:txBody>
                    <a:bodyPr/>
                    <a:lstStyle/>
                    <a:p>
                      <a:pPr algn="r" fontAlgn="b"/>
                      <a:r>
                        <a:rPr lang="en-US" sz="1100" b="0" i="0" u="none" strike="noStrike">
                          <a:solidFill>
                            <a:srgbClr val="000000"/>
                          </a:solidFill>
                          <a:effectLst/>
                          <a:latin typeface="Calibri" panose="020F0502020204030204" pitchFamily="34" charset="0"/>
                        </a:rPr>
                        <a:t>M(T1)</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-0,038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-0,031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6243512"/>
                  </a:ext>
                </a:extLst>
              </a:tr>
              <a:tr h="185420">
                <a:tc>
                  <a:txBody>
                    <a:bodyPr/>
                    <a:lstStyle/>
                    <a:p>
                      <a:pPr algn="r" fontAlgn="b"/>
                      <a:r>
                        <a:rPr lang="en-US" sz="1100" b="0" i="0" u="none" strike="noStrike">
                          <a:solidFill>
                            <a:srgbClr val="000000"/>
                          </a:solidFill>
                          <a:effectLst/>
                          <a:latin typeface="Calibri" panose="020F0502020204030204" pitchFamily="34" charset="0"/>
                        </a:rPr>
                        <a:t>M(T2)</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-0,070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0,002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7782639"/>
                  </a:ext>
                </a:extLst>
              </a:tr>
              <a:tr h="185420">
                <a:tc>
                  <a:txBody>
                    <a:bodyPr/>
                    <a:lstStyle/>
                    <a:p>
                      <a:pPr algn="r" fontAlgn="b"/>
                      <a:r>
                        <a:rPr lang="en-US" sz="1100" b="0" i="0" u="none" strike="noStrike">
                          <a:solidFill>
                            <a:srgbClr val="000000"/>
                          </a:solidFill>
                          <a:effectLst/>
                          <a:latin typeface="Calibri" panose="020F0502020204030204" pitchFamily="34" charset="0"/>
                        </a:rPr>
                        <a:t>M(T3)</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9C0006"/>
                          </a:solidFill>
                          <a:effectLst/>
                          <a:latin typeface="Calibri" panose="020F0502020204030204" pitchFamily="34" charset="0"/>
                        </a:rPr>
                        <a:t>-0,217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771826852"/>
                  </a:ext>
                </a:extLst>
              </a:tr>
              <a:tr h="185420">
                <a:tc>
                  <a:txBody>
                    <a:bodyPr/>
                    <a:lstStyle/>
                    <a:p>
                      <a:pPr algn="r" fontAlgn="b"/>
                      <a:r>
                        <a:rPr lang="en-US" sz="1100" b="0" i="0" u="none" strike="noStrike">
                          <a:solidFill>
                            <a:srgbClr val="000000"/>
                          </a:solidFill>
                          <a:effectLst/>
                          <a:latin typeface="Calibri" panose="020F0502020204030204" pitchFamily="34" charset="0"/>
                        </a:rPr>
                        <a:t>M(T4)</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-0,144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-0,149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2790783"/>
                  </a:ext>
                </a:extLst>
              </a:tr>
              <a:tr h="185420">
                <a:tc>
                  <a:txBody>
                    <a:bodyPr/>
                    <a:lstStyle/>
                    <a:p>
                      <a:pPr algn="r" fontAlgn="b"/>
                      <a:r>
                        <a:rPr lang="en-US" sz="1100" b="0" i="0" u="none" strike="noStrike">
                          <a:solidFill>
                            <a:srgbClr val="000000"/>
                          </a:solidFill>
                          <a:effectLst/>
                          <a:latin typeface="Calibri" panose="020F0502020204030204" pitchFamily="34" charset="0"/>
                        </a:rPr>
                        <a:t>M(T5)</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0,053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8540245"/>
                  </a:ext>
                </a:extLst>
              </a:tr>
              <a:tr h="185420">
                <a:tc>
                  <a:txBody>
                    <a:bodyPr/>
                    <a:lstStyle/>
                    <a:p>
                      <a:pPr algn="r" fontAlgn="b"/>
                      <a:r>
                        <a:rPr lang="en-US" sz="1100" b="0" i="0" u="none" strike="noStrike">
                          <a:solidFill>
                            <a:srgbClr val="000000"/>
                          </a:solidFill>
                          <a:effectLst/>
                          <a:latin typeface="Calibri" panose="020F0502020204030204" pitchFamily="34" charset="0"/>
                        </a:rPr>
                        <a:t>M(T6)</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0,068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1604343"/>
                  </a:ext>
                </a:extLst>
              </a:tr>
              <a:tr h="185420">
                <a:tc>
                  <a:txBody>
                    <a:bodyPr/>
                    <a:lstStyle/>
                    <a:p>
                      <a:pPr algn="r" fontAlgn="b"/>
                      <a:r>
                        <a:rPr lang="en-US" sz="1100" b="0" i="0" u="none" strike="noStrike">
                          <a:solidFill>
                            <a:srgbClr val="000000"/>
                          </a:solidFill>
                          <a:effectLst/>
                          <a:latin typeface="Calibri" panose="020F0502020204030204" pitchFamily="34" charset="0"/>
                        </a:rPr>
                        <a:t>M(T7)</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-0,052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05086"/>
                  </a:ext>
                </a:extLst>
              </a:tr>
              <a:tr h="185420">
                <a:tc>
                  <a:txBody>
                    <a:bodyPr/>
                    <a:lstStyle/>
                    <a:p>
                      <a:pPr algn="r" fontAlgn="b"/>
                      <a:r>
                        <a:rPr lang="en-US" sz="1100" b="0" i="0" u="none" strike="noStrike">
                          <a:solidFill>
                            <a:srgbClr val="000000"/>
                          </a:solidFill>
                          <a:effectLst/>
                          <a:latin typeface="Calibri" panose="020F0502020204030204" pitchFamily="34" charset="0"/>
                        </a:rPr>
                        <a:t>M(T8)</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0,083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3244450"/>
                  </a:ext>
                </a:extLst>
              </a:tr>
              <a:tr h="185420">
                <a:tc>
                  <a:txBody>
                    <a:bodyPr/>
                    <a:lstStyle/>
                    <a:p>
                      <a:pPr algn="r" fontAlgn="b"/>
                      <a:r>
                        <a:rPr lang="en-US" sz="1100" b="0" i="0" u="none" strike="noStrike">
                          <a:solidFill>
                            <a:srgbClr val="000000"/>
                          </a:solidFill>
                          <a:effectLst/>
                          <a:latin typeface="Calibri" panose="020F0502020204030204" pitchFamily="34" charset="0"/>
                        </a:rPr>
                        <a:t>M(T9)</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0,049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-0,045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8759756"/>
                  </a:ext>
                </a:extLst>
              </a:tr>
              <a:tr h="185420">
                <a:tc>
                  <a:txBody>
                    <a:bodyPr/>
                    <a:lstStyle/>
                    <a:p>
                      <a:pPr algn="r" fontAlgn="b"/>
                      <a:r>
                        <a:rPr lang="en-US" sz="1100" b="0" i="0" u="none" strike="noStrike">
                          <a:solidFill>
                            <a:srgbClr val="000000"/>
                          </a:solidFill>
                          <a:effectLst/>
                          <a:latin typeface="Calibri" panose="020F0502020204030204" pitchFamily="34" charset="0"/>
                        </a:rPr>
                        <a:t>M(T10)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0,132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0,032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0972051"/>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98088705"/>
              </p:ext>
            </p:extLst>
          </p:nvPr>
        </p:nvGraphicFramePr>
        <p:xfrm>
          <a:off x="1892478" y="1063428"/>
          <a:ext cx="3149600" cy="1836420"/>
        </p:xfrm>
        <a:graphic>
          <a:graphicData uri="http://schemas.openxmlformats.org/drawingml/2006/table">
            <a:tbl>
              <a:tblPr/>
              <a:tblGrid>
                <a:gridCol w="1358900">
                  <a:extLst>
                    <a:ext uri="{9D8B030D-6E8A-4147-A177-3AD203B41FA5}">
                      <a16:colId xmlns:a16="http://schemas.microsoft.com/office/drawing/2014/main" val="747511179"/>
                    </a:ext>
                  </a:extLst>
                </a:gridCol>
                <a:gridCol w="901700">
                  <a:extLst>
                    <a:ext uri="{9D8B030D-6E8A-4147-A177-3AD203B41FA5}">
                      <a16:colId xmlns:a16="http://schemas.microsoft.com/office/drawing/2014/main" val="682623636"/>
                    </a:ext>
                  </a:extLst>
                </a:gridCol>
                <a:gridCol w="889000">
                  <a:extLst>
                    <a:ext uri="{9D8B030D-6E8A-4147-A177-3AD203B41FA5}">
                      <a16:colId xmlns:a16="http://schemas.microsoft.com/office/drawing/2014/main" val="2889101103"/>
                    </a:ext>
                  </a:extLst>
                </a:gridCol>
              </a:tblGrid>
              <a:tr h="185420">
                <a:tc>
                  <a:txBody>
                    <a:bodyPr/>
                    <a:lstStyle/>
                    <a:p>
                      <a:pPr algn="r" fontAlgn="b"/>
                      <a:r>
                        <a:rPr lang="en-US" sz="1100" b="0" i="0" u="none" strike="noStrike">
                          <a:solidFill>
                            <a:srgbClr val="000000"/>
                          </a:solidFill>
                          <a:effectLst/>
                          <a:latin typeface="Calibri" panose="020F0502020204030204" pitchFamily="34" charset="0"/>
                        </a:rPr>
                        <a:t>S(T1)</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782070"/>
                  </a:ext>
                </a:extLst>
              </a:tr>
              <a:tr h="185420">
                <a:tc>
                  <a:txBody>
                    <a:bodyPr/>
                    <a:lstStyle/>
                    <a:p>
                      <a:pPr algn="r" fontAlgn="b"/>
                      <a:r>
                        <a:rPr lang="en-US" sz="1100" b="0" i="0" u="none" strike="noStrike">
                          <a:solidFill>
                            <a:srgbClr val="000000"/>
                          </a:solidFill>
                          <a:effectLst/>
                          <a:latin typeface="Calibri" panose="020F0502020204030204" pitchFamily="34" charset="0"/>
                        </a:rPr>
                        <a:t>S(T2)</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0,142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8180015"/>
                  </a:ext>
                </a:extLst>
              </a:tr>
              <a:tr h="185420">
                <a:tc>
                  <a:txBody>
                    <a:bodyPr/>
                    <a:lstStyle/>
                    <a:p>
                      <a:pPr algn="r" fontAlgn="b"/>
                      <a:r>
                        <a:rPr lang="en-US" sz="1100" b="0" i="0" u="none" strike="noStrike">
                          <a:solidFill>
                            <a:srgbClr val="000000"/>
                          </a:solidFill>
                          <a:effectLst/>
                          <a:latin typeface="Calibri" panose="020F0502020204030204" pitchFamily="34" charset="0"/>
                        </a:rPr>
                        <a:t>S(T3)</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-0,006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3761467"/>
                  </a:ext>
                </a:extLst>
              </a:tr>
              <a:tr h="185420">
                <a:tc>
                  <a:txBody>
                    <a:bodyPr/>
                    <a:lstStyle/>
                    <a:p>
                      <a:pPr algn="r" fontAlgn="b"/>
                      <a:r>
                        <a:rPr lang="en-US" sz="1100" b="0" i="0" u="none" strike="noStrike">
                          <a:solidFill>
                            <a:srgbClr val="000000"/>
                          </a:solidFill>
                          <a:effectLst/>
                          <a:latin typeface="Calibri" panose="020F0502020204030204" pitchFamily="34" charset="0"/>
                        </a:rPr>
                        <a:t>S(T4)</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-0,008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-0,055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4784655"/>
                  </a:ext>
                </a:extLst>
              </a:tr>
              <a:tr h="0">
                <a:tc>
                  <a:txBody>
                    <a:bodyPr/>
                    <a:lstStyle/>
                    <a:p>
                      <a:pPr algn="r" fontAlgn="b"/>
                      <a:r>
                        <a:rPr lang="en-US" sz="1100" b="0" i="0" u="none" strike="noStrike">
                          <a:solidFill>
                            <a:srgbClr val="000000"/>
                          </a:solidFill>
                          <a:effectLst/>
                          <a:latin typeface="Calibri" panose="020F0502020204030204" pitchFamily="34" charset="0"/>
                        </a:rPr>
                        <a:t>S(T5)</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9C0006"/>
                          </a:solidFill>
                          <a:effectLst/>
                          <a:latin typeface="Calibri" panose="020F0502020204030204" pitchFamily="34" charset="0"/>
                        </a:rPr>
                        <a:t>-0,233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100" b="0" i="0" u="none" strike="noStrike">
                          <a:solidFill>
                            <a:srgbClr val="000000"/>
                          </a:solidFill>
                          <a:effectLst/>
                          <a:latin typeface="Calibri" panose="020F0502020204030204" pitchFamily="34" charset="0"/>
                        </a:rPr>
                        <a:t>0,050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7231327"/>
                  </a:ext>
                </a:extLst>
              </a:tr>
              <a:tr h="185420">
                <a:tc>
                  <a:txBody>
                    <a:bodyPr/>
                    <a:lstStyle/>
                    <a:p>
                      <a:pPr algn="r" fontAlgn="b"/>
                      <a:r>
                        <a:rPr lang="en-US" sz="1100" b="0" i="0" u="none" strike="noStrike" dirty="0">
                          <a:solidFill>
                            <a:srgbClr val="000000"/>
                          </a:solidFill>
                          <a:effectLst/>
                          <a:latin typeface="Calibri" panose="020F0502020204030204" pitchFamily="34" charset="0"/>
                        </a:rPr>
                        <a:t>S(T6)</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-0,074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7828112"/>
                  </a:ext>
                </a:extLst>
              </a:tr>
              <a:tr h="185420">
                <a:tc>
                  <a:txBody>
                    <a:bodyPr/>
                    <a:lstStyle/>
                    <a:p>
                      <a:pPr algn="r" fontAlgn="b"/>
                      <a:r>
                        <a:rPr lang="en-US" sz="1100" b="0" i="0" u="none" strike="noStrike">
                          <a:solidFill>
                            <a:srgbClr val="000000"/>
                          </a:solidFill>
                          <a:effectLst/>
                          <a:latin typeface="Calibri" panose="020F0502020204030204" pitchFamily="34" charset="0"/>
                        </a:rPr>
                        <a:t>S(T7)</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-0,096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-0,149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5488167"/>
                  </a:ext>
                </a:extLst>
              </a:tr>
              <a:tr h="185420">
                <a:tc>
                  <a:txBody>
                    <a:bodyPr/>
                    <a:lstStyle/>
                    <a:p>
                      <a:pPr algn="r" fontAlgn="b"/>
                      <a:r>
                        <a:rPr lang="en-US" sz="1100" b="0" i="0" u="none" strike="noStrike">
                          <a:solidFill>
                            <a:srgbClr val="000000"/>
                          </a:solidFill>
                          <a:effectLst/>
                          <a:latin typeface="Calibri" panose="020F0502020204030204" pitchFamily="34" charset="0"/>
                        </a:rPr>
                        <a:t>S(T8)</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9C0006"/>
                          </a:solidFill>
                          <a:effectLst/>
                          <a:latin typeface="Calibri" panose="020F0502020204030204" pitchFamily="34" charset="0"/>
                        </a:rPr>
                        <a:t>-0,204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100" b="0" i="0" u="none" strike="noStrike">
                          <a:solidFill>
                            <a:srgbClr val="000000"/>
                          </a:solidFill>
                          <a:effectLst/>
                          <a:latin typeface="Calibri" panose="020F0502020204030204" pitchFamily="34" charset="0"/>
                        </a:rPr>
                        <a:t>0,100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3014187"/>
                  </a:ext>
                </a:extLst>
              </a:tr>
              <a:tr h="185420">
                <a:tc>
                  <a:txBody>
                    <a:bodyPr/>
                    <a:lstStyle/>
                    <a:p>
                      <a:pPr algn="r" fontAlgn="b"/>
                      <a:r>
                        <a:rPr lang="en-US" sz="1100" b="0" i="0" u="none" strike="noStrike">
                          <a:solidFill>
                            <a:srgbClr val="000000"/>
                          </a:solidFill>
                          <a:effectLst/>
                          <a:latin typeface="Calibri" panose="020F0502020204030204" pitchFamily="34" charset="0"/>
                        </a:rPr>
                        <a:t>S(T9)</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0,031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0861334"/>
                  </a:ext>
                </a:extLst>
              </a:tr>
              <a:tr h="185420">
                <a:tc>
                  <a:txBody>
                    <a:bodyPr/>
                    <a:lstStyle/>
                    <a:p>
                      <a:pPr algn="r" fontAlgn="b"/>
                      <a:r>
                        <a:rPr lang="en-US" sz="1100" b="0" i="0" u="none" strike="noStrike" dirty="0">
                          <a:solidFill>
                            <a:srgbClr val="000000"/>
                          </a:solidFill>
                          <a:effectLst/>
                          <a:latin typeface="Calibri" panose="020F0502020204030204" pitchFamily="34" charset="0"/>
                        </a:rPr>
                        <a:t>S(T10)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9C0006"/>
                          </a:solidFill>
                          <a:effectLst/>
                          <a:latin typeface="Calibri" panose="020F0502020204030204" pitchFamily="34" charset="0"/>
                        </a:rPr>
                        <a:t>0,202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100" b="0" i="0" u="none" strike="noStrike" dirty="0">
                          <a:solidFill>
                            <a:srgbClr val="000000"/>
                          </a:solidFill>
                          <a:effectLst/>
                          <a:latin typeface="Calibri" panose="020F0502020204030204" pitchFamily="34" charset="0"/>
                        </a:rPr>
                        <a:t>0,091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41553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990673532"/>
              </p:ext>
            </p:extLst>
          </p:nvPr>
        </p:nvGraphicFramePr>
        <p:xfrm>
          <a:off x="4978400" y="985336"/>
          <a:ext cx="3149600" cy="1854200"/>
        </p:xfrm>
        <a:graphic>
          <a:graphicData uri="http://schemas.openxmlformats.org/drawingml/2006/table">
            <a:tbl>
              <a:tblPr/>
              <a:tblGrid>
                <a:gridCol w="1358900">
                  <a:extLst>
                    <a:ext uri="{9D8B030D-6E8A-4147-A177-3AD203B41FA5}">
                      <a16:colId xmlns:a16="http://schemas.microsoft.com/office/drawing/2014/main" val="156707343"/>
                    </a:ext>
                  </a:extLst>
                </a:gridCol>
                <a:gridCol w="901700">
                  <a:extLst>
                    <a:ext uri="{9D8B030D-6E8A-4147-A177-3AD203B41FA5}">
                      <a16:colId xmlns:a16="http://schemas.microsoft.com/office/drawing/2014/main" val="2138043714"/>
                    </a:ext>
                  </a:extLst>
                </a:gridCol>
                <a:gridCol w="889000">
                  <a:extLst>
                    <a:ext uri="{9D8B030D-6E8A-4147-A177-3AD203B41FA5}">
                      <a16:colId xmlns:a16="http://schemas.microsoft.com/office/drawing/2014/main" val="3987686026"/>
                    </a:ext>
                  </a:extLst>
                </a:gridCol>
              </a:tblGrid>
              <a:tr h="185420">
                <a:tc>
                  <a:txBody>
                    <a:bodyPr/>
                    <a:lstStyle/>
                    <a:p>
                      <a:pPr algn="r" fontAlgn="b"/>
                      <a:r>
                        <a:rPr lang="en-US" sz="1100" b="0" i="0" u="none" strike="noStrike">
                          <a:solidFill>
                            <a:srgbClr val="000000"/>
                          </a:solidFill>
                          <a:effectLst/>
                          <a:latin typeface="Calibri" panose="020F0502020204030204" pitchFamily="34" charset="0"/>
                        </a:rPr>
                        <a:t>V(T1)</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-0,141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8477312"/>
                  </a:ext>
                </a:extLst>
              </a:tr>
              <a:tr h="185420">
                <a:tc>
                  <a:txBody>
                    <a:bodyPr/>
                    <a:lstStyle/>
                    <a:p>
                      <a:pPr algn="r" fontAlgn="b"/>
                      <a:r>
                        <a:rPr lang="en-US" sz="1100" b="0" i="0" u="none" strike="noStrike">
                          <a:solidFill>
                            <a:srgbClr val="000000"/>
                          </a:solidFill>
                          <a:effectLst/>
                          <a:latin typeface="Calibri" panose="020F0502020204030204" pitchFamily="34" charset="0"/>
                        </a:rPr>
                        <a:t>V(T2)</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0,159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071476"/>
                  </a:ext>
                </a:extLst>
              </a:tr>
              <a:tr h="185420">
                <a:tc>
                  <a:txBody>
                    <a:bodyPr/>
                    <a:lstStyle/>
                    <a:p>
                      <a:pPr algn="r" fontAlgn="b"/>
                      <a:r>
                        <a:rPr lang="en-US" sz="1100" b="0" i="0" u="none" strike="noStrike">
                          <a:solidFill>
                            <a:srgbClr val="000000"/>
                          </a:solidFill>
                          <a:effectLst/>
                          <a:latin typeface="Calibri" panose="020F0502020204030204" pitchFamily="34" charset="0"/>
                        </a:rPr>
                        <a:t>V(T3)</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0,048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-0,043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639746"/>
                  </a:ext>
                </a:extLst>
              </a:tr>
              <a:tr h="185420">
                <a:tc>
                  <a:txBody>
                    <a:bodyPr/>
                    <a:lstStyle/>
                    <a:p>
                      <a:pPr algn="r" fontAlgn="b"/>
                      <a:r>
                        <a:rPr lang="en-US" sz="1100" b="0" i="0" u="none" strike="noStrike">
                          <a:solidFill>
                            <a:srgbClr val="000000"/>
                          </a:solidFill>
                          <a:effectLst/>
                          <a:latin typeface="Calibri" panose="020F0502020204030204" pitchFamily="34" charset="0"/>
                        </a:rPr>
                        <a:t>V(T4)</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0,063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0,007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9498177"/>
                  </a:ext>
                </a:extLst>
              </a:tr>
              <a:tr h="185420">
                <a:tc>
                  <a:txBody>
                    <a:bodyPr/>
                    <a:lstStyle/>
                    <a:p>
                      <a:pPr algn="r" fontAlgn="b"/>
                      <a:r>
                        <a:rPr lang="en-US" sz="1100" b="0" i="0" u="none" strike="noStrike">
                          <a:solidFill>
                            <a:srgbClr val="000000"/>
                          </a:solidFill>
                          <a:effectLst/>
                          <a:latin typeface="Calibri" panose="020F0502020204030204" pitchFamily="34" charset="0"/>
                        </a:rPr>
                        <a:t>V(T5)</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9C0006"/>
                          </a:solidFill>
                          <a:effectLst/>
                          <a:latin typeface="Calibri" panose="020F0502020204030204" pitchFamily="34" charset="0"/>
                        </a:rPr>
                        <a:t>-0,218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100" b="0" i="0" u="none" strike="noStrike">
                          <a:solidFill>
                            <a:srgbClr val="000000"/>
                          </a:solidFill>
                          <a:effectLst/>
                          <a:latin typeface="Calibri" panose="020F0502020204030204" pitchFamily="34" charset="0"/>
                        </a:rPr>
                        <a:t>0,031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662511"/>
                  </a:ext>
                </a:extLst>
              </a:tr>
              <a:tr h="185420">
                <a:tc>
                  <a:txBody>
                    <a:bodyPr/>
                    <a:lstStyle/>
                    <a:p>
                      <a:pPr algn="r" fontAlgn="b"/>
                      <a:r>
                        <a:rPr lang="en-US" sz="1100" b="0" i="0" u="none" strike="noStrike">
                          <a:solidFill>
                            <a:srgbClr val="000000"/>
                          </a:solidFill>
                          <a:effectLst/>
                          <a:latin typeface="Calibri" panose="020F0502020204030204" pitchFamily="34" charset="0"/>
                        </a:rPr>
                        <a:t>V(T6)</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-0,055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-0,074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0305807"/>
                  </a:ext>
                </a:extLst>
              </a:tr>
              <a:tr h="185420">
                <a:tc>
                  <a:txBody>
                    <a:bodyPr/>
                    <a:lstStyle/>
                    <a:p>
                      <a:pPr algn="r" fontAlgn="b"/>
                      <a:r>
                        <a:rPr lang="en-US" sz="1100" b="0" i="0" u="none" strike="noStrike">
                          <a:solidFill>
                            <a:srgbClr val="000000"/>
                          </a:solidFill>
                          <a:effectLst/>
                          <a:latin typeface="Calibri" panose="020F0502020204030204" pitchFamily="34" charset="0"/>
                        </a:rPr>
                        <a:t>V(T7)</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0578620"/>
                  </a:ext>
                </a:extLst>
              </a:tr>
              <a:tr h="185420">
                <a:tc>
                  <a:txBody>
                    <a:bodyPr/>
                    <a:lstStyle/>
                    <a:p>
                      <a:pPr algn="r" fontAlgn="b"/>
                      <a:r>
                        <a:rPr lang="en-US" sz="1100" b="0" i="0" u="none" strike="noStrike">
                          <a:solidFill>
                            <a:srgbClr val="000000"/>
                          </a:solidFill>
                          <a:effectLst/>
                          <a:latin typeface="Calibri" panose="020F0502020204030204" pitchFamily="34" charset="0"/>
                        </a:rPr>
                        <a:t>V(T8)</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-0,184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0,064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8448230"/>
                  </a:ext>
                </a:extLst>
              </a:tr>
              <a:tr h="185420">
                <a:tc>
                  <a:txBody>
                    <a:bodyPr/>
                    <a:lstStyle/>
                    <a:p>
                      <a:pPr algn="r" fontAlgn="b"/>
                      <a:r>
                        <a:rPr lang="en-US" sz="1100" b="0" i="0" u="none" strike="noStrike">
                          <a:solidFill>
                            <a:srgbClr val="000000"/>
                          </a:solidFill>
                          <a:effectLst/>
                          <a:latin typeface="Calibri" panose="020F0502020204030204" pitchFamily="34" charset="0"/>
                        </a:rPr>
                        <a:t>V(T9)</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0,072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777685"/>
                  </a:ext>
                </a:extLst>
              </a:tr>
              <a:tr h="185420">
                <a:tc>
                  <a:txBody>
                    <a:bodyPr/>
                    <a:lstStyle/>
                    <a:p>
                      <a:pPr algn="r" fontAlgn="b"/>
                      <a:r>
                        <a:rPr lang="en-US" sz="1100" b="0" i="0" u="none" strike="noStrike">
                          <a:solidFill>
                            <a:srgbClr val="000000"/>
                          </a:solidFill>
                          <a:effectLst/>
                          <a:latin typeface="Calibri" panose="020F0502020204030204" pitchFamily="34" charset="0"/>
                        </a:rPr>
                        <a:t>V(T10)</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0,181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panose="020F0502020204030204" pitchFamily="34" charset="0"/>
                        </a:rPr>
                        <a:t>0,133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356748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558402521"/>
              </p:ext>
            </p:extLst>
          </p:nvPr>
        </p:nvGraphicFramePr>
        <p:xfrm>
          <a:off x="2152591" y="3254029"/>
          <a:ext cx="3149600" cy="2225040"/>
        </p:xfrm>
        <a:graphic>
          <a:graphicData uri="http://schemas.openxmlformats.org/drawingml/2006/table">
            <a:tbl>
              <a:tblPr/>
              <a:tblGrid>
                <a:gridCol w="1358900">
                  <a:extLst>
                    <a:ext uri="{9D8B030D-6E8A-4147-A177-3AD203B41FA5}">
                      <a16:colId xmlns:a16="http://schemas.microsoft.com/office/drawing/2014/main" val="2124030507"/>
                    </a:ext>
                  </a:extLst>
                </a:gridCol>
                <a:gridCol w="901700">
                  <a:extLst>
                    <a:ext uri="{9D8B030D-6E8A-4147-A177-3AD203B41FA5}">
                      <a16:colId xmlns:a16="http://schemas.microsoft.com/office/drawing/2014/main" val="1018249438"/>
                    </a:ext>
                  </a:extLst>
                </a:gridCol>
                <a:gridCol w="889000">
                  <a:extLst>
                    <a:ext uri="{9D8B030D-6E8A-4147-A177-3AD203B41FA5}">
                      <a16:colId xmlns:a16="http://schemas.microsoft.com/office/drawing/2014/main" val="1015549107"/>
                    </a:ext>
                  </a:extLst>
                </a:gridCol>
              </a:tblGrid>
              <a:tr h="185420">
                <a:tc>
                  <a:txBody>
                    <a:bodyPr/>
                    <a:lstStyle/>
                    <a:p>
                      <a:pPr algn="r" fontAlgn="b"/>
                      <a:r>
                        <a:rPr lang="en-US" sz="1100" b="0" i="0" u="none" strike="noStrike">
                          <a:solidFill>
                            <a:srgbClr val="000000"/>
                          </a:solidFill>
                          <a:effectLst/>
                          <a:latin typeface="Calibri" panose="020F0502020204030204" pitchFamily="34" charset="0"/>
                        </a:rPr>
                        <a:t>age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0,074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5414054"/>
                  </a:ext>
                </a:extLst>
              </a:tr>
              <a:tr h="185420">
                <a:tc>
                  <a:txBody>
                    <a:bodyPr/>
                    <a:lstStyle/>
                    <a:p>
                      <a:pPr algn="r" fontAlgn="b"/>
                      <a:r>
                        <a:rPr lang="en-US" sz="1100" b="0" i="0" u="none" strike="noStrike">
                          <a:solidFill>
                            <a:srgbClr val="000000"/>
                          </a:solidFill>
                          <a:effectLst/>
                          <a:latin typeface="Calibri" panose="020F0502020204030204" pitchFamily="34" charset="0"/>
                        </a:rPr>
                        <a:t>sex</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-0,056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-0,176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4550839"/>
                  </a:ext>
                </a:extLst>
              </a:tr>
              <a:tr h="185420">
                <a:tc>
                  <a:txBody>
                    <a:bodyPr/>
                    <a:lstStyle/>
                    <a:p>
                      <a:pPr algn="r" fontAlgn="b"/>
                      <a:r>
                        <a:rPr lang="en-US" sz="1100" b="0" i="0" u="none" strike="noStrike">
                          <a:solidFill>
                            <a:srgbClr val="000000"/>
                          </a:solidFill>
                          <a:effectLst/>
                          <a:latin typeface="Calibri" panose="020F0502020204030204" pitchFamily="34" charset="0"/>
                        </a:rPr>
                        <a:t>SAS scores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9C0006"/>
                          </a:solidFill>
                          <a:effectLst/>
                          <a:latin typeface="Calibri" panose="020F050202020403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100" b="0" i="0" u="none" strike="noStrike">
                          <a:solidFill>
                            <a:srgbClr val="9C0006"/>
                          </a:solidFill>
                          <a:effectLst/>
                          <a:latin typeface="Calibri" panose="020F0502020204030204" pitchFamily="34" charset="0"/>
                        </a:rPr>
                        <a:t>0,570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776304535"/>
                  </a:ext>
                </a:extLst>
              </a:tr>
              <a:tr h="185420">
                <a:tc>
                  <a:txBody>
                    <a:bodyPr/>
                    <a:lstStyle/>
                    <a:p>
                      <a:pPr algn="r" fontAlgn="b"/>
                      <a:r>
                        <a:rPr lang="en-US" sz="1100" b="0" i="0" u="none" strike="noStrike">
                          <a:solidFill>
                            <a:srgbClr val="000000"/>
                          </a:solidFill>
                          <a:effectLst/>
                          <a:latin typeface="Calibri" panose="020F0502020204030204" pitchFamily="34" charset="0"/>
                        </a:rPr>
                        <a:t>anxiety symptom</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9C0006"/>
                          </a:solidFill>
                          <a:effectLst/>
                          <a:latin typeface="Calibri" panose="020F0502020204030204" pitchFamily="34" charset="0"/>
                        </a:rPr>
                        <a:t>0,817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100" b="0" i="0" u="none" strike="noStrike">
                          <a:solidFill>
                            <a:srgbClr val="9C0006"/>
                          </a:solidFill>
                          <a:effectLst/>
                          <a:latin typeface="Calibri" panose="020F0502020204030204" pitchFamily="34" charset="0"/>
                        </a:rPr>
                        <a:t>0,704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123754566"/>
                  </a:ext>
                </a:extLst>
              </a:tr>
              <a:tr h="185420">
                <a:tc>
                  <a:txBody>
                    <a:bodyPr/>
                    <a:lstStyle/>
                    <a:p>
                      <a:pPr algn="r" fontAlgn="b"/>
                      <a:r>
                        <a:rPr lang="en-US" sz="1100" b="0" i="0" u="none" strike="noStrike">
                          <a:solidFill>
                            <a:srgbClr val="000000"/>
                          </a:solidFill>
                          <a:effectLst/>
                          <a:latin typeface="Calibri" panose="020F0502020204030204" pitchFamily="34" charset="0"/>
                        </a:rPr>
                        <a:t>SDS scores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9C0006"/>
                          </a:solidFill>
                          <a:effectLst/>
                          <a:latin typeface="Calibri" panose="020F0502020204030204" pitchFamily="34" charset="0"/>
                        </a:rPr>
                        <a:t>0,570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100" b="0" i="0" u="none" strike="noStrike">
                          <a:solidFill>
                            <a:srgbClr val="9C0006"/>
                          </a:solidFill>
                          <a:effectLst/>
                          <a:latin typeface="Calibri" panose="020F050202020403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884092742"/>
                  </a:ext>
                </a:extLst>
              </a:tr>
              <a:tr h="185420">
                <a:tc>
                  <a:txBody>
                    <a:bodyPr/>
                    <a:lstStyle/>
                    <a:p>
                      <a:pPr algn="r" fontAlgn="b"/>
                      <a:r>
                        <a:rPr lang="en-US" sz="1100" b="0" i="0" u="none" strike="noStrike">
                          <a:solidFill>
                            <a:srgbClr val="000000"/>
                          </a:solidFill>
                          <a:effectLst/>
                          <a:latin typeface="Calibri" panose="020F0502020204030204" pitchFamily="34" charset="0"/>
                        </a:rPr>
                        <a:t>depression symptom</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9C0006"/>
                          </a:solidFill>
                          <a:effectLst/>
                          <a:latin typeface="Calibri" panose="020F0502020204030204" pitchFamily="34" charset="0"/>
                        </a:rPr>
                        <a:t>0,444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100" b="0" i="0" u="none" strike="noStrike" dirty="0">
                          <a:solidFill>
                            <a:srgbClr val="9C0006"/>
                          </a:solidFill>
                          <a:effectLst/>
                          <a:latin typeface="Calibri" panose="020F0502020204030204" pitchFamily="34" charset="0"/>
                        </a:rPr>
                        <a:t>0,881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1782093060"/>
                  </a:ext>
                </a:extLst>
              </a:tr>
              <a:tr h="185420">
                <a:tc>
                  <a:txBody>
                    <a:bodyPr/>
                    <a:lstStyle/>
                    <a:p>
                      <a:pPr algn="r" fontAlgn="b"/>
                      <a:r>
                        <a:rPr lang="en-US" sz="1100" b="0" i="0" u="none" strike="noStrike">
                          <a:solidFill>
                            <a:srgbClr val="000000"/>
                          </a:solidFill>
                          <a:effectLst/>
                          <a:latin typeface="Calibri" panose="020F0502020204030204" pitchFamily="34" charset="0"/>
                        </a:rPr>
                        <a:t>Positive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0,029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0,076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4988948"/>
                  </a:ext>
                </a:extLst>
              </a:tr>
              <a:tr h="185420">
                <a:tc>
                  <a:txBody>
                    <a:bodyPr/>
                    <a:lstStyle/>
                    <a:p>
                      <a:pPr algn="r" fontAlgn="b"/>
                      <a:r>
                        <a:rPr lang="en-US" sz="1100" b="0" i="0" u="none" strike="noStrike">
                          <a:solidFill>
                            <a:srgbClr val="000000"/>
                          </a:solidFill>
                          <a:effectLst/>
                          <a:latin typeface="Calibri" panose="020F0502020204030204" pitchFamily="34" charset="0"/>
                        </a:rPr>
                        <a:t>Negative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-0,156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-0,107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302548"/>
                  </a:ext>
                </a:extLst>
              </a:tr>
              <a:tr h="185420">
                <a:tc>
                  <a:txBody>
                    <a:bodyPr/>
                    <a:lstStyle/>
                    <a:p>
                      <a:pPr algn="r" fontAlgn="b"/>
                      <a:r>
                        <a:rPr lang="en-US" sz="1100" b="0" i="0" u="none" strike="noStrike">
                          <a:solidFill>
                            <a:srgbClr val="000000"/>
                          </a:solidFill>
                          <a:effectLst/>
                          <a:latin typeface="Calibri" panose="020F0502020204030204" pitchFamily="34" charset="0"/>
                        </a:rPr>
                        <a:t>Physiological</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0,035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8803173"/>
                  </a:ext>
                </a:extLst>
              </a:tr>
              <a:tr h="185420">
                <a:tc>
                  <a:txBody>
                    <a:bodyPr/>
                    <a:lstStyle/>
                    <a:p>
                      <a:pPr algn="r" fontAlgn="b"/>
                      <a:r>
                        <a:rPr lang="en-US" sz="1100" b="0" i="0" u="none" strike="noStrike">
                          <a:solidFill>
                            <a:srgbClr val="000000"/>
                          </a:solidFill>
                          <a:effectLst/>
                          <a:latin typeface="Calibri" panose="020F0502020204030204" pitchFamily="34" charset="0"/>
                        </a:rPr>
                        <a:t>Positive/Negative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0,158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Calibri" panose="020F0502020204030204" pitchFamily="34" charset="0"/>
                        </a:rPr>
                        <a:t>0,136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7451931"/>
                  </a:ext>
                </a:extLst>
              </a:tr>
              <a:tr h="185420">
                <a:tc>
                  <a:txBody>
                    <a:bodyPr/>
                    <a:lstStyle/>
                    <a:p>
                      <a:pPr algn="r" fontAlgn="b"/>
                      <a:r>
                        <a:rPr lang="en-US" sz="1100" b="0" i="0" u="none" strike="noStrike">
                          <a:solidFill>
                            <a:srgbClr val="000000"/>
                          </a:solidFill>
                          <a:effectLst/>
                          <a:latin typeface="Calibri" panose="020F0502020204030204" pitchFamily="34" charset="0"/>
                        </a:rPr>
                        <a:t>NN_dep</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9C0006"/>
                          </a:solidFill>
                          <a:effectLst/>
                          <a:latin typeface="Calibri" panose="020F0502020204030204" pitchFamily="34" charset="0"/>
                        </a:rPr>
                        <a:t>0,632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100" b="0" i="0" u="none" strike="noStrike">
                          <a:solidFill>
                            <a:srgbClr val="9C0006"/>
                          </a:solidFill>
                          <a:effectLst/>
                          <a:latin typeface="Calibri" panose="020F0502020204030204" pitchFamily="34" charset="0"/>
                        </a:rPr>
                        <a:t>0,974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660673553"/>
                  </a:ext>
                </a:extLst>
              </a:tr>
              <a:tr h="185420">
                <a:tc>
                  <a:txBody>
                    <a:bodyPr/>
                    <a:lstStyle/>
                    <a:p>
                      <a:pPr algn="r" fontAlgn="b"/>
                      <a:r>
                        <a:rPr lang="en-US" sz="1100" b="0" i="0" u="none" strike="noStrike" dirty="0" err="1">
                          <a:solidFill>
                            <a:srgbClr val="000000"/>
                          </a:solidFill>
                          <a:effectLst/>
                          <a:latin typeface="Calibri" panose="020F0502020204030204" pitchFamily="34" charset="0"/>
                        </a:rPr>
                        <a:t>NN_anx</a:t>
                      </a:r>
                      <a:endParaRPr lang="en-US" sz="11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100" b="0" i="0" u="none" strike="noStrike">
                          <a:solidFill>
                            <a:srgbClr val="9C0006"/>
                          </a:solidFill>
                          <a:effectLst/>
                          <a:latin typeface="Calibri" panose="020F0502020204030204" pitchFamily="34" charset="0"/>
                        </a:rPr>
                        <a:t>0,977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ctr"/>
                      <a:r>
                        <a:rPr lang="en-US" sz="1100" b="0" i="0" u="none" strike="noStrike" dirty="0">
                          <a:solidFill>
                            <a:srgbClr val="9C0006"/>
                          </a:solidFill>
                          <a:effectLst/>
                          <a:latin typeface="Calibri" panose="020F0502020204030204" pitchFamily="34" charset="0"/>
                        </a:rPr>
                        <a:t>0,651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465489691"/>
                  </a:ext>
                </a:extLst>
              </a:tr>
            </a:tbl>
          </a:graphicData>
        </a:graphic>
      </p:graphicFrame>
      <p:sp>
        <p:nvSpPr>
          <p:cNvPr id="10" name="Rectangle 9"/>
          <p:cNvSpPr/>
          <p:nvPr/>
        </p:nvSpPr>
        <p:spPr>
          <a:xfrm>
            <a:off x="1042695" y="5832901"/>
            <a:ext cx="7127785" cy="830997"/>
          </a:xfrm>
          <a:prstGeom prst="rect">
            <a:avLst/>
          </a:prstGeom>
        </p:spPr>
        <p:txBody>
          <a:bodyPr wrap="none">
            <a:spAutoFit/>
          </a:bodyPr>
          <a:lstStyle/>
          <a:p>
            <a:pPr algn="ctr"/>
            <a:r>
              <a:rPr lang="ru-RU" sz="2400" dirty="0"/>
              <a:t>ИИ не может найти зависимость там, где ее нет!</a:t>
            </a:r>
          </a:p>
          <a:p>
            <a:pPr algn="ctr"/>
            <a:r>
              <a:rPr lang="ru-RU" sz="2400" dirty="0"/>
              <a:t>Но всегда найдет ее, если она есть!</a:t>
            </a:r>
            <a:endParaRPr lang="en-US" sz="2400" dirty="0"/>
          </a:p>
        </p:txBody>
      </p:sp>
      <p:sp>
        <p:nvSpPr>
          <p:cNvPr id="3" name="Rectangle 2"/>
          <p:cNvSpPr/>
          <p:nvPr/>
        </p:nvSpPr>
        <p:spPr>
          <a:xfrm>
            <a:off x="2286000" y="3105835"/>
            <a:ext cx="5512156" cy="369332"/>
          </a:xfrm>
          <a:prstGeom prst="rect">
            <a:avLst/>
          </a:prstGeom>
        </p:spPr>
        <p:txBody>
          <a:bodyPr wrap="square">
            <a:spAutoFit/>
          </a:bodyPr>
          <a:lstStyle/>
          <a:p>
            <a:r>
              <a:rPr lang="ru-RU" dirty="0"/>
              <a:t> </a:t>
            </a:r>
            <a:endParaRPr lang="en-US" dirty="0"/>
          </a:p>
        </p:txBody>
      </p:sp>
      <p:sp>
        <p:nvSpPr>
          <p:cNvPr id="6" name="Rectangle 5"/>
          <p:cNvSpPr/>
          <p:nvPr/>
        </p:nvSpPr>
        <p:spPr>
          <a:xfrm>
            <a:off x="170481" y="2878427"/>
            <a:ext cx="8973519" cy="461665"/>
          </a:xfrm>
          <a:prstGeom prst="rect">
            <a:avLst/>
          </a:prstGeom>
        </p:spPr>
        <p:txBody>
          <a:bodyPr wrap="square">
            <a:spAutoFit/>
          </a:bodyPr>
          <a:lstStyle/>
          <a:p>
            <a:r>
              <a:rPr lang="ru-RU" sz="2400" dirty="0"/>
              <a:t>Корреляция </a:t>
            </a:r>
            <a:r>
              <a:rPr lang="en-US" sz="2400" dirty="0"/>
              <a:t>SAS </a:t>
            </a:r>
            <a:r>
              <a:rPr lang="ru-RU" sz="2400" dirty="0"/>
              <a:t>и</a:t>
            </a:r>
            <a:r>
              <a:rPr lang="en-US" sz="2400" dirty="0"/>
              <a:t> SDS </a:t>
            </a:r>
            <a:r>
              <a:rPr lang="ru-RU" sz="2400" dirty="0"/>
              <a:t>с параметрами виброизображения</a:t>
            </a:r>
            <a:endParaRPr lang="en-US" sz="2400" dirty="0"/>
          </a:p>
        </p:txBody>
      </p:sp>
      <p:sp>
        <p:nvSpPr>
          <p:cNvPr id="11" name="Rectangle 10"/>
          <p:cNvSpPr/>
          <p:nvPr/>
        </p:nvSpPr>
        <p:spPr>
          <a:xfrm>
            <a:off x="0" y="5396430"/>
            <a:ext cx="8803037" cy="461665"/>
          </a:xfrm>
          <a:prstGeom prst="rect">
            <a:avLst/>
          </a:prstGeom>
        </p:spPr>
        <p:txBody>
          <a:bodyPr wrap="square">
            <a:spAutoFit/>
          </a:bodyPr>
          <a:lstStyle/>
          <a:p>
            <a:pPr algn="ctr"/>
            <a:r>
              <a:rPr lang="ru-RU" sz="2400" dirty="0"/>
              <a:t>Корреляция SAS и SDS с параметрами ВИ+ИИ</a:t>
            </a:r>
          </a:p>
        </p:txBody>
      </p:sp>
    </p:spTree>
    <p:extLst>
      <p:ext uri="{BB962C8B-B14F-4D97-AF65-F5344CB8AC3E}">
        <p14:creationId xmlns:p14="http://schemas.microsoft.com/office/powerpoint/2010/main" val="4115479359"/>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87" y="190500"/>
            <a:ext cx="8665436" cy="1143000"/>
          </a:xfrm>
        </p:spPr>
        <p:txBody>
          <a:bodyPr/>
          <a:lstStyle/>
          <a:p>
            <a:r>
              <a:rPr lang="ru-RU" sz="3200" dirty="0">
                <a:solidFill>
                  <a:srgbClr val="3333CC"/>
                </a:solidFill>
                <a:effectLst>
                  <a:outerShdw blurRad="38100" dist="38100" dir="2700000" algn="tl">
                    <a:srgbClr val="C0C0C0"/>
                  </a:outerShdw>
                </a:effectLst>
              </a:rPr>
              <a:t>Зависимость точности измерений от параметров 4-го поколения систем виброизображения</a:t>
            </a:r>
            <a:endParaRPr lang="en-US" sz="3200" dirty="0"/>
          </a:p>
        </p:txBody>
      </p:sp>
      <p:sp>
        <p:nvSpPr>
          <p:cNvPr id="3" name="Content Placeholder 2"/>
          <p:cNvSpPr>
            <a:spLocks noGrp="1"/>
          </p:cNvSpPr>
          <p:nvPr>
            <p:ph idx="1"/>
          </p:nvPr>
        </p:nvSpPr>
        <p:spPr>
          <a:xfrm>
            <a:off x="628733" y="1333500"/>
            <a:ext cx="7971090" cy="4556333"/>
          </a:xfrm>
        </p:spPr>
        <p:txBody>
          <a:bodyPr/>
          <a:lstStyle/>
          <a:p>
            <a:r>
              <a:rPr lang="ru-RU" dirty="0"/>
              <a:t>Размер баз данных (обучаемой и проверочной)</a:t>
            </a:r>
          </a:p>
          <a:p>
            <a:r>
              <a:rPr lang="ru-RU" dirty="0"/>
              <a:t>Структура ИНС</a:t>
            </a:r>
          </a:p>
          <a:p>
            <a:r>
              <a:rPr lang="ru-RU" dirty="0"/>
              <a:t>Время обучения ИНС</a:t>
            </a:r>
          </a:p>
          <a:p>
            <a:r>
              <a:rPr lang="ru-RU" dirty="0"/>
              <a:t>Количество независимых измерений</a:t>
            </a:r>
          </a:p>
          <a:p>
            <a:r>
              <a:rPr lang="ru-RU" dirty="0"/>
              <a:t>Время измерения</a:t>
            </a:r>
          </a:p>
          <a:p>
            <a:r>
              <a:rPr lang="ru-RU" dirty="0"/>
              <a:t>Количество входных параметров</a:t>
            </a:r>
          </a:p>
          <a:p>
            <a:r>
              <a:rPr lang="ru-RU" dirty="0"/>
              <a:t>Качество результатов измерений</a:t>
            </a:r>
          </a:p>
          <a:p>
            <a:endParaRPr lang="en-US" dirty="0"/>
          </a:p>
        </p:txBody>
      </p:sp>
      <p:sp>
        <p:nvSpPr>
          <p:cNvPr id="4" name="Slide Number Placeholder 3"/>
          <p:cNvSpPr>
            <a:spLocks noGrp="1"/>
          </p:cNvSpPr>
          <p:nvPr>
            <p:ph type="sldNum" sz="quarter" idx="12"/>
          </p:nvPr>
        </p:nvSpPr>
        <p:spPr/>
        <p:txBody>
          <a:bodyPr/>
          <a:lstStyle/>
          <a:p>
            <a:pPr>
              <a:defRPr/>
            </a:pPr>
            <a:fld id="{E6D98964-9827-4D6F-AF97-D13E6D3C32A9}" type="slidenum">
              <a:rPr lang="ru-RU" altLang="ru-RU" smtClean="0"/>
              <a:pPr>
                <a:defRPr/>
              </a:pPr>
              <a:t>13</a:t>
            </a:fld>
            <a:endParaRPr lang="ru-RU" altLang="ru-RU"/>
          </a:p>
        </p:txBody>
      </p:sp>
    </p:spTree>
    <p:extLst>
      <p:ext uri="{BB962C8B-B14F-4D97-AF65-F5344CB8AC3E}">
        <p14:creationId xmlns:p14="http://schemas.microsoft.com/office/powerpoint/2010/main" val="814038455"/>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00AA82F-8859-4735-AA8E-2A5E245BDA2E}" type="slidenum">
              <a:rPr lang="ru-RU" altLang="ru-RU" smtClean="0"/>
              <a:pPr>
                <a:defRPr/>
              </a:pPr>
              <a:t>14</a:t>
            </a:fld>
            <a:endParaRPr lang="ru-RU" altLang="ru-RU"/>
          </a:p>
        </p:txBody>
      </p:sp>
      <p:sp>
        <p:nvSpPr>
          <p:cNvPr id="3" name="Rectangle 2"/>
          <p:cNvSpPr/>
          <p:nvPr/>
        </p:nvSpPr>
        <p:spPr>
          <a:xfrm>
            <a:off x="1026160" y="125383"/>
            <a:ext cx="7432040" cy="954107"/>
          </a:xfrm>
          <a:prstGeom prst="rect">
            <a:avLst/>
          </a:prstGeom>
        </p:spPr>
        <p:txBody>
          <a:bodyPr wrap="square">
            <a:spAutoFit/>
          </a:bodyPr>
          <a:lstStyle/>
          <a:p>
            <a:pPr lvl="0" algn="ctr">
              <a:defRPr/>
            </a:pPr>
            <a:r>
              <a:rPr lang="ru-RU" sz="2800" dirty="0">
                <a:solidFill>
                  <a:srgbClr val="3333CC"/>
                </a:solidFill>
                <a:latin typeface="Times New Roman"/>
              </a:rPr>
              <a:t>Применение различных поколений систем виброизображения</a:t>
            </a:r>
            <a:endParaRPr lang="en-US" sz="2800" dirty="0">
              <a:solidFill>
                <a:srgbClr val="3333CC"/>
              </a:solidFill>
              <a:latin typeface="Times New Roman"/>
            </a:endParaRPr>
          </a:p>
        </p:txBody>
      </p:sp>
      <p:sp>
        <p:nvSpPr>
          <p:cNvPr id="4" name="Rectangle 3"/>
          <p:cNvSpPr/>
          <p:nvPr/>
        </p:nvSpPr>
        <p:spPr>
          <a:xfrm>
            <a:off x="325120" y="1216966"/>
            <a:ext cx="8615680" cy="1347485"/>
          </a:xfrm>
          <a:prstGeom prst="rect">
            <a:avLst/>
          </a:prstGeom>
        </p:spPr>
        <p:txBody>
          <a:bodyPr wrap="square">
            <a:spAutoFit/>
          </a:bodyPr>
          <a:lstStyle/>
          <a:p>
            <a:pPr>
              <a:lnSpc>
                <a:spcPct val="107000"/>
              </a:lnSpc>
              <a:spcAft>
                <a:spcPts val="800"/>
              </a:spcAft>
            </a:pPr>
            <a:r>
              <a:rPr lang="ru-RU" dirty="0">
                <a:latin typeface="+mn-lt"/>
                <a:ea typeface="Calibri" panose="020F0502020204030204" pitchFamily="34" charset="0"/>
                <a:cs typeface="Times New Roman" panose="02020603050405020304" pitchFamily="18" charset="0"/>
              </a:rPr>
              <a:t>Поведенческие характеристики личности – совокупность качественных физических характеристик, определяющих поведение и личность человека, включающие эмоциональные параметры, психофизиологические параметры и параметры сознания.</a:t>
            </a:r>
            <a:endParaRPr lang="en-US" dirty="0">
              <a:latin typeface="+mn-lt"/>
              <a:ea typeface="Calibri" panose="020F0502020204030204" pitchFamily="34" charset="0"/>
              <a:cs typeface="Times New Roman" panose="02020603050405020304" pitchFamily="18" charset="0"/>
            </a:endParaRPr>
          </a:p>
          <a:p>
            <a:pPr>
              <a:lnSpc>
                <a:spcPct val="107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673469162"/>
              </p:ext>
            </p:extLst>
          </p:nvPr>
        </p:nvGraphicFramePr>
        <p:xfrm>
          <a:off x="68419" y="2564451"/>
          <a:ext cx="8872382" cy="3715509"/>
        </p:xfrm>
        <a:graphic>
          <a:graphicData uri="http://schemas.openxmlformats.org/drawingml/2006/table">
            <a:tbl>
              <a:tblPr firstRow="1" bandRow="1">
                <a:tableStyleId>{5C22544A-7EE6-4342-B048-85BDC9FD1C3A}</a:tableStyleId>
              </a:tblPr>
              <a:tblGrid>
                <a:gridCol w="1380628">
                  <a:extLst>
                    <a:ext uri="{9D8B030D-6E8A-4147-A177-3AD203B41FA5}">
                      <a16:colId xmlns:a16="http://schemas.microsoft.com/office/drawing/2014/main" val="906877434"/>
                    </a:ext>
                  </a:extLst>
                </a:gridCol>
                <a:gridCol w="2244614">
                  <a:extLst>
                    <a:ext uri="{9D8B030D-6E8A-4147-A177-3AD203B41FA5}">
                      <a16:colId xmlns:a16="http://schemas.microsoft.com/office/drawing/2014/main" val="3606191023"/>
                    </a:ext>
                  </a:extLst>
                </a:gridCol>
                <a:gridCol w="1531737">
                  <a:extLst>
                    <a:ext uri="{9D8B030D-6E8A-4147-A177-3AD203B41FA5}">
                      <a16:colId xmlns:a16="http://schemas.microsoft.com/office/drawing/2014/main" val="334205086"/>
                    </a:ext>
                  </a:extLst>
                </a:gridCol>
                <a:gridCol w="1947405">
                  <a:extLst>
                    <a:ext uri="{9D8B030D-6E8A-4147-A177-3AD203B41FA5}">
                      <a16:colId xmlns:a16="http://schemas.microsoft.com/office/drawing/2014/main" val="2883753324"/>
                    </a:ext>
                  </a:extLst>
                </a:gridCol>
                <a:gridCol w="1767998">
                  <a:extLst>
                    <a:ext uri="{9D8B030D-6E8A-4147-A177-3AD203B41FA5}">
                      <a16:colId xmlns:a16="http://schemas.microsoft.com/office/drawing/2014/main" val="952902840"/>
                    </a:ext>
                  </a:extLst>
                </a:gridCol>
              </a:tblGrid>
              <a:tr h="880869">
                <a:tc>
                  <a:txBody>
                    <a:bodyPr/>
                    <a:lstStyle/>
                    <a:p>
                      <a:pPr algn="ctr"/>
                      <a:r>
                        <a:rPr lang="ru-RU" dirty="0">
                          <a:solidFill>
                            <a:schemeClr val="tx1"/>
                          </a:solidFill>
                        </a:rPr>
                        <a:t>Поколения</a:t>
                      </a:r>
                    </a:p>
                    <a:p>
                      <a:pPr algn="ctr"/>
                      <a:r>
                        <a:rPr lang="ru-RU" dirty="0">
                          <a:solidFill>
                            <a:schemeClr val="tx1"/>
                          </a:solidFill>
                        </a:rPr>
                        <a:t>Систем ВИ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Основные области применения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Время тестирования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Преимущества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ru-RU" dirty="0">
                          <a:solidFill>
                            <a:schemeClr val="tx1"/>
                          </a:solidFill>
                        </a:rPr>
                        <a:t>Недостатки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9497821"/>
                  </a:ext>
                </a:extLst>
              </a:tr>
              <a:tr h="616608">
                <a:tc>
                  <a:txBody>
                    <a:bodyPr/>
                    <a:lstStyle/>
                    <a:p>
                      <a:pPr algn="ctr"/>
                      <a:r>
                        <a:rPr lang="ru-RU"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a:solidFill>
                            <a:schemeClr val="tx1"/>
                          </a:solidFill>
                        </a:rPr>
                        <a:t>Безопасность,</a:t>
                      </a:r>
                    </a:p>
                    <a:p>
                      <a:r>
                        <a:rPr lang="ru-RU" dirty="0">
                          <a:solidFill>
                            <a:schemeClr val="tx1"/>
                          </a:solidFill>
                        </a:rPr>
                        <a:t>психофизиология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a:solidFill>
                            <a:schemeClr val="tx1"/>
                          </a:solidFill>
                        </a:rPr>
                        <a:t>5 -60 секунд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a:solidFill>
                            <a:schemeClr val="tx1"/>
                          </a:solidFill>
                        </a:rPr>
                        <a:t>Быстродействие,</a:t>
                      </a:r>
                    </a:p>
                    <a:p>
                      <a:r>
                        <a:rPr lang="ru-RU" dirty="0">
                          <a:solidFill>
                            <a:schemeClr val="tx1"/>
                          </a:solidFill>
                        </a:rPr>
                        <a:t>Простота работы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a:solidFill>
                            <a:schemeClr val="tx1"/>
                          </a:solidFill>
                        </a:rPr>
                        <a:t>Стабильность</a:t>
                      </a:r>
                    </a:p>
                    <a:p>
                      <a:r>
                        <a:rPr lang="ru-RU" dirty="0">
                          <a:solidFill>
                            <a:schemeClr val="tx1"/>
                          </a:solidFill>
                        </a:rPr>
                        <a:t>освещенности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8995043"/>
                  </a:ext>
                </a:extLst>
              </a:tr>
              <a:tr h="616608">
                <a:tc>
                  <a:txBody>
                    <a:bodyPr/>
                    <a:lstStyle/>
                    <a:p>
                      <a:pPr algn="ctr"/>
                      <a:r>
                        <a:rPr lang="ru-RU"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a:solidFill>
                            <a:schemeClr val="tx1"/>
                          </a:solidFill>
                        </a:rPr>
                        <a:t>Образование,</a:t>
                      </a:r>
                    </a:p>
                    <a:p>
                      <a:r>
                        <a:rPr lang="ru-RU" dirty="0">
                          <a:solidFill>
                            <a:schemeClr val="tx1"/>
                          </a:solidFill>
                        </a:rPr>
                        <a:t>профориентация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a:solidFill>
                            <a:schemeClr val="tx1"/>
                          </a:solidFill>
                        </a:rPr>
                        <a:t>5 - 10 минут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a:solidFill>
                            <a:schemeClr val="tx1"/>
                          </a:solidFill>
                        </a:rPr>
                        <a:t>Точность,</a:t>
                      </a:r>
                    </a:p>
                    <a:p>
                      <a:r>
                        <a:rPr lang="ru-RU" dirty="0">
                          <a:solidFill>
                            <a:schemeClr val="tx1"/>
                          </a:solidFill>
                        </a:rPr>
                        <a:t>Прозрачность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a:solidFill>
                            <a:schemeClr val="tx1"/>
                          </a:solidFill>
                        </a:rPr>
                        <a:t>Квалификация</a:t>
                      </a:r>
                    </a:p>
                    <a:p>
                      <a:r>
                        <a:rPr lang="ru-RU" dirty="0">
                          <a:solidFill>
                            <a:schemeClr val="tx1"/>
                          </a:solidFill>
                        </a:rPr>
                        <a:t>персонала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070521"/>
                  </a:ext>
                </a:extLst>
              </a:tr>
              <a:tr h="616608">
                <a:tc>
                  <a:txBody>
                    <a:bodyPr/>
                    <a:lstStyle/>
                    <a:p>
                      <a:pPr algn="ctr"/>
                      <a:r>
                        <a:rPr lang="ru-RU"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a:solidFill>
                            <a:schemeClr val="tx1"/>
                          </a:solidFill>
                        </a:rPr>
                        <a:t>Безопасность,</a:t>
                      </a:r>
                    </a:p>
                    <a:p>
                      <a:r>
                        <a:rPr lang="ru-RU" dirty="0">
                          <a:solidFill>
                            <a:schemeClr val="tx1"/>
                          </a:solidFill>
                        </a:rPr>
                        <a:t>интервью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a:solidFill>
                            <a:schemeClr val="tx1"/>
                          </a:solidFill>
                        </a:rPr>
                        <a:t>1 - 3 минуты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a:solidFill>
                            <a:schemeClr val="tx1"/>
                          </a:solidFill>
                        </a:rPr>
                        <a:t>Быстродействие,</a:t>
                      </a:r>
                    </a:p>
                    <a:p>
                      <a:r>
                        <a:rPr lang="ru-RU" dirty="0">
                          <a:solidFill>
                            <a:schemeClr val="tx1"/>
                          </a:solidFill>
                        </a:rPr>
                        <a:t>точность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a:solidFill>
                            <a:schemeClr val="tx1"/>
                          </a:solidFill>
                        </a:rPr>
                        <a:t>Подбор стимулов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6619067"/>
                  </a:ext>
                </a:extLst>
              </a:tr>
              <a:tr h="880869">
                <a:tc>
                  <a:txBody>
                    <a:bodyPr/>
                    <a:lstStyle/>
                    <a:p>
                      <a:pPr algn="ctr"/>
                      <a:r>
                        <a:rPr lang="ru-RU"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a:solidFill>
                            <a:schemeClr val="tx1"/>
                          </a:solidFill>
                        </a:rPr>
                        <a:t>Медицина,</a:t>
                      </a:r>
                    </a:p>
                    <a:p>
                      <a:r>
                        <a:rPr lang="ru-RU" dirty="0">
                          <a:solidFill>
                            <a:schemeClr val="tx1"/>
                          </a:solidFill>
                        </a:rPr>
                        <a:t>психология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a:solidFill>
                            <a:schemeClr val="tx1"/>
                          </a:solidFill>
                        </a:rPr>
                        <a:t>1 - 3 минуты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err="1">
                          <a:solidFill>
                            <a:schemeClr val="tx1"/>
                          </a:solidFill>
                        </a:rPr>
                        <a:t>Бесконтактность</a:t>
                      </a:r>
                      <a:r>
                        <a:rPr lang="ru-RU" dirty="0">
                          <a:solidFill>
                            <a:schemeClr val="tx1"/>
                          </a:solidFill>
                        </a:rPr>
                        <a:t>,</a:t>
                      </a:r>
                    </a:p>
                    <a:p>
                      <a:r>
                        <a:rPr lang="ru-RU" dirty="0">
                          <a:solidFill>
                            <a:schemeClr val="tx1"/>
                          </a:solidFill>
                        </a:rPr>
                        <a:t>дружественность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ru-RU" dirty="0">
                          <a:solidFill>
                            <a:schemeClr val="tx1"/>
                          </a:solidFill>
                        </a:rPr>
                        <a:t>Недоверие,</a:t>
                      </a:r>
                    </a:p>
                    <a:p>
                      <a:r>
                        <a:rPr lang="ru-RU" dirty="0">
                          <a:solidFill>
                            <a:schemeClr val="tx1"/>
                          </a:solidFill>
                        </a:rPr>
                        <a:t>непрозрачность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3852276"/>
                  </a:ext>
                </a:extLst>
              </a:tr>
            </a:tbl>
          </a:graphicData>
        </a:graphic>
      </p:graphicFrame>
    </p:spTree>
    <p:extLst>
      <p:ext uri="{BB962C8B-B14F-4D97-AF65-F5344CB8AC3E}">
        <p14:creationId xmlns:p14="http://schemas.microsoft.com/office/powerpoint/2010/main" val="1570837210"/>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A5572AB-DC96-487F-A1C7-01DAC04C90B7}" type="slidenum">
              <a:rPr lang="ru-RU" altLang="en-US" sz="1400" smtClean="0"/>
              <a:pPr>
                <a:spcBef>
                  <a:spcPct val="0"/>
                </a:spcBef>
                <a:buFontTx/>
                <a:buNone/>
              </a:pPr>
              <a:t>15</a:t>
            </a:fld>
            <a:endParaRPr lang="ru-RU" altLang="en-US" sz="1400" dirty="0"/>
          </a:p>
        </p:txBody>
      </p:sp>
      <p:sp>
        <p:nvSpPr>
          <p:cNvPr id="31747" name="Rectangle 2"/>
          <p:cNvSpPr>
            <a:spLocks noGrp="1" noChangeArrowheads="1"/>
          </p:cNvSpPr>
          <p:nvPr>
            <p:ph type="title"/>
          </p:nvPr>
        </p:nvSpPr>
        <p:spPr>
          <a:xfrm>
            <a:off x="562293" y="0"/>
            <a:ext cx="7470537" cy="571500"/>
          </a:xfrm>
        </p:spPr>
        <p:txBody>
          <a:bodyPr/>
          <a:lstStyle/>
          <a:p>
            <a:pPr eaLnBrk="1" hangingPunct="1"/>
            <a:r>
              <a:rPr lang="ru-RU" altLang="en-US" sz="4000" dirty="0">
                <a:solidFill>
                  <a:schemeClr val="accent2"/>
                </a:solidFill>
              </a:rPr>
              <a:t>Заключение</a:t>
            </a:r>
          </a:p>
        </p:txBody>
      </p:sp>
      <p:sp>
        <p:nvSpPr>
          <p:cNvPr id="2" name="Rectangle 1"/>
          <p:cNvSpPr/>
          <p:nvPr/>
        </p:nvSpPr>
        <p:spPr>
          <a:xfrm>
            <a:off x="671195" y="571500"/>
            <a:ext cx="7787005" cy="6001643"/>
          </a:xfrm>
          <a:prstGeom prst="rect">
            <a:avLst/>
          </a:prstGeom>
        </p:spPr>
        <p:txBody>
          <a:bodyPr wrap="square">
            <a:spAutoFit/>
          </a:bodyPr>
          <a:lstStyle/>
          <a:p>
            <a:pPr marL="342900" indent="-342900">
              <a:buFontTx/>
              <a:buAutoNum type="arabicPeriod"/>
              <a:defRPr/>
            </a:pPr>
            <a:r>
              <a:rPr lang="ru-RU" sz="2400" dirty="0"/>
              <a:t>Предложенное структурирование поколений систем виброизображения позволяет пользователям подобрать требуемую систему для применения.</a:t>
            </a:r>
            <a:endParaRPr lang="en-US" sz="2400" dirty="0"/>
          </a:p>
          <a:p>
            <a:pPr marL="342900" indent="-342900">
              <a:buFontTx/>
              <a:buAutoNum type="arabicPeriod"/>
              <a:defRPr/>
            </a:pPr>
            <a:r>
              <a:rPr lang="ru-RU" sz="2400" dirty="0"/>
              <a:t>Метрологический подход к поведенческим характеристикам человека позволяет добиться лучших результатов, определяемых значимыми параметрами скорости и точности измерений. </a:t>
            </a:r>
          </a:p>
          <a:p>
            <a:pPr marL="342900" indent="-342900">
              <a:buFontTx/>
              <a:buAutoNum type="arabicPeriod" startAt="3"/>
              <a:defRPr/>
            </a:pPr>
            <a:r>
              <a:rPr lang="ru-RU" sz="2400" dirty="0"/>
              <a:t>Стандартизация определений и методов измерений поведенческих параметров возможна только при рассмотрении личности человека как физического объекта.</a:t>
            </a:r>
          </a:p>
          <a:p>
            <a:pPr marL="342900" indent="-342900">
              <a:buFontTx/>
              <a:buAutoNum type="arabicPeriod" startAt="3"/>
              <a:defRPr/>
            </a:pPr>
            <a:r>
              <a:rPr lang="ru-RU" sz="2400" dirty="0"/>
              <a:t>Для дальнейшего развития наук о человеке и повышения качества жизни необходим пересмотр сложившихся представлений о человеке в психологии и медицине. </a:t>
            </a:r>
          </a:p>
        </p:txBody>
      </p:sp>
    </p:spTree>
    <p:extLst>
      <p:ext uri="{BB962C8B-B14F-4D97-AF65-F5344CB8AC3E}">
        <p14:creationId xmlns:p14="http://schemas.microsoft.com/office/powerpoint/2010/main" val="173478992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4CCA1ED-49B7-421D-B044-82DB5070921A}" type="slidenum">
              <a:rPr lang="ru-RU" altLang="ru-RU" sz="1400" smtClean="0"/>
              <a:pPr>
                <a:spcBef>
                  <a:spcPct val="0"/>
                </a:spcBef>
                <a:buFontTx/>
                <a:buNone/>
              </a:pPr>
              <a:t>16</a:t>
            </a:fld>
            <a:endParaRPr lang="ru-RU" altLang="ru-RU" sz="1400"/>
          </a:p>
        </p:txBody>
      </p:sp>
      <p:sp>
        <p:nvSpPr>
          <p:cNvPr id="22530" name="Rectangle 2"/>
          <p:cNvSpPr>
            <a:spLocks noGrp="1" noChangeArrowheads="1"/>
          </p:cNvSpPr>
          <p:nvPr>
            <p:ph type="title"/>
          </p:nvPr>
        </p:nvSpPr>
        <p:spPr>
          <a:xfrm>
            <a:off x="684213" y="333375"/>
            <a:ext cx="7772400" cy="987425"/>
          </a:xfrm>
        </p:spPr>
        <p:txBody>
          <a:bodyPr/>
          <a:lstStyle/>
          <a:p>
            <a:pPr eaLnBrk="1" hangingPunct="1">
              <a:defRPr/>
            </a:pPr>
            <a:r>
              <a:rPr lang="ru-RU" b="1" dirty="0">
                <a:solidFill>
                  <a:schemeClr val="accent2"/>
                </a:solidFill>
                <a:effectLst>
                  <a:outerShdw blurRad="38100" dist="38100" dir="2700000" algn="tl">
                    <a:srgbClr val="C0C0C0"/>
                  </a:outerShdw>
                </a:effectLst>
              </a:rPr>
              <a:t>Спасибо за внимание!</a:t>
            </a:r>
          </a:p>
        </p:txBody>
      </p:sp>
      <p:sp>
        <p:nvSpPr>
          <p:cNvPr id="33796" name="Rectangle 3"/>
          <p:cNvSpPr>
            <a:spLocks noGrp="1" noChangeArrowheads="1"/>
          </p:cNvSpPr>
          <p:nvPr>
            <p:ph type="body" idx="1"/>
          </p:nvPr>
        </p:nvSpPr>
        <p:spPr>
          <a:xfrm>
            <a:off x="569913" y="1458913"/>
            <a:ext cx="7989887" cy="4608512"/>
          </a:xfrm>
        </p:spPr>
        <p:txBody>
          <a:bodyPr/>
          <a:lstStyle/>
          <a:p>
            <a:pPr eaLnBrk="1" hangingPunct="1">
              <a:buFontTx/>
              <a:buNone/>
            </a:pPr>
            <a:endParaRPr lang="ru-RU" altLang="ru-RU"/>
          </a:p>
          <a:p>
            <a:pPr algn="ctr" eaLnBrk="1" hangingPunct="1">
              <a:buFontTx/>
              <a:buNone/>
            </a:pPr>
            <a:r>
              <a:rPr lang="ru-RU" altLang="ru-RU"/>
              <a:t>Виктор Минкин     </a:t>
            </a:r>
            <a:endParaRPr lang="en-US" altLang="ru-RU"/>
          </a:p>
          <a:p>
            <a:pPr algn="ctr" eaLnBrk="1" hangingPunct="1">
              <a:buFontTx/>
              <a:buNone/>
            </a:pPr>
            <a:r>
              <a:rPr lang="de-DE" altLang="ru-RU" sz="4000"/>
              <a:t>e</a:t>
            </a:r>
            <a:r>
              <a:rPr lang="ru-RU" altLang="ru-RU" sz="4000"/>
              <a:t>-</a:t>
            </a:r>
            <a:r>
              <a:rPr lang="de-DE" altLang="ru-RU" sz="4000"/>
              <a:t>mail</a:t>
            </a:r>
            <a:r>
              <a:rPr lang="ru-RU" altLang="ru-RU" sz="4000"/>
              <a:t>: </a:t>
            </a:r>
            <a:r>
              <a:rPr lang="en-US" altLang="ru-RU" sz="4000" b="1">
                <a:solidFill>
                  <a:schemeClr val="accent2"/>
                </a:solidFill>
              </a:rPr>
              <a:t>minkin@elsys.ru</a:t>
            </a:r>
          </a:p>
          <a:p>
            <a:pPr algn="ctr" eaLnBrk="1" hangingPunct="1">
              <a:buFontTx/>
              <a:buNone/>
            </a:pPr>
            <a:r>
              <a:rPr lang="en-US" altLang="ru-RU" b="1"/>
              <a:t> </a:t>
            </a:r>
            <a:endParaRPr lang="en-US" altLang="ru-RU"/>
          </a:p>
          <a:p>
            <a:pPr algn="ctr" eaLnBrk="1" hangingPunct="1">
              <a:buFontTx/>
              <a:buNone/>
            </a:pPr>
            <a:r>
              <a:rPr lang="en-US" altLang="ru-RU" sz="4400" b="1">
                <a:solidFill>
                  <a:schemeClr val="accent2"/>
                </a:solidFill>
              </a:rPr>
              <a:t>  </a:t>
            </a:r>
            <a:r>
              <a:rPr lang="en-US" altLang="ru-RU" b="1">
                <a:solidFill>
                  <a:schemeClr val="accent2"/>
                </a:solidFill>
              </a:rPr>
              <a:t>www.elsys.ru</a:t>
            </a:r>
            <a:r>
              <a:rPr lang="en-US" altLang="ru-RU"/>
              <a:t>  </a:t>
            </a:r>
          </a:p>
          <a:p>
            <a:pPr algn="ctr" eaLnBrk="1" hangingPunct="1">
              <a:buFontTx/>
              <a:buNone/>
            </a:pPr>
            <a:r>
              <a:rPr lang="en-US" altLang="ru-RU" b="1">
                <a:solidFill>
                  <a:schemeClr val="accent2"/>
                </a:solidFill>
              </a:rPr>
              <a:t>  </a:t>
            </a:r>
            <a:r>
              <a:rPr lang="en-US" altLang="ru-RU" sz="3600" b="1">
                <a:solidFill>
                  <a:schemeClr val="accent2"/>
                </a:solidFill>
              </a:rPr>
              <a:t>www.psymaker.com</a:t>
            </a:r>
          </a:p>
          <a:p>
            <a:pPr algn="ctr" eaLnBrk="1" hangingPunct="1">
              <a:buFontTx/>
              <a:buNone/>
            </a:pPr>
            <a:endParaRPr lang="ru-RU" altLang="ru-RU" sz="3600" u="sng">
              <a:solidFill>
                <a:schemeClr val="accent2"/>
              </a:solidFill>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A51165B-B1AE-4C7D-99D6-72E1466561F8}" type="slidenum">
              <a:rPr lang="ru-RU" altLang="ru-RU" sz="1400" smtClean="0">
                <a:solidFill>
                  <a:srgbClr val="000000"/>
                </a:solidFill>
              </a:rPr>
              <a:pPr>
                <a:spcBef>
                  <a:spcPct val="0"/>
                </a:spcBef>
                <a:buFontTx/>
                <a:buNone/>
              </a:pPr>
              <a:t>2</a:t>
            </a:fld>
            <a:endParaRPr lang="ru-RU" altLang="ru-RU" sz="1400">
              <a:solidFill>
                <a:srgbClr val="000000"/>
              </a:solidFill>
            </a:endParaRPr>
          </a:p>
        </p:txBody>
      </p:sp>
      <p:sp>
        <p:nvSpPr>
          <p:cNvPr id="7170" name="Rectangle 2"/>
          <p:cNvSpPr>
            <a:spLocks noGrp="1" noChangeArrowheads="1"/>
          </p:cNvSpPr>
          <p:nvPr>
            <p:ph type="title"/>
          </p:nvPr>
        </p:nvSpPr>
        <p:spPr>
          <a:xfrm>
            <a:off x="49213" y="152400"/>
            <a:ext cx="8878887" cy="782638"/>
          </a:xfrm>
        </p:spPr>
        <p:txBody>
          <a:bodyPr/>
          <a:lstStyle/>
          <a:p>
            <a:pPr eaLnBrk="1" hangingPunct="1">
              <a:defRPr/>
            </a:pPr>
            <a:r>
              <a:rPr lang="ru-RU" sz="3200" dirty="0">
                <a:solidFill>
                  <a:schemeClr val="accent2"/>
                </a:solidFill>
              </a:rPr>
              <a:t>Системы виброизображения первого поколения. Средства измерения прямого преобразования</a:t>
            </a:r>
            <a:endParaRPr lang="ru-RU" sz="3200" dirty="0">
              <a:solidFill>
                <a:schemeClr val="accent2"/>
              </a:solidFill>
              <a:effectLst>
                <a:outerShdw blurRad="38100" dist="38100" dir="2700000" algn="tl">
                  <a:srgbClr val="C0C0C0"/>
                </a:outerShdw>
              </a:effectLst>
            </a:endParaRPr>
          </a:p>
        </p:txBody>
      </p:sp>
      <p:sp>
        <p:nvSpPr>
          <p:cNvPr id="6148" name="Rectangle 5"/>
          <p:cNvSpPr>
            <a:spLocks noChangeArrowheads="1"/>
          </p:cNvSpPr>
          <p:nvPr/>
        </p:nvSpPr>
        <p:spPr bwMode="auto">
          <a:xfrm>
            <a:off x="227013" y="1277938"/>
            <a:ext cx="8521700"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buFontTx/>
              <a:buNone/>
            </a:pPr>
            <a:endParaRPr lang="ru-RU" altLang="en-US" sz="2800">
              <a:solidFill>
                <a:srgbClr val="3333CC"/>
              </a:solidFill>
            </a:endParaRPr>
          </a:p>
        </p:txBody>
      </p:sp>
      <p:sp>
        <p:nvSpPr>
          <p:cNvPr id="44" name="Rectangle 76"/>
          <p:cNvSpPr>
            <a:spLocks noChangeArrowheads="1"/>
          </p:cNvSpPr>
          <p:nvPr/>
        </p:nvSpPr>
        <p:spPr bwMode="auto">
          <a:xfrm>
            <a:off x="368695" y="3397734"/>
            <a:ext cx="870108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Структурная схема системы виброизображения прямого преобразования.</a:t>
            </a:r>
            <a:endParaRPr kumimoji="0" lang="en-US" altLang="en-US"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X</a:t>
            </a:r>
            <a:r>
              <a:rPr kumimoji="0" lang="ru-RU"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 характеристики ПФС, </a:t>
            </a:r>
            <a:endParaRPr kumimoji="0" lang="en-US"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Y</a:t>
            </a:r>
            <a:r>
              <a:rPr kumimoji="0" lang="ru-RU" altLang="en-US" b="0" i="1" u="none" strike="noStrike" cap="none" normalizeH="0" baseline="-30000" dirty="0">
                <a:ln>
                  <a:noFill/>
                </a:ln>
                <a:solidFill>
                  <a:schemeClr val="tx1"/>
                </a:solidFill>
                <a:effectLst/>
                <a:latin typeface="+mj-lt"/>
                <a:ea typeface="Calibri" panose="020F0502020204030204" pitchFamily="34" charset="0"/>
                <a:cs typeface="Times New Roman" panose="02020603050405020304" pitchFamily="18" charset="0"/>
              </a:rPr>
              <a:t>1</a:t>
            </a:r>
            <a:r>
              <a:rPr kumimoji="0" lang="ru-RU"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 изменение светового потока в зависимости от контраста объекта</a:t>
            </a:r>
            <a:r>
              <a:rPr lang="en-US" altLang="en-US" i="1" dirty="0">
                <a:latin typeface="+mj-lt"/>
                <a:ea typeface="Calibri" panose="020F0502020204030204" pitchFamily="34" charset="0"/>
                <a:cs typeface="Times New Roman" panose="02020603050405020304" pitchFamily="18" charset="0"/>
              </a:rPr>
              <a:t> </a:t>
            </a:r>
            <a:r>
              <a:rPr kumimoji="0" lang="ru-RU"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и его двигательной активности,</a:t>
            </a:r>
            <a:endParaRPr kumimoji="0" lang="en-US"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a:t>
            </a:r>
            <a:r>
              <a:rPr kumimoji="0" lang="en-US"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Y</a:t>
            </a:r>
            <a:r>
              <a:rPr kumimoji="0" lang="ru-RU" altLang="en-US" b="0" i="1" u="none" strike="noStrike" cap="none" normalizeH="0" baseline="-30000" dirty="0">
                <a:ln>
                  <a:noFill/>
                </a:ln>
                <a:solidFill>
                  <a:schemeClr val="tx1"/>
                </a:solidFill>
                <a:effectLst/>
                <a:latin typeface="+mj-lt"/>
                <a:ea typeface="Calibri" panose="020F0502020204030204" pitchFamily="34" charset="0"/>
                <a:cs typeface="Times New Roman" panose="02020603050405020304" pitchFamily="18" charset="0"/>
              </a:rPr>
              <a:t>2 </a:t>
            </a:r>
            <a:r>
              <a:rPr kumimoji="0" lang="ru-RU"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пространственное преобразование светового потока</a:t>
            </a:r>
            <a:r>
              <a:rPr lang="en-US" altLang="en-US" i="1" dirty="0">
                <a:latin typeface="+mj-lt"/>
                <a:ea typeface="Calibri" panose="020F0502020204030204" pitchFamily="34" charset="0"/>
                <a:cs typeface="Times New Roman" panose="02020603050405020304" pitchFamily="18" charset="0"/>
              </a:rPr>
              <a:t> </a:t>
            </a:r>
            <a:r>
              <a:rPr kumimoji="0" lang="ru-RU"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с помощью оптики телевизионной камеры, </a:t>
            </a:r>
            <a:endParaRPr kumimoji="0" lang="en-US"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Y</a:t>
            </a:r>
            <a:r>
              <a:rPr kumimoji="0" lang="ru-RU" altLang="en-US" b="0" i="1" u="none" strike="noStrike" cap="none" normalizeH="0" baseline="-30000" dirty="0">
                <a:ln>
                  <a:noFill/>
                </a:ln>
                <a:solidFill>
                  <a:schemeClr val="tx1"/>
                </a:solidFill>
                <a:effectLst/>
                <a:latin typeface="+mj-lt"/>
                <a:ea typeface="Calibri" panose="020F0502020204030204" pitchFamily="34" charset="0"/>
                <a:cs typeface="Times New Roman" panose="02020603050405020304" pitchFamily="18" charset="0"/>
              </a:rPr>
              <a:t>3</a:t>
            </a:r>
            <a:r>
              <a:rPr kumimoji="0" lang="ru-RU"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 преобразование заряда в фотоприемнике, </a:t>
            </a:r>
            <a:endParaRPr kumimoji="0" lang="en-US"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Y</a:t>
            </a:r>
            <a:r>
              <a:rPr kumimoji="0" lang="ru-RU" altLang="en-US" b="0" i="1" u="none" strike="noStrike" cap="none" normalizeH="0" baseline="-30000" dirty="0">
                <a:ln>
                  <a:noFill/>
                </a:ln>
                <a:solidFill>
                  <a:schemeClr val="tx1"/>
                </a:solidFill>
                <a:effectLst/>
                <a:latin typeface="+mj-lt"/>
                <a:ea typeface="Calibri" panose="020F0502020204030204" pitchFamily="34" charset="0"/>
                <a:cs typeface="Times New Roman" panose="02020603050405020304" pitchFamily="18" charset="0"/>
              </a:rPr>
              <a:t>4</a:t>
            </a:r>
            <a:r>
              <a:rPr kumimoji="0" lang="ru-RU"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 аналого-цифровое преобразование сигнала в цифру, </a:t>
            </a:r>
            <a:endParaRPr kumimoji="0" lang="en-US"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Y</a:t>
            </a:r>
            <a:r>
              <a:rPr kumimoji="0" lang="ru-RU" altLang="en-US" b="0" i="1" u="none" strike="noStrike" cap="none" normalizeH="0" baseline="-30000" dirty="0">
                <a:ln>
                  <a:noFill/>
                </a:ln>
                <a:solidFill>
                  <a:schemeClr val="tx1"/>
                </a:solidFill>
                <a:effectLst/>
                <a:latin typeface="+mj-lt"/>
                <a:ea typeface="Calibri" panose="020F0502020204030204" pitchFamily="34" charset="0"/>
                <a:cs typeface="Times New Roman" panose="02020603050405020304" pitchFamily="18" charset="0"/>
              </a:rPr>
              <a:t>5</a:t>
            </a:r>
            <a:r>
              <a:rPr kumimoji="0" lang="ru-RU"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 первичные параметры виброизображения; </a:t>
            </a:r>
            <a:endParaRPr kumimoji="0" lang="en-US"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Y</a:t>
            </a:r>
            <a:r>
              <a:rPr kumimoji="0" lang="ru-RU" altLang="en-US" b="0" i="1" u="none" strike="noStrike" cap="none" normalizeH="0" baseline="-30000" dirty="0" err="1">
                <a:ln>
                  <a:noFill/>
                </a:ln>
                <a:solidFill>
                  <a:schemeClr val="tx1"/>
                </a:solidFill>
                <a:effectLst/>
                <a:latin typeface="+mj-lt"/>
                <a:ea typeface="Calibri" panose="020F0502020204030204" pitchFamily="34" charset="0"/>
                <a:cs typeface="Times New Roman" panose="02020603050405020304" pitchFamily="18" charset="0"/>
              </a:rPr>
              <a:t>вых</a:t>
            </a:r>
            <a:r>
              <a:rPr kumimoji="0" lang="ru-RU" altLang="en-US" b="0" i="1"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 восстановленные характеристики ПФС.</a:t>
            </a:r>
            <a:endParaRPr kumimoji="0" lang="ru-RU" altLang="en-US" b="0" i="0" u="none" strike="noStrike" cap="none" normalizeH="0" baseline="0" dirty="0">
              <a:ln>
                <a:noFill/>
              </a:ln>
              <a:solidFill>
                <a:schemeClr val="tx1"/>
              </a:solidFill>
              <a:effectLst/>
              <a:latin typeface="+mj-lt"/>
            </a:endParaRPr>
          </a:p>
        </p:txBody>
      </p:sp>
      <p:grpSp>
        <p:nvGrpSpPr>
          <p:cNvPr id="15" name="Группа 14"/>
          <p:cNvGrpSpPr/>
          <p:nvPr/>
        </p:nvGrpSpPr>
        <p:grpSpPr>
          <a:xfrm>
            <a:off x="946637" y="1593398"/>
            <a:ext cx="7082451" cy="1579314"/>
            <a:chOff x="1641157" y="3080385"/>
            <a:chExt cx="5839405" cy="694690"/>
          </a:xfrm>
        </p:grpSpPr>
        <p:cxnSp>
          <p:nvCxnSpPr>
            <p:cNvPr id="102" name="Прямая со стрелкой 18"/>
            <p:cNvCxnSpPr/>
            <p:nvPr/>
          </p:nvCxnSpPr>
          <p:spPr>
            <a:xfrm>
              <a:off x="5296682" y="3450004"/>
              <a:ext cx="390525" cy="0"/>
            </a:xfrm>
            <a:prstGeom prst="straightConnector1">
              <a:avLst/>
            </a:prstGeom>
            <a:noFill/>
            <a:ln w="6350" cap="flat" cmpd="sng" algn="ctr">
              <a:solidFill>
                <a:sysClr val="windowText" lastClr="000000"/>
              </a:solidFill>
              <a:prstDash val="solid"/>
              <a:miter lim="800000"/>
              <a:tailEnd type="triangle"/>
            </a:ln>
            <a:effectLst/>
          </p:spPr>
        </p:cxnSp>
        <p:cxnSp>
          <p:nvCxnSpPr>
            <p:cNvPr id="103" name="Прямая со стрелкой 23"/>
            <p:cNvCxnSpPr/>
            <p:nvPr/>
          </p:nvCxnSpPr>
          <p:spPr>
            <a:xfrm>
              <a:off x="6980237" y="3455132"/>
              <a:ext cx="390525" cy="0"/>
            </a:xfrm>
            <a:prstGeom prst="straightConnector1">
              <a:avLst/>
            </a:prstGeom>
            <a:noFill/>
            <a:ln w="6350" cap="flat" cmpd="sng" algn="ctr">
              <a:solidFill>
                <a:sysClr val="windowText" lastClr="000000"/>
              </a:solidFill>
              <a:prstDash val="solid"/>
              <a:miter lim="800000"/>
              <a:tailEnd type="triangle"/>
            </a:ln>
            <a:effectLst/>
          </p:spPr>
        </p:cxnSp>
        <p:cxnSp>
          <p:nvCxnSpPr>
            <p:cNvPr id="104" name="Прямая со стрелкой 19"/>
            <p:cNvCxnSpPr/>
            <p:nvPr/>
          </p:nvCxnSpPr>
          <p:spPr>
            <a:xfrm>
              <a:off x="6133782" y="3450004"/>
              <a:ext cx="390525" cy="0"/>
            </a:xfrm>
            <a:prstGeom prst="straightConnector1">
              <a:avLst/>
            </a:prstGeom>
            <a:noFill/>
            <a:ln w="6350" cap="flat" cmpd="sng" algn="ctr">
              <a:solidFill>
                <a:sysClr val="windowText" lastClr="000000"/>
              </a:solidFill>
              <a:prstDash val="solid"/>
              <a:miter lim="800000"/>
              <a:tailEnd type="triangle"/>
            </a:ln>
            <a:effectLst/>
          </p:spPr>
        </p:cxnSp>
        <p:cxnSp>
          <p:nvCxnSpPr>
            <p:cNvPr id="105" name="Прямая со стрелкой 17"/>
            <p:cNvCxnSpPr/>
            <p:nvPr/>
          </p:nvCxnSpPr>
          <p:spPr>
            <a:xfrm>
              <a:off x="4469447" y="3450004"/>
              <a:ext cx="390525" cy="0"/>
            </a:xfrm>
            <a:prstGeom prst="straightConnector1">
              <a:avLst/>
            </a:prstGeom>
            <a:noFill/>
            <a:ln w="6350" cap="flat" cmpd="sng" algn="ctr">
              <a:solidFill>
                <a:sysClr val="windowText" lastClr="000000"/>
              </a:solidFill>
              <a:prstDash val="solid"/>
              <a:miter lim="800000"/>
              <a:tailEnd type="triangle"/>
            </a:ln>
            <a:effectLst/>
          </p:spPr>
        </p:cxnSp>
        <p:cxnSp>
          <p:nvCxnSpPr>
            <p:cNvPr id="106" name="Прямая со стрелкой 16"/>
            <p:cNvCxnSpPr/>
            <p:nvPr/>
          </p:nvCxnSpPr>
          <p:spPr>
            <a:xfrm>
              <a:off x="3691890" y="3450004"/>
              <a:ext cx="390525" cy="0"/>
            </a:xfrm>
            <a:prstGeom prst="straightConnector1">
              <a:avLst/>
            </a:prstGeom>
            <a:noFill/>
            <a:ln w="6350" cap="flat" cmpd="sng" algn="ctr">
              <a:solidFill>
                <a:sysClr val="windowText" lastClr="000000"/>
              </a:solidFill>
              <a:prstDash val="solid"/>
              <a:miter lim="800000"/>
              <a:tailEnd type="triangle"/>
            </a:ln>
            <a:effectLst/>
          </p:spPr>
        </p:cxnSp>
        <p:cxnSp>
          <p:nvCxnSpPr>
            <p:cNvPr id="107" name="Прямая со стрелкой 15"/>
            <p:cNvCxnSpPr/>
            <p:nvPr/>
          </p:nvCxnSpPr>
          <p:spPr>
            <a:xfrm>
              <a:off x="2880677" y="3455133"/>
              <a:ext cx="390525" cy="0"/>
            </a:xfrm>
            <a:prstGeom prst="straightConnector1">
              <a:avLst/>
            </a:prstGeom>
            <a:noFill/>
            <a:ln w="6350" cap="flat" cmpd="sng" algn="ctr">
              <a:solidFill>
                <a:sysClr val="windowText" lastClr="000000"/>
              </a:solidFill>
              <a:prstDash val="solid"/>
              <a:miter lim="800000"/>
              <a:tailEnd type="triangle"/>
            </a:ln>
            <a:effectLst/>
          </p:spPr>
        </p:cxnSp>
        <p:cxnSp>
          <p:nvCxnSpPr>
            <p:cNvPr id="108" name="Прямая со стрелкой 14"/>
            <p:cNvCxnSpPr/>
            <p:nvPr/>
          </p:nvCxnSpPr>
          <p:spPr>
            <a:xfrm>
              <a:off x="1641157" y="3461727"/>
              <a:ext cx="390525" cy="0"/>
            </a:xfrm>
            <a:prstGeom prst="straightConnector1">
              <a:avLst/>
            </a:prstGeom>
            <a:noFill/>
            <a:ln w="6350" cap="flat" cmpd="sng" algn="ctr">
              <a:solidFill>
                <a:sysClr val="windowText" lastClr="000000"/>
              </a:solidFill>
              <a:prstDash val="solid"/>
              <a:miter lim="800000"/>
              <a:tailEnd type="triangle"/>
            </a:ln>
            <a:effectLst/>
          </p:spPr>
        </p:cxnSp>
        <p:sp>
          <p:nvSpPr>
            <p:cNvPr id="26" name="Надпись 2"/>
            <p:cNvSpPr txBox="1">
              <a:spLocks noChangeArrowheads="1"/>
            </p:cNvSpPr>
            <p:nvPr/>
          </p:nvSpPr>
          <p:spPr bwMode="auto">
            <a:xfrm>
              <a:off x="2038667" y="3244622"/>
              <a:ext cx="835660" cy="369080"/>
            </a:xfrm>
            <a:prstGeom prst="rect">
              <a:avLst/>
            </a:prstGeom>
            <a:solidFill>
              <a:srgbClr val="FFFFFF"/>
            </a:solidFill>
            <a:ln w="9525">
              <a:solidFill>
                <a:srgbClr val="000000"/>
              </a:solidFill>
              <a:miter lim="800000"/>
              <a:headEnd/>
              <a:tailEnd/>
            </a:ln>
          </p:spPr>
          <p:txBody>
            <a:bodyPr rot="0" vert="horz" wrap="square" lIns="36000" tIns="45720" rIns="36000" bIns="45720" anchor="ctr" anchorCtr="0">
              <a:noAutofit/>
            </a:bodyPr>
            <a:lstStyle/>
            <a:p>
              <a:pPr marL="36000" algn="ctr">
                <a:spcBef>
                  <a:spcPts val="600"/>
                </a:spcBef>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Движения головы</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7" name="Надпись 2"/>
                <p:cNvSpPr txBox="1">
                  <a:spLocks noChangeArrowheads="1"/>
                </p:cNvSpPr>
                <p:nvPr/>
              </p:nvSpPr>
              <p:spPr bwMode="auto">
                <a:xfrm>
                  <a:off x="3262018" y="3194685"/>
                  <a:ext cx="419100" cy="466090"/>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f>
                          <m:fPr>
                            <m:ctrlPr>
                              <a:rPr lang="ru-RU" i="1" smtClean="0">
                                <a:effectLst/>
                                <a:latin typeface="Cambria Math" panose="02040503050406030204" pitchFamily="18" charset="0"/>
                                <a:ea typeface="Calibri" panose="020F0502020204030204" pitchFamily="34" charset="0"/>
                                <a:cs typeface="Times New Roman" panose="02020603050405020304" pitchFamily="18" charset="0"/>
                              </a:rPr>
                            </m:ctrlPr>
                          </m:fPr>
                          <m:num>
                            <m:r>
                              <a:rPr lang="ru-RU" i="1">
                                <a:effectLst/>
                                <a:latin typeface="Cambria Math" panose="02040503050406030204" pitchFamily="18" charset="0"/>
                                <a:ea typeface="Calibri" panose="020F0502020204030204" pitchFamily="34" charset="0"/>
                                <a:cs typeface="Times New Roman" panose="02020603050405020304" pitchFamily="18" charset="0"/>
                              </a:rPr>
                              <m:t>𝑑𝐸</m:t>
                            </m:r>
                          </m:num>
                          <m:den>
                            <m:r>
                              <a:rPr lang="ru-RU" i="1">
                                <a:effectLst/>
                                <a:latin typeface="Cambria Math" panose="02040503050406030204" pitchFamily="18" charset="0"/>
                                <a:ea typeface="Calibri" panose="020F0502020204030204" pitchFamily="34" charset="0"/>
                                <a:cs typeface="Times New Roman" panose="02020603050405020304" pitchFamily="18" charset="0"/>
                              </a:rPr>
                              <m:t>𝑑𝑡</m:t>
                            </m:r>
                          </m:den>
                        </m:f>
                      </m:oMath>
                    </m:oMathPara>
                  </a14:m>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7" name="Надпись 2"/>
                <p:cNvSpPr txBox="1">
                  <a:spLocks noRot="1" noChangeAspect="1" noMove="1" noResize="1" noEditPoints="1" noAdjustHandles="1" noChangeArrowheads="1" noChangeShapeType="1" noTextEdit="1"/>
                </p:cNvSpPr>
                <p:nvPr/>
              </p:nvSpPr>
              <p:spPr bwMode="auto">
                <a:xfrm>
                  <a:off x="3262018" y="3194685"/>
                  <a:ext cx="419100" cy="466090"/>
                </a:xfrm>
                <a:prstGeom prst="rect">
                  <a:avLst/>
                </a:prstGeom>
                <a:blipFill>
                  <a:blip r:embed="rId3"/>
                  <a:stretch>
                    <a:fillRect/>
                  </a:stretch>
                </a:blipFill>
                <a:ln w="9525">
                  <a:solidFill>
                    <a:srgbClr val="000000"/>
                  </a:solidFill>
                  <a:miter lim="800000"/>
                  <a:headEnd/>
                  <a:tailEnd/>
                </a:ln>
              </p:spPr>
              <p:txBody>
                <a:bodyPr/>
                <a:lstStyle/>
                <a:p>
                  <a:r>
                    <a:rPr lang="ru-RU">
                      <a:noFill/>
                    </a:rPr>
                    <a:t> </a:t>
                  </a:r>
                </a:p>
              </p:txBody>
            </p:sp>
          </mc:Fallback>
        </mc:AlternateContent>
        <p:sp>
          <p:nvSpPr>
            <p:cNvPr id="28" name="Надпись 2"/>
            <p:cNvSpPr txBox="1">
              <a:spLocks noChangeArrowheads="1"/>
            </p:cNvSpPr>
            <p:nvPr/>
          </p:nvSpPr>
          <p:spPr bwMode="auto">
            <a:xfrm>
              <a:off x="6559867" y="3080385"/>
              <a:ext cx="420370" cy="694690"/>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lnSpc>
                  <a:spcPct val="107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P</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dirty="0" err="1">
                  <a:effectLst/>
                  <a:latin typeface="Times New Roman" panose="02020603050405020304" pitchFamily="18" charset="0"/>
                  <a:ea typeface="Calibri" panose="020F0502020204030204" pitchFamily="34" charset="0"/>
                  <a:cs typeface="Times New Roman" panose="02020603050405020304" pitchFamily="18" charset="0"/>
                </a:rPr>
                <a:t>E</a:t>
              </a:r>
              <a:r>
                <a:rPr lang="en-US" baseline="-25000" dirty="0" err="1">
                  <a:effectLst/>
                  <a:latin typeface="Times New Roman" panose="02020603050405020304" pitchFamily="18" charset="0"/>
                  <a:ea typeface="Calibri" panose="020F0502020204030204" pitchFamily="34" charset="0"/>
                  <a:cs typeface="Times New Roman" panose="02020603050405020304" pitchFamily="18" charset="0"/>
                </a:rPr>
                <a:t>i</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Y</a:t>
              </a:r>
              <a:r>
                <a:rPr lang="en-US" baseline="-25000" dirty="0">
                  <a:effectLst/>
                  <a:latin typeface="Times New Roman" panose="02020603050405020304" pitchFamily="18" charset="0"/>
                  <a:ea typeface="Calibri" panose="020F0502020204030204" pitchFamily="34" charset="0"/>
                  <a:cs typeface="Times New Roman" panose="02020603050405020304" pitchFamily="18" charset="0"/>
                </a:rPr>
                <a:t>i</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Надпись 2"/>
            <p:cNvSpPr txBox="1">
              <a:spLocks noChangeArrowheads="1"/>
            </p:cNvSpPr>
            <p:nvPr/>
          </p:nvSpPr>
          <p:spPr bwMode="auto">
            <a:xfrm>
              <a:off x="5684892" y="3080385"/>
              <a:ext cx="493395" cy="694690"/>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lnSpc>
                  <a:spcPct val="107000"/>
                </a:lnSpc>
                <a:spcAft>
                  <a:spcPts val="0"/>
                </a:spcAft>
              </a:pPr>
              <a:r>
                <a:rPr lang="ru-RU"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i</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F</a:t>
              </a:r>
              <a:r>
                <a:rPr lang="en-US" baseline="-25000" dirty="0">
                  <a:effectLst/>
                  <a:latin typeface="Times New Roman" panose="02020603050405020304" pitchFamily="18" charset="0"/>
                  <a:ea typeface="Times New Roman" panose="02020603050405020304" pitchFamily="18" charset="0"/>
                  <a:cs typeface="Times New Roman" panose="02020603050405020304" pitchFamily="18" charset="0"/>
                </a:rPr>
                <a:t>i</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baseline="-25000" dirty="0">
                  <a:effectLst/>
                  <a:latin typeface="Times New Roman" panose="02020603050405020304" pitchFamily="18" charset="0"/>
                  <a:ea typeface="Times New Roman" panose="02020603050405020304" pitchFamily="18" charset="0"/>
                  <a:cs typeface="Times New Roman" panose="02020603050405020304" pitchFamily="18" charset="0"/>
                </a:rPr>
                <a:t>i</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baseline="-25000" dirty="0">
                  <a:effectLst/>
                  <a:latin typeface="Times New Roman" panose="02020603050405020304" pitchFamily="18" charset="0"/>
                  <a:ea typeface="Times New Roman" panose="02020603050405020304" pitchFamily="18" charset="0"/>
                  <a:cs typeface="Times New Roman" panose="02020603050405020304" pitchFamily="18" charset="0"/>
                </a:rPr>
                <a:t>i</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Надпись 2"/>
            <p:cNvSpPr txBox="1">
              <a:spLocks noChangeArrowheads="1"/>
            </p:cNvSpPr>
            <p:nvPr/>
          </p:nvSpPr>
          <p:spPr bwMode="auto">
            <a:xfrm>
              <a:off x="1707197" y="3195955"/>
              <a:ext cx="324485" cy="266065"/>
            </a:xfrm>
            <a:prstGeom prst="rect">
              <a:avLst/>
            </a:prstGeom>
            <a:noFill/>
            <a:ln w="9525">
              <a:noFill/>
              <a:miter lim="800000"/>
              <a:headEnd/>
              <a:tailEnd/>
            </a:ln>
          </p:spPr>
          <p:txBody>
            <a:bodyPr rot="0" vert="horz" wrap="square" lIns="91440" tIns="45720" rIns="91440" bIns="45720" anchor="b" anchorCtr="0">
              <a:noAutofit/>
            </a:bodyPr>
            <a:lstStyle/>
            <a:p>
              <a:pPr algn="ctr">
                <a:lnSpc>
                  <a:spcPct val="107000"/>
                </a:lnSpc>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X</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Надпись 2"/>
            <p:cNvSpPr txBox="1">
              <a:spLocks noChangeArrowheads="1"/>
            </p:cNvSpPr>
            <p:nvPr/>
          </p:nvSpPr>
          <p:spPr bwMode="auto">
            <a:xfrm>
              <a:off x="2880677" y="3164840"/>
              <a:ext cx="380365" cy="304165"/>
            </a:xfrm>
            <a:prstGeom prst="rect">
              <a:avLst/>
            </a:prstGeom>
            <a:noFill/>
            <a:ln w="9525">
              <a:noFill/>
              <a:miter lim="800000"/>
              <a:headEnd/>
              <a:tailEnd/>
            </a:ln>
          </p:spPr>
          <p:txBody>
            <a:bodyPr rot="0" vert="horz" wrap="square" lIns="91440" tIns="45720" rIns="91440" bIns="45720" anchor="b" anchorCtr="0">
              <a:noAutofit/>
            </a:bodyPr>
            <a:lstStyle/>
            <a:p>
              <a:pPr algn="ctr">
                <a:lnSpc>
                  <a:spcPct val="107000"/>
                </a:lnSpc>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Y</a:t>
              </a:r>
              <a:r>
                <a:rPr lang="en-US" baseline="-25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Надпись 2"/>
            <p:cNvSpPr txBox="1">
              <a:spLocks noChangeArrowheads="1"/>
            </p:cNvSpPr>
            <p:nvPr/>
          </p:nvSpPr>
          <p:spPr bwMode="auto">
            <a:xfrm>
              <a:off x="3689032" y="3122393"/>
              <a:ext cx="380365" cy="332740"/>
            </a:xfrm>
            <a:prstGeom prst="rect">
              <a:avLst/>
            </a:prstGeom>
            <a:noFill/>
            <a:ln w="9525">
              <a:noFill/>
              <a:miter lim="800000"/>
              <a:headEnd/>
              <a:tailEnd/>
            </a:ln>
          </p:spPr>
          <p:txBody>
            <a:bodyPr rot="0" vert="horz" wrap="square" lIns="91440" tIns="45720" rIns="91440" bIns="45720" anchor="b" anchorCtr="0">
              <a:noAutofit/>
            </a:bodyPr>
            <a:lstStyle/>
            <a:p>
              <a:pPr algn="ctr">
                <a:lnSpc>
                  <a:spcPct val="107000"/>
                </a:lnSpc>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Y</a:t>
              </a:r>
              <a:r>
                <a:rPr lang="en-US"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Надпись 2"/>
            <p:cNvSpPr txBox="1">
              <a:spLocks noChangeArrowheads="1"/>
            </p:cNvSpPr>
            <p:nvPr/>
          </p:nvSpPr>
          <p:spPr bwMode="auto">
            <a:xfrm>
              <a:off x="4471987" y="3119507"/>
              <a:ext cx="426720" cy="335625"/>
            </a:xfrm>
            <a:prstGeom prst="rect">
              <a:avLst/>
            </a:prstGeom>
            <a:noFill/>
            <a:ln w="9525">
              <a:noFill/>
              <a:miter lim="800000"/>
              <a:headEnd/>
              <a:tailEnd/>
            </a:ln>
          </p:spPr>
          <p:txBody>
            <a:bodyPr rot="0" vert="horz" wrap="square" lIns="91440" tIns="45720" rIns="91440" bIns="45720" anchor="b" anchorCtr="0">
              <a:noAutofit/>
            </a:bodyPr>
            <a:lstStyle/>
            <a:p>
              <a:pPr algn="ctr">
                <a:lnSpc>
                  <a:spcPct val="107000"/>
                </a:lnSpc>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Y</a:t>
              </a:r>
              <a:r>
                <a:rPr lang="en-US" baseline="-25000" dirty="0">
                  <a:effectLst/>
                  <a:latin typeface="Times New Roman" panose="02020603050405020304" pitchFamily="18" charset="0"/>
                  <a:ea typeface="Calibri" panose="020F0502020204030204" pitchFamily="34" charset="0"/>
                  <a:cs typeface="Times New Roman" panose="02020603050405020304" pitchFamily="18" charset="0"/>
                </a:rPr>
                <a:t>3</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Надпись 2"/>
            <p:cNvSpPr txBox="1">
              <a:spLocks noChangeArrowheads="1"/>
            </p:cNvSpPr>
            <p:nvPr/>
          </p:nvSpPr>
          <p:spPr bwMode="auto">
            <a:xfrm>
              <a:off x="5243223" y="3139985"/>
              <a:ext cx="426720" cy="311492"/>
            </a:xfrm>
            <a:prstGeom prst="rect">
              <a:avLst/>
            </a:prstGeom>
            <a:noFill/>
            <a:ln w="9525">
              <a:noFill/>
              <a:miter lim="800000"/>
              <a:headEnd/>
              <a:tailEnd/>
            </a:ln>
          </p:spPr>
          <p:txBody>
            <a:bodyPr rot="0" vert="horz" wrap="square" lIns="91440" tIns="45720" rIns="91440" bIns="45720" anchor="b" anchorCtr="0">
              <a:noAutofit/>
            </a:bodyPr>
            <a:lstStyle/>
            <a:p>
              <a:pPr algn="ctr">
                <a:lnSpc>
                  <a:spcPct val="107000"/>
                </a:lnSpc>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Y</a:t>
              </a:r>
              <a:r>
                <a:rPr lang="en-US" baseline="-25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Надпись 2"/>
            <p:cNvSpPr txBox="1">
              <a:spLocks noChangeArrowheads="1"/>
            </p:cNvSpPr>
            <p:nvPr/>
          </p:nvSpPr>
          <p:spPr bwMode="auto">
            <a:xfrm>
              <a:off x="6133782" y="3164206"/>
              <a:ext cx="426720" cy="285799"/>
            </a:xfrm>
            <a:prstGeom prst="rect">
              <a:avLst/>
            </a:prstGeom>
            <a:noFill/>
            <a:ln w="9525">
              <a:noFill/>
              <a:miter lim="800000"/>
              <a:headEnd/>
              <a:tailEnd/>
            </a:ln>
          </p:spPr>
          <p:txBody>
            <a:bodyPr rot="0" vert="horz" wrap="square" lIns="91440" tIns="45720" rIns="91440" bIns="45720" anchor="b" anchorCtr="0">
              <a:noAutofit/>
            </a:bodyPr>
            <a:lstStyle/>
            <a:p>
              <a:pPr algn="ctr">
                <a:lnSpc>
                  <a:spcPct val="107000"/>
                </a:lnSpc>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Y</a:t>
              </a:r>
              <a:r>
                <a:rPr lang="en-US" baseline="-250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Надпись 2"/>
            <p:cNvSpPr txBox="1">
              <a:spLocks noChangeArrowheads="1"/>
            </p:cNvSpPr>
            <p:nvPr/>
          </p:nvSpPr>
          <p:spPr bwMode="auto">
            <a:xfrm>
              <a:off x="6942082" y="3176680"/>
              <a:ext cx="538480" cy="266700"/>
            </a:xfrm>
            <a:prstGeom prst="rect">
              <a:avLst/>
            </a:prstGeom>
            <a:noFill/>
            <a:ln w="9525">
              <a:noFill/>
              <a:miter lim="800000"/>
              <a:headEnd/>
              <a:tailEnd/>
            </a:ln>
          </p:spPr>
          <p:txBody>
            <a:bodyPr rot="0" vert="horz" wrap="square" lIns="91440" tIns="45720" rIns="91440" bIns="45720" anchor="b" anchorCtr="0">
              <a:noAutofit/>
            </a:bodyPr>
            <a:lstStyle/>
            <a:p>
              <a:pPr algn="ctr">
                <a:lnSpc>
                  <a:spcPct val="107000"/>
                </a:lnSpc>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Y</a:t>
              </a:r>
              <a:r>
                <a:rPr lang="ru-RU" baseline="-25000" dirty="0" err="1">
                  <a:effectLst/>
                  <a:latin typeface="Times New Roman" panose="02020603050405020304" pitchFamily="18" charset="0"/>
                  <a:ea typeface="Calibri" panose="020F0502020204030204" pitchFamily="34" charset="0"/>
                  <a:cs typeface="Times New Roman" panose="02020603050405020304" pitchFamily="18" charset="0"/>
                </a:rPr>
                <a:t>вых</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7" name="Надпись 2"/>
                <p:cNvSpPr txBox="1">
                  <a:spLocks noChangeArrowheads="1"/>
                </p:cNvSpPr>
                <p:nvPr/>
              </p:nvSpPr>
              <p:spPr bwMode="auto">
                <a:xfrm>
                  <a:off x="4073377" y="3202305"/>
                  <a:ext cx="386080" cy="466090"/>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f>
                          <m:fPr>
                            <m:ctrlPr>
                              <a:rPr lang="ru-RU" i="1">
                                <a:effectLst/>
                                <a:latin typeface="Cambria Math" panose="02040503050406030204" pitchFamily="18" charset="0"/>
                                <a:ea typeface="Calibri" panose="020F0502020204030204" pitchFamily="34" charset="0"/>
                                <a:cs typeface="Times New Roman" panose="02020603050405020304" pitchFamily="18" charset="0"/>
                              </a:rPr>
                            </m:ctrlPr>
                          </m:fPr>
                          <m:num>
                            <m:r>
                              <a:rPr lang="ru-RU" i="1">
                                <a:effectLst/>
                                <a:latin typeface="Cambria Math" panose="02040503050406030204" pitchFamily="18" charset="0"/>
                                <a:ea typeface="Calibri" panose="020F0502020204030204" pitchFamily="34" charset="0"/>
                                <a:cs typeface="Times New Roman" panose="02020603050405020304" pitchFamily="18" charset="0"/>
                              </a:rPr>
                              <m:t>𝑑𝑞</m:t>
                            </m:r>
                          </m:num>
                          <m:den>
                            <m:r>
                              <a:rPr lang="ru-RU" i="1">
                                <a:effectLst/>
                                <a:latin typeface="Cambria Math" panose="02040503050406030204" pitchFamily="18" charset="0"/>
                                <a:ea typeface="Calibri" panose="020F0502020204030204" pitchFamily="34" charset="0"/>
                                <a:cs typeface="Times New Roman" panose="02020603050405020304" pitchFamily="18" charset="0"/>
                              </a:rPr>
                              <m:t>𝑑𝑡</m:t>
                            </m:r>
                          </m:den>
                        </m:f>
                      </m:oMath>
                    </m:oMathPara>
                  </a14:m>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7" name="Надпись 2"/>
                <p:cNvSpPr txBox="1">
                  <a:spLocks noRot="1" noChangeAspect="1" noMove="1" noResize="1" noEditPoints="1" noAdjustHandles="1" noChangeArrowheads="1" noChangeShapeType="1" noTextEdit="1"/>
                </p:cNvSpPr>
                <p:nvPr/>
              </p:nvSpPr>
              <p:spPr bwMode="auto">
                <a:xfrm>
                  <a:off x="4073377" y="3202305"/>
                  <a:ext cx="386080" cy="466090"/>
                </a:xfrm>
                <a:prstGeom prst="rect">
                  <a:avLst/>
                </a:prstGeom>
                <a:blipFill>
                  <a:blip r:embed="rId4"/>
                  <a:stretch>
                    <a:fillRect/>
                  </a:stretch>
                </a:blipFill>
                <a:ln w="9525">
                  <a:solidFill>
                    <a:srgbClr val="000000"/>
                  </a:solidFill>
                  <a:miter lim="800000"/>
                  <a:headEnd/>
                  <a:tailEnd/>
                </a:ln>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8" name="Надпись 2"/>
                <p:cNvSpPr txBox="1">
                  <a:spLocks noChangeArrowheads="1"/>
                </p:cNvSpPr>
                <p:nvPr/>
              </p:nvSpPr>
              <p:spPr bwMode="auto">
                <a:xfrm>
                  <a:off x="4869207" y="3202305"/>
                  <a:ext cx="418465" cy="466090"/>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f>
                          <m:fPr>
                            <m:ctrlPr>
                              <a:rPr lang="ru-RU" i="1">
                                <a:effectLst/>
                                <a:latin typeface="Cambria Math" panose="02040503050406030204" pitchFamily="18" charset="0"/>
                                <a:ea typeface="Calibri" panose="020F0502020204030204" pitchFamily="34" charset="0"/>
                                <a:cs typeface="Times New Roman" panose="02020603050405020304" pitchFamily="18" charset="0"/>
                              </a:rPr>
                            </m:ctrlPr>
                          </m:fPr>
                          <m:num>
                            <m:r>
                              <a:rPr lang="ru-RU" i="1">
                                <a:effectLst/>
                                <a:latin typeface="Cambria Math" panose="02040503050406030204" pitchFamily="18" charset="0"/>
                                <a:ea typeface="Calibri" panose="020F0502020204030204" pitchFamily="34" charset="0"/>
                                <a:cs typeface="Times New Roman" panose="02020603050405020304" pitchFamily="18" charset="0"/>
                              </a:rPr>
                              <m:t>𝑑𝑈</m:t>
                            </m:r>
                          </m:num>
                          <m:den>
                            <m:r>
                              <a:rPr lang="ru-RU" i="1">
                                <a:effectLst/>
                                <a:latin typeface="Cambria Math" panose="02040503050406030204" pitchFamily="18" charset="0"/>
                                <a:ea typeface="Calibri" panose="020F0502020204030204" pitchFamily="34" charset="0"/>
                                <a:cs typeface="Times New Roman" panose="02020603050405020304" pitchFamily="18" charset="0"/>
                              </a:rPr>
                              <m:t>𝑑𝑡</m:t>
                            </m:r>
                          </m:den>
                        </m:f>
                      </m:oMath>
                    </m:oMathPara>
                  </a14:m>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8" name="Надпись 2"/>
                <p:cNvSpPr txBox="1">
                  <a:spLocks noRot="1" noChangeAspect="1" noMove="1" noResize="1" noEditPoints="1" noAdjustHandles="1" noChangeArrowheads="1" noChangeShapeType="1" noTextEdit="1"/>
                </p:cNvSpPr>
                <p:nvPr/>
              </p:nvSpPr>
              <p:spPr bwMode="auto">
                <a:xfrm>
                  <a:off x="4869207" y="3202305"/>
                  <a:ext cx="418465" cy="466090"/>
                </a:xfrm>
                <a:prstGeom prst="rect">
                  <a:avLst/>
                </a:prstGeom>
                <a:blipFill>
                  <a:blip r:embed="rId5"/>
                  <a:stretch>
                    <a:fillRect/>
                  </a:stretch>
                </a:blipFill>
                <a:ln w="9525">
                  <a:solidFill>
                    <a:srgbClr val="000000"/>
                  </a:solidFill>
                  <a:miter lim="800000"/>
                  <a:headEnd/>
                  <a:tailEnd/>
                </a:ln>
              </p:spPr>
              <p:txBody>
                <a:bodyPr/>
                <a:lstStyle/>
                <a:p>
                  <a:r>
                    <a:rPr lang="ru-RU">
                      <a:noFill/>
                    </a:rPr>
                    <a:t> </a:t>
                  </a:r>
                </a:p>
              </p:txBody>
            </p:sp>
          </mc:Fallback>
        </mc:AlternateContent>
      </p:grpSp>
      <p:cxnSp>
        <p:nvCxnSpPr>
          <p:cNvPr id="39" name="Прямая со стрелкой 38"/>
          <p:cNvCxnSpPr/>
          <p:nvPr/>
        </p:nvCxnSpPr>
        <p:spPr>
          <a:xfrm>
            <a:off x="5440680" y="10107930"/>
            <a:ext cx="390525" cy="0"/>
          </a:xfrm>
          <a:prstGeom prst="straightConnector1">
            <a:avLst/>
          </a:prstGeom>
          <a:noFill/>
          <a:ln w="6350" cap="flat" cmpd="sng" algn="ctr">
            <a:solidFill>
              <a:sysClr val="windowText" lastClr="000000"/>
            </a:solidFill>
            <a:prstDash val="solid"/>
            <a:miter lim="800000"/>
            <a:tailEnd type="triangle"/>
          </a:ln>
          <a:effectLst/>
        </p:spPr>
      </p:cxn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660" y="145280"/>
            <a:ext cx="7868540" cy="1176642"/>
          </a:xfrm>
        </p:spPr>
        <p:txBody>
          <a:bodyPr/>
          <a:lstStyle/>
          <a:p>
            <a:r>
              <a:rPr lang="ru-RU" sz="3600" dirty="0">
                <a:solidFill>
                  <a:schemeClr val="accent2"/>
                </a:solidFill>
              </a:rPr>
              <a:t>Базовые параметры систем виброизображения первого поколения</a:t>
            </a:r>
            <a:endParaRPr lang="en-US" sz="3600" dirty="0"/>
          </a:p>
        </p:txBody>
      </p:sp>
      <p:sp>
        <p:nvSpPr>
          <p:cNvPr id="3" name="Content Placeholder 2"/>
          <p:cNvSpPr>
            <a:spLocks noGrp="1"/>
          </p:cNvSpPr>
          <p:nvPr>
            <p:ph idx="1"/>
          </p:nvPr>
        </p:nvSpPr>
        <p:spPr>
          <a:xfrm>
            <a:off x="444381" y="1506775"/>
            <a:ext cx="8013819" cy="4842750"/>
          </a:xfrm>
        </p:spPr>
        <p:txBody>
          <a:bodyPr/>
          <a:lstStyle/>
          <a:p>
            <a:r>
              <a:rPr lang="ru-RU" dirty="0"/>
              <a:t>Амплитудные </a:t>
            </a:r>
            <a:r>
              <a:rPr lang="en-US" dirty="0"/>
              <a:t>Ai-A6</a:t>
            </a:r>
            <a:endParaRPr lang="ru-RU" dirty="0"/>
          </a:p>
          <a:p>
            <a:r>
              <a:rPr lang="ru-RU" dirty="0"/>
              <a:t>Частотные</a:t>
            </a:r>
            <a:r>
              <a:rPr lang="en-US" dirty="0"/>
              <a:t>   Fi- F12   </a:t>
            </a:r>
            <a:endParaRPr lang="ru-RU" dirty="0"/>
          </a:p>
          <a:p>
            <a:r>
              <a:rPr lang="ru-RU" dirty="0"/>
              <a:t>Симметрии</a:t>
            </a:r>
            <a:r>
              <a:rPr lang="en-US" dirty="0"/>
              <a:t>   Si-S7  </a:t>
            </a:r>
            <a:endParaRPr lang="ru-RU" dirty="0"/>
          </a:p>
          <a:p>
            <a:r>
              <a:rPr lang="ru-RU" dirty="0"/>
              <a:t>Обработки</a:t>
            </a:r>
            <a:r>
              <a:rPr lang="en-US" dirty="0"/>
              <a:t>      Pi-P30</a:t>
            </a:r>
          </a:p>
          <a:p>
            <a:pPr marL="0" indent="0">
              <a:buNone/>
            </a:pPr>
            <a:endParaRPr lang="ru-RU" dirty="0"/>
          </a:p>
          <a:p>
            <a:r>
              <a:rPr lang="ru-RU" dirty="0"/>
              <a:t>Психофизиологические</a:t>
            </a:r>
            <a:r>
              <a:rPr lang="en-US" dirty="0"/>
              <a:t> E1-E16</a:t>
            </a:r>
            <a:endParaRPr lang="ru-RU" dirty="0"/>
          </a:p>
          <a:p>
            <a:endParaRPr lang="en-US" dirty="0"/>
          </a:p>
          <a:p>
            <a:r>
              <a:rPr lang="ru-RU" dirty="0"/>
              <a:t>Системные</a:t>
            </a:r>
            <a:r>
              <a:rPr lang="en-US" dirty="0"/>
              <a:t> I;</a:t>
            </a:r>
            <a:r>
              <a:rPr lang="ru-RU" dirty="0"/>
              <a:t> </a:t>
            </a:r>
            <a:r>
              <a:rPr lang="en-US" dirty="0"/>
              <a:t>E;</a:t>
            </a:r>
            <a:r>
              <a:rPr lang="ru-RU" dirty="0"/>
              <a:t> </a:t>
            </a:r>
            <a:r>
              <a:rPr lang="en-US" dirty="0"/>
              <a:t>P;</a:t>
            </a:r>
            <a:r>
              <a:rPr lang="ru-RU" dirty="0"/>
              <a:t> </a:t>
            </a:r>
            <a:r>
              <a:rPr lang="en-US" dirty="0"/>
              <a:t>M;</a:t>
            </a:r>
            <a:r>
              <a:rPr lang="ru-RU" dirty="0"/>
              <a:t> </a:t>
            </a:r>
            <a:r>
              <a:rPr lang="en-US" dirty="0"/>
              <a:t>SD</a:t>
            </a:r>
          </a:p>
        </p:txBody>
      </p:sp>
      <p:sp>
        <p:nvSpPr>
          <p:cNvPr id="4" name="Slide Number Placeholder 3"/>
          <p:cNvSpPr>
            <a:spLocks noGrp="1"/>
          </p:cNvSpPr>
          <p:nvPr>
            <p:ph type="sldNum" sz="quarter" idx="12"/>
          </p:nvPr>
        </p:nvSpPr>
        <p:spPr/>
        <p:txBody>
          <a:bodyPr/>
          <a:lstStyle/>
          <a:p>
            <a:pPr>
              <a:defRPr/>
            </a:pPr>
            <a:fld id="{E6D98964-9827-4D6F-AF97-D13E6D3C32A9}" type="slidenum">
              <a:rPr lang="ru-RU" altLang="ru-RU" smtClean="0"/>
              <a:pPr>
                <a:defRPr/>
              </a:pPr>
              <a:t>3</a:t>
            </a:fld>
            <a:endParaRPr lang="ru-RU" altLang="ru-RU"/>
          </a:p>
        </p:txBody>
      </p:sp>
      <p:pic>
        <p:nvPicPr>
          <p:cNvPr id="6" name="Picture 5"/>
          <p:cNvPicPr>
            <a:picLocks noChangeAspect="1"/>
          </p:cNvPicPr>
          <p:nvPr/>
        </p:nvPicPr>
        <p:blipFill>
          <a:blip r:embed="rId3"/>
          <a:stretch>
            <a:fillRect/>
          </a:stretch>
        </p:blipFill>
        <p:spPr>
          <a:xfrm>
            <a:off x="4990136" y="1543086"/>
            <a:ext cx="1676190" cy="571429"/>
          </a:xfrm>
          <a:prstGeom prst="rect">
            <a:avLst/>
          </a:prstGeom>
        </p:spPr>
      </p:pic>
      <p:pic>
        <p:nvPicPr>
          <p:cNvPr id="7" name="Picture 6"/>
          <p:cNvPicPr>
            <a:picLocks noChangeAspect="1"/>
          </p:cNvPicPr>
          <p:nvPr/>
        </p:nvPicPr>
        <p:blipFill>
          <a:blip r:embed="rId4"/>
          <a:stretch>
            <a:fillRect/>
          </a:stretch>
        </p:blipFill>
        <p:spPr>
          <a:xfrm>
            <a:off x="4732481" y="2159523"/>
            <a:ext cx="2533333" cy="542857"/>
          </a:xfrm>
          <a:prstGeom prst="rect">
            <a:avLst/>
          </a:prstGeom>
        </p:spPr>
      </p:pic>
      <p:pic>
        <p:nvPicPr>
          <p:cNvPr id="8" name="Picture 7"/>
          <p:cNvPicPr>
            <a:picLocks noChangeAspect="1"/>
          </p:cNvPicPr>
          <p:nvPr/>
        </p:nvPicPr>
        <p:blipFill>
          <a:blip r:embed="rId5"/>
          <a:stretch>
            <a:fillRect/>
          </a:stretch>
        </p:blipFill>
        <p:spPr>
          <a:xfrm>
            <a:off x="5189624" y="2809772"/>
            <a:ext cx="1619048" cy="542857"/>
          </a:xfrm>
          <a:prstGeom prst="rect">
            <a:avLst/>
          </a:prstGeom>
        </p:spPr>
      </p:pic>
      <p:pic>
        <p:nvPicPr>
          <p:cNvPr id="9" name="Picture 8"/>
          <p:cNvPicPr>
            <a:picLocks noChangeAspect="1"/>
          </p:cNvPicPr>
          <p:nvPr/>
        </p:nvPicPr>
        <p:blipFill>
          <a:blip r:embed="rId6"/>
          <a:stretch>
            <a:fillRect/>
          </a:stretch>
        </p:blipFill>
        <p:spPr>
          <a:xfrm>
            <a:off x="5189624" y="3322040"/>
            <a:ext cx="3019048" cy="704762"/>
          </a:xfrm>
          <a:prstGeom prst="rect">
            <a:avLst/>
          </a:prstGeom>
        </p:spPr>
      </p:pic>
      <p:pic>
        <p:nvPicPr>
          <p:cNvPr id="10" name="Picture 9"/>
          <p:cNvPicPr>
            <a:picLocks noChangeAspect="1"/>
          </p:cNvPicPr>
          <p:nvPr/>
        </p:nvPicPr>
        <p:blipFill>
          <a:blip r:embed="rId7"/>
          <a:stretch>
            <a:fillRect/>
          </a:stretch>
        </p:blipFill>
        <p:spPr>
          <a:xfrm>
            <a:off x="3785374" y="4864404"/>
            <a:ext cx="4085714" cy="895238"/>
          </a:xfrm>
          <a:prstGeom prst="rect">
            <a:avLst/>
          </a:prstGeom>
        </p:spPr>
      </p:pic>
    </p:spTree>
    <p:extLst>
      <p:ext uri="{BB962C8B-B14F-4D97-AF65-F5344CB8AC3E}">
        <p14:creationId xmlns:p14="http://schemas.microsoft.com/office/powerpoint/2010/main" val="182616685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69A66A6-99F4-4EE9-9F70-73E0C9A295F9}" type="slidenum">
              <a:rPr lang="ru-RU" altLang="ru-RU" sz="1400" smtClean="0"/>
              <a:pPr>
                <a:spcBef>
                  <a:spcPct val="0"/>
                </a:spcBef>
                <a:buFontTx/>
                <a:buNone/>
              </a:pPr>
              <a:t>4</a:t>
            </a:fld>
            <a:endParaRPr lang="ru-RU" altLang="ru-RU" sz="1400"/>
          </a:p>
        </p:txBody>
      </p:sp>
      <p:sp>
        <p:nvSpPr>
          <p:cNvPr id="7170" name="Rectangle 2"/>
          <p:cNvSpPr>
            <a:spLocks noGrp="1" noChangeArrowheads="1"/>
          </p:cNvSpPr>
          <p:nvPr>
            <p:ph type="title"/>
          </p:nvPr>
        </p:nvSpPr>
        <p:spPr>
          <a:xfrm>
            <a:off x="0" y="151850"/>
            <a:ext cx="9144000" cy="938213"/>
          </a:xfrm>
        </p:spPr>
        <p:txBody>
          <a:bodyPr/>
          <a:lstStyle/>
          <a:p>
            <a:pPr eaLnBrk="1" hangingPunct="1">
              <a:defRPr/>
            </a:pPr>
            <a:r>
              <a:rPr lang="ru-RU" sz="2800" dirty="0">
                <a:solidFill>
                  <a:schemeClr val="accent2"/>
                </a:solidFill>
              </a:rPr>
              <a:t>Системы виброизображения второго поколения. </a:t>
            </a:r>
            <a:br>
              <a:rPr lang="ru-RU" sz="2800" dirty="0">
                <a:solidFill>
                  <a:schemeClr val="accent2"/>
                </a:solidFill>
              </a:rPr>
            </a:br>
            <a:r>
              <a:rPr lang="ru-RU" sz="2800" dirty="0">
                <a:solidFill>
                  <a:schemeClr val="accent2"/>
                </a:solidFill>
              </a:rPr>
              <a:t>Средства измерения уравновешивающего преобразования</a:t>
            </a:r>
            <a:endParaRPr lang="ru-RU" sz="2800" dirty="0">
              <a:solidFill>
                <a:schemeClr val="accent2"/>
              </a:solidFill>
              <a:effectLst>
                <a:outerShdw blurRad="38100" dist="38100" dir="2700000" algn="tl">
                  <a:srgbClr val="C0C0C0"/>
                </a:outerShdw>
              </a:effectLst>
            </a:endParaRPr>
          </a:p>
        </p:txBody>
      </p:sp>
      <p:sp>
        <p:nvSpPr>
          <p:cNvPr id="8196" name="Rectangle 5"/>
          <p:cNvSpPr>
            <a:spLocks noChangeArrowheads="1"/>
          </p:cNvSpPr>
          <p:nvPr/>
        </p:nvSpPr>
        <p:spPr bwMode="auto">
          <a:xfrm>
            <a:off x="227013" y="1277938"/>
            <a:ext cx="8521700"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buFontTx/>
              <a:buNone/>
            </a:pPr>
            <a:endParaRPr lang="ru-RU" altLang="en-US" sz="2800">
              <a:solidFill>
                <a:schemeClr val="accent2"/>
              </a:solidFill>
            </a:endParaRPr>
          </a:p>
        </p:txBody>
      </p:sp>
      <p:sp>
        <p:nvSpPr>
          <p:cNvPr id="6" name="Rectangle 12"/>
          <p:cNvSpPr>
            <a:spLocks noChangeArrowheads="1"/>
          </p:cNvSpPr>
          <p:nvPr/>
        </p:nvSpPr>
        <p:spPr bwMode="auto">
          <a:xfrm>
            <a:off x="49213" y="-511126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22"/>
          <p:cNvSpPr>
            <a:spLocks noChangeArrowheads="1"/>
          </p:cNvSpPr>
          <p:nvPr/>
        </p:nvSpPr>
        <p:spPr bwMode="auto">
          <a:xfrm>
            <a:off x="49213" y="-465406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pSp>
        <p:nvGrpSpPr>
          <p:cNvPr id="7177" name="Группа 7176"/>
          <p:cNvGrpSpPr/>
          <p:nvPr/>
        </p:nvGrpSpPr>
        <p:grpSpPr>
          <a:xfrm>
            <a:off x="898542" y="1545448"/>
            <a:ext cx="7411068" cy="3106860"/>
            <a:chOff x="871326" y="1500188"/>
            <a:chExt cx="7170704" cy="2227750"/>
          </a:xfrm>
        </p:grpSpPr>
        <p:grpSp>
          <p:nvGrpSpPr>
            <p:cNvPr id="22" name="Группа 21"/>
            <p:cNvGrpSpPr/>
            <p:nvPr/>
          </p:nvGrpSpPr>
          <p:grpSpPr>
            <a:xfrm>
              <a:off x="1022180" y="1500188"/>
              <a:ext cx="7019850" cy="2227750"/>
              <a:chOff x="9965" y="0"/>
              <a:chExt cx="4998575" cy="1419225"/>
            </a:xfrm>
          </p:grpSpPr>
          <p:sp>
            <p:nvSpPr>
              <p:cNvPr id="24" name="Надпись 2"/>
              <p:cNvSpPr txBox="1">
                <a:spLocks noChangeArrowheads="1"/>
              </p:cNvSpPr>
              <p:nvPr/>
            </p:nvSpPr>
            <p:spPr bwMode="auto">
              <a:xfrm>
                <a:off x="504825" y="33337"/>
                <a:ext cx="857250" cy="600075"/>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lnSpc>
                    <a:spcPct val="107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Движения головы</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Надпись 2"/>
              <p:cNvSpPr txBox="1">
                <a:spLocks noChangeArrowheads="1"/>
              </p:cNvSpPr>
              <p:nvPr/>
            </p:nvSpPr>
            <p:spPr bwMode="auto">
              <a:xfrm>
                <a:off x="1752600" y="0"/>
                <a:ext cx="1228859" cy="666750"/>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nSpc>
                    <a:spcPct val="107000"/>
                  </a:lnSpc>
                  <a:spcAft>
                    <a:spcPts val="80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Преобразование движения в цифровое видео</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Надпись 2"/>
              <p:cNvSpPr txBox="1">
                <a:spLocks noChangeArrowheads="1"/>
              </p:cNvSpPr>
              <p:nvPr/>
            </p:nvSpPr>
            <p:spPr bwMode="auto">
              <a:xfrm>
                <a:off x="1876425" y="1076325"/>
                <a:ext cx="1066800" cy="342900"/>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lnSpc>
                    <a:spcPct val="107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Стимул</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Надпись 2"/>
              <p:cNvSpPr txBox="1">
                <a:spLocks noChangeArrowheads="1"/>
              </p:cNvSpPr>
              <p:nvPr/>
            </p:nvSpPr>
            <p:spPr bwMode="auto">
              <a:xfrm>
                <a:off x="9965" y="66675"/>
                <a:ext cx="333375" cy="26670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X</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Надпись 2"/>
              <p:cNvSpPr txBox="1">
                <a:spLocks noChangeArrowheads="1"/>
              </p:cNvSpPr>
              <p:nvPr/>
            </p:nvSpPr>
            <p:spPr bwMode="auto">
              <a:xfrm>
                <a:off x="1362075" y="66675"/>
                <a:ext cx="390525" cy="26670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Y</a:t>
                </a:r>
                <a:r>
                  <a:rPr lang="en-US" baseline="-25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Надпись 2"/>
              <p:cNvSpPr txBox="1">
                <a:spLocks noChangeArrowheads="1"/>
              </p:cNvSpPr>
              <p:nvPr/>
            </p:nvSpPr>
            <p:spPr bwMode="auto">
              <a:xfrm>
                <a:off x="2908748" y="68956"/>
                <a:ext cx="390525" cy="33337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Y</a:t>
                </a:r>
                <a:r>
                  <a:rPr lang="en-US"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Надпись 2"/>
              <p:cNvSpPr txBox="1">
                <a:spLocks noChangeArrowheads="1"/>
              </p:cNvSpPr>
              <p:nvPr/>
            </p:nvSpPr>
            <p:spPr bwMode="auto">
              <a:xfrm>
                <a:off x="1438275" y="942975"/>
                <a:ext cx="438150" cy="39052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dirty="0" err="1">
                    <a:effectLst/>
                    <a:latin typeface="Times New Roman" panose="02020603050405020304" pitchFamily="18" charset="0"/>
                    <a:ea typeface="Calibri" panose="020F0502020204030204" pitchFamily="34" charset="0"/>
                    <a:cs typeface="Times New Roman" panose="02020603050405020304" pitchFamily="18" charset="0"/>
                  </a:rPr>
                  <a:t>X</a:t>
                </a:r>
                <a:r>
                  <a:rPr lang="en-US" baseline="-25000" dirty="0" err="1">
                    <a:effectLst/>
                    <a:latin typeface="Times New Roman" panose="02020603050405020304" pitchFamily="18" charset="0"/>
                    <a:ea typeface="Calibri" panose="020F0502020204030204" pitchFamily="34" charset="0"/>
                    <a:cs typeface="Times New Roman" panose="02020603050405020304" pitchFamily="18" charset="0"/>
                  </a:rPr>
                  <a:t>y</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Надпись 2"/>
              <p:cNvSpPr txBox="1">
                <a:spLocks noChangeArrowheads="1"/>
              </p:cNvSpPr>
              <p:nvPr/>
            </p:nvSpPr>
            <p:spPr bwMode="auto">
              <a:xfrm>
                <a:off x="4456090" y="63321"/>
                <a:ext cx="552450" cy="39052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Y</a:t>
                </a:r>
                <a:r>
                  <a:rPr lang="ru-RU" baseline="-25000" dirty="0" err="1">
                    <a:effectLst/>
                    <a:latin typeface="Times New Roman" panose="02020603050405020304" pitchFamily="18" charset="0"/>
                    <a:ea typeface="Calibri" panose="020F0502020204030204" pitchFamily="34" charset="0"/>
                    <a:cs typeface="Times New Roman" panose="02020603050405020304" pitchFamily="18" charset="0"/>
                  </a:rPr>
                  <a:t>вых</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2" name="Надпись 2"/>
              <p:cNvSpPr txBox="1">
                <a:spLocks noChangeArrowheads="1"/>
              </p:cNvSpPr>
              <p:nvPr/>
            </p:nvSpPr>
            <p:spPr bwMode="auto">
              <a:xfrm>
                <a:off x="3267075" y="0"/>
                <a:ext cx="1190625" cy="666750"/>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just">
                  <a:lnSpc>
                    <a:spcPct val="107000"/>
                  </a:lnSpc>
                  <a:spcAft>
                    <a:spcPts val="80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Программа обработки ВИ</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3" name="Прямая соединительная линия 32"/>
              <p:cNvCxnSpPr/>
              <p:nvPr/>
            </p:nvCxnSpPr>
            <p:spPr>
              <a:xfrm>
                <a:off x="3848100" y="666750"/>
                <a:ext cx="9525" cy="552450"/>
              </a:xfrm>
              <a:prstGeom prst="line">
                <a:avLst/>
              </a:prstGeom>
              <a:noFill/>
              <a:ln w="6350" cap="flat" cmpd="sng" algn="ctr">
                <a:solidFill>
                  <a:sysClr val="windowText" lastClr="000000"/>
                </a:solidFill>
                <a:prstDash val="solid"/>
                <a:miter lim="800000"/>
              </a:ln>
              <a:effectLst/>
            </p:spPr>
          </p:cxnSp>
        </p:grpSp>
        <p:cxnSp>
          <p:nvCxnSpPr>
            <p:cNvPr id="36" name="Прямая со стрелкой 35"/>
            <p:cNvCxnSpPr/>
            <p:nvPr/>
          </p:nvCxnSpPr>
          <p:spPr>
            <a:xfrm>
              <a:off x="871326" y="2027246"/>
              <a:ext cx="8458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Прямая со стрелкой 36"/>
            <p:cNvCxnSpPr>
              <a:endCxn id="25" idx="1"/>
            </p:cNvCxnSpPr>
            <p:nvPr/>
          </p:nvCxnSpPr>
          <p:spPr>
            <a:xfrm>
              <a:off x="2921042" y="2014253"/>
              <a:ext cx="548442" cy="92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Прямая со стрелкой 38"/>
            <p:cNvCxnSpPr>
              <a:endCxn id="32" idx="1"/>
            </p:cNvCxnSpPr>
            <p:nvPr/>
          </p:nvCxnSpPr>
          <p:spPr>
            <a:xfrm>
              <a:off x="5195257" y="2014253"/>
              <a:ext cx="401111" cy="92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Прямая со стрелкой 41"/>
            <p:cNvCxnSpPr/>
            <p:nvPr/>
          </p:nvCxnSpPr>
          <p:spPr>
            <a:xfrm>
              <a:off x="7266186" y="2001162"/>
              <a:ext cx="55816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Прямая соединительная линия 42"/>
            <p:cNvCxnSpPr/>
            <p:nvPr/>
          </p:nvCxnSpPr>
          <p:spPr>
            <a:xfrm flipV="1">
              <a:off x="5141563" y="3407464"/>
              <a:ext cx="1256167" cy="6496"/>
            </a:xfrm>
            <a:prstGeom prst="line">
              <a:avLst/>
            </a:prstGeom>
          </p:spPr>
          <p:style>
            <a:lnRef idx="1">
              <a:schemeClr val="dk1"/>
            </a:lnRef>
            <a:fillRef idx="0">
              <a:schemeClr val="dk1"/>
            </a:fillRef>
            <a:effectRef idx="0">
              <a:schemeClr val="dk1"/>
            </a:effectRef>
            <a:fontRef idx="minor">
              <a:schemeClr val="tx1"/>
            </a:fontRef>
          </p:style>
        </p:cxnSp>
        <p:cxnSp>
          <p:nvCxnSpPr>
            <p:cNvPr id="45" name="Прямая соединительная линия 44"/>
            <p:cNvCxnSpPr/>
            <p:nvPr/>
          </p:nvCxnSpPr>
          <p:spPr>
            <a:xfrm flipH="1" flipV="1">
              <a:off x="1242276" y="3413960"/>
              <a:ext cx="2401105" cy="9833"/>
            </a:xfrm>
            <a:prstGeom prst="line">
              <a:avLst/>
            </a:prstGeom>
          </p:spPr>
          <p:style>
            <a:lnRef idx="1">
              <a:schemeClr val="dk1"/>
            </a:lnRef>
            <a:fillRef idx="0">
              <a:schemeClr val="dk1"/>
            </a:fillRef>
            <a:effectRef idx="0">
              <a:schemeClr val="dk1"/>
            </a:effectRef>
            <a:fontRef idx="minor">
              <a:schemeClr val="tx1"/>
            </a:fontRef>
          </p:style>
        </p:cxnSp>
        <p:cxnSp>
          <p:nvCxnSpPr>
            <p:cNvPr id="47" name="Прямая со стрелкой 46"/>
            <p:cNvCxnSpPr>
              <a:endCxn id="27" idx="2"/>
            </p:cNvCxnSpPr>
            <p:nvPr/>
          </p:nvCxnSpPr>
          <p:spPr>
            <a:xfrm flipV="1">
              <a:off x="1242276" y="2023485"/>
              <a:ext cx="13995" cy="13904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53" name="Rectangle 76"/>
          <p:cNvSpPr>
            <a:spLocks noChangeArrowheads="1"/>
          </p:cNvSpPr>
          <p:nvPr/>
        </p:nvSpPr>
        <p:spPr bwMode="auto">
          <a:xfrm>
            <a:off x="227013" y="4853726"/>
            <a:ext cx="886936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r>
              <a:rPr lang="ru-RU" altLang="en-US" sz="2400" i="1" dirty="0">
                <a:latin typeface="+mj-lt"/>
                <a:ea typeface="Calibri" panose="020F0502020204030204" pitchFamily="34" charset="0"/>
                <a:cs typeface="Times New Roman" panose="02020603050405020304" pitchFamily="18" charset="0"/>
              </a:rPr>
              <a:t>Структурная схема системы виброизображения уравновешенного преобразования. Влияние стимулов на параметры ПФС. Прямое преобразование измеряемых величин аналогично рисунку 1 и показано в виде интегральных блоков преобразований.</a:t>
            </a:r>
            <a:endParaRPr kumimoji="0" lang="ru-RU" altLang="en-US" sz="2400" b="0" i="0" u="none" strike="noStrike" cap="none" normalizeH="0" baseline="0" dirty="0">
              <a:ln>
                <a:noFill/>
              </a:ln>
              <a:solidFill>
                <a:schemeClr val="tx1"/>
              </a:solidFill>
              <a:effectLst/>
              <a:latin typeface="+mj-lt"/>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42F1D2C-D6DB-4A61-B0AB-869BC7D41436}" type="slidenum">
              <a:rPr lang="ru-RU" altLang="ru-RU" sz="1400" smtClean="0"/>
              <a:pPr>
                <a:spcBef>
                  <a:spcPct val="0"/>
                </a:spcBef>
                <a:buFontTx/>
                <a:buNone/>
              </a:pPr>
              <a:t>5</a:t>
            </a:fld>
            <a:endParaRPr lang="ru-RU" altLang="ru-RU" sz="1400"/>
          </a:p>
        </p:txBody>
      </p:sp>
      <p:sp>
        <p:nvSpPr>
          <p:cNvPr id="3" name="Title 1"/>
          <p:cNvSpPr txBox="1">
            <a:spLocks/>
          </p:cNvSpPr>
          <p:nvPr/>
        </p:nvSpPr>
        <p:spPr>
          <a:xfrm>
            <a:off x="96838" y="36513"/>
            <a:ext cx="8939212"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defRPr/>
            </a:pPr>
            <a:r>
              <a:rPr lang="ru-RU" altLang="ru-RU" sz="3200" kern="0" dirty="0">
                <a:solidFill>
                  <a:srgbClr val="3333CC"/>
                </a:solidFill>
              </a:rPr>
              <a:t>Системы виброизображения третьего поколения. Адаптивные средства измерения</a:t>
            </a:r>
            <a:endParaRPr lang="en-US" altLang="ru-RU" kern="0" dirty="0"/>
          </a:p>
        </p:txBody>
      </p:sp>
      <p:sp>
        <p:nvSpPr>
          <p:cNvPr id="10244"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3C35D3AA-7E2D-4BDA-8BC8-F5153A82A2F8}" type="slidenum">
              <a:rPr lang="ru-RU" altLang="ru-RU" sz="1400"/>
              <a:pPr algn="r" eaLnBrk="1" hangingPunct="1">
                <a:spcBef>
                  <a:spcPct val="0"/>
                </a:spcBef>
                <a:buFontTx/>
                <a:buNone/>
              </a:pPr>
              <a:t>5</a:t>
            </a:fld>
            <a:endParaRPr lang="ru-RU" altLang="ru-RU" sz="1400"/>
          </a:p>
        </p:txBody>
      </p:sp>
      <p:grpSp>
        <p:nvGrpSpPr>
          <p:cNvPr id="47" name="Группа 46"/>
          <p:cNvGrpSpPr/>
          <p:nvPr/>
        </p:nvGrpSpPr>
        <p:grpSpPr>
          <a:xfrm>
            <a:off x="1065053" y="1260578"/>
            <a:ext cx="7002782" cy="3189652"/>
            <a:chOff x="1065053" y="1284140"/>
            <a:chExt cx="7002782" cy="3189652"/>
          </a:xfrm>
        </p:grpSpPr>
        <p:sp>
          <p:nvSpPr>
            <p:cNvPr id="6" name="Надпись 2"/>
            <p:cNvSpPr txBox="1">
              <a:spLocks noChangeArrowheads="1"/>
            </p:cNvSpPr>
            <p:nvPr/>
          </p:nvSpPr>
          <p:spPr bwMode="auto">
            <a:xfrm>
              <a:off x="2918876" y="1284140"/>
              <a:ext cx="651071" cy="505163"/>
            </a:xfrm>
            <a:prstGeom prst="rect">
              <a:avLst/>
            </a:prstGeom>
            <a:noFill/>
            <a:ln w="9525">
              <a:noFill/>
              <a:miter lim="800000"/>
              <a:headEnd/>
              <a:tailEnd/>
            </a:ln>
          </p:spPr>
          <p:txBody>
            <a:bodyPr rot="0" vert="horz" wrap="square" lIns="91440" tIns="45720" rIns="91440" bIns="45720" anchor="b" anchorCtr="0">
              <a:noAutofit/>
            </a:bodyPr>
            <a:lstStyle/>
            <a:p>
              <a:pPr algn="ctr">
                <a:lnSpc>
                  <a:spcPct val="107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Xy</a:t>
              </a:r>
              <a:r>
                <a:rPr lang="en-US"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5" name="Группа 44"/>
            <p:cNvGrpSpPr/>
            <p:nvPr/>
          </p:nvGrpSpPr>
          <p:grpSpPr>
            <a:xfrm>
              <a:off x="1065053" y="1529737"/>
              <a:ext cx="7002782" cy="2944055"/>
              <a:chOff x="1043354" y="1522437"/>
              <a:chExt cx="7002782" cy="2944055"/>
            </a:xfrm>
          </p:grpSpPr>
          <p:sp>
            <p:nvSpPr>
              <p:cNvPr id="12" name="Надпись 2"/>
              <p:cNvSpPr txBox="1">
                <a:spLocks noChangeArrowheads="1"/>
              </p:cNvSpPr>
              <p:nvPr/>
            </p:nvSpPr>
            <p:spPr bwMode="auto">
              <a:xfrm>
                <a:off x="1752400" y="2519602"/>
                <a:ext cx="1197540" cy="753024"/>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lnSpc>
                    <a:spcPct val="107000"/>
                  </a:lnSpc>
                  <a:spcAft>
                    <a:spcPts val="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Движения головы</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Надпись 2"/>
              <p:cNvSpPr txBox="1">
                <a:spLocks noChangeArrowheads="1"/>
              </p:cNvSpPr>
              <p:nvPr/>
            </p:nvSpPr>
            <p:spPr bwMode="auto">
              <a:xfrm>
                <a:off x="3495486" y="2435933"/>
                <a:ext cx="1663250" cy="83669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ru-RU" sz="1600" dirty="0">
                    <a:effectLst/>
                    <a:latin typeface="Times New Roman" panose="02020603050405020304" pitchFamily="18" charset="0"/>
                    <a:ea typeface="Calibri" panose="020F0502020204030204" pitchFamily="34" charset="0"/>
                    <a:cs typeface="Times New Roman" panose="02020603050405020304" pitchFamily="18" charset="0"/>
                  </a:rPr>
                  <a:t>Преобразование движения в цифровое видео</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Надпись 2"/>
              <p:cNvSpPr txBox="1">
                <a:spLocks noChangeArrowheads="1"/>
              </p:cNvSpPr>
              <p:nvPr/>
            </p:nvSpPr>
            <p:spPr bwMode="auto">
              <a:xfrm>
                <a:off x="3495486" y="3713846"/>
                <a:ext cx="1833604" cy="752646"/>
              </a:xfrm>
              <a:prstGeom prst="rect">
                <a:avLst/>
              </a:prstGeom>
              <a:solidFill>
                <a:srgbClr val="FFFFFF"/>
              </a:solidFill>
              <a:ln w="9525">
                <a:solidFill>
                  <a:srgbClr val="000000"/>
                </a:solidFill>
                <a:miter lim="800000"/>
                <a:headEnd/>
                <a:tailEnd/>
              </a:ln>
            </p:spPr>
            <p:txBody>
              <a:bodyPr rot="0" vert="horz" wrap="square" lIns="36000" tIns="45720" rIns="36000" bIns="45720" anchor="ctr" anchorCtr="0">
                <a:noAutofit/>
              </a:bodyPr>
              <a:lstStyle/>
              <a:p>
                <a:pPr algn="ctr">
                  <a:spcAft>
                    <a:spcPts val="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Предварительный стимул</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Надпись 2"/>
              <p:cNvSpPr txBox="1">
                <a:spLocks noChangeArrowheads="1"/>
              </p:cNvSpPr>
              <p:nvPr/>
            </p:nvSpPr>
            <p:spPr bwMode="auto">
              <a:xfrm>
                <a:off x="1137138" y="2371778"/>
                <a:ext cx="465710" cy="573878"/>
              </a:xfrm>
              <a:prstGeom prst="rect">
                <a:avLst/>
              </a:prstGeom>
              <a:noFill/>
              <a:ln w="9525">
                <a:noFill/>
                <a:miter lim="800000"/>
                <a:headEnd/>
                <a:tailEnd/>
              </a:ln>
            </p:spPr>
            <p:txBody>
              <a:bodyPr rot="0" vert="horz" wrap="square" lIns="91440" tIns="45720" rIns="91440" bIns="45720" anchor="b" anchorCtr="0">
                <a:noAutofit/>
              </a:bodyPr>
              <a:lstStyle/>
              <a:p>
                <a:pPr algn="ctr">
                  <a:lnSpc>
                    <a:spcPct val="107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X</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Надпись 2"/>
              <p:cNvSpPr txBox="1">
                <a:spLocks noChangeArrowheads="1"/>
              </p:cNvSpPr>
              <p:nvPr/>
            </p:nvSpPr>
            <p:spPr bwMode="auto">
              <a:xfrm>
                <a:off x="2949940" y="2519602"/>
                <a:ext cx="545546" cy="370535"/>
              </a:xfrm>
              <a:prstGeom prst="rect">
                <a:avLst/>
              </a:prstGeom>
              <a:noFill/>
              <a:ln w="9525">
                <a:noFill/>
                <a:miter lim="800000"/>
                <a:headEnd/>
                <a:tailEnd/>
              </a:ln>
            </p:spPr>
            <p:txBody>
              <a:bodyPr rot="0" vert="horz" wrap="square" lIns="91440" tIns="45720" rIns="91440" bIns="45720" anchor="b" anchorCtr="0">
                <a:noAutofit/>
              </a:bodyPr>
              <a:lstStyle/>
              <a:p>
                <a:pPr algn="ctr">
                  <a:lnSpc>
                    <a:spcPct val="107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Y</a:t>
                </a:r>
                <a:r>
                  <a:rPr lang="en-US" baseline="-25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Надпись 2"/>
              <p:cNvSpPr txBox="1">
                <a:spLocks noChangeArrowheads="1"/>
              </p:cNvSpPr>
              <p:nvPr/>
            </p:nvSpPr>
            <p:spPr bwMode="auto">
              <a:xfrm>
                <a:off x="5112164" y="2471791"/>
                <a:ext cx="545546" cy="41834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Y</a:t>
                </a:r>
                <a:r>
                  <a:rPr lang="en-US" baseline="-25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Надпись 2"/>
              <p:cNvSpPr txBox="1">
                <a:spLocks noChangeArrowheads="1"/>
              </p:cNvSpPr>
              <p:nvPr/>
            </p:nvSpPr>
            <p:spPr bwMode="auto">
              <a:xfrm>
                <a:off x="2956123" y="3619256"/>
                <a:ext cx="612076" cy="490063"/>
              </a:xfrm>
              <a:prstGeom prst="rect">
                <a:avLst/>
              </a:prstGeom>
              <a:noFill/>
              <a:ln w="9525">
                <a:noFill/>
                <a:miter lim="800000"/>
                <a:headEnd/>
                <a:tailEnd/>
              </a:ln>
            </p:spPr>
            <p:txBody>
              <a:bodyPr rot="0" vert="horz" wrap="square" lIns="91440" tIns="45720" rIns="91440" bIns="45720" anchor="b" anchorCtr="0">
                <a:noAutofit/>
              </a:bodyPr>
              <a:lstStyle/>
              <a:p>
                <a:pPr algn="ctr">
                  <a:lnSpc>
                    <a:spcPct val="107000"/>
                  </a:lnSpc>
                  <a:spcAft>
                    <a:spcPts val="0"/>
                  </a:spcAft>
                </a:pPr>
                <a:r>
                  <a:rPr lang="en-US" dirty="0" err="1">
                    <a:effectLst/>
                    <a:latin typeface="Times New Roman" panose="02020603050405020304" pitchFamily="18" charset="0"/>
                    <a:ea typeface="Calibri" panose="020F0502020204030204" pitchFamily="34" charset="0"/>
                    <a:cs typeface="Times New Roman" panose="02020603050405020304" pitchFamily="18" charset="0"/>
                  </a:rPr>
                  <a:t>Xy</a:t>
                </a:r>
                <a:r>
                  <a:rPr lang="ru-RU" baseline="-25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Надпись 2"/>
              <p:cNvSpPr txBox="1">
                <a:spLocks noChangeArrowheads="1"/>
              </p:cNvSpPr>
              <p:nvPr/>
            </p:nvSpPr>
            <p:spPr bwMode="auto">
              <a:xfrm>
                <a:off x="7274388" y="2448875"/>
                <a:ext cx="771748" cy="49006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Y</a:t>
                </a:r>
                <a:r>
                  <a:rPr lang="ru-RU" baseline="-25000" dirty="0" err="1">
                    <a:effectLst/>
                    <a:latin typeface="Times New Roman" panose="02020603050405020304" pitchFamily="18" charset="0"/>
                    <a:ea typeface="Calibri" panose="020F0502020204030204" pitchFamily="34" charset="0"/>
                    <a:cs typeface="Times New Roman" panose="02020603050405020304" pitchFamily="18" charset="0"/>
                  </a:rPr>
                  <a:t>вых</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Надпись 2"/>
              <p:cNvSpPr txBox="1">
                <a:spLocks noChangeArrowheads="1"/>
              </p:cNvSpPr>
              <p:nvPr/>
            </p:nvSpPr>
            <p:spPr bwMode="auto">
              <a:xfrm>
                <a:off x="5611140" y="2435933"/>
                <a:ext cx="1663250" cy="836693"/>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lnSpc>
                    <a:spcPct val="107000"/>
                  </a:lnSpc>
                  <a:spcAft>
                    <a:spcPts val="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Программа обработки ВИ</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1" name="Прямая соединительная линия 20"/>
              <p:cNvCxnSpPr/>
              <p:nvPr/>
            </p:nvCxnSpPr>
            <p:spPr>
              <a:xfrm>
                <a:off x="6422806" y="3272626"/>
                <a:ext cx="19960" cy="817543"/>
              </a:xfrm>
              <a:prstGeom prst="line">
                <a:avLst/>
              </a:prstGeom>
              <a:noFill/>
              <a:ln w="6350" cap="flat" cmpd="sng" algn="ctr">
                <a:solidFill>
                  <a:sysClr val="windowText" lastClr="000000"/>
                </a:solidFill>
                <a:prstDash val="solid"/>
                <a:miter lim="800000"/>
              </a:ln>
              <a:effectLst/>
            </p:spPr>
          </p:cxnSp>
          <p:cxnSp>
            <p:nvCxnSpPr>
              <p:cNvPr id="10" name="Прямая соединительная линия 9"/>
              <p:cNvCxnSpPr/>
              <p:nvPr/>
            </p:nvCxnSpPr>
            <p:spPr>
              <a:xfrm flipV="1">
                <a:off x="6422806" y="1778531"/>
                <a:ext cx="13306" cy="657402"/>
              </a:xfrm>
              <a:prstGeom prst="line">
                <a:avLst/>
              </a:prstGeom>
              <a:noFill/>
              <a:ln w="6350" cap="flat" cmpd="sng" algn="ctr">
                <a:solidFill>
                  <a:sysClr val="windowText" lastClr="000000"/>
                </a:solidFill>
                <a:prstDash val="solid"/>
                <a:miter lim="800000"/>
              </a:ln>
              <a:effectLst/>
            </p:spPr>
          </p:cxnSp>
          <p:sp>
            <p:nvSpPr>
              <p:cNvPr id="11" name="Надпись 2"/>
              <p:cNvSpPr txBox="1">
                <a:spLocks noChangeArrowheads="1"/>
              </p:cNvSpPr>
              <p:nvPr/>
            </p:nvSpPr>
            <p:spPr bwMode="auto">
              <a:xfrm>
                <a:off x="3575322" y="1522437"/>
                <a:ext cx="2011530" cy="610357"/>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lnSpc>
                    <a:spcPct val="107000"/>
                  </a:lnSpc>
                  <a:spcAft>
                    <a:spcPts val="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Многофакторный</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стимул</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Прямая со стрелкой 7"/>
              <p:cNvCxnSpPr/>
              <p:nvPr/>
            </p:nvCxnSpPr>
            <p:spPr>
              <a:xfrm flipH="1">
                <a:off x="1514954" y="1830875"/>
                <a:ext cx="2062" cy="11080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Прямая соединительная линия 21"/>
              <p:cNvCxnSpPr/>
              <p:nvPr/>
            </p:nvCxnSpPr>
            <p:spPr>
              <a:xfrm flipH="1">
                <a:off x="5586852" y="1778531"/>
                <a:ext cx="835954" cy="0"/>
              </a:xfrm>
              <a:prstGeom prst="line">
                <a:avLst/>
              </a:prstGeom>
            </p:spPr>
            <p:style>
              <a:lnRef idx="1">
                <a:schemeClr val="dk1"/>
              </a:lnRef>
              <a:fillRef idx="0">
                <a:schemeClr val="dk1"/>
              </a:fillRef>
              <a:effectRef idx="0">
                <a:schemeClr val="dk1"/>
              </a:effectRef>
              <a:fontRef idx="minor">
                <a:schemeClr val="tx1"/>
              </a:fontRef>
            </p:style>
          </p:cxnSp>
          <p:cxnSp>
            <p:nvCxnSpPr>
              <p:cNvPr id="24" name="Прямая соединительная линия 23"/>
              <p:cNvCxnSpPr>
                <a:stCxn id="11" idx="1"/>
              </p:cNvCxnSpPr>
              <p:nvPr/>
            </p:nvCxnSpPr>
            <p:spPr>
              <a:xfrm flipH="1">
                <a:off x="1514955" y="1827616"/>
                <a:ext cx="2060367" cy="3259"/>
              </a:xfrm>
              <a:prstGeom prst="line">
                <a:avLst/>
              </a:prstGeom>
            </p:spPr>
            <p:style>
              <a:lnRef idx="1">
                <a:schemeClr val="dk1"/>
              </a:lnRef>
              <a:fillRef idx="0">
                <a:schemeClr val="dk1"/>
              </a:fillRef>
              <a:effectRef idx="0">
                <a:schemeClr val="dk1"/>
              </a:effectRef>
              <a:fontRef idx="minor">
                <a:schemeClr val="tx1"/>
              </a:fontRef>
            </p:style>
          </p:cxnSp>
          <p:cxnSp>
            <p:nvCxnSpPr>
              <p:cNvPr id="26" name="Прямая со стрелкой 25"/>
              <p:cNvCxnSpPr/>
              <p:nvPr/>
            </p:nvCxnSpPr>
            <p:spPr>
              <a:xfrm>
                <a:off x="1043354" y="2945655"/>
                <a:ext cx="7090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Прямая со стрелкой 29"/>
              <p:cNvCxnSpPr>
                <a:endCxn id="20" idx="1"/>
              </p:cNvCxnSpPr>
              <p:nvPr/>
            </p:nvCxnSpPr>
            <p:spPr>
              <a:xfrm>
                <a:off x="5158736" y="2854280"/>
                <a:ext cx="45240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Прямая со стрелкой 33"/>
              <p:cNvCxnSpPr/>
              <p:nvPr/>
            </p:nvCxnSpPr>
            <p:spPr>
              <a:xfrm>
                <a:off x="2949940" y="2890137"/>
                <a:ext cx="54554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6" name="Прямая со стрелкой 35"/>
              <p:cNvCxnSpPr/>
              <p:nvPr/>
            </p:nvCxnSpPr>
            <p:spPr>
              <a:xfrm flipV="1">
                <a:off x="7274389" y="2854279"/>
                <a:ext cx="638688" cy="2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Прямая соединительная линия 37"/>
              <p:cNvCxnSpPr/>
              <p:nvPr/>
            </p:nvCxnSpPr>
            <p:spPr>
              <a:xfrm flipH="1" flipV="1">
                <a:off x="5329090" y="4082402"/>
                <a:ext cx="1113674" cy="7767"/>
              </a:xfrm>
              <a:prstGeom prst="line">
                <a:avLst/>
              </a:prstGeom>
            </p:spPr>
            <p:style>
              <a:lnRef idx="1">
                <a:schemeClr val="dk1"/>
              </a:lnRef>
              <a:fillRef idx="0">
                <a:schemeClr val="dk1"/>
              </a:fillRef>
              <a:effectRef idx="0">
                <a:schemeClr val="dk1"/>
              </a:effectRef>
              <a:fontRef idx="minor">
                <a:schemeClr val="tx1"/>
              </a:fontRef>
            </p:style>
          </p:cxnSp>
          <p:cxnSp>
            <p:nvCxnSpPr>
              <p:cNvPr id="41" name="Прямая соединительная линия 40"/>
              <p:cNvCxnSpPr/>
              <p:nvPr/>
            </p:nvCxnSpPr>
            <p:spPr>
              <a:xfrm flipH="1">
                <a:off x="1137138" y="4082402"/>
                <a:ext cx="2358349" cy="0"/>
              </a:xfrm>
              <a:prstGeom prst="line">
                <a:avLst/>
              </a:prstGeom>
            </p:spPr>
            <p:style>
              <a:lnRef idx="1">
                <a:schemeClr val="dk1"/>
              </a:lnRef>
              <a:fillRef idx="0">
                <a:schemeClr val="dk1"/>
              </a:fillRef>
              <a:effectRef idx="0">
                <a:schemeClr val="dk1"/>
              </a:effectRef>
              <a:fontRef idx="minor">
                <a:schemeClr val="tx1"/>
              </a:fontRef>
            </p:style>
          </p:cxnSp>
          <p:cxnSp>
            <p:nvCxnSpPr>
              <p:cNvPr id="43" name="Прямая со стрелкой 42"/>
              <p:cNvCxnSpPr/>
              <p:nvPr/>
            </p:nvCxnSpPr>
            <p:spPr>
              <a:xfrm flipV="1">
                <a:off x="1119553" y="2945655"/>
                <a:ext cx="17585" cy="11322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sp>
        <p:nvSpPr>
          <p:cNvPr id="46" name="Rectangle 76"/>
          <p:cNvSpPr>
            <a:spLocks noChangeArrowheads="1"/>
          </p:cNvSpPr>
          <p:nvPr/>
        </p:nvSpPr>
        <p:spPr bwMode="auto">
          <a:xfrm>
            <a:off x="334963" y="4749151"/>
            <a:ext cx="87010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a:r>
              <a:rPr lang="ru-RU" sz="2400" i="1" dirty="0">
                <a:latin typeface="Times New Roman" panose="02020603050405020304" pitchFamily="18" charset="0"/>
                <a:ea typeface="Calibri" panose="020F0502020204030204" pitchFamily="34" charset="0"/>
              </a:rPr>
              <a:t>Структурная схема системы виброизображения адаптивного преобразования</a:t>
            </a:r>
            <a:r>
              <a:rPr lang="en-US" sz="2400" i="1" dirty="0">
                <a:latin typeface="Times New Roman" panose="02020603050405020304" pitchFamily="18" charset="0"/>
                <a:ea typeface="Calibri" panose="020F0502020204030204" pitchFamily="34" charset="0"/>
              </a:rPr>
              <a:t> </a:t>
            </a:r>
            <a:r>
              <a:rPr lang="ru-RU" sz="2400" i="1" dirty="0">
                <a:latin typeface="Times New Roman" panose="02020603050405020304" pitchFamily="18" charset="0"/>
                <a:ea typeface="Calibri" panose="020F0502020204030204" pitchFamily="34" charset="0"/>
              </a:rPr>
              <a:t>с двойной обратной связью при предварительном и основном тестировании</a:t>
            </a:r>
            <a:endParaRPr kumimoji="0" lang="ru-RU" altLang="en-US" sz="2400" b="0" i="0" u="none" strike="noStrike" cap="none" normalizeH="0" baseline="0" dirty="0">
              <a:ln>
                <a:noFill/>
              </a:ln>
              <a:solidFill>
                <a:schemeClr val="tx1"/>
              </a:solidFill>
              <a:effectLst/>
              <a:latin typeface="+mj-lt"/>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xfrm>
            <a:off x="4677711" y="6157118"/>
            <a:ext cx="3796974" cy="531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ru-RU" sz="2400" dirty="0" err="1" smtClean="0">
                <a:latin typeface="Arial" panose="020B0604020202020204" pitchFamily="34" charset="0"/>
                <a:cs typeface="Arial" panose="020B0604020202020204" pitchFamily="34" charset="0"/>
              </a:rPr>
              <a:t>VibraNLP</a:t>
            </a:r>
            <a:r>
              <a:rPr lang="ru-RU" altLang="ru-RU" sz="2400" dirty="0" smtClean="0">
                <a:latin typeface="Arial" panose="020B0604020202020204" pitchFamily="34" charset="0"/>
                <a:cs typeface="Arial" panose="020B0604020202020204" pitchFamily="34" charset="0"/>
              </a:rPr>
              <a:t> (3-е поколение)</a:t>
            </a:r>
            <a:endParaRPr lang="en-US" altLang="ru-RU" sz="2400" dirty="0">
              <a:latin typeface="Arial" panose="020B0604020202020204" pitchFamily="34" charset="0"/>
              <a:cs typeface="Arial" panose="020B0604020202020204" pitchFamily="34" charset="0"/>
            </a:endParaRPr>
          </a:p>
          <a:p>
            <a:pPr>
              <a:spcBef>
                <a:spcPct val="0"/>
              </a:spcBef>
              <a:buFontTx/>
              <a:buNone/>
            </a:pPr>
            <a:r>
              <a:rPr lang="ru-RU" altLang="ru-RU" sz="1400" dirty="0"/>
              <a:t>   </a:t>
            </a:r>
            <a:fld id="{AEBDCD33-0704-4148-84E6-295DB1A216F6}" type="slidenum">
              <a:rPr lang="ru-RU" altLang="ru-RU" sz="1400" smtClean="0"/>
              <a:pPr>
                <a:spcBef>
                  <a:spcPct val="0"/>
                </a:spcBef>
                <a:buFontTx/>
                <a:buNone/>
              </a:pPr>
              <a:t>6</a:t>
            </a:fld>
            <a:endParaRPr lang="ru-RU" altLang="ru-RU" sz="1400" dirty="0"/>
          </a:p>
        </p:txBody>
      </p:sp>
      <p:sp>
        <p:nvSpPr>
          <p:cNvPr id="25602" name="Rectangle 2"/>
          <p:cNvSpPr>
            <a:spLocks noGrp="1" noChangeArrowheads="1"/>
          </p:cNvSpPr>
          <p:nvPr>
            <p:ph type="title"/>
          </p:nvPr>
        </p:nvSpPr>
        <p:spPr>
          <a:xfrm>
            <a:off x="96982" y="142296"/>
            <a:ext cx="8922327" cy="844550"/>
          </a:xfrm>
        </p:spPr>
        <p:txBody>
          <a:bodyPr/>
          <a:lstStyle/>
          <a:p>
            <a:pPr eaLnBrk="1" hangingPunct="1">
              <a:defRPr/>
            </a:pPr>
            <a:r>
              <a:rPr lang="ru-RU" sz="2800" dirty="0">
                <a:solidFill>
                  <a:srgbClr val="3333CC"/>
                </a:solidFill>
                <a:effectLst>
                  <a:outerShdw blurRad="38100" dist="38100" dir="2700000" algn="tl">
                    <a:srgbClr val="C0C0C0"/>
                  </a:outerShdw>
                </a:effectLst>
              </a:rPr>
              <a:t>Поведенческие параметры как измеряемая физическая величина в системах виброизображения </a:t>
            </a:r>
            <a:endParaRPr lang="ru-RU" sz="2800" dirty="0">
              <a:solidFill>
                <a:schemeClr val="accent2"/>
              </a:solidFill>
              <a:effectLst>
                <a:outerShdw blurRad="38100" dist="38100" dir="2700000" algn="tl">
                  <a:srgbClr val="C0C0C0"/>
                </a:outerShdw>
              </a:effectLst>
            </a:endParaRPr>
          </a:p>
        </p:txBody>
      </p:sp>
      <p:sp>
        <p:nvSpPr>
          <p:cNvPr id="23556"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ru-RU" altLang="ru-RU" sz="1800">
              <a:latin typeface="Arial" panose="020B0604020202020204" pitchFamily="34" charset="0"/>
            </a:endParaRPr>
          </a:p>
        </p:txBody>
      </p:sp>
      <p:sp>
        <p:nvSpPr>
          <p:cNvPr id="3" name="Rectangle 2"/>
          <p:cNvSpPr/>
          <p:nvPr/>
        </p:nvSpPr>
        <p:spPr>
          <a:xfrm>
            <a:off x="430841" y="6346773"/>
            <a:ext cx="3909212" cy="461665"/>
          </a:xfrm>
          <a:prstGeom prst="rect">
            <a:avLst/>
          </a:prstGeom>
        </p:spPr>
        <p:txBody>
          <a:bodyPr wrap="none">
            <a:spAutoFit/>
          </a:bodyPr>
          <a:lstStyle/>
          <a:p>
            <a:r>
              <a:rPr lang="en-US" sz="2400" dirty="0" err="1" smtClean="0"/>
              <a:t>VibraMED</a:t>
            </a:r>
            <a:r>
              <a:rPr lang="ru-RU" sz="2400" dirty="0"/>
              <a:t> </a:t>
            </a:r>
            <a:r>
              <a:rPr lang="ru-RU" sz="2400" dirty="0" smtClean="0"/>
              <a:t>(1-е поколение)</a:t>
            </a:r>
            <a:endParaRPr lang="en-US" sz="2400" dirty="0"/>
          </a:p>
        </p:txBody>
      </p:sp>
      <p:sp>
        <p:nvSpPr>
          <p:cNvPr id="4" name="Rectangle 3"/>
          <p:cNvSpPr/>
          <p:nvPr/>
        </p:nvSpPr>
        <p:spPr>
          <a:xfrm>
            <a:off x="4677711" y="3450652"/>
            <a:ext cx="3566169" cy="461665"/>
          </a:xfrm>
          <a:prstGeom prst="rect">
            <a:avLst/>
          </a:prstGeom>
        </p:spPr>
        <p:txBody>
          <a:bodyPr wrap="none">
            <a:spAutoFit/>
          </a:bodyPr>
          <a:lstStyle/>
          <a:p>
            <a:r>
              <a:rPr lang="en-US" sz="2400" dirty="0" err="1" smtClean="0"/>
              <a:t>VibraMI</a:t>
            </a:r>
            <a:r>
              <a:rPr lang="ru-RU" sz="2400" dirty="0" smtClean="0"/>
              <a:t> (2-е поколение)</a:t>
            </a:r>
            <a:endParaRPr lang="en-US" sz="2400" dirty="0"/>
          </a:p>
        </p:txBody>
      </p:sp>
      <p:pic>
        <p:nvPicPr>
          <p:cNvPr id="6" name="Picture 5"/>
          <p:cNvPicPr>
            <a:picLocks noChangeAspect="1"/>
          </p:cNvPicPr>
          <p:nvPr/>
        </p:nvPicPr>
        <p:blipFill>
          <a:blip r:embed="rId3"/>
          <a:stretch>
            <a:fillRect/>
          </a:stretch>
        </p:blipFill>
        <p:spPr>
          <a:xfrm>
            <a:off x="549274" y="1316052"/>
            <a:ext cx="3672347" cy="4932348"/>
          </a:xfrm>
          <a:prstGeom prst="rect">
            <a:avLst/>
          </a:prstGeom>
        </p:spPr>
      </p:pic>
      <p:pic>
        <p:nvPicPr>
          <p:cNvPr id="7" name="Picture 6"/>
          <p:cNvPicPr>
            <a:picLocks noChangeAspect="1"/>
          </p:cNvPicPr>
          <p:nvPr/>
        </p:nvPicPr>
        <p:blipFill>
          <a:blip r:embed="rId4"/>
          <a:stretch>
            <a:fillRect/>
          </a:stretch>
        </p:blipFill>
        <p:spPr>
          <a:xfrm>
            <a:off x="4577734" y="1232498"/>
            <a:ext cx="4040748" cy="2129268"/>
          </a:xfrm>
          <a:prstGeom prst="rect">
            <a:avLst/>
          </a:prstGeom>
        </p:spPr>
      </p:pic>
      <p:pic>
        <p:nvPicPr>
          <p:cNvPr id="8" name="Picture 7"/>
          <p:cNvPicPr>
            <a:picLocks noChangeAspect="1"/>
          </p:cNvPicPr>
          <p:nvPr/>
        </p:nvPicPr>
        <p:blipFill>
          <a:blip r:embed="rId5"/>
          <a:stretch>
            <a:fillRect/>
          </a:stretch>
        </p:blipFill>
        <p:spPr>
          <a:xfrm>
            <a:off x="4446905" y="3970817"/>
            <a:ext cx="4171577" cy="2108325"/>
          </a:xfrm>
          <a:prstGeom prst="rect">
            <a:avLst/>
          </a:prstGeom>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00AA82F-8859-4735-AA8E-2A5E245BDA2E}" type="slidenum">
              <a:rPr lang="ru-RU" altLang="ru-RU" smtClean="0"/>
              <a:pPr>
                <a:defRPr/>
              </a:pPr>
              <a:t>7</a:t>
            </a:fld>
            <a:endParaRPr lang="ru-RU" altLang="ru-RU"/>
          </a:p>
        </p:txBody>
      </p:sp>
      <p:sp>
        <p:nvSpPr>
          <p:cNvPr id="3" name="Rectangle 2"/>
          <p:cNvSpPr/>
          <p:nvPr/>
        </p:nvSpPr>
        <p:spPr>
          <a:xfrm>
            <a:off x="170916" y="283955"/>
            <a:ext cx="8836351" cy="1077218"/>
          </a:xfrm>
          <a:prstGeom prst="rect">
            <a:avLst/>
          </a:prstGeom>
        </p:spPr>
        <p:txBody>
          <a:bodyPr wrap="square">
            <a:spAutoFit/>
          </a:bodyPr>
          <a:lstStyle/>
          <a:p>
            <a:pPr algn="ctr">
              <a:defRPr/>
            </a:pPr>
            <a:r>
              <a:rPr lang="ru-RU" altLang="ru-RU" sz="3200" kern="0" dirty="0">
                <a:solidFill>
                  <a:srgbClr val="3333CC"/>
                </a:solidFill>
                <a:latin typeface="+mn-lt"/>
              </a:rPr>
              <a:t>Системы виброизображения четвертого поколения. Применение ИИ и ИНС </a:t>
            </a:r>
            <a:endParaRPr lang="en-US" altLang="ru-RU" sz="3200" kern="0" dirty="0">
              <a:latin typeface="+mn-lt"/>
            </a:endParaRPr>
          </a:p>
        </p:txBody>
      </p:sp>
      <p:sp>
        <p:nvSpPr>
          <p:cNvPr id="4" name="Rectangle 3"/>
          <p:cNvSpPr/>
          <p:nvPr/>
        </p:nvSpPr>
        <p:spPr>
          <a:xfrm>
            <a:off x="3700302" y="3885587"/>
            <a:ext cx="2119170" cy="461665"/>
          </a:xfrm>
          <a:prstGeom prst="rect">
            <a:avLst/>
          </a:prstGeom>
        </p:spPr>
        <p:txBody>
          <a:bodyPr wrap="none">
            <a:spAutoFit/>
          </a:bodyPr>
          <a:lstStyle/>
          <a:p>
            <a:r>
              <a:rPr lang="ru-RU" sz="2400" dirty="0">
                <a:cs typeface="Arial" panose="020B0604020202020204" pitchFamily="34" charset="0"/>
              </a:rPr>
              <a:t>Обучение ИИ</a:t>
            </a:r>
          </a:p>
        </p:txBody>
      </p:sp>
      <p:sp>
        <p:nvSpPr>
          <p:cNvPr id="5" name="Rectangle 4"/>
          <p:cNvSpPr/>
          <p:nvPr/>
        </p:nvSpPr>
        <p:spPr>
          <a:xfrm>
            <a:off x="361501" y="6043376"/>
            <a:ext cx="8371840" cy="830997"/>
          </a:xfrm>
          <a:prstGeom prst="rect">
            <a:avLst/>
          </a:prstGeom>
        </p:spPr>
        <p:txBody>
          <a:bodyPr wrap="square">
            <a:spAutoFit/>
          </a:bodyPr>
          <a:lstStyle/>
          <a:p>
            <a:pPr algn="ctr"/>
            <a:r>
              <a:rPr lang="ru-RU" sz="2400" dirty="0"/>
              <a:t>Измерение поведенческих параметров технологией ВИ с применением ИИ</a:t>
            </a:r>
          </a:p>
        </p:txBody>
      </p:sp>
      <p:grpSp>
        <p:nvGrpSpPr>
          <p:cNvPr id="33" name="Группа 32"/>
          <p:cNvGrpSpPr/>
          <p:nvPr/>
        </p:nvGrpSpPr>
        <p:grpSpPr>
          <a:xfrm>
            <a:off x="430520" y="1660588"/>
            <a:ext cx="8174112" cy="4350100"/>
            <a:chOff x="481914" y="1347828"/>
            <a:chExt cx="8525353" cy="5265456"/>
          </a:xfrm>
        </p:grpSpPr>
        <p:cxnSp>
          <p:nvCxnSpPr>
            <p:cNvPr id="34" name="Прямая соединительная линия 33"/>
            <p:cNvCxnSpPr/>
            <p:nvPr/>
          </p:nvCxnSpPr>
          <p:spPr>
            <a:xfrm flipV="1">
              <a:off x="481914" y="4508375"/>
              <a:ext cx="8438856" cy="66928"/>
            </a:xfrm>
            <a:prstGeom prst="line">
              <a:avLst/>
            </a:prstGeom>
            <a:noFill/>
            <a:ln w="28575" cap="flat" cmpd="sng" algn="ctr">
              <a:solidFill>
                <a:sysClr val="windowText" lastClr="000000"/>
              </a:solidFill>
              <a:prstDash val="lgDash"/>
              <a:miter lim="800000"/>
            </a:ln>
            <a:effectLst/>
          </p:spPr>
        </p:cxnSp>
        <p:cxnSp>
          <p:nvCxnSpPr>
            <p:cNvPr id="35" name="Прямая со стрелкой 34"/>
            <p:cNvCxnSpPr/>
            <p:nvPr/>
          </p:nvCxnSpPr>
          <p:spPr>
            <a:xfrm>
              <a:off x="7505700" y="3672446"/>
              <a:ext cx="0" cy="14380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H="1">
              <a:off x="7357251" y="3672446"/>
              <a:ext cx="9979" cy="14380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a:stCxn id="77" idx="2"/>
            </p:cNvCxnSpPr>
            <p:nvPr/>
          </p:nvCxnSpPr>
          <p:spPr>
            <a:xfrm flipH="1">
              <a:off x="7232819" y="3672446"/>
              <a:ext cx="2" cy="14380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flipH="1">
              <a:off x="7102046" y="3672446"/>
              <a:ext cx="8055" cy="14380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6992860" y="3672446"/>
              <a:ext cx="0" cy="14380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a:off x="6870819" y="3672446"/>
              <a:ext cx="8806" cy="14421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flipH="1">
              <a:off x="7608673" y="3672446"/>
              <a:ext cx="5707" cy="14421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2" name="Группа 41"/>
            <p:cNvGrpSpPr/>
            <p:nvPr/>
          </p:nvGrpSpPr>
          <p:grpSpPr>
            <a:xfrm>
              <a:off x="753761" y="4740065"/>
              <a:ext cx="8253506" cy="1873219"/>
              <a:chOff x="753761" y="4740065"/>
              <a:chExt cx="8253506" cy="1873219"/>
            </a:xfrm>
          </p:grpSpPr>
          <p:pic>
            <p:nvPicPr>
              <p:cNvPr id="126" name="Рисунок 1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761" y="4740065"/>
                <a:ext cx="976184" cy="1873219"/>
              </a:xfrm>
              <a:prstGeom prst="rect">
                <a:avLst/>
              </a:prstGeom>
            </p:spPr>
          </p:pic>
          <p:sp>
            <p:nvSpPr>
              <p:cNvPr id="127" name="Прямоугольник 126"/>
              <p:cNvSpPr/>
              <p:nvPr/>
            </p:nvSpPr>
            <p:spPr>
              <a:xfrm>
                <a:off x="8173991" y="5110459"/>
                <a:ext cx="746779" cy="9747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8" name="TextBox 127"/>
              <p:cNvSpPr txBox="1"/>
              <p:nvPr/>
            </p:nvSpPr>
            <p:spPr>
              <a:xfrm>
                <a:off x="8164694" y="5110459"/>
                <a:ext cx="47991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1</a:t>
                </a:r>
                <a:endParaRPr lang="ru-RU" dirty="0">
                  <a:latin typeface="Times New Roman" panose="02020603050405020304" pitchFamily="18" charset="0"/>
                  <a:cs typeface="Times New Roman" panose="02020603050405020304" pitchFamily="18" charset="0"/>
                </a:endParaRPr>
              </a:p>
            </p:txBody>
          </p:sp>
          <p:sp>
            <p:nvSpPr>
              <p:cNvPr id="129" name="TextBox 128"/>
              <p:cNvSpPr txBox="1"/>
              <p:nvPr/>
            </p:nvSpPr>
            <p:spPr>
              <a:xfrm>
                <a:off x="8527348" y="5676266"/>
                <a:ext cx="479919"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0</a:t>
                </a:r>
                <a:endParaRPr lang="ru-RU" dirty="0">
                  <a:latin typeface="Times New Roman" panose="02020603050405020304" pitchFamily="18" charset="0"/>
                  <a:cs typeface="Times New Roman" panose="02020603050405020304" pitchFamily="18" charset="0"/>
                </a:endParaRPr>
              </a:p>
            </p:txBody>
          </p:sp>
          <p:cxnSp>
            <p:nvCxnSpPr>
              <p:cNvPr id="130" name="Прямая соединительная линия 129"/>
              <p:cNvCxnSpPr/>
              <p:nvPr/>
            </p:nvCxnSpPr>
            <p:spPr>
              <a:xfrm flipV="1">
                <a:off x="8164694" y="5110459"/>
                <a:ext cx="756076" cy="9747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Прямая со стрелкой 130"/>
              <p:cNvCxnSpPr>
                <a:stCxn id="134" idx="3"/>
                <a:endCxn id="127" idx="1"/>
              </p:cNvCxnSpPr>
              <p:nvPr/>
            </p:nvCxnSpPr>
            <p:spPr>
              <a:xfrm>
                <a:off x="7690020" y="5597840"/>
                <a:ext cx="48397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2" name="Группа 131"/>
              <p:cNvGrpSpPr/>
              <p:nvPr/>
            </p:nvGrpSpPr>
            <p:grpSpPr>
              <a:xfrm>
                <a:off x="1575650" y="5110459"/>
                <a:ext cx="6114370" cy="974762"/>
                <a:chOff x="1575650" y="5110459"/>
                <a:chExt cx="6114370" cy="974762"/>
              </a:xfrm>
            </p:grpSpPr>
            <p:sp>
              <p:nvSpPr>
                <p:cNvPr id="133" name="Прямоугольник 132"/>
                <p:cNvSpPr/>
                <p:nvPr/>
              </p:nvSpPr>
              <p:spPr>
                <a:xfrm>
                  <a:off x="3929572" y="5110460"/>
                  <a:ext cx="938865" cy="9747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4" name="Прямоугольник 133"/>
                <p:cNvSpPr/>
                <p:nvPr/>
              </p:nvSpPr>
              <p:spPr>
                <a:xfrm>
                  <a:off x="6775620" y="5110459"/>
                  <a:ext cx="914400" cy="9747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5" name="TextBox 134"/>
                <p:cNvSpPr txBox="1"/>
                <p:nvPr/>
              </p:nvSpPr>
              <p:spPr>
                <a:xfrm>
                  <a:off x="4159044" y="5438436"/>
                  <a:ext cx="47991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VI</a:t>
                  </a:r>
                  <a:endParaRPr lang="ru-RU" dirty="0">
                    <a:latin typeface="Times New Roman" panose="02020603050405020304" pitchFamily="18" charset="0"/>
                    <a:cs typeface="Times New Roman" panose="02020603050405020304" pitchFamily="18" charset="0"/>
                  </a:endParaRPr>
                </a:p>
              </p:txBody>
            </p:sp>
            <p:sp>
              <p:nvSpPr>
                <p:cNvPr id="136" name="TextBox 135"/>
                <p:cNvSpPr txBox="1"/>
                <p:nvPr/>
              </p:nvSpPr>
              <p:spPr>
                <a:xfrm>
                  <a:off x="6992860" y="5413173"/>
                  <a:ext cx="479919"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C</a:t>
                  </a:r>
                  <a:endParaRPr lang="ru-RU" dirty="0">
                    <a:latin typeface="Times New Roman" panose="02020603050405020304" pitchFamily="18" charset="0"/>
                    <a:cs typeface="Times New Roman" panose="02020603050405020304" pitchFamily="18" charset="0"/>
                  </a:endParaRPr>
                </a:p>
              </p:txBody>
            </p:sp>
            <p:cxnSp>
              <p:nvCxnSpPr>
                <p:cNvPr id="137" name="Прямая со стрелкой 136"/>
                <p:cNvCxnSpPr/>
                <p:nvPr/>
              </p:nvCxnSpPr>
              <p:spPr>
                <a:xfrm>
                  <a:off x="4868437" y="5295125"/>
                  <a:ext cx="190718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Прямая со стрелкой 137"/>
                <p:cNvCxnSpPr>
                  <a:stCxn id="133" idx="3"/>
                  <a:endCxn id="134" idx="1"/>
                </p:cNvCxnSpPr>
                <p:nvPr/>
              </p:nvCxnSpPr>
              <p:spPr>
                <a:xfrm flipV="1">
                  <a:off x="4868437" y="5597840"/>
                  <a:ext cx="1907183"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Прямая со стрелкой 138"/>
                <p:cNvCxnSpPr/>
                <p:nvPr/>
              </p:nvCxnSpPr>
              <p:spPr>
                <a:xfrm>
                  <a:off x="4868437" y="5860932"/>
                  <a:ext cx="1907183"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Прямая со стрелкой 139"/>
                <p:cNvCxnSpPr/>
                <p:nvPr/>
              </p:nvCxnSpPr>
              <p:spPr>
                <a:xfrm>
                  <a:off x="1575650" y="5594761"/>
                  <a:ext cx="2360262" cy="1"/>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nvGrpSpPr>
            <p:cNvPr id="43" name="Группа 42"/>
            <p:cNvGrpSpPr/>
            <p:nvPr/>
          </p:nvGrpSpPr>
          <p:grpSpPr>
            <a:xfrm>
              <a:off x="753761" y="1347828"/>
              <a:ext cx="6936260" cy="2648514"/>
              <a:chOff x="753761" y="1347828"/>
              <a:chExt cx="6936260" cy="2648514"/>
            </a:xfrm>
          </p:grpSpPr>
          <p:sp>
            <p:nvSpPr>
              <p:cNvPr id="44" name="Прямоугольник 43"/>
              <p:cNvSpPr/>
              <p:nvPr/>
            </p:nvSpPr>
            <p:spPr>
              <a:xfrm>
                <a:off x="753761" y="1556951"/>
                <a:ext cx="914401" cy="20882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5" name="Рисунок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900" y="1583235"/>
                <a:ext cx="247138" cy="474238"/>
              </a:xfrm>
              <a:prstGeom prst="rect">
                <a:avLst/>
              </a:prstGeom>
            </p:spPr>
          </p:pic>
          <p:pic>
            <p:nvPicPr>
              <p:cNvPr id="60" name="Рисунок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8" y="1583235"/>
                <a:ext cx="247138" cy="474238"/>
              </a:xfrm>
              <a:prstGeom prst="rect">
                <a:avLst/>
              </a:prstGeom>
            </p:spPr>
          </p:pic>
          <p:pic>
            <p:nvPicPr>
              <p:cNvPr id="62" name="Рисунок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176" y="1583235"/>
                <a:ext cx="247138" cy="474238"/>
              </a:xfrm>
              <a:prstGeom prst="rect">
                <a:avLst/>
              </a:prstGeom>
            </p:spPr>
          </p:pic>
          <p:pic>
            <p:nvPicPr>
              <p:cNvPr id="63" name="Рисунок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900" y="2057473"/>
                <a:ext cx="247138" cy="474238"/>
              </a:xfrm>
              <a:prstGeom prst="rect">
                <a:avLst/>
              </a:prstGeom>
            </p:spPr>
          </p:pic>
          <p:pic>
            <p:nvPicPr>
              <p:cNvPr id="64" name="Рисунок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7" y="2065294"/>
                <a:ext cx="247138" cy="474238"/>
              </a:xfrm>
              <a:prstGeom prst="rect">
                <a:avLst/>
              </a:prstGeom>
            </p:spPr>
          </p:pic>
          <p:pic>
            <p:nvPicPr>
              <p:cNvPr id="66" name="Рисунок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176" y="2073115"/>
                <a:ext cx="247138" cy="474238"/>
              </a:xfrm>
              <a:prstGeom prst="rect">
                <a:avLst/>
              </a:prstGeom>
            </p:spPr>
          </p:pic>
          <p:pic>
            <p:nvPicPr>
              <p:cNvPr id="67" name="Рисунок 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900" y="2555164"/>
                <a:ext cx="247138" cy="474238"/>
              </a:xfrm>
              <a:prstGeom prst="rect">
                <a:avLst/>
              </a:prstGeom>
            </p:spPr>
          </p:pic>
          <p:pic>
            <p:nvPicPr>
              <p:cNvPr id="68" name="Рисунок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6" y="2547343"/>
                <a:ext cx="247138" cy="474238"/>
              </a:xfrm>
              <a:prstGeom prst="rect">
                <a:avLst/>
              </a:prstGeom>
            </p:spPr>
          </p:pic>
          <p:pic>
            <p:nvPicPr>
              <p:cNvPr id="70" name="Рисунок 6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176" y="2562985"/>
                <a:ext cx="247138" cy="474238"/>
              </a:xfrm>
              <a:prstGeom prst="rect">
                <a:avLst/>
              </a:prstGeom>
            </p:spPr>
          </p:pic>
          <p:pic>
            <p:nvPicPr>
              <p:cNvPr id="72" name="Рисунок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900" y="3052855"/>
                <a:ext cx="247138" cy="474238"/>
              </a:xfrm>
              <a:prstGeom prst="rect">
                <a:avLst/>
              </a:prstGeom>
            </p:spPr>
          </p:pic>
          <p:pic>
            <p:nvPicPr>
              <p:cNvPr id="73" name="Рисунок 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6" y="3059396"/>
                <a:ext cx="247138" cy="474238"/>
              </a:xfrm>
              <a:prstGeom prst="rect">
                <a:avLst/>
              </a:prstGeom>
            </p:spPr>
          </p:pic>
          <p:pic>
            <p:nvPicPr>
              <p:cNvPr id="75" name="Рисунок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2172" y="3059386"/>
                <a:ext cx="247138" cy="474238"/>
              </a:xfrm>
              <a:prstGeom prst="rect">
                <a:avLst/>
              </a:prstGeom>
            </p:spPr>
          </p:pic>
          <p:pic>
            <p:nvPicPr>
              <p:cNvPr id="76" name="Рисунок 75"/>
              <p:cNvPicPr>
                <a:picLocks noChangeAspect="1"/>
              </p:cNvPicPr>
              <p:nvPr/>
            </p:nvPicPr>
            <p:blipFill>
              <a:blip r:embed="rId4"/>
              <a:stretch>
                <a:fillRect/>
              </a:stretch>
            </p:blipFill>
            <p:spPr>
              <a:xfrm>
                <a:off x="3929572" y="1556951"/>
                <a:ext cx="938865" cy="2115495"/>
              </a:xfrm>
              <a:prstGeom prst="rect">
                <a:avLst/>
              </a:prstGeom>
            </p:spPr>
          </p:pic>
          <p:sp>
            <p:nvSpPr>
              <p:cNvPr id="77" name="Прямоугольник 76"/>
              <p:cNvSpPr/>
              <p:nvPr/>
            </p:nvSpPr>
            <p:spPr>
              <a:xfrm>
                <a:off x="6775620" y="1584155"/>
                <a:ext cx="914401" cy="208829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Прямоугольник 77"/>
              <p:cNvSpPr/>
              <p:nvPr/>
            </p:nvSpPr>
            <p:spPr>
              <a:xfrm>
                <a:off x="2557847" y="1347828"/>
                <a:ext cx="593131" cy="9747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Прямоугольник 78"/>
              <p:cNvSpPr/>
              <p:nvPr/>
            </p:nvSpPr>
            <p:spPr>
              <a:xfrm>
                <a:off x="2557848" y="3021581"/>
                <a:ext cx="593131" cy="9747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Прямоугольник 79"/>
              <p:cNvSpPr/>
              <p:nvPr/>
            </p:nvSpPr>
            <p:spPr>
              <a:xfrm>
                <a:off x="5525463" y="2140919"/>
                <a:ext cx="593131" cy="9747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Box 80"/>
              <p:cNvSpPr txBox="1"/>
              <p:nvPr/>
            </p:nvSpPr>
            <p:spPr>
              <a:xfrm>
                <a:off x="2614452" y="1635688"/>
                <a:ext cx="47991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ST</a:t>
                </a:r>
                <a:endParaRPr lang="ru-RU" dirty="0">
                  <a:latin typeface="Times New Roman" panose="02020603050405020304" pitchFamily="18" charset="0"/>
                  <a:cs typeface="Times New Roman" panose="02020603050405020304" pitchFamily="18" charset="0"/>
                </a:endParaRPr>
              </a:p>
            </p:txBody>
          </p:sp>
          <p:sp>
            <p:nvSpPr>
              <p:cNvPr id="82" name="TextBox 81"/>
              <p:cNvSpPr txBox="1"/>
              <p:nvPr/>
            </p:nvSpPr>
            <p:spPr>
              <a:xfrm>
                <a:off x="2647399" y="3303114"/>
                <a:ext cx="47991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VI</a:t>
                </a:r>
                <a:endParaRPr lang="ru-RU" dirty="0">
                  <a:latin typeface="Times New Roman" panose="02020603050405020304" pitchFamily="18" charset="0"/>
                  <a:cs typeface="Times New Roman" panose="02020603050405020304" pitchFamily="18" charset="0"/>
                </a:endParaRPr>
              </a:p>
            </p:txBody>
          </p:sp>
          <p:sp>
            <p:nvSpPr>
              <p:cNvPr id="83" name="TextBox 82"/>
              <p:cNvSpPr txBox="1"/>
              <p:nvPr/>
            </p:nvSpPr>
            <p:spPr>
              <a:xfrm>
                <a:off x="5638675" y="2443633"/>
                <a:ext cx="47991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AI</a:t>
                </a:r>
                <a:endParaRPr lang="ru-RU" dirty="0">
                  <a:latin typeface="Times New Roman" panose="02020603050405020304" pitchFamily="18" charset="0"/>
                  <a:cs typeface="Times New Roman" panose="02020603050405020304" pitchFamily="18" charset="0"/>
                </a:endParaRPr>
              </a:p>
            </p:txBody>
          </p:sp>
          <p:cxnSp>
            <p:nvCxnSpPr>
              <p:cNvPr id="84" name="Прямая со стрелкой 83"/>
              <p:cNvCxnSpPr>
                <a:endCxn id="78" idx="1"/>
              </p:cNvCxnSpPr>
              <p:nvPr/>
            </p:nvCxnSpPr>
            <p:spPr>
              <a:xfrm flipV="1">
                <a:off x="1668162" y="1835209"/>
                <a:ext cx="889685" cy="30571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Прямая со стрелкой 84"/>
              <p:cNvCxnSpPr>
                <a:endCxn id="79" idx="1"/>
              </p:cNvCxnSpPr>
              <p:nvPr/>
            </p:nvCxnSpPr>
            <p:spPr>
              <a:xfrm>
                <a:off x="1668162" y="2928551"/>
                <a:ext cx="889686" cy="5804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Прямая со стрелкой 85"/>
              <p:cNvCxnSpPr>
                <a:stCxn id="78" idx="3"/>
              </p:cNvCxnSpPr>
              <p:nvPr/>
            </p:nvCxnSpPr>
            <p:spPr>
              <a:xfrm flipV="1">
                <a:off x="3150978" y="1820354"/>
                <a:ext cx="778594" cy="14855"/>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7" name="Прямая со стрелкой 86"/>
              <p:cNvCxnSpPr/>
              <p:nvPr/>
            </p:nvCxnSpPr>
            <p:spPr>
              <a:xfrm flipV="1">
                <a:off x="3150979" y="3402666"/>
                <a:ext cx="778593" cy="2118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p:nvPr/>
            </p:nvCxnSpPr>
            <p:spPr>
              <a:xfrm>
                <a:off x="4868437" y="2614697"/>
                <a:ext cx="657026"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Прямая соединительная линия 89"/>
              <p:cNvCxnSpPr>
                <a:stCxn id="80" idx="3"/>
                <a:endCxn id="77" idx="1"/>
              </p:cNvCxnSpPr>
              <p:nvPr/>
            </p:nvCxnSpPr>
            <p:spPr>
              <a:xfrm>
                <a:off x="6118594" y="2628300"/>
                <a:ext cx="657026"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p:cNvCxnSpPr/>
              <p:nvPr/>
            </p:nvCxnSpPr>
            <p:spPr>
              <a:xfrm flipV="1">
                <a:off x="3150978" y="3857111"/>
                <a:ext cx="2654519" cy="226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Прямая со стрелкой 92"/>
              <p:cNvCxnSpPr/>
              <p:nvPr/>
            </p:nvCxnSpPr>
            <p:spPr>
              <a:xfrm flipH="1" flipV="1">
                <a:off x="5813740" y="3115682"/>
                <a:ext cx="8277" cy="7414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4" name="Рисунок 9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7880" y="1612810"/>
                <a:ext cx="241786" cy="463968"/>
              </a:xfrm>
              <a:prstGeom prst="rect">
                <a:avLst/>
              </a:prstGeom>
            </p:spPr>
          </p:pic>
          <p:pic>
            <p:nvPicPr>
              <p:cNvPr id="96" name="Рисунок 9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6284" y="1603224"/>
                <a:ext cx="241786" cy="463968"/>
              </a:xfrm>
              <a:prstGeom prst="rect">
                <a:avLst/>
              </a:prstGeom>
            </p:spPr>
          </p:pic>
          <p:pic>
            <p:nvPicPr>
              <p:cNvPr id="98" name="Рисунок 9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8070" y="1612810"/>
                <a:ext cx="241786" cy="463968"/>
              </a:xfrm>
              <a:prstGeom prst="rect">
                <a:avLst/>
              </a:prstGeom>
            </p:spPr>
          </p:pic>
          <p:pic>
            <p:nvPicPr>
              <p:cNvPr id="100" name="Рисунок 9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4498" y="2110855"/>
                <a:ext cx="241786" cy="463968"/>
              </a:xfrm>
              <a:prstGeom prst="rect">
                <a:avLst/>
              </a:prstGeom>
            </p:spPr>
          </p:pic>
          <p:pic>
            <p:nvPicPr>
              <p:cNvPr id="104" name="Рисунок 10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4090" y="2110855"/>
                <a:ext cx="241786" cy="463968"/>
              </a:xfrm>
              <a:prstGeom prst="rect">
                <a:avLst/>
              </a:prstGeom>
            </p:spPr>
          </p:pic>
          <p:pic>
            <p:nvPicPr>
              <p:cNvPr id="105" name="Рисунок 10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5876" y="2099057"/>
                <a:ext cx="241786" cy="463968"/>
              </a:xfrm>
              <a:prstGeom prst="rect">
                <a:avLst/>
              </a:prstGeom>
            </p:spPr>
          </p:pic>
          <p:pic>
            <p:nvPicPr>
              <p:cNvPr id="106" name="Рисунок 10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39907" y="2628299"/>
                <a:ext cx="244183" cy="468567"/>
              </a:xfrm>
              <a:prstGeom prst="rect">
                <a:avLst/>
              </a:prstGeom>
            </p:spPr>
          </p:pic>
          <p:pic>
            <p:nvPicPr>
              <p:cNvPr id="107" name="Рисунок 10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6232" y="2634908"/>
                <a:ext cx="244183" cy="468567"/>
              </a:xfrm>
              <a:prstGeom prst="rect">
                <a:avLst/>
              </a:prstGeom>
            </p:spPr>
          </p:pic>
          <p:pic>
            <p:nvPicPr>
              <p:cNvPr id="108" name="Рисунок 10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1535" y="2643269"/>
                <a:ext cx="244183" cy="468567"/>
              </a:xfrm>
              <a:prstGeom prst="rect">
                <a:avLst/>
              </a:prstGeom>
            </p:spPr>
          </p:pic>
          <p:pic>
            <p:nvPicPr>
              <p:cNvPr id="109" name="Рисунок 10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7442" y="3147068"/>
                <a:ext cx="244183" cy="468567"/>
              </a:xfrm>
              <a:prstGeom prst="rect">
                <a:avLst/>
              </a:prstGeom>
            </p:spPr>
          </p:pic>
          <p:pic>
            <p:nvPicPr>
              <p:cNvPr id="110" name="Рисунок 10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9868" y="3146941"/>
                <a:ext cx="244183" cy="468567"/>
              </a:xfrm>
              <a:prstGeom prst="rect">
                <a:avLst/>
              </a:prstGeom>
            </p:spPr>
          </p:pic>
          <p:pic>
            <p:nvPicPr>
              <p:cNvPr id="111" name="Рисунок 1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0415" y="3146941"/>
                <a:ext cx="244183" cy="468567"/>
              </a:xfrm>
              <a:prstGeom prst="rect">
                <a:avLst/>
              </a:prstGeom>
            </p:spPr>
          </p:pic>
          <p:cxnSp>
            <p:nvCxnSpPr>
              <p:cNvPr id="112" name="Прямая соединительная линия 111"/>
              <p:cNvCxnSpPr>
                <a:stCxn id="76" idx="1"/>
                <a:endCxn id="76" idx="3"/>
              </p:cNvCxnSpPr>
              <p:nvPr/>
            </p:nvCxnSpPr>
            <p:spPr>
              <a:xfrm>
                <a:off x="3929572" y="2614699"/>
                <a:ext cx="9388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3" name="Рисунок 1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2363" y="1646067"/>
                <a:ext cx="249683" cy="473289"/>
              </a:xfrm>
              <a:prstGeom prst="rect">
                <a:avLst/>
              </a:prstGeom>
            </p:spPr>
          </p:pic>
          <p:pic>
            <p:nvPicPr>
              <p:cNvPr id="114" name="Рисунок 1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07568" y="1646066"/>
                <a:ext cx="249683" cy="472773"/>
              </a:xfrm>
              <a:prstGeom prst="rect">
                <a:avLst/>
              </a:prstGeom>
            </p:spPr>
          </p:pic>
          <p:pic>
            <p:nvPicPr>
              <p:cNvPr id="115" name="Рисунок 1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7230" y="1644306"/>
                <a:ext cx="249683" cy="454752"/>
              </a:xfrm>
              <a:prstGeom prst="rect">
                <a:avLst/>
              </a:prstGeom>
            </p:spPr>
          </p:pic>
          <p:pic>
            <p:nvPicPr>
              <p:cNvPr id="116" name="Рисунок 1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7831" y="2176358"/>
                <a:ext cx="249683" cy="398466"/>
              </a:xfrm>
              <a:prstGeom prst="rect">
                <a:avLst/>
              </a:prstGeom>
            </p:spPr>
          </p:pic>
          <p:pic>
            <p:nvPicPr>
              <p:cNvPr id="117" name="Рисунок 1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7514" y="2174596"/>
                <a:ext cx="249683" cy="400228"/>
              </a:xfrm>
              <a:prstGeom prst="rect">
                <a:avLst/>
              </a:prstGeom>
            </p:spPr>
          </p:pic>
          <p:pic>
            <p:nvPicPr>
              <p:cNvPr id="118" name="Рисунок 1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1004" y="2174595"/>
                <a:ext cx="249683" cy="400228"/>
              </a:xfrm>
              <a:prstGeom prst="rect">
                <a:avLst/>
              </a:prstGeom>
            </p:spPr>
          </p:pic>
          <p:pic>
            <p:nvPicPr>
              <p:cNvPr id="119" name="Рисунок 1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77831" y="2670722"/>
                <a:ext cx="268689" cy="453366"/>
              </a:xfrm>
              <a:prstGeom prst="rect">
                <a:avLst/>
              </a:prstGeom>
            </p:spPr>
          </p:pic>
          <p:pic>
            <p:nvPicPr>
              <p:cNvPr id="120" name="Рисунок 1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40883" y="2669350"/>
                <a:ext cx="268689" cy="434125"/>
              </a:xfrm>
              <a:prstGeom prst="rect">
                <a:avLst/>
              </a:prstGeom>
            </p:spPr>
          </p:pic>
          <p:pic>
            <p:nvPicPr>
              <p:cNvPr id="121" name="Рисунок 1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96853" y="2676965"/>
                <a:ext cx="268689" cy="426510"/>
              </a:xfrm>
              <a:prstGeom prst="rect">
                <a:avLst/>
              </a:prstGeom>
            </p:spPr>
          </p:pic>
          <p:pic>
            <p:nvPicPr>
              <p:cNvPr id="122" name="Рисунок 1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77831" y="3157291"/>
                <a:ext cx="268689" cy="468610"/>
              </a:xfrm>
              <a:prstGeom prst="rect">
                <a:avLst/>
              </a:prstGeom>
            </p:spPr>
          </p:pic>
          <p:pic>
            <p:nvPicPr>
              <p:cNvPr id="123" name="Рисунок 1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8164" y="3146317"/>
                <a:ext cx="268689" cy="468610"/>
              </a:xfrm>
              <a:prstGeom prst="rect">
                <a:avLst/>
              </a:prstGeom>
            </p:spPr>
          </p:pic>
          <p:pic>
            <p:nvPicPr>
              <p:cNvPr id="124" name="Рисунок 1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9339" y="3146052"/>
                <a:ext cx="268689" cy="468610"/>
              </a:xfrm>
              <a:prstGeom prst="rect">
                <a:avLst/>
              </a:prstGeom>
            </p:spPr>
          </p:pic>
          <p:cxnSp>
            <p:nvCxnSpPr>
              <p:cNvPr id="125" name="Прямая соединительная линия 124"/>
              <p:cNvCxnSpPr>
                <a:stCxn id="77" idx="1"/>
                <a:endCxn id="77" idx="3"/>
              </p:cNvCxnSpPr>
              <p:nvPr/>
            </p:nvCxnSpPr>
            <p:spPr>
              <a:xfrm>
                <a:off x="6775620" y="2628301"/>
                <a:ext cx="9144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1258072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1625" y="-177800"/>
            <a:ext cx="8686800" cy="1143000"/>
          </a:xfrm>
        </p:spPr>
        <p:txBody>
          <a:bodyPr/>
          <a:lstStyle/>
          <a:p>
            <a:r>
              <a:rPr lang="ru-RU" altLang="ru-RU" sz="3200" dirty="0">
                <a:solidFill>
                  <a:schemeClr val="accent2"/>
                </a:solidFill>
              </a:rPr>
              <a:t>Изменчивость поведенческих параметров</a:t>
            </a:r>
            <a:endParaRPr lang="en-US" altLang="ru-RU" sz="3200" dirty="0"/>
          </a:p>
        </p:txBody>
      </p:sp>
      <p:sp>
        <p:nvSpPr>
          <p:cNvPr id="122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A323EAC-3BC8-435E-9528-C193C6383929}" type="slidenum">
              <a:rPr lang="ru-RU" altLang="ru-RU" sz="1400" smtClean="0"/>
              <a:pPr>
                <a:spcBef>
                  <a:spcPct val="0"/>
                </a:spcBef>
                <a:buFontTx/>
                <a:buNone/>
              </a:pPr>
              <a:t>8</a:t>
            </a:fld>
            <a:endParaRPr lang="ru-RU" altLang="ru-RU" sz="1400"/>
          </a:p>
        </p:txBody>
      </p:sp>
      <p:sp>
        <p:nvSpPr>
          <p:cNvPr id="12292" name="Rectangle 4"/>
          <p:cNvSpPr>
            <a:spLocks noChangeArrowheads="1"/>
          </p:cNvSpPr>
          <p:nvPr/>
        </p:nvSpPr>
        <p:spPr bwMode="auto">
          <a:xfrm>
            <a:off x="-404813" y="3395663"/>
            <a:ext cx="7251701"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lnSpc>
                <a:spcPct val="80000"/>
              </a:lnSpc>
              <a:spcBef>
                <a:spcPct val="0"/>
              </a:spcBef>
              <a:buFontTx/>
              <a:buNone/>
            </a:pPr>
            <a:r>
              <a:rPr lang="ru-RU" altLang="ru-RU" sz="1800">
                <a:solidFill>
                  <a:schemeClr val="accent2"/>
                </a:solidFill>
                <a:latin typeface="Arial" panose="020B0604020202020204" pitchFamily="34" charset="0"/>
              </a:rPr>
              <a:t> </a:t>
            </a:r>
          </a:p>
        </p:txBody>
      </p:sp>
      <p:sp>
        <p:nvSpPr>
          <p:cNvPr id="2" name="Rectangle 1"/>
          <p:cNvSpPr/>
          <p:nvPr/>
        </p:nvSpPr>
        <p:spPr>
          <a:xfrm>
            <a:off x="1866934" y="6141357"/>
            <a:ext cx="5737981" cy="461665"/>
          </a:xfrm>
          <a:prstGeom prst="rect">
            <a:avLst/>
          </a:prstGeom>
        </p:spPr>
        <p:txBody>
          <a:bodyPr wrap="none">
            <a:spAutoFit/>
          </a:bodyPr>
          <a:lstStyle/>
          <a:p>
            <a:r>
              <a:rPr lang="ru-RU" altLang="en-US" sz="2400" dirty="0"/>
              <a:t>При предъявлении внешних стимулов </a:t>
            </a:r>
            <a:endParaRPr lang="en-US" sz="2400" dirty="0"/>
          </a:p>
        </p:txBody>
      </p:sp>
      <p:sp>
        <p:nvSpPr>
          <p:cNvPr id="3" name="Rectangle 2"/>
          <p:cNvSpPr/>
          <p:nvPr/>
        </p:nvSpPr>
        <p:spPr>
          <a:xfrm>
            <a:off x="1866934" y="3164830"/>
            <a:ext cx="5676747" cy="461665"/>
          </a:xfrm>
          <a:prstGeom prst="rect">
            <a:avLst/>
          </a:prstGeom>
        </p:spPr>
        <p:txBody>
          <a:bodyPr wrap="none">
            <a:spAutoFit/>
          </a:bodyPr>
          <a:lstStyle/>
          <a:p>
            <a:r>
              <a:rPr lang="ru-RU" altLang="en-US" sz="2400" dirty="0"/>
              <a:t>Без предъявления внешних стимулов </a:t>
            </a:r>
            <a:endParaRPr lang="en-US" sz="2400" dirty="0"/>
          </a:p>
        </p:txBody>
      </p:sp>
      <p:pic>
        <p:nvPicPr>
          <p:cNvPr id="6" name="Picture 5"/>
          <p:cNvPicPr>
            <a:picLocks noChangeAspect="1"/>
          </p:cNvPicPr>
          <p:nvPr/>
        </p:nvPicPr>
        <p:blipFill>
          <a:blip r:embed="rId3"/>
          <a:stretch>
            <a:fillRect/>
          </a:stretch>
        </p:blipFill>
        <p:spPr>
          <a:xfrm>
            <a:off x="3221037" y="857251"/>
            <a:ext cx="2387283" cy="2110222"/>
          </a:xfrm>
          <a:prstGeom prst="rect">
            <a:avLst/>
          </a:prstGeom>
        </p:spPr>
      </p:pic>
      <p:pic>
        <p:nvPicPr>
          <p:cNvPr id="7" name="Picture 6"/>
          <p:cNvPicPr>
            <a:picLocks noChangeAspect="1"/>
          </p:cNvPicPr>
          <p:nvPr/>
        </p:nvPicPr>
        <p:blipFill>
          <a:blip r:embed="rId4"/>
          <a:stretch>
            <a:fillRect/>
          </a:stretch>
        </p:blipFill>
        <p:spPr>
          <a:xfrm>
            <a:off x="301625" y="766037"/>
            <a:ext cx="2740411" cy="2297873"/>
          </a:xfrm>
          <a:prstGeom prst="rect">
            <a:avLst/>
          </a:prstGeom>
        </p:spPr>
      </p:pic>
      <p:pic>
        <p:nvPicPr>
          <p:cNvPr id="9" name="Picture 8"/>
          <p:cNvPicPr>
            <a:picLocks noChangeAspect="1"/>
          </p:cNvPicPr>
          <p:nvPr/>
        </p:nvPicPr>
        <p:blipFill>
          <a:blip r:embed="rId5"/>
          <a:stretch>
            <a:fillRect/>
          </a:stretch>
        </p:blipFill>
        <p:spPr>
          <a:xfrm>
            <a:off x="3221037" y="3764995"/>
            <a:ext cx="2753043" cy="2253169"/>
          </a:xfrm>
          <a:prstGeom prst="rect">
            <a:avLst/>
          </a:prstGeom>
        </p:spPr>
      </p:pic>
      <p:pic>
        <p:nvPicPr>
          <p:cNvPr id="10" name="Picture 9"/>
          <p:cNvPicPr>
            <a:picLocks noChangeAspect="1"/>
          </p:cNvPicPr>
          <p:nvPr/>
        </p:nvPicPr>
        <p:blipFill>
          <a:blip r:embed="rId6"/>
          <a:stretch>
            <a:fillRect/>
          </a:stretch>
        </p:blipFill>
        <p:spPr>
          <a:xfrm>
            <a:off x="691832" y="3797205"/>
            <a:ext cx="2350204" cy="2204873"/>
          </a:xfrm>
          <a:prstGeom prst="rect">
            <a:avLst/>
          </a:prstGeom>
        </p:spPr>
      </p:pic>
      <p:pic>
        <p:nvPicPr>
          <p:cNvPr id="4" name="Picture 3"/>
          <p:cNvPicPr>
            <a:picLocks noChangeAspect="1"/>
          </p:cNvPicPr>
          <p:nvPr/>
        </p:nvPicPr>
        <p:blipFill>
          <a:blip r:embed="rId7"/>
          <a:stretch>
            <a:fillRect/>
          </a:stretch>
        </p:blipFill>
        <p:spPr>
          <a:xfrm>
            <a:off x="6063585" y="847795"/>
            <a:ext cx="2469575" cy="2119678"/>
          </a:xfrm>
          <a:prstGeom prst="rect">
            <a:avLst/>
          </a:prstGeom>
        </p:spPr>
      </p:pic>
      <p:pic>
        <p:nvPicPr>
          <p:cNvPr id="5" name="Picture 4"/>
          <p:cNvPicPr>
            <a:picLocks noChangeAspect="1"/>
          </p:cNvPicPr>
          <p:nvPr/>
        </p:nvPicPr>
        <p:blipFill>
          <a:blip r:embed="rId8"/>
          <a:stretch>
            <a:fillRect/>
          </a:stretch>
        </p:blipFill>
        <p:spPr>
          <a:xfrm>
            <a:off x="6321407" y="3755958"/>
            <a:ext cx="2616129" cy="2354070"/>
          </a:xfrm>
          <a:prstGeom prst="rect">
            <a:avLst/>
          </a:prstGeom>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45EB695-9D97-4D21-BA77-A9B8EABEA80A}" type="slidenum">
              <a:rPr lang="ru-RU" altLang="ru-RU" sz="1400" smtClean="0"/>
              <a:pPr>
                <a:spcBef>
                  <a:spcPct val="0"/>
                </a:spcBef>
                <a:buFontTx/>
                <a:buNone/>
              </a:pPr>
              <a:t>9</a:t>
            </a:fld>
            <a:endParaRPr lang="ru-RU" altLang="ru-RU" sz="1400"/>
          </a:p>
        </p:txBody>
      </p:sp>
      <p:sp>
        <p:nvSpPr>
          <p:cNvPr id="2" name="Rectangle 2"/>
          <p:cNvSpPr>
            <a:spLocks noGrp="1" noChangeArrowheads="1"/>
          </p:cNvSpPr>
          <p:nvPr>
            <p:ph type="title"/>
          </p:nvPr>
        </p:nvSpPr>
        <p:spPr>
          <a:xfrm>
            <a:off x="203994" y="72231"/>
            <a:ext cx="8802687" cy="741363"/>
          </a:xfrm>
        </p:spPr>
        <p:txBody>
          <a:bodyPr/>
          <a:lstStyle/>
          <a:p>
            <a:pPr eaLnBrk="1" hangingPunct="1">
              <a:defRPr/>
            </a:pPr>
            <a:r>
              <a:rPr lang="ru-RU" sz="2800" dirty="0">
                <a:solidFill>
                  <a:srgbClr val="3333CC"/>
                </a:solidFill>
                <a:effectLst>
                  <a:outerShdw blurRad="38100" dist="38100" dir="2700000" algn="tl">
                    <a:srgbClr val="C0C0C0"/>
                  </a:outerShdw>
                </a:effectLst>
              </a:rPr>
              <a:t>Средние и мгновенные значения поведенческих параметров</a:t>
            </a:r>
            <a:endParaRPr lang="ru-RU" sz="2800" dirty="0"/>
          </a:p>
        </p:txBody>
      </p:sp>
      <p:sp>
        <p:nvSpPr>
          <p:cNvPr id="3" name="Rectangle 2"/>
          <p:cNvSpPr/>
          <p:nvPr/>
        </p:nvSpPr>
        <p:spPr>
          <a:xfrm>
            <a:off x="73378" y="5674407"/>
            <a:ext cx="4049984" cy="1200329"/>
          </a:xfrm>
          <a:prstGeom prst="rect">
            <a:avLst/>
          </a:prstGeom>
        </p:spPr>
        <p:txBody>
          <a:bodyPr wrap="square">
            <a:spAutoFit/>
          </a:bodyPr>
          <a:lstStyle/>
          <a:p>
            <a:pPr algn="ctr">
              <a:defRPr/>
            </a:pPr>
            <a:r>
              <a:rPr lang="ru-RU" sz="2400" dirty="0">
                <a:effectLst>
                  <a:outerShdw blurRad="38100" dist="38100" dir="2700000" algn="tl">
                    <a:srgbClr val="C0C0C0"/>
                  </a:outerShdw>
                </a:effectLst>
              </a:rPr>
              <a:t>Сравнение пациентов и нормы по базе средних значений</a:t>
            </a:r>
            <a:endParaRPr lang="en-US" sz="2400" dirty="0">
              <a:effectLst>
                <a:outerShdw blurRad="38100" dist="38100" dir="2700000" algn="tl">
                  <a:srgbClr val="C0C0C0"/>
                </a:outerShdw>
              </a:effectLst>
            </a:endParaRPr>
          </a:p>
        </p:txBody>
      </p:sp>
      <p:pic>
        <p:nvPicPr>
          <p:cNvPr id="4" name="Picture 3"/>
          <p:cNvPicPr>
            <a:picLocks noChangeAspect="1"/>
          </p:cNvPicPr>
          <p:nvPr/>
        </p:nvPicPr>
        <p:blipFill>
          <a:blip r:embed="rId3"/>
          <a:stretch>
            <a:fillRect/>
          </a:stretch>
        </p:blipFill>
        <p:spPr>
          <a:xfrm>
            <a:off x="568109" y="813594"/>
            <a:ext cx="3362316" cy="2348350"/>
          </a:xfrm>
          <a:prstGeom prst="rect">
            <a:avLst/>
          </a:prstGeom>
        </p:spPr>
      </p:pic>
      <p:pic>
        <p:nvPicPr>
          <p:cNvPr id="5" name="Picture 4"/>
          <p:cNvPicPr>
            <a:picLocks noChangeAspect="1"/>
          </p:cNvPicPr>
          <p:nvPr/>
        </p:nvPicPr>
        <p:blipFill>
          <a:blip r:embed="rId4"/>
          <a:stretch>
            <a:fillRect/>
          </a:stretch>
        </p:blipFill>
        <p:spPr>
          <a:xfrm>
            <a:off x="578268" y="3433919"/>
            <a:ext cx="3480984" cy="2240488"/>
          </a:xfrm>
          <a:prstGeom prst="rect">
            <a:avLst/>
          </a:prstGeom>
        </p:spPr>
      </p:pic>
      <p:pic>
        <p:nvPicPr>
          <p:cNvPr id="6" name="Picture 5"/>
          <p:cNvPicPr>
            <a:picLocks noChangeAspect="1"/>
          </p:cNvPicPr>
          <p:nvPr/>
        </p:nvPicPr>
        <p:blipFill>
          <a:blip r:embed="rId5"/>
          <a:stretch>
            <a:fillRect/>
          </a:stretch>
        </p:blipFill>
        <p:spPr>
          <a:xfrm>
            <a:off x="4123362" y="1203255"/>
            <a:ext cx="4883319" cy="3828620"/>
          </a:xfrm>
          <a:prstGeom prst="rect">
            <a:avLst/>
          </a:prstGeom>
        </p:spPr>
      </p:pic>
      <p:sp>
        <p:nvSpPr>
          <p:cNvPr id="7" name="Rectangle 6"/>
          <p:cNvSpPr/>
          <p:nvPr/>
        </p:nvSpPr>
        <p:spPr>
          <a:xfrm>
            <a:off x="4366180" y="5212408"/>
            <a:ext cx="4374039" cy="1200329"/>
          </a:xfrm>
          <a:prstGeom prst="rect">
            <a:avLst/>
          </a:prstGeom>
        </p:spPr>
        <p:txBody>
          <a:bodyPr wrap="square">
            <a:spAutoFit/>
          </a:bodyPr>
          <a:lstStyle/>
          <a:p>
            <a:pPr algn="ctr"/>
            <a:r>
              <a:rPr lang="ru-RU" sz="2400" dirty="0"/>
              <a:t>Сравнение пациентов и нормы по базе мгновенных значений</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Оформление по умолчанию">
  <a:themeElements>
    <a:clrScheme name="1_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Оформление по умолчанию">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7281</TotalTime>
  <Words>2885</Words>
  <Application>Microsoft Office PowerPoint</Application>
  <PresentationFormat>On-screen Show (4:3)</PresentationFormat>
  <Paragraphs>356</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Cambria Math</vt:lpstr>
      <vt:lpstr>Symbol</vt:lpstr>
      <vt:lpstr>Times New Roman</vt:lpstr>
      <vt:lpstr>1_Оформление по умолчанию</vt:lpstr>
      <vt:lpstr>PowerPoint Presentation</vt:lpstr>
      <vt:lpstr>Системы виброизображения первого поколения. Средства измерения прямого преобразования</vt:lpstr>
      <vt:lpstr>Базовые параметры систем виброизображения первого поколения</vt:lpstr>
      <vt:lpstr>Системы виброизображения второго поколения.  Средства измерения уравновешивающего преобразования</vt:lpstr>
      <vt:lpstr>PowerPoint Presentation</vt:lpstr>
      <vt:lpstr>Поведенческие параметры как измеряемая физическая величина в системах виброизображения </vt:lpstr>
      <vt:lpstr>PowerPoint Presentation</vt:lpstr>
      <vt:lpstr>Изменчивость поведенческих параметров</vt:lpstr>
      <vt:lpstr>Средние и мгновенные значения поведенческих параметров</vt:lpstr>
      <vt:lpstr>Структура обучения  ИНС по поведенческим параметрам</vt:lpstr>
      <vt:lpstr>Точность разбраковки баз данных и  точность произвольных измерений</vt:lpstr>
      <vt:lpstr>Ограничения ИИ</vt:lpstr>
      <vt:lpstr>Зависимость точности измерений от параметров 4-го поколения систем виброизображения</vt:lpstr>
      <vt:lpstr>PowerPoint Presentation</vt:lpstr>
      <vt:lpstr>Заключение</vt:lpstr>
      <vt:lpstr>Спасибо за внимание!</vt:lpstr>
    </vt:vector>
  </TitlesOfParts>
  <Company>ELSYS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Didenko</dc:creator>
  <cp:lastModifiedBy>vm</cp:lastModifiedBy>
  <cp:revision>616</cp:revision>
  <dcterms:created xsi:type="dcterms:W3CDTF">2007-11-14T08:50:08Z</dcterms:created>
  <dcterms:modified xsi:type="dcterms:W3CDTF">2021-06-22T13:33:16Z</dcterms:modified>
</cp:coreProperties>
</file>