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70" r:id="rId3"/>
    <p:sldId id="302" r:id="rId4"/>
    <p:sldId id="299" r:id="rId5"/>
    <p:sldId id="306" r:id="rId6"/>
    <p:sldId id="307" r:id="rId7"/>
    <p:sldId id="308" r:id="rId8"/>
    <p:sldId id="297" r:id="rId9"/>
    <p:sldId id="275" r:id="rId10"/>
    <p:sldId id="27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617B"/>
    <a:srgbClr val="996633"/>
    <a:srgbClr val="CC9900"/>
    <a:srgbClr val="CC6600"/>
    <a:srgbClr val="000099"/>
    <a:srgbClr val="0000CC"/>
    <a:srgbClr val="66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7" autoAdjust="0"/>
  </p:normalViewPr>
  <p:slideViewPr>
    <p:cSldViewPr>
      <p:cViewPr varScale="1">
        <p:scale>
          <a:sx n="84" d="100"/>
          <a:sy n="84" d="100"/>
        </p:scale>
        <p:origin x="141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D6F0-C46E-40E7-AAF8-C865897303CC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8F5B810-68C3-4BA9-B462-34A9B1768F8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8012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76DA-1BB2-49B7-A669-72422057CF37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C200-A7F9-45B5-A5FF-0BD827FC751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925314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1987-D770-4A46-AE31-18FA7E4BA58E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715B8-2B35-4338-9A16-BBD1B0308B0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4011517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4E25-1D35-4A64-A4D6-159CC77BFA96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AF46B-AA97-4FC2-A77B-337B5B9D555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2753989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77D6-200A-4220-8BE4-609202901288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E9609-2AE0-46A4-B83B-760F32E02FC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1958987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AB27C-88A8-4618-A4A0-7F38EFB44E6A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658521E-556C-4151-B878-02F090742BC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24937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0E899-D245-4083-9D25-15001771BB68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C0E18-8CD9-4F5C-A30B-57C276BAB98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0552432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AB67-45C7-4CC0-8AAB-AEFE2F84B887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1507-A57E-46CE-A359-E5F2A9AB2A9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9435914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635F7-FA72-4186-B8D9-4DF3EFCEB2E8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3B78E-8371-40D1-851A-C99A9925C2E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526652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0EB8-48AA-4DCE-AD00-C81B6B6B44C8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20E57-2BC3-4B78-8330-AD07397020C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4936275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CFC7E-EE70-4F8B-88CC-B16C67EC5C9D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6D3FA-CFFB-4702-8B64-E0AFD8CAEB7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379581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E3E4-BCFC-4B20-860D-D0A64845FAA3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7F29E536-A2AA-4CDD-AB69-84283317B3D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5103952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3EAA1A-B33A-4A92-A050-5F101FBA6FEF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alibri" panose="020F0502020204030204" pitchFamily="34" charset="0"/>
              </a:defRPr>
            </a:lvl1pPr>
          </a:lstStyle>
          <a:p>
            <a:fld id="{A9269149-2D77-4B36-A3D3-063784FFE71C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2" r:id="rId1"/>
    <p:sldLayoutId id="2147484683" r:id="rId2"/>
    <p:sldLayoutId id="214748469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94" r:id="rId9"/>
    <p:sldLayoutId id="2147484689" r:id="rId10"/>
    <p:sldLayoutId id="2147484690" r:id="rId11"/>
    <p:sldLayoutId id="2147484691" r:id="rId12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-52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esgaft.spb.ru/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69863" y="765175"/>
            <a:ext cx="8856662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ФЕДЕРАЛЬНОЕ ГОСУДАРСТВЕННОЕ БЮДЖЕТНОЕ ОБРАЗОВАТЕЛЬНОЕ УЧРЕЖДЕНИЕ ВЫСШЕГО ОБРАЗОВАНИЯ «НАЦИОНАЛЬНЫЙ ГОСУДАРСТВЕННЫЙ УНИВЕРСИТЕТ ФИЗИЧЕСКОЙ КУЛЬТУРЫ, СПОРТА и ЗДОРОВЬЯ имени П.Ф. ЛЕСГАФТА, САНКТ-ПЕТЕРБУРГ»</a:t>
            </a:r>
            <a:br>
              <a:rPr lang="ru-RU" altLang="ru-RU"/>
            </a:br>
            <a:endParaRPr lang="ru-RU" altLang="ru-RU"/>
          </a:p>
          <a:p>
            <a:pPr algn="ctr" eaLnBrk="1" hangingPunct="1"/>
            <a:r>
              <a:rPr lang="ru-RU" altLang="ru-RU"/>
              <a:t>ООО «Многопрофильное предприятие «Элсис»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 sz="1200">
              <a:solidFill>
                <a:srgbClr val="FFFFFF"/>
              </a:solidFill>
            </a:endParaRPr>
          </a:p>
          <a:p>
            <a:pPr algn="ctr" eaLnBrk="1" hangingPunct="1"/>
            <a:r>
              <a:rPr lang="ru-RU" altLang="ru-RU" sz="2800"/>
              <a:t>Луткова Н.В., Макаров  Ю.М., Николаенко Я.Н.  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r>
              <a:rPr lang="ru-RU" altLang="en-US" sz="3600" b="1"/>
              <a:t>Корреляция параметров психофизиологического состояния спортсменов игровиков в зависимости от их квалификации</a:t>
            </a:r>
            <a:endParaRPr lang="ru-RU" altLang="ru-RU" sz="3600" b="1"/>
          </a:p>
          <a:p>
            <a:pPr algn="ctr" eaLnBrk="1" hangingPunct="1">
              <a:lnSpc>
                <a:spcPct val="115000"/>
              </a:lnSpc>
            </a:pPr>
            <a:endParaRPr lang="ru-RU" altLang="ru-RU" b="1"/>
          </a:p>
          <a:p>
            <a:pPr algn="ctr" eaLnBrk="1" hangingPunct="1">
              <a:lnSpc>
                <a:spcPct val="115000"/>
              </a:lnSpc>
            </a:pPr>
            <a:r>
              <a:rPr lang="ru-RU" altLang="ru-RU"/>
              <a:t>Санкт-Петербург, 2021</a:t>
            </a:r>
          </a:p>
          <a:p>
            <a:pPr algn="ctr" eaLnBrk="1" hangingPunct="1"/>
            <a:endParaRPr lang="ru-RU" altLang="ru-RU"/>
          </a:p>
        </p:txBody>
      </p:sp>
      <p:pic>
        <p:nvPicPr>
          <p:cNvPr id="5123" name="logo" descr="МИНИСТЕРСТВО СПОРТА РОССИЙСКОЙ ФЕДЕРАЦИИ. ФЕДЕРАЛЬНОЕ ГОСУДАРСТВЕННОЕ БЮДЖЕТНОЕ ОБРАЗОВАТЕЛЬНОЕ УЧРЕЖДЕНИЕ ВЫСШЕГО ОБРАЗОВАНИЯ ">
            <a:hlinkClick r:id="rId2" tooltip="&quot;Back to homepag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57163"/>
            <a:ext cx="172878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142875" y="3071813"/>
            <a:ext cx="8858250" cy="107156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+mj-ea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640763" cy="5329238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  <a:r>
              <a:rPr lang="ru-RU" altLang="ru-RU" sz="320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altLang="ru-RU" sz="320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  <a:t>Научно-практическое обоснование целесообразной минимизации количественного состава параметров ПФС спортсменов на основе установления их корреляции с учетом квалификации игроков.</a:t>
            </a:r>
            <a:br>
              <a:rPr lang="ru-RU" altLang="ru-RU" sz="3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765175"/>
            <a:ext cx="8569325" cy="6062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solidFill>
                  <a:srgbClr val="04617B"/>
                </a:solidFill>
                <a:ea typeface="+mj-ea"/>
              </a:rPr>
              <a:t>Гипотеза исследования</a:t>
            </a:r>
            <a:r>
              <a:rPr lang="ru-RU" altLang="ru-RU" sz="3200" dirty="0">
                <a:solidFill>
                  <a:srgbClr val="04617B"/>
                </a:solidFill>
                <a:ea typeface="+mj-ea"/>
              </a:rPr>
              <a:t>:</a:t>
            </a:r>
            <a:br>
              <a:rPr lang="ru-RU" altLang="ru-RU" sz="3200" dirty="0">
                <a:solidFill>
                  <a:srgbClr val="04617B"/>
                </a:solidFill>
                <a:ea typeface="+mj-ea"/>
              </a:rPr>
            </a:br>
            <a:endParaRPr lang="ru-RU" dirty="0"/>
          </a:p>
          <a:p>
            <a:pPr algn="just">
              <a:defRPr/>
            </a:pPr>
            <a:r>
              <a:rPr lang="ru-RU" altLang="ru-RU" sz="3200" dirty="0">
                <a:solidFill>
                  <a:srgbClr val="04617B"/>
                </a:solidFill>
                <a:ea typeface="+mj-ea"/>
              </a:rPr>
              <a:t>Предполагалось, что сравнительный анализ корреляционных связей между параметрами психофизиологического состояния (ПФС) позволит логически обосновать количественный состав изучаемых показателей и перейти от количественного состава изучаемых параметров к их качеству, обеспечивая научное обоснование такого перехода.</a:t>
            </a:r>
          </a:p>
          <a:p>
            <a:pPr algn="just">
              <a:defRPr/>
            </a:pPr>
            <a:endParaRPr lang="ru-RU" sz="3200" dirty="0">
              <a:solidFill>
                <a:srgbClr val="04617B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620713"/>
            <a:ext cx="8640763" cy="5976937"/>
          </a:xfrm>
        </p:spPr>
        <p:txBody>
          <a:bodyPr/>
          <a:lstStyle/>
          <a:p>
            <a:pPr marL="0" indent="449263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 smtClean="0">
                <a:solidFill>
                  <a:srgbClr val="04617B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altLang="ru-RU" sz="3200" dirty="0" smtClean="0">
              <a:solidFill>
                <a:srgbClr val="04617B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b="1" dirty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Объект исследования:</a:t>
            </a:r>
            <a:endParaRPr lang="ru-RU" altLang="ru-RU" sz="3200" dirty="0" smtClean="0">
              <a:solidFill>
                <a:srgbClr val="04617B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32 спортсмена игровых видов спорта, из них </a:t>
            </a:r>
            <a:r>
              <a:rPr lang="ru-RU" altLang="ru-RU" sz="3200" dirty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16 человек - игроки второго взрослого разряда, </a:t>
            </a:r>
            <a:r>
              <a:rPr lang="ru-RU" alt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16 </a:t>
            </a:r>
            <a:r>
              <a:rPr lang="ru-RU" altLang="ru-RU" sz="3200" dirty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человек - Мастера </a:t>
            </a:r>
            <a:r>
              <a:rPr lang="ru-RU" alt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спорта</a:t>
            </a:r>
          </a:p>
          <a:p>
            <a:pPr marL="0" indent="449263" algn="just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ru-RU" altLang="ru-RU" sz="3200" dirty="0">
              <a:solidFill>
                <a:srgbClr val="04617B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b="1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Метод исследования:</a:t>
            </a:r>
          </a:p>
          <a:p>
            <a:pPr marL="0" indent="449263" algn="ctr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 smtClean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Технология </a:t>
            </a:r>
            <a:r>
              <a:rPr lang="ru-RU" altLang="ru-RU" sz="3200" dirty="0">
                <a:solidFill>
                  <a:srgbClr val="04617B"/>
                </a:solidFill>
                <a:latin typeface="Arial" pitchFamily="34" charset="0"/>
                <a:ea typeface="+mj-ea"/>
                <a:cs typeface="Arial" pitchFamily="34" charset="0"/>
              </a:rPr>
              <a:t>виброизображения с программой VibraMed10 </a:t>
            </a:r>
            <a:endParaRPr lang="ru-RU" altLang="ru-RU" sz="3200" dirty="0" smtClean="0">
              <a:solidFill>
                <a:srgbClr val="04617B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921625" cy="935038"/>
          </a:xfrm>
        </p:spPr>
        <p:txBody>
          <a:bodyPr/>
          <a:lstStyle/>
          <a:p>
            <a:pPr algn="ctr"/>
            <a:r>
              <a:rPr lang="ru-RU" altLang="en-US" sz="3600" b="1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en-US" sz="3600" b="1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3600" b="1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</a:t>
            </a:r>
            <a:r>
              <a:rPr lang="ru-RU" alt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я исследования</a:t>
            </a:r>
            <a:r>
              <a:rPr lang="ru-RU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en-US" sz="3600" smtClean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11175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первом этапе: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sz="3200" dirty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пределялись параметры психофизиологического состояния спортсменов. 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втором этапе: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sz="3200" dirty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роизводился корреляционный анализ по методу корреляции </a:t>
            </a:r>
            <a:r>
              <a:rPr lang="ru-RU" sz="3200" dirty="0" err="1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Спирмена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ru-RU" sz="3200" dirty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рименялся пакет компьютерной программы </a:t>
            </a:r>
            <a:r>
              <a:rPr lang="ru-RU" sz="3200" dirty="0" err="1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StarGraphics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Plus</a:t>
            </a:r>
            <a:r>
              <a:rPr lang="ru-RU" sz="3200" dirty="0" smtClean="0">
                <a:solidFill>
                  <a:srgbClr val="04617B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5.0.</a:t>
            </a:r>
          </a:p>
          <a:p>
            <a:pPr>
              <a:defRPr/>
            </a:pPr>
            <a:endParaRPr lang="ru-RU" sz="3200" dirty="0" smtClean="0">
              <a:solidFill>
                <a:srgbClr val="04617B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ru-RU" sz="3200" dirty="0" smtClean="0">
              <a:solidFill>
                <a:srgbClr val="04617B"/>
              </a:solidFill>
              <a:cs typeface="Times New Roman" pitchFamily="18" charset="0"/>
            </a:endParaRP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8134350" cy="11620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3" name="Текст 2"/>
          <p:cNvSpPr>
            <a:spLocks noGrp="1"/>
          </p:cNvSpPr>
          <p:nvPr>
            <p:ph type="body" idx="2"/>
          </p:nvPr>
        </p:nvSpPr>
        <p:spPr>
          <a:xfrm>
            <a:off x="179388" y="5013325"/>
            <a:ext cx="8964612" cy="184467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Рис. 1. Корреляционный граф показателей ПФС спортсменов  игровиков </a:t>
            </a:r>
          </a:p>
          <a:p>
            <a:pPr algn="ctr">
              <a:spcBef>
                <a:spcPct val="0"/>
              </a:spcBef>
            </a:pPr>
            <a:r>
              <a:rPr lang="ru-R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2 разряда (n=16)</a:t>
            </a:r>
          </a:p>
          <a:p>
            <a:pPr algn="ctr">
              <a:spcBef>
                <a:spcPct val="0"/>
              </a:spcBef>
            </a:pPr>
            <a:r>
              <a:rPr lang="ru-RU" altLang="en-US" sz="1800" i="1" smtClean="0">
                <a:latin typeface="Arial" panose="020B0604020202020204" pitchFamily="34" charset="0"/>
                <a:cs typeface="Arial" panose="020B0604020202020204" pitchFamily="34" charset="0"/>
              </a:rPr>
              <a:t>Примечание: </a:t>
            </a:r>
            <a:r>
              <a:rPr lang="ru-R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0 - Агрессивность; 1 - Стресс; 2 – Тревожность; 3 – Опасность; </a:t>
            </a:r>
          </a:p>
          <a:p>
            <a:pPr algn="ctr">
              <a:spcBef>
                <a:spcPct val="0"/>
              </a:spcBef>
            </a:pPr>
            <a:r>
              <a:rPr lang="ru-R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4 – Уравновешенность; 5 –Харизматичность; 6 – Энергичность;7 – Саморегуляция;  </a:t>
            </a:r>
          </a:p>
          <a:p>
            <a:pPr algn="ctr">
              <a:spcBef>
                <a:spcPct val="0"/>
              </a:spcBef>
            </a:pPr>
            <a:r>
              <a:rPr lang="ru-RU" altLang="en-US" sz="1800" smtClean="0">
                <a:latin typeface="Arial" panose="020B0604020202020204" pitchFamily="34" charset="0"/>
                <a:cs typeface="Arial" panose="020B0604020202020204" pitchFamily="34" charset="0"/>
              </a:rPr>
              <a:t>8 –Торможение; 9 -Невротизм</a:t>
            </a:r>
          </a:p>
          <a:p>
            <a:endParaRPr lang="ru-RU" altLang="en-US" sz="1600" smtClean="0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5013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8134350" cy="11620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7" name="Текст 2"/>
          <p:cNvSpPr>
            <a:spLocks noGrp="1"/>
          </p:cNvSpPr>
          <p:nvPr>
            <p:ph type="body" idx="2"/>
          </p:nvPr>
        </p:nvSpPr>
        <p:spPr>
          <a:xfrm>
            <a:off x="179388" y="5013325"/>
            <a:ext cx="8964612" cy="184467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Рис. 2 Корреляционный граф показателей ПФС спортсменов  игровиков </a:t>
            </a:r>
          </a:p>
          <a:p>
            <a:pPr algn="ctr">
              <a:spcBef>
                <a:spcPct val="0"/>
              </a:spcBef>
            </a:pPr>
            <a:r>
              <a:rPr lang="ru-RU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высокой квалификации (</a:t>
            </a:r>
            <a:r>
              <a:rPr lang="en-US" alt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n=16)</a:t>
            </a:r>
            <a:endParaRPr lang="ru-RU" altLang="en-US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ru-RU" altLang="en-US" sz="1800" i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Примечание: </a:t>
            </a:r>
            <a:r>
              <a:rPr lang="ru-RU" altLang="en-US" sz="1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0 - Агрессивность; 1 - Стресс; 2 – Тревожность; 3 – Опасность; </a:t>
            </a:r>
          </a:p>
          <a:p>
            <a:pPr algn="ctr">
              <a:spcBef>
                <a:spcPct val="0"/>
              </a:spcBef>
            </a:pPr>
            <a:r>
              <a:rPr lang="ru-RU" altLang="en-US" sz="1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Уравновешенность; 5 –Харизматичность; 6 – Энергичность;7 – Саморегуляция;  </a:t>
            </a:r>
          </a:p>
          <a:p>
            <a:pPr algn="ctr">
              <a:spcBef>
                <a:spcPct val="0"/>
              </a:spcBef>
            </a:pPr>
            <a:r>
              <a:rPr lang="ru-RU" altLang="en-US" sz="18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–Торможение; 9 -Невротизм</a:t>
            </a:r>
          </a:p>
          <a:p>
            <a:endParaRPr lang="ru-RU" altLang="en-US" sz="2000" smtClean="0"/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4941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719138"/>
          </a:xfrm>
        </p:spPr>
        <p:txBody>
          <a:bodyPr/>
          <a:lstStyle/>
          <a:p>
            <a:pPr algn="ctr">
              <a:defRPr/>
            </a:pPr>
            <a:r>
              <a:rPr lang="ru-RU" alt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Выводы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400675"/>
          </a:xfrm>
        </p:spPr>
        <p:txBody>
          <a:bodyPr/>
          <a:lstStyle/>
          <a:p>
            <a:pPr marL="0" indent="449263" algn="just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alt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Корреляционный </a:t>
            </a: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анализ параметров, характеризующих ПФС спортсменов игровых видов спорта высокой и низкой квалификации, делает возможным выявить центральные показатели, которые имеют главное значение, и «периферийные», менее значимые</a:t>
            </a:r>
            <a:r>
              <a:rPr lang="ru-RU" alt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449263" algn="just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	С ростом квалификации игроков снижается количество корреляционных связей </a:t>
            </a:r>
            <a:r>
              <a:rPr lang="ru-RU" alt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показателей, </a:t>
            </a: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обеспечивающих их </a:t>
            </a:r>
            <a:r>
              <a:rPr lang="ru-RU" altLang="ru-RU" sz="3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ПФС. </a:t>
            </a:r>
            <a:endParaRPr lang="ru-RU" altLang="ru-RU" sz="32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449263" algn="just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ru-RU" altLang="ru-RU" sz="3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50" y="260350"/>
            <a:ext cx="785813" cy="10715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243" name="Прямоугольник 3"/>
          <p:cNvSpPr>
            <a:spLocks noChangeArrowheads="1"/>
          </p:cNvSpPr>
          <p:nvPr/>
        </p:nvSpPr>
        <p:spPr bwMode="auto">
          <a:xfrm>
            <a:off x="179388" y="620713"/>
            <a:ext cx="878522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49263" algn="just">
              <a:tabLst>
                <a:tab pos="900113" algn="l"/>
              </a:tabLst>
              <a:defRPr/>
            </a:pP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</a:rPr>
              <a:t>3.	Преобладание ведущих показателей ПФС в большей степени оказывает влияние на организм спортсменов низших разрядов.</a:t>
            </a:r>
          </a:p>
          <a:p>
            <a:pPr indent="449263" algn="just">
              <a:tabLst>
                <a:tab pos="900113" algn="l"/>
              </a:tabLst>
              <a:defRPr/>
            </a:pPr>
            <a:r>
              <a:rPr lang="ru-RU" altLang="ru-RU" sz="3200" dirty="0">
                <a:solidFill>
                  <a:schemeClr val="accent2">
                    <a:lumMod val="75000"/>
                  </a:schemeClr>
                </a:solidFill>
              </a:rPr>
              <a:t>4.	Наличие множественных связей у отдельных параметров ПФС, диапазон полученных данных о влиянии центральных и «периферийных» параметров на общее состояние ПФС игроков высокой и низкой квалификации  обуславливают целесообразность уменьшения количества используемых показателей для диагностики ПФС спортсменов.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1352</TotalTime>
  <Words>422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 2</vt:lpstr>
      <vt:lpstr>Times New Roman</vt:lpstr>
      <vt:lpstr>Поток</vt:lpstr>
      <vt:lpstr>PowerPoint Presentation</vt:lpstr>
      <vt:lpstr>Цель исследования:  Научно-практическое обоснование целесообразной минимизации количественного состава параметров ПФС спортсменов на основе установления их корреляции с учетом квалификации игроков.   </vt:lpstr>
      <vt:lpstr>PowerPoint Presentation</vt:lpstr>
      <vt:lpstr> </vt:lpstr>
      <vt:lpstr> Организация исследования </vt:lpstr>
      <vt:lpstr>PowerPoint Presentation</vt:lpstr>
      <vt:lpstr>PowerPoint Presentation</vt:lpstr>
      <vt:lpstr>  Выводы</vt:lpstr>
      <vt:lpstr>    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vm</cp:lastModifiedBy>
  <cp:revision>146</cp:revision>
  <dcterms:created xsi:type="dcterms:W3CDTF">2011-06-02T08:26:31Z</dcterms:created>
  <dcterms:modified xsi:type="dcterms:W3CDTF">2021-06-29T08:49:09Z</dcterms:modified>
</cp:coreProperties>
</file>