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8" r:id="rId4"/>
    <p:sldId id="258" r:id="rId5"/>
    <p:sldId id="259" r:id="rId6"/>
    <p:sldId id="269" r:id="rId7"/>
    <p:sldId id="270" r:id="rId8"/>
    <p:sldId id="262" r:id="rId9"/>
    <p:sldId id="265" r:id="rId10"/>
    <p:sldId id="271" r:id="rId11"/>
    <p:sldId id="260" r:id="rId12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 BAF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97"/>
    <a:srgbClr val="8A6BE3"/>
    <a:srgbClr val="431FA7"/>
    <a:srgbClr val="F7FDD1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53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Лист1!$C$73</c:f>
              <c:strCache>
                <c:ptCount val="1"/>
                <c:pt idx="0">
                  <c:v>1 группа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Лист1!$B$74:$B$85</c:f>
              <c:strCache>
                <c:ptCount val="12"/>
                <c:pt idx="0">
                  <c:v>1ВИ</c:v>
                </c:pt>
                <c:pt idx="1">
                  <c:v>2 ФИ</c:v>
                </c:pt>
                <c:pt idx="2">
                  <c:v>3 ЛМ</c:v>
                </c:pt>
                <c:pt idx="3">
                  <c:v>4 БК</c:v>
                </c:pt>
                <c:pt idx="4">
                  <c:v>5ВП</c:v>
                </c:pt>
                <c:pt idx="5">
                  <c:v>6ПР</c:v>
                </c:pt>
                <c:pt idx="6">
                  <c:v>7МД</c:v>
                </c:pt>
                <c:pt idx="7">
                  <c:v>8МР</c:v>
                </c:pt>
                <c:pt idx="8">
                  <c:v>9ПВ</c:v>
                </c:pt>
                <c:pt idx="9">
                  <c:v>10ВЛ</c:v>
                </c:pt>
                <c:pt idx="10">
                  <c:v>11БА</c:v>
                </c:pt>
                <c:pt idx="11">
                  <c:v>12МЛ</c:v>
                </c:pt>
              </c:strCache>
            </c:strRef>
          </c:cat>
          <c:val>
            <c:numRef>
              <c:f>Лист1!$C$74:$C$85</c:f>
              <c:numCache>
                <c:formatCode>0</c:formatCode>
                <c:ptCount val="12"/>
                <c:pt idx="0">
                  <c:v>65.723882174560956</c:v>
                </c:pt>
                <c:pt idx="1">
                  <c:v>42.28665229225637</c:v>
                </c:pt>
                <c:pt idx="2">
                  <c:v>30.119308211488391</c:v>
                </c:pt>
                <c:pt idx="3">
                  <c:v>25.312171118956481</c:v>
                </c:pt>
                <c:pt idx="4">
                  <c:v>36.353959815203453</c:v>
                </c:pt>
                <c:pt idx="5">
                  <c:v>71.038611773973173</c:v>
                </c:pt>
                <c:pt idx="6">
                  <c:v>65.186253397447047</c:v>
                </c:pt>
                <c:pt idx="7">
                  <c:v>45.275406886338232</c:v>
                </c:pt>
                <c:pt idx="8">
                  <c:v>78.135742008636356</c:v>
                </c:pt>
                <c:pt idx="9">
                  <c:v>70.550126867151178</c:v>
                </c:pt>
                <c:pt idx="10">
                  <c:v>43.176608012038038</c:v>
                </c:pt>
                <c:pt idx="11">
                  <c:v>51.695245683221543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2F-4574-8AEB-9025FE3528CC}"/>
            </c:ext>
          </c:extLst>
        </c:ser>
        <c:ser>
          <c:idx val="1"/>
          <c:order val="1"/>
          <c:tx>
            <c:strRef>
              <c:f>Лист1!$D$73</c:f>
              <c:strCache>
                <c:ptCount val="1"/>
                <c:pt idx="0">
                  <c:v>2 группа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Лист1!$B$74:$B$85</c:f>
              <c:strCache>
                <c:ptCount val="12"/>
                <c:pt idx="0">
                  <c:v>1ВИ</c:v>
                </c:pt>
                <c:pt idx="1">
                  <c:v>2 ФИ</c:v>
                </c:pt>
                <c:pt idx="2">
                  <c:v>3 ЛМ</c:v>
                </c:pt>
                <c:pt idx="3">
                  <c:v>4 БК</c:v>
                </c:pt>
                <c:pt idx="4">
                  <c:v>5ВП</c:v>
                </c:pt>
                <c:pt idx="5">
                  <c:v>6ПР</c:v>
                </c:pt>
                <c:pt idx="6">
                  <c:v>7МД</c:v>
                </c:pt>
                <c:pt idx="7">
                  <c:v>8МР</c:v>
                </c:pt>
                <c:pt idx="8">
                  <c:v>9ПВ</c:v>
                </c:pt>
                <c:pt idx="9">
                  <c:v>10ВЛ</c:v>
                </c:pt>
                <c:pt idx="10">
                  <c:v>11БА</c:v>
                </c:pt>
                <c:pt idx="11">
                  <c:v>12МЛ</c:v>
                </c:pt>
              </c:strCache>
            </c:strRef>
          </c:cat>
          <c:val>
            <c:numRef>
              <c:f>Лист1!$D$74:$D$85</c:f>
              <c:numCache>
                <c:formatCode>0</c:formatCode>
                <c:ptCount val="12"/>
                <c:pt idx="0">
                  <c:v>49.330011234597343</c:v>
                </c:pt>
                <c:pt idx="1">
                  <c:v>59.582582376703655</c:v>
                </c:pt>
                <c:pt idx="2">
                  <c:v>49.94965156368805</c:v>
                </c:pt>
                <c:pt idx="3">
                  <c:v>25.89404966134272</c:v>
                </c:pt>
                <c:pt idx="4">
                  <c:v>44.170037756908208</c:v>
                </c:pt>
                <c:pt idx="5">
                  <c:v>74.149625812168978</c:v>
                </c:pt>
                <c:pt idx="6">
                  <c:v>63.990689523192785</c:v>
                </c:pt>
                <c:pt idx="7">
                  <c:v>64.659206705109582</c:v>
                </c:pt>
                <c:pt idx="8">
                  <c:v>63.062331915567817</c:v>
                </c:pt>
                <c:pt idx="9">
                  <c:v>38.202170686974917</c:v>
                </c:pt>
                <c:pt idx="10">
                  <c:v>30.012765898137829</c:v>
                </c:pt>
                <c:pt idx="11">
                  <c:v>51.412928658169207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2F-4574-8AEB-9025FE3528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2764544"/>
        <c:axId val="62766080"/>
        <c:axId val="0"/>
      </c:bar3DChart>
      <c:catAx>
        <c:axId val="6276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66080"/>
        <c:crosses val="autoZero"/>
        <c:auto val="1"/>
        <c:lblAlgn val="ctr"/>
        <c:lblOffset val="100"/>
        <c:noMultiLvlLbl val="0"/>
      </c:catAx>
      <c:valAx>
        <c:axId val="62766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764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28575" cap="flat" cmpd="sng" algn="ctr">
      <a:solidFill>
        <a:srgbClr val="0070C0"/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939A522-9B61-4263-B96F-F0097529E09A}" type="datetimeFigureOut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17B0657-D1D8-40B6-9C6C-5AE11B4428F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4FE46-07EA-452D-90CF-D21BD828F9FD}" type="datetime1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4-я Международная научно-техническая конференция «Современная психофизиология. Технология виброизображения» VIBRA2021,СпБ, 24-25 июня 2021 г.  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5E6B6-B0D5-4D0F-AFF2-FF5901E966B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234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8B6B3-97F6-4CBE-AA37-70C8F1090ABF}" type="datetime1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4-я Международная научно-техническая конференция «Современная психофизиология. Технология виброизображения» VIBRA2021,СпБ, 24-25 июня 2021 г.  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9CFFD5-6D88-419E-A341-F21C0911F26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5102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1AB03-1BA9-451C-A263-6B024D9BFD76}" type="datetime1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4-я Международная научно-техническая конференция «Современная психофизиология. Технология виброизображения» VIBRA2021,СпБ, 24-25 июня 2021 г.  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23D069-5AF8-4C98-9036-5B35B7F7584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1690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D4672C-FF89-42D4-8782-D8338D7D65B2}" type="datetime1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4-я Международная научно-техническая конференция «Современная психофизиология. Технология виброизображения» VIBRA2021,СпБ, 24-25 июня 2021 г.  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B32A1-D80E-4B2B-B22A-13D3873FA1B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2747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95297-EA04-42B9-B829-A7D923357426}" type="datetime1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4-я Международная научно-техническая конференция «Современная психофизиология. Технология виброизображения» VIBRA2021,СпБ, 24-25 июня 2021 г.  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07FD6-A2C1-4C9B-B41D-798C5A2C2C5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67483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FB47B-70E1-4503-8C75-7DD872F1EDE7}" type="datetime1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4-я Международная научно-техническая конференция «Современная психофизиология. Технология виброизображения» VIBRA2021,СпБ, 24-25 июня 2021 г.  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70C84-A6AE-45B4-AB08-FD47A09526C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9765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ABED3-8D40-4EB0-B19C-EFDFDBC5FB80}" type="datetime1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4-я Международная научно-техническая конференция «Современная психофизиология. Технология виброизображения» VIBRA2021,СпБ, 24-25 июня 2021 г.  </a:t>
            </a: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668910-27DC-4FEA-8311-8567F998556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0495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CBEC6-0BFA-45A7-8FDC-93CB9ED1709F}" type="datetime1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4-я Международная научно-техническая конференция «Современная психофизиология. Технология виброизображения» VIBRA2021,СпБ, 24-25 июня 2021 г.  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59336-FD18-4095-BF5D-AE055A7083A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03217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AB2A3-0B64-40D1-95A2-42679A18C8A4}" type="datetime1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4-я Международная научно-техническая конференция «Современная психофизиология. Технология виброизображения» VIBRA2021,СпБ, 24-25 июня 2021 г.  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695ED-CFE3-4565-AB71-D3B28F69EF6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9521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85B24-540B-4EF8-99B5-7C3E9A1367E1}" type="datetime1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4-я Международная научно-техническая конференция «Современная психофизиология. Технология виброизображения» VIBRA2021,СпБ, 24-25 июня 2021 г.  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B5FB-080F-4201-BBFE-601CFCFC453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8785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99329-3680-4331-BBFB-9EE7681EE79B}" type="datetime1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4-я Международная научно-техническая конференция «Современная психофизиология. Технология виброизображения» VIBRA2021,СпБ, 24-25 июня 2021 г.  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3AF33-EE94-4D20-9FBD-F8B96D38498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87415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397109A-83BD-4F38-B98B-44821FB0D6F0}" type="datetime1">
              <a:rPr lang="ru-RU"/>
              <a:pPr>
                <a:defRPr/>
              </a:pPr>
              <a:t>29.06.2021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/>
              <a:t>4-я Международная научно-техническая конференция «Современная психофизиология. Технология виброизображения» VIBRA2021,СпБ, 24-25 июня 2021 г.  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DD19E-FF47-4CBC-8B06-CF0FE7FD01F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novikova-tan@mail.r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0"/>
            <a:ext cx="26003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60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3213" y="1847850"/>
            <a:ext cx="11001375" cy="1827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ru-RU" sz="36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БЕСКОНТАКТНАЯ ЭКСПРЕСС-ДИАГНОСТИКА СКЛОННОСТИ К АЛКОГОЛЬНОЙ ЗАВИСИМОСТИ 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3863" y="3986213"/>
            <a:ext cx="11344275" cy="126206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20000"/>
              </a:lnSpc>
            </a:pPr>
            <a:r>
              <a:rPr lang="ru-RU" altLang="en-US" sz="2400">
                <a:solidFill>
                  <a:srgbClr val="2F559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ФГБУЗ «Центральная медико-санитарная часть № 91» ФМБА России, г. Лесной, </a:t>
            </a:r>
            <a:r>
              <a:rPr lang="ru-RU" altLang="en-US" sz="2400" u="sng">
                <a:solidFill>
                  <a:srgbClr val="2F559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/>
              </a:rPr>
              <a:t>novikova-tan@mail.ru</a:t>
            </a:r>
            <a:endParaRPr lang="ru-RU" altLang="en-US" sz="2400" u="sng">
              <a:solidFill>
                <a:srgbClr val="2F5597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20000"/>
              </a:lnSpc>
            </a:pPr>
            <a:endParaRPr lang="ru-RU" altLang="en-US" sz="1600">
              <a:solidFill>
                <a:srgbClr val="2F5597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5600" y="5127625"/>
            <a:ext cx="11496675" cy="9461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en-US" sz="2400" b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Докладчик:</a:t>
            </a:r>
            <a:r>
              <a:rPr lang="ru-RU" altLang="en-US" sz="2800" b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altLang="en-US" sz="240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заведующая лаб. ФМБЦ им. А.И. Бурназяна ФМБА России</a:t>
            </a:r>
            <a:r>
              <a:rPr lang="ru-RU" altLang="en-US" sz="2800" b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/>
            <a:r>
              <a:rPr lang="ru-RU" altLang="en-US" sz="2400" b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Л.И. Фортунатова</a:t>
            </a:r>
            <a:r>
              <a:rPr lang="ru-RU" altLang="en-US" sz="2800" b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1"/>
          </p:nvPr>
        </p:nvSpPr>
        <p:spPr>
          <a:xfrm>
            <a:off x="1246188" y="6107113"/>
            <a:ext cx="10523537" cy="5969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i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4-я Международная научно-техническая конференция «Современная психофизиология. Технология виброизображения» VIBRA2021,СпБ, 24-25 июня 2021 г.  </a:t>
            </a:r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5803900" y="6338888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F84B4D2-70F5-4872-933C-D98A1AE47BE8}" type="slidenum">
              <a:rPr lang="ru-RU" altLang="en-US">
                <a:solidFill>
                  <a:srgbClr val="898989"/>
                </a:solidFill>
              </a:rPr>
              <a:pPr/>
              <a:t>1</a:t>
            </a:fld>
            <a:endParaRPr lang="ru-RU" altLang="en-US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0"/>
            <a:ext cx="26003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60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10982325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4-я Международная научно-техническая конференция «Современная психофизиология.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smtClean="0">
                <a:solidFill>
                  <a:srgbClr val="8989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 виброизображения» VIBRA2021,СпБ, 24-25 июня 2021 г.  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3EC65BD-4C54-42D0-8B5E-8B0C86377CED}" type="slidenum">
              <a:rPr lang="ru-RU" altLang="en-US" sz="1600"/>
              <a:pPr/>
              <a:t>10</a:t>
            </a:fld>
            <a:endParaRPr lang="ru-RU" altLang="en-US" sz="1600"/>
          </a:p>
        </p:txBody>
      </p:sp>
      <p:sp>
        <p:nvSpPr>
          <p:cNvPr id="7" name="TextBox 6"/>
          <p:cNvSpPr txBox="1"/>
          <p:nvPr/>
        </p:nvSpPr>
        <p:spPr>
          <a:xfrm>
            <a:off x="641350" y="1136650"/>
            <a:ext cx="10836275" cy="49736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indent="857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509713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20320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2554288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3076575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35337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9909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44481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905375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3000"/>
              </a:lnSpc>
              <a:buFontTx/>
              <a:buAutoNum type="arabicPeriod" startAt="2"/>
            </a:pPr>
            <a:r>
              <a:rPr lang="ru-RU" altLang="en-US" sz="2600" b="1">
                <a:solidFill>
                  <a:srgbClr val="2F55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Цифровая технология виброизображения, обладающая такими важными свойствами как оперативность (время тестирования 1-3 минуты) и бесконтактность, является перспективным средством экспресс-диагностики склонности к употреблению алкоголя.</a:t>
            </a:r>
          </a:p>
          <a:p>
            <a:pPr algn="just" eaLnBrk="1" hangingPunct="1">
              <a:lnSpc>
                <a:spcPct val="103000"/>
              </a:lnSpc>
            </a:pPr>
            <a:r>
              <a:rPr lang="ru-RU" altLang="en-US" sz="2600" b="1">
                <a:solidFill>
                  <a:srgbClr val="2F5597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3.Математический анализ проведенных комплексных психофизиологических исследований позволил установить, что параметры виброизображения с</a:t>
            </a:r>
            <a:r>
              <a:rPr lang="ru-RU" altLang="en-US" sz="2600" b="1">
                <a:solidFill>
                  <a:srgbClr val="2F559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altLang="en-US" sz="2600" b="1">
                <a:solidFill>
                  <a:srgbClr val="2F5597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средней точностью 95,2% могут </a:t>
            </a:r>
            <a:r>
              <a:rPr lang="ru-RU" altLang="en-US" sz="2600" b="1">
                <a:solidFill>
                  <a:srgbClr val="2F5597"/>
                </a:solidFill>
                <a:cs typeface="Calibri" panose="020F0502020204030204" pitchFamily="34" charset="0"/>
              </a:rPr>
              <a:t>идентифицировать лиц, </a:t>
            </a:r>
            <a:r>
              <a:rPr lang="ru-RU" altLang="en-US" sz="2600" b="1">
                <a:solidFill>
                  <a:srgbClr val="2F5597"/>
                </a:solidFill>
                <a:cs typeface="Times New Roman" panose="02020603050405020304" pitchFamily="18" charset="0"/>
              </a:rPr>
              <a:t>у которых </a:t>
            </a:r>
            <a:r>
              <a:rPr lang="ru-RU" altLang="en-US" sz="2600" b="1">
                <a:solidFill>
                  <a:srgbClr val="2F5597"/>
                </a:solidFill>
                <a:cs typeface="Calibri" panose="020F0502020204030204" pitchFamily="34" charset="0"/>
              </a:rPr>
              <a:t>психическая</a:t>
            </a:r>
            <a:r>
              <a:rPr lang="ru-RU" altLang="en-US" sz="2600" b="1">
                <a:solidFill>
                  <a:srgbClr val="2F5597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 и физическая зависимость от алкоголя имеет характер болезни. Это дает возможность своевременно применять медицинские и организационные мероприятия по снижению склонности к алкогольной зависимости</a:t>
            </a:r>
            <a:r>
              <a:rPr lang="ru-RU" altLang="en-US" sz="2400" b="1">
                <a:solidFill>
                  <a:srgbClr val="2F5597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 eaLnBrk="1" hangingPunct="1">
              <a:lnSpc>
                <a:spcPct val="103000"/>
              </a:lnSpc>
            </a:pPr>
            <a:endParaRPr lang="ru-RU" altLang="en-US" sz="2400" b="1">
              <a:solidFill>
                <a:srgbClr val="2F5597"/>
              </a:solidFill>
              <a:latin typeface="Arial" panose="020B0604020202020204" pitchFamily="34" charset="0"/>
              <a:cs typeface="Calibri" panose="020F0502020204030204" pitchFamily="34" charset="0"/>
            </a:endParaRPr>
          </a:p>
        </p:txBody>
      </p:sp>
      <p:sp>
        <p:nvSpPr>
          <p:cNvPr id="12295" name="TextBox 7"/>
          <p:cNvSpPr txBox="1">
            <a:spLocks noChangeArrowheads="1"/>
          </p:cNvSpPr>
          <p:nvPr/>
        </p:nvSpPr>
        <p:spPr bwMode="auto">
          <a:xfrm>
            <a:off x="4946650" y="522288"/>
            <a:ext cx="1928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en-US" sz="3200" b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0"/>
            <a:ext cx="26003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60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414463" y="6356350"/>
            <a:ext cx="9399587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mtClean="0">
                <a:solidFill>
                  <a:srgbClr val="777777"/>
                </a:solidFill>
              </a:rPr>
              <a:t>4-я Международная научно-техническая конференция «Современная психофизиология.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smtClean="0">
                <a:solidFill>
                  <a:srgbClr val="777777"/>
                </a:solidFill>
              </a:rPr>
              <a:t>Технология виброизображения» VIBRA2021,СпБ, 24-25 июня 2021 г.  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US" altLang="en-US" sz="1600"/>
          </a:p>
        </p:txBody>
      </p:sp>
      <p:sp>
        <p:nvSpPr>
          <p:cNvPr id="13318" name="TextBox 3"/>
          <p:cNvSpPr txBox="1">
            <a:spLocks noChangeArrowheads="1"/>
          </p:cNvSpPr>
          <p:nvPr/>
        </p:nvSpPr>
        <p:spPr bwMode="auto">
          <a:xfrm>
            <a:off x="4038600" y="3082925"/>
            <a:ext cx="52705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en-US" sz="36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0"/>
            <a:ext cx="26003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60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79513" y="1916113"/>
            <a:ext cx="10367962" cy="22177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Цель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исследования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Разработка критериев раннего выявления склонности к алкогольной зависимости по параметрам виброизображения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17475" y="6038850"/>
            <a:ext cx="11939588" cy="6826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i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4-я Международная научно-техническая конференция «Современная психофизиология.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i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 виброизображения» VIBRA2021,СпБ, 24-25 июня 2021 г. 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3B9EB15-EE78-4C6A-A21E-124281646CAD}" type="slidenum">
              <a:rPr lang="ru-RU" altLang="en-US" sz="1600"/>
              <a:pPr/>
              <a:t>2</a:t>
            </a:fld>
            <a:endParaRPr lang="ru-RU" alt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0"/>
            <a:ext cx="26003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60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30238" y="1425575"/>
            <a:ext cx="10931525" cy="32797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7000"/>
              </a:lnSpc>
              <a:spcAft>
                <a:spcPts val="800"/>
              </a:spcAft>
            </a:pPr>
            <a:r>
              <a:rPr lang="ru-RU" altLang="en-US" sz="2800" b="1">
                <a:solidFill>
                  <a:srgbClr val="2F559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Объект исследования:</a:t>
            </a:r>
          </a:p>
          <a:p>
            <a:pPr algn="just" eaLnBrk="1" hangingPunct="1">
              <a:lnSpc>
                <a:spcPct val="120000"/>
              </a:lnSpc>
              <a:spcAft>
                <a:spcPts val="800"/>
              </a:spcAft>
            </a:pPr>
            <a:r>
              <a:rPr lang="ru-RU" altLang="en-US" sz="2400" b="1">
                <a:solidFill>
                  <a:srgbClr val="2F559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Пациенты наркологического отделения психоневрологического диспансера ФГБУЗ ЦМСЧ № 91 ФМБА России г. Лесной. В исследовании приняли участие 10 человек (опытная группа).  Оценка проводилась в динамике. Всего было проведено 55 человеко-исследований. Средний возраст группы – 40 лет.  В качестве контрольной группы выступали работники ФГУП «Комбинат Электрохимприбор». Средний возраст группы- 40 лет. </a:t>
            </a:r>
            <a:endParaRPr lang="ru-RU" altLang="en-US" sz="1600" b="1">
              <a:solidFill>
                <a:srgbClr val="2F5597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738188" y="6151563"/>
            <a:ext cx="11149012" cy="5699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i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4-я Международная научно-техническая конференция «Современная психофизиология.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i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 виброизображения» VIBRA2021,СпБ, 24-25 июня 2021 г. 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AD300F4-F9FB-40B1-AB02-F8BD760667DC}" type="slidenum">
              <a:rPr lang="ru-RU" altLang="en-US" sz="1600"/>
              <a:pPr/>
              <a:t>3</a:t>
            </a:fld>
            <a:endParaRPr lang="ru-RU" altLang="en-US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0"/>
            <a:ext cx="26003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60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785813" y="6224588"/>
            <a:ext cx="11101387" cy="4968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i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4-я Международная научно-техническая конференция «Современная психофизиология.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i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 виброизображения» VIBRA2021,СпБ, 24-25 июня 2021 г. 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1E47E4A-5F6E-49C1-861C-611ECFFF01D1}" type="slidenum">
              <a:rPr lang="ru-RU" altLang="en-US" sz="1600"/>
              <a:pPr/>
              <a:t>4</a:t>
            </a:fld>
            <a:endParaRPr lang="ru-RU" altLang="en-US" sz="1600"/>
          </a:p>
        </p:txBody>
      </p:sp>
      <p:sp>
        <p:nvSpPr>
          <p:cNvPr id="8" name="TextBox 7"/>
          <p:cNvSpPr txBox="1"/>
          <p:nvPr/>
        </p:nvSpPr>
        <p:spPr>
          <a:xfrm>
            <a:off x="503238" y="492125"/>
            <a:ext cx="10706100" cy="50101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en-US" sz="3200" b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Методики исследования</a:t>
            </a:r>
          </a:p>
          <a:p>
            <a:pPr algn="ctr" eaLnBrk="1" hangingPunct="1"/>
            <a:endParaRPr lang="ru-RU" altLang="en-US" sz="3200" b="1">
              <a:solidFill>
                <a:srgbClr val="2F559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eaLnBrk="1" hangingPunct="1">
              <a:lnSpc>
                <a:spcPct val="120000"/>
              </a:lnSpc>
            </a:pPr>
            <a:r>
              <a:rPr lang="ru-RU" altLang="en-US" sz="2400" b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Оценка психофизиологического состояния проводилась с использованием аппаратно-программного комплекса ПФС-Контроль, разработанного специалистами ФМБЦ им. А.И. Бурназяна ФМБА России, включающего в себя психодиагностические тесты и методики оценки психофизиологического состояния.</a:t>
            </a:r>
          </a:p>
          <a:p>
            <a:pPr algn="just" eaLnBrk="1" hangingPunct="1">
              <a:lnSpc>
                <a:spcPct val="120000"/>
              </a:lnSpc>
            </a:pPr>
            <a:r>
              <a:rPr lang="ru-RU" altLang="en-US" sz="2400" b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Для экспресс-диагностики использовалась технология виброизображения с использованием программ </a:t>
            </a:r>
            <a:r>
              <a:rPr lang="en-US" altLang="en-US" sz="2400" b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VibraMED</a:t>
            </a:r>
            <a:r>
              <a:rPr lang="ru-RU" altLang="en-US" sz="2400" b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 ВибраМИ, разработанных специалистами Многопрофильного предприятия «Элсис» (г.Санкт-Петербург).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0"/>
            <a:ext cx="26003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60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10982325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i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4-я Международная научно-техническая конференция «Современная психофизиология.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i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 виброизображения» VIBRA2021,СпБ, 24-25 июня 2021 г.  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9385A6A-82EA-446E-BC6D-47119644FADC}" type="slidenum">
              <a:rPr lang="ru-RU" altLang="en-US" sz="1600"/>
              <a:pPr/>
              <a:t>5</a:t>
            </a:fld>
            <a:endParaRPr lang="ru-RU" altLang="en-US" sz="1600"/>
          </a:p>
        </p:txBody>
      </p:sp>
      <p:sp>
        <p:nvSpPr>
          <p:cNvPr id="7174" name="TextBox 11"/>
          <p:cNvSpPr txBox="1">
            <a:spLocks noChangeArrowheads="1"/>
          </p:cNvSpPr>
          <p:nvPr/>
        </p:nvSpPr>
        <p:spPr bwMode="auto">
          <a:xfrm>
            <a:off x="658813" y="917575"/>
            <a:ext cx="109839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en-US" sz="2000" b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Средние значения (</a:t>
            </a:r>
            <a:r>
              <a:rPr lang="en-US" altLang="en-US" sz="2000" b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ru-RU" altLang="en-US" sz="2000" b="1" u="sng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en-US" altLang="en-US" sz="2000" b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</a:t>
            </a:r>
            <a:r>
              <a:rPr lang="ru-RU" altLang="en-US" sz="2000" b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показателей психического состояния у пациентов наркологического отделения (группа 1) и работников комбината (группа 2) по показателям 16-ФЛО 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09638" y="1998663"/>
          <a:ext cx="10440987" cy="4037012"/>
        </p:xfrm>
        <a:graphic>
          <a:graphicData uri="http://schemas.openxmlformats.org/drawingml/2006/table">
            <a:tbl>
              <a:tblPr/>
              <a:tblGrid>
                <a:gridCol w="2647950">
                  <a:extLst>
                    <a:ext uri="{9D8B030D-6E8A-4147-A177-3AD203B41FA5}">
                      <a16:colId xmlns:a16="http://schemas.microsoft.com/office/drawing/2014/main" val="542376"/>
                    </a:ext>
                  </a:extLst>
                </a:gridCol>
                <a:gridCol w="2474912">
                  <a:extLst>
                    <a:ext uri="{9D8B030D-6E8A-4147-A177-3AD203B41FA5}">
                      <a16:colId xmlns:a16="http://schemas.microsoft.com/office/drawing/2014/main" val="1182690942"/>
                    </a:ext>
                  </a:extLst>
                </a:gridCol>
                <a:gridCol w="2817813">
                  <a:extLst>
                    <a:ext uri="{9D8B030D-6E8A-4147-A177-3AD203B41FA5}">
                      <a16:colId xmlns:a16="http://schemas.microsoft.com/office/drawing/2014/main" val="2678746550"/>
                    </a:ext>
                  </a:extLst>
                </a:gridCol>
                <a:gridCol w="2500312">
                  <a:extLst>
                    <a:ext uri="{9D8B030D-6E8A-4147-A177-3AD203B41FA5}">
                      <a16:colId xmlns:a16="http://schemas.microsoft.com/office/drawing/2014/main" val="79912331"/>
                    </a:ext>
                  </a:extLst>
                </a:gridCol>
              </a:tblGrid>
              <a:tr h="3365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Показатели</a:t>
                      </a:r>
                      <a:endParaRPr kumimoji="0" lang="ru-RU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 1</a:t>
                      </a:r>
                      <a:endParaRPr kumimoji="0" lang="ru-RU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Группа 2</a:t>
                      </a:r>
                      <a:endParaRPr kumimoji="0" lang="ru-RU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kumimoji="0" lang="ru-RU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9838050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 «В», стены</a:t>
                      </a:r>
                      <a:endParaRPr kumimoji="0" lang="ru-RU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0,19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0,044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9780277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 «С», стены</a:t>
                      </a:r>
                      <a:endParaRPr kumimoji="0" lang="ru-RU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0,12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0084605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 «F», стены</a:t>
                      </a:r>
                      <a:endParaRPr kumimoji="0" lang="ru-RU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0,08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0,096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909637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 «H», стены</a:t>
                      </a:r>
                      <a:endParaRPr kumimoji="0" lang="ru-RU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7,9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0,001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676223"/>
                  </a:ext>
                </a:extLst>
              </a:tr>
              <a:tr h="338138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 «L», стены</a:t>
                      </a:r>
                      <a:endParaRPr kumimoji="0" lang="ru-RU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636711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 «O», стены</a:t>
                      </a:r>
                      <a:endParaRPr kumimoji="0" lang="ru-RU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558822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 «Q3», стены</a:t>
                      </a:r>
                      <a:endParaRPr kumimoji="0" lang="ru-RU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0,027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569460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 «Q4», стены</a:t>
                      </a:r>
                      <a:endParaRPr kumimoji="0" lang="ru-RU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0,08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3,7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351938"/>
                  </a:ext>
                </a:extLst>
              </a:tr>
              <a:tr h="3349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 стены</a:t>
                      </a:r>
                      <a:endParaRPr kumimoji="0" lang="ru-RU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533698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 стены</a:t>
                      </a:r>
                      <a:endParaRPr kumimoji="0" lang="ru-RU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0,007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343792"/>
                  </a:ext>
                </a:extLst>
              </a:tr>
              <a:tr h="336550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Фактор </a:t>
                      </a:r>
                      <a:r>
                        <a:rPr kumimoji="0" lang="en-US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</a:t>
                      </a:r>
                      <a:r>
                        <a:rPr kumimoji="0" lang="ru-RU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 стены</a:t>
                      </a:r>
                      <a:endParaRPr kumimoji="0" lang="ru-RU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  <a:r>
                        <a:rPr kumimoji="0" lang="ru-RU" altLang="en-US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0,03</a:t>
                      </a:r>
                      <a:endParaRPr kumimoji="0" lang="ru-RU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35448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0"/>
            <a:ext cx="26003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60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957263" y="6443663"/>
            <a:ext cx="10929937" cy="2778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i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4-я Международная научно-техническая конференция «Современная психофизиология.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i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 виброизображения» VIBRA2021,СпБ, 24-25 июня 2021 г. 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2DA7E91-BDEE-4A36-B3EA-CFCF55B18241}" type="slidenum">
              <a:rPr lang="ru-RU" altLang="en-US" sz="1600"/>
              <a:pPr/>
              <a:t>6</a:t>
            </a:fld>
            <a:endParaRPr lang="ru-RU" altLang="en-US" sz="1600"/>
          </a:p>
        </p:txBody>
      </p:sp>
      <p:sp>
        <p:nvSpPr>
          <p:cNvPr id="8198" name="TextBox 8"/>
          <p:cNvSpPr txBox="1">
            <a:spLocks noChangeArrowheads="1"/>
          </p:cNvSpPr>
          <p:nvPr/>
        </p:nvSpPr>
        <p:spPr bwMode="auto">
          <a:xfrm>
            <a:off x="604838" y="695325"/>
            <a:ext cx="108981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800"/>
              </a:spcAft>
            </a:pPr>
            <a:r>
              <a:rPr lang="ru-RU" altLang="en-US" sz="2000" b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Средние значения (M</a:t>
            </a:r>
            <a:r>
              <a:rPr lang="ru-RU" altLang="en-US" sz="2000" b="1" u="sng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</a:t>
            </a:r>
            <a:r>
              <a:rPr lang="ru-RU" altLang="en-US" sz="2000" b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m) параметров виброизображения у пациентов наркологического отделения (группа 1) и работников комбината (группа 2)</a:t>
            </a:r>
            <a:r>
              <a:rPr lang="ru-RU" altLang="en-US" sz="2400" b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ru-RU" altLang="en-US" sz="2000" b="1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249" name="Group 57"/>
          <p:cNvGraphicFramePr>
            <a:graphicFrameLocks noGrp="1"/>
          </p:cNvGraphicFramePr>
          <p:nvPr/>
        </p:nvGraphicFramePr>
        <p:xfrm>
          <a:off x="1038225" y="1895475"/>
          <a:ext cx="9947275" cy="3954463"/>
        </p:xfrm>
        <a:graphic>
          <a:graphicData uri="http://schemas.openxmlformats.org/drawingml/2006/table">
            <a:tbl>
              <a:tblPr/>
              <a:tblGrid>
                <a:gridCol w="4187825">
                  <a:extLst>
                    <a:ext uri="{9D8B030D-6E8A-4147-A177-3AD203B41FA5}">
                      <a16:colId xmlns:a16="http://schemas.microsoft.com/office/drawing/2014/main" val="3568278807"/>
                    </a:ext>
                  </a:extLst>
                </a:gridCol>
                <a:gridCol w="2420938">
                  <a:extLst>
                    <a:ext uri="{9D8B030D-6E8A-4147-A177-3AD203B41FA5}">
                      <a16:colId xmlns:a16="http://schemas.microsoft.com/office/drawing/2014/main" val="3136501407"/>
                    </a:ext>
                  </a:extLst>
                </a:gridCol>
                <a:gridCol w="2278062">
                  <a:extLst>
                    <a:ext uri="{9D8B030D-6E8A-4147-A177-3AD203B41FA5}">
                      <a16:colId xmlns:a16="http://schemas.microsoft.com/office/drawing/2014/main" val="2359174697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1819530234"/>
                    </a:ext>
                  </a:extLst>
                </a:gridCol>
              </a:tblGrid>
              <a:tr h="73977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FDD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Параметры виброизображения</a:t>
                      </a:r>
                      <a:endParaRPr kumimoji="0" lang="ru-R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7FDD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FDD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группа</a:t>
                      </a:r>
                      <a:endParaRPr kumimoji="0" lang="ru-R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7FDD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FDD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группа</a:t>
                      </a:r>
                      <a:endParaRPr kumimoji="0" lang="ru-R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7FDD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7FDD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</a:t>
                      </a:r>
                      <a:endParaRPr kumimoji="0" lang="ru-R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7FDD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7796596"/>
                  </a:ext>
                </a:extLst>
              </a:tr>
              <a:tr h="4413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Е1, «Агрессия», усл.ед.</a:t>
                      </a:r>
                      <a:endParaRPr kumimoji="0" lang="ru-R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33,97</a:t>
                      </a:r>
                      <a:r>
                        <a:rPr kumimoji="0" lang="ru-RU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28,49</a:t>
                      </a:r>
                      <a:r>
                        <a:rPr kumimoji="0" lang="ru-RU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0,19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0,013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7270899"/>
                  </a:ext>
                </a:extLst>
              </a:tr>
              <a:tr h="4413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Е2, «Тревожность», усл.ед.</a:t>
                      </a:r>
                      <a:endParaRPr kumimoji="0" lang="ru-R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38,42</a:t>
                      </a:r>
                      <a:r>
                        <a:rPr kumimoji="0" lang="ru-RU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0,17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34,75</a:t>
                      </a:r>
                      <a:r>
                        <a:rPr kumimoji="0" lang="ru-RU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0,055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120535"/>
                  </a:ext>
                </a:extLst>
              </a:tr>
              <a:tr h="4429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Е3,  «Опасность», усл.ед.</a:t>
                      </a:r>
                      <a:endParaRPr kumimoji="0" lang="ru-R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36,04</a:t>
                      </a:r>
                      <a:r>
                        <a:rPr kumimoji="0" lang="ru-RU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33,82</a:t>
                      </a:r>
                      <a:r>
                        <a:rPr kumimoji="0" lang="ru-RU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0,019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679267"/>
                  </a:ext>
                </a:extLst>
              </a:tr>
              <a:tr h="56356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Е5, «Уравновешенность», усл.ед.</a:t>
                      </a:r>
                      <a:endParaRPr kumimoji="0" lang="ru-R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67,02</a:t>
                      </a:r>
                      <a:r>
                        <a:rPr kumimoji="0" lang="ru-RU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0,15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71,40</a:t>
                      </a:r>
                      <a:r>
                        <a:rPr kumimoji="0" lang="ru-RU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0,08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0,012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249457"/>
                  </a:ext>
                </a:extLst>
              </a:tr>
              <a:tr h="442913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Е9, «Торможение», усл.ед.</a:t>
                      </a:r>
                      <a:endParaRPr kumimoji="0" lang="ru-R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13,23</a:t>
                      </a:r>
                      <a:r>
                        <a:rPr kumimoji="0" lang="ru-RU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15,53</a:t>
                      </a:r>
                      <a:r>
                        <a:rPr kumimoji="0" lang="ru-RU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0,04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0,000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00571"/>
                  </a:ext>
                </a:extLst>
              </a:tr>
              <a:tr h="4413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Шкала «Негативные»</a:t>
                      </a:r>
                      <a:endParaRPr kumimoji="0" lang="ru-R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36,12</a:t>
                      </a:r>
                      <a:r>
                        <a:rPr kumimoji="0" lang="ru-RU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0,06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33,75</a:t>
                      </a:r>
                      <a:r>
                        <a:rPr kumimoji="0" lang="ru-RU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0,09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0,012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0588499"/>
                  </a:ext>
                </a:extLst>
              </a:tr>
              <a:tr h="441325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Е7_V, «Энергичность», усл.ед.</a:t>
                      </a:r>
                      <a:endParaRPr kumimoji="0" lang="ru-RU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21,80</a:t>
                      </a:r>
                      <a:r>
                        <a:rPr kumimoji="0" lang="ru-RU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0,18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17,40</a:t>
                      </a:r>
                      <a:r>
                        <a:rPr kumimoji="0" lang="ru-RU" altLang="en-US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0,21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0,072</a:t>
                      </a:r>
                      <a:endParaRPr kumimoji="0" lang="ru-RU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9326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0"/>
            <a:ext cx="26003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60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957263" y="6443663"/>
            <a:ext cx="10929937" cy="27781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4-я Международная научно-техническая конференция «Современная психофизиология.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 виброизображения» VIBRA2021,СпБ, 24-25 июня 2021 г.  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7131CA6-B3D2-4A9F-A2EF-FB323A4F5186}" type="slidenum">
              <a:rPr lang="ru-RU" altLang="en-US" sz="1600"/>
              <a:pPr/>
              <a:t>7</a:t>
            </a:fld>
            <a:endParaRPr lang="ru-RU" altLang="en-US" sz="1600"/>
          </a:p>
        </p:txBody>
      </p:sp>
      <p:sp>
        <p:nvSpPr>
          <p:cNvPr id="9222" name="TextBox 8"/>
          <p:cNvSpPr txBox="1">
            <a:spLocks noChangeArrowheads="1"/>
          </p:cNvSpPr>
          <p:nvPr/>
        </p:nvSpPr>
        <p:spPr bwMode="auto">
          <a:xfrm>
            <a:off x="1196975" y="784225"/>
            <a:ext cx="1010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79388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Aft>
                <a:spcPts val="800"/>
              </a:spcAft>
            </a:pPr>
            <a:r>
              <a:rPr lang="ru-RU" altLang="en-US" sz="2400" b="1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Профиль множественного интеллекта у пациентов наркологического отделения (группа 1) и работников комбината (группа 2)</a:t>
            </a:r>
            <a:endParaRPr lang="ru-RU" altLang="en-US" sz="2000" b="1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1549823" y="1973579"/>
          <a:ext cx="9280885" cy="4182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0"/>
            <a:ext cx="26003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60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10982325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4-я Международная научно-техническая конференция «Современная психофизиология.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 виброизображения» VIBRA2021,СпБ, 24-25 июня 2021 г.  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EDA5D26-F042-459E-AE04-98738FCB6DF3}" type="slidenum">
              <a:rPr lang="ru-RU" altLang="en-US" sz="1600"/>
              <a:pPr/>
              <a:t>8</a:t>
            </a:fld>
            <a:endParaRPr lang="ru-RU" altLang="en-US" sz="1600"/>
          </a:p>
        </p:txBody>
      </p:sp>
      <p:sp>
        <p:nvSpPr>
          <p:cNvPr id="10246" name="TextBox 8"/>
          <p:cNvSpPr txBox="1">
            <a:spLocks noChangeArrowheads="1"/>
          </p:cNvSpPr>
          <p:nvPr/>
        </p:nvSpPr>
        <p:spPr bwMode="auto">
          <a:xfrm>
            <a:off x="1033463" y="414338"/>
            <a:ext cx="1032033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en-US" sz="2400" b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Вероятностная номограмма формализованной оценки наличия/отсутствия склонности к употреблению алкоголя. </a:t>
            </a:r>
          </a:p>
        </p:txBody>
      </p:sp>
      <p:pic>
        <p:nvPicPr>
          <p:cNvPr id="10247" name="Рисунок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00" y="1243013"/>
            <a:ext cx="6761163" cy="413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TextBox 11"/>
          <p:cNvSpPr txBox="1">
            <a:spLocks noChangeArrowheads="1"/>
          </p:cNvSpPr>
          <p:nvPr/>
        </p:nvSpPr>
        <p:spPr bwMode="auto">
          <a:xfrm>
            <a:off x="957263" y="5572125"/>
            <a:ext cx="10396537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90000"/>
              </a:lnSpc>
            </a:pPr>
            <a:r>
              <a:rPr lang="ru-RU" altLang="en-US" b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ИП=-22,95-0,36*Е5_V-0,17*Е4+0,71*Е7_V+1,88*Е1+0,86*Е3-1,19*Е7-0,15*Е10_V+0,13*Е9_V, баллы</a:t>
            </a:r>
            <a:endParaRPr lang="ru-RU" altLang="en-US" b="1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249" name="TextBox 13"/>
          <p:cNvSpPr txBox="1">
            <a:spLocks noChangeArrowheads="1"/>
          </p:cNvSpPr>
          <p:nvPr/>
        </p:nvSpPr>
        <p:spPr bwMode="auto">
          <a:xfrm>
            <a:off x="9591675" y="2279650"/>
            <a:ext cx="225107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5000"/>
              </a:lnSpc>
              <a:spcAft>
                <a:spcPts val="800"/>
              </a:spcAft>
            </a:pPr>
            <a:r>
              <a:rPr lang="ru-RU" altLang="en-US" b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Средняя точность распознавания  95,2%.</a:t>
            </a:r>
            <a:endParaRPr lang="ru-RU" altLang="en-US" sz="1600" b="1">
              <a:solidFill>
                <a:srgbClr val="0070C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0"/>
            <a:ext cx="2600325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7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6063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500063" y="6356350"/>
            <a:ext cx="10982325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4-я Международная научно-техническая конференция «Современная психофизиология.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en-US" b="1" smtClean="0">
                <a:solidFill>
                  <a:srgbClr val="77777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 виброизображения» VIBRA2021,СпБ, 24-25 июня 2021 г.  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AD50D9E-1A03-499D-BAA1-8C2CC00C9E95}" type="slidenum">
              <a:rPr lang="ru-RU" altLang="en-US" sz="1600"/>
              <a:pPr/>
              <a:t>9</a:t>
            </a:fld>
            <a:endParaRPr lang="ru-RU" altLang="en-US" sz="1600"/>
          </a:p>
        </p:txBody>
      </p:sp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714375" y="1355725"/>
            <a:ext cx="10763250" cy="448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ct val="103000"/>
              </a:lnSpc>
              <a:buFontTx/>
              <a:buAutoNum type="arabicPeriod"/>
            </a:pPr>
            <a:r>
              <a:rPr lang="ru-RU" altLang="en-US" sz="2000" b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altLang="en-US" sz="2800" b="1">
                <a:solidFill>
                  <a:srgbClr val="2F5597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Психическая и физическая зависимость от алкоголя является недопустимым свойством для работников предприятий с потенциально опасными технологиями, поскольку это может привести не только к увеличению травматизма, снижению производительность труда и увеличивается количество брака в работе, но и безопасности функционирования предприятия в целом. Поэтому система медицинского обеспечения таких предприятий должна включать методы оперативного мониторинга наличия у работников склонности к алкогольной зависимости. </a:t>
            </a:r>
            <a:endParaRPr lang="ru-RU" altLang="en-US" sz="2000" b="1">
              <a:solidFill>
                <a:srgbClr val="2F5597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4946650" y="522288"/>
            <a:ext cx="19288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en-US" sz="3200" b="1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876</Words>
  <Application>Microsoft Office PowerPoint</Application>
  <PresentationFormat>Widescreen</PresentationFormat>
  <Paragraphs>134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Arial</vt:lpstr>
      <vt:lpstr>Calibri Light</vt:lpstr>
      <vt:lpstr>Times New Roman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 BAF</dc:creator>
  <cp:lastModifiedBy>vm</cp:lastModifiedBy>
  <cp:revision>32</cp:revision>
  <dcterms:created xsi:type="dcterms:W3CDTF">2021-06-19T08:40:04Z</dcterms:created>
  <dcterms:modified xsi:type="dcterms:W3CDTF">2021-06-29T08:51:49Z</dcterms:modified>
</cp:coreProperties>
</file>