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7" r:id="rId3"/>
    <p:sldId id="297" r:id="rId4"/>
    <p:sldId id="298" r:id="rId5"/>
    <p:sldId id="299" r:id="rId6"/>
    <p:sldId id="300" r:id="rId7"/>
    <p:sldId id="278" r:id="rId8"/>
    <p:sldId id="302" r:id="rId9"/>
    <p:sldId id="303" r:id="rId10"/>
    <p:sldId id="304" r:id="rId11"/>
    <p:sldId id="305" r:id="rId12"/>
    <p:sldId id="27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F53"/>
    <a:srgbClr val="1665DA"/>
    <a:srgbClr val="1D208F"/>
    <a:srgbClr val="211E54"/>
    <a:srgbClr val="F4E59C"/>
    <a:srgbClr val="DDDDDD"/>
    <a:srgbClr val="47ABE3"/>
    <a:srgbClr val="005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4" autoAdjust="0"/>
    <p:restoredTop sz="89095" autoAdjust="0"/>
  </p:normalViewPr>
  <p:slideViewPr>
    <p:cSldViewPr>
      <p:cViewPr varScale="1">
        <p:scale>
          <a:sx n="103" d="100"/>
          <a:sy n="103" d="100"/>
        </p:scale>
        <p:origin x="19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C2700-BE08-4AA3-938C-D091F8273669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3835D-8E86-42E7-88C9-F85AEE50FA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290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tasoteka.rusedu.net/post/1654/14947&amp;sa=D&amp;ust=157951163713800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600" dirty="0" smtClean="0">
                <a:solidFill>
                  <a:srgbClr val="1D208F"/>
                </a:solidFill>
              </a:rPr>
              <a:t>Проявление тревоги и депрессии </a:t>
            </a:r>
            <a:r>
              <a:rPr lang="ru-RU" altLang="ru-RU" sz="1200" dirty="0" smtClean="0">
                <a:solidFill>
                  <a:srgbClr val="1D208F"/>
                </a:solidFill>
              </a:rPr>
              <a:t>у больных с химической зависимостью отличает ряд особенностей. Сегодняшний доклад посвящен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63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мотивационной структуры ценностей в группе № 1, с алкогольной зависимостью, выявил преобладание ценностей здоровья (ЗОЖ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30%) и семейных ценностей (СЕМ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23%). Анализ мотивационной структуры ценностей в группе № 2, зависимых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синтетических катинонов (a-PVP), выявил преобладание материальных ценностей (МАТ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30%) и абстрактных экзистенциальных (ЭКЗ – 27%) ценностей.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полученные результаты в группе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алкозависимых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пациентов № 1 могут быть интерпретированы, как желание выздороветь (сформировать устойчивую ремиссию) и вернуть свою семью. Данная группа ценностей (ЗОЖ и СЕМ) является источником тревожно-депрессивных расстройств в группе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алкозависимых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пациентов и, одновременно, побудительным мотивом к их выздоровлению. В то время как в группе пациентов с зависимостью от синтетических катинонов № 2 получен противоположный результат: возможным источником тревоги является нехватка денег (МАТ) и абстрактные ценности (ЭКЗ). Вероятно, пациенты из группы № 2 в меньшей степени осознают весь спектр тяжести последствий химической зависимости, что создает дополнительные трудности для направленного психотерапевтического вмешательства.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Сравнительный анализ ПФС до и после употребления алкоголя у лиц без признаков алкогольной или химической зависимости выявил следующие тенденции: незначительное снижение показателей тревоги (Е3) и стресса (Е2) под воздействием алкоголя при возрастании агрессивности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Е1).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при формальном снижении показателей стресса и тревоги, дисфорические расстройства личности являются группой риска даже у клинически здоровых испытуемых.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97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Выявление и оказание помощи лицам с различными видами зависимого поведения является одной из центральных проблем практической наркологии и клинической психологии. Наряду с пациентами, страдающими алкогольной зависимостью, растет число пациентов с зависимостью от синтетических психостимуляторов. Синтетические психостимуляторы являются одними из наиболее трудных в терапии химической зависимости из-за сложностей выведения основного компонента из организма человека. Данный факт создает дополнительные трудности в применении традиционных методов терапевтического и психотерапевтического вмешательства.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Проведенное исследование подтвердило, что химическая зависимость способствует формированию депрессивных расстройств в постабстинентном периоде. Зависимость от синтетических катинонов (a-PVP) сопровождается более ярко выраженными симптомами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дисфорического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апатического спектра депрессии, чем зависимость от алкоголя, выявлены отличия в профиле мотивационной структуры ценностей как возможного источника тревоги и депрессии. Также, при помощи новейших методов компьютерной диагностики (ПО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VibraMED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проведено исследование влияния малых доз алкоголя на ПФС человека без признаков химической зависимости. Полученные результаты по всем трем группам испытуемых (здоровые и зависимые испытуемые) подтверждают негативную роль употребления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психоактивных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веществ в формировании депрессивного комплекса поведенческих расстройств.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4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Зависимость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психоактивных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веществ (ПАВ) является одной из наиболее актуальных проблем современной практической наркологии и психиатрии.  Внимание специалистов все чаще привлекают различные аспекты зависимости, сопровождающейся аффективными расстройствами.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9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сомнений в том, что зависимость от ПАВ неблагоприятно сказывается на течение аффективных расстройств, как и наличие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субдепрессивной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депрессивной симптоматики в структуре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постабстинентного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синдром. В этой связи представляется важным исследовать мотивационно-ценностный компонент тревоги с целью купирования отдельных симптомов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постабстинентного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синдрома. Так же, не менее значимым представляется необходимость исследовать воздействие алкоголя на аффективную сферу человека, без химической зависимости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5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пациентов с зависимостью от алкоголя с диагнозом F10.212 (психические и поведенческие расстройства, вызванные употреблением алкоголя. Воздержание в условиях, исключающих употребление), по МКБ-10. Этап реабилитации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основной (2-й и 3-й месяц госпитализации).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пациентов с зависимостью от синтетических катинонов (a-PVP) с диагнозом F15.212 (психические и поведенческие расстройства, вызванные употреблением других стимуляторов. Воздержание в условиях, исключающих употребление), по МКБ-10. Этап реабилитации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основной (2-й и 3-й месяц госпитализации).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исследования были исключены больные (экспериментальная группа № 2 и № 3) с психотическими заболеваниями, не связанными с наркологической патологией и больные с острым соматическим состоянием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2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слов о </a:t>
            </a:r>
            <a:r>
              <a:rPr lang="ru-RU" sz="1200" dirty="0" smtClean="0"/>
              <a:t>Альфа-ПВП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28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эти симптомы приводят к быстрому развитию психической зависимости, создавая дополнительные трудности в процессе медицинской и психологической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реабилитации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5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rgbClr val="3F1F53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Методика мотивационных предпочтений «Три желания»</a:t>
            </a:r>
            <a:r>
              <a:rPr lang="ru-RU" sz="1200" u="sng" kern="1200" dirty="0" smtClean="0">
                <a:solidFill>
                  <a:srgbClr val="3F1F53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(адаптация, модификация) на основе подхода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Милтона Рокича – оценка мотивационно-ценностного компонентов тревоги в постабстинентный период. Испытуемому предлагалось озвучить 3 наиболее заветных желания. Полученные ответы ранжировались, исходя из подхода Милтона Рокича об инструментальных и терминальных ценностях. Максимальное количество ответов, которое мог дать испытуемый – 3 ответа, т.е. озвучить 3 желания/цели.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7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больных с зависимостью от синтетических катинонов (a-PVP) более ярко проявился тревожно-депрессивный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симптомокомплекс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сравнении с пациентами с алкогольной зависимостью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91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же данные были подтверждены в процессе анализа ситуативной и личностной тревоги опросником Спилбергера-Ханина. В то же время, выявленная тенденция более очевидна по результатам диагностики тревоги и депрессии по методике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Таким образом, зависимость от синтетических катинонов (a-PVP) действительно сопровождается, клинически и психологически, симптомами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дисфорического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апатического спектра депрессии (сочетание депрессивных расстройств с высоким уровнем тревоги, тревожности, беспокойства, астении). В группе с алкогольной зависимостью эти симптомы проявились слабее.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3835D-8E86-42E7-88C9-F85AEE50FA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4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ar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01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2187575"/>
            <a:ext cx="6019800" cy="708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EA7F9505-B66B-43E7-BAEE-3706DB9B2473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48E3-2F41-436A-AC6C-150E217D93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878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79B2-49C8-4304-A67B-3E69E108114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932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83A2E82-8A24-4F5D-ACBF-E15EE2F8A6D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761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177AD5E-D5F8-4EBD-AEB0-393E924ED4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652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1615C-35B6-4401-89A2-B23D0059D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117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47179-3F6E-4770-9A78-49394D3BEF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479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ED134-9E69-4DB0-BC89-974A08C9B0F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252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56CFA-4BB5-490A-971A-8315368F536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285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C63B0-88A6-4FD6-8C6F-FF6B3955F3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902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1FD30-C0BC-41B9-82D6-D8406E7297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157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0B6F5-37FC-4C52-B2D3-F2AFE7A607F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3491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7F64B-D0BE-4DA2-A0B4-A98CF249E16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698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51" name="Picture 27" descr="bar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715000" cy="10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8CEF96-24DF-4425-AA21-775F91B266E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2226464"/>
            <a:ext cx="6480720" cy="1152127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1D208F"/>
                </a:solidFill>
              </a:rPr>
              <a:t>Проявление тревоги и депрессии </a:t>
            </a:r>
            <a:br>
              <a:rPr lang="ru-RU" altLang="ru-RU" sz="2800" dirty="0" smtClean="0">
                <a:solidFill>
                  <a:srgbClr val="1D208F"/>
                </a:solidFill>
              </a:rPr>
            </a:br>
            <a:r>
              <a:rPr lang="ru-RU" altLang="ru-RU" sz="2000" dirty="0" smtClean="0">
                <a:solidFill>
                  <a:srgbClr val="1D208F"/>
                </a:solidFill>
              </a:rPr>
              <a:t>у больных с химической зависимостью в постабстинентном периоде</a:t>
            </a:r>
            <a:r>
              <a:rPr lang="ru-RU" altLang="ru-RU" sz="2800" dirty="0" smtClean="0">
                <a:solidFill>
                  <a:srgbClr val="1D208F"/>
                </a:solidFill>
              </a:rPr>
              <a:t/>
            </a:r>
            <a:br>
              <a:rPr lang="ru-RU" altLang="ru-RU" sz="2800" dirty="0" smtClean="0">
                <a:solidFill>
                  <a:srgbClr val="1D208F"/>
                </a:solidFill>
              </a:rPr>
            </a:br>
            <a:endParaRPr lang="en-US" altLang="ru-RU" sz="2800" dirty="0">
              <a:solidFill>
                <a:srgbClr val="1D208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ru-RU" dirty="0" smtClean="0"/>
              <a:t>www.psymaker.com</a:t>
            </a:r>
            <a:endParaRPr lang="en-US" altLang="ru-RU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gray">
          <a:xfrm>
            <a:off x="265206" y="4027802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600" b="1" dirty="0" smtClean="0">
                <a:solidFill>
                  <a:schemeClr val="bg1"/>
                </a:solidFill>
              </a:rPr>
              <a:t>Я.Н. Николаенко, к.пс.н</a:t>
            </a:r>
          </a:p>
          <a:p>
            <a:r>
              <a:rPr lang="ru-RU" altLang="ru-RU" sz="1600" b="1" dirty="0" smtClean="0">
                <a:solidFill>
                  <a:schemeClr val="bg1"/>
                </a:solidFill>
              </a:rPr>
              <a:t>А.И. Аксенов</a:t>
            </a:r>
            <a:endParaRPr lang="en-US" altLang="ru-RU" sz="1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09" y="260648"/>
            <a:ext cx="1683103" cy="839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88640"/>
            <a:ext cx="604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4-я Международная научно-техническая конференция «Современная психофизиология. Технология виброизображения (Vibraimage)»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92525"/>
            <a:ext cx="4953000" cy="86409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ru-RU" sz="2400" dirty="0" smtClean="0"/>
              <a:t>исследования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Проявление тревоги и </a:t>
            </a:r>
            <a:r>
              <a:rPr lang="ru-RU" sz="1400" dirty="0" smtClean="0"/>
              <a:t>депрессии: мотивационно-ценностный компонент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933056"/>
            <a:ext cx="7486601" cy="2520280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/>
              <a:t>Условные обозначения: </a:t>
            </a:r>
            <a:r>
              <a:rPr lang="ru-RU" sz="1600" i="1" dirty="0">
                <a:solidFill>
                  <a:srgbClr val="FF0000"/>
                </a:solidFill>
              </a:rPr>
              <a:t>АЛКО</a:t>
            </a:r>
            <a:r>
              <a:rPr lang="ru-RU" sz="1600" i="1" dirty="0"/>
              <a:t> – экспериментальная группа № 1 (F10.212); </a:t>
            </a:r>
            <a:r>
              <a:rPr lang="ru-RU" sz="1600" i="1" dirty="0">
                <a:solidFill>
                  <a:srgbClr val="FF0000"/>
                </a:solidFill>
              </a:rPr>
              <a:t>ПАВ</a:t>
            </a:r>
            <a:r>
              <a:rPr lang="ru-RU" sz="1600" i="1" dirty="0"/>
              <a:t> – экспериментальная группа № 2 (F15.212).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Терминальные ценности</a:t>
            </a:r>
            <a:r>
              <a:rPr lang="ru-RU" sz="1600" i="1" dirty="0" smtClean="0"/>
              <a:t>: </a:t>
            </a:r>
            <a:r>
              <a:rPr lang="ru-RU" sz="1600" i="1" dirty="0"/>
              <a:t>ЗОЖ – ценность здоровья; СЕМ – ценность семьи, родственных отношений; ЭКЗ – экзистенциальные (абстрактные) ценности; УТР – ценности утраты (связаны со смертью близкого человека или невозможностью продолжить межличностные отношения с эмоционально значимыми людьми – семьей и пр.).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>
                <a:solidFill>
                  <a:srgbClr val="FF0000"/>
                </a:solidFill>
              </a:rPr>
              <a:t>Инструментальные </a:t>
            </a:r>
            <a:r>
              <a:rPr lang="ru-RU" sz="1600" i="1" dirty="0">
                <a:solidFill>
                  <a:srgbClr val="FF0000"/>
                </a:solidFill>
              </a:rPr>
              <a:t>ценности</a:t>
            </a:r>
            <a:r>
              <a:rPr lang="ru-RU" sz="1600" i="1" dirty="0"/>
              <a:t>: МАТ – материальные блага, деньги, предметы роскоши.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altLang="ru-RU" sz="1600" dirty="0"/>
              <a:t/>
            </a:r>
            <a:br>
              <a:rPr lang="en-US" altLang="ru-RU" sz="1600" dirty="0"/>
            </a:br>
            <a:endParaRPr lang="en-US" altLang="ru-RU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80112" y="470602"/>
            <a:ext cx="34918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Методика мотивационных предпочтений «</a:t>
            </a:r>
            <a:r>
              <a:rPr lang="ru-RU" sz="1800" i="1" dirty="0">
                <a:solidFill>
                  <a:srgbClr val="FF0000"/>
                </a:solidFill>
              </a:rPr>
              <a:t>Три желания</a:t>
            </a:r>
            <a:r>
              <a:rPr lang="ru-RU" sz="1800" i="1" dirty="0" smtClean="0"/>
              <a:t>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412776"/>
            <a:ext cx="51125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92525"/>
            <a:ext cx="4953000" cy="86409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ru-RU" sz="2400" dirty="0" smtClean="0"/>
              <a:t>исследования</a:t>
            </a:r>
            <a:br>
              <a:rPr lang="ru-RU" sz="2400" dirty="0" smtClean="0"/>
            </a:br>
            <a:r>
              <a:rPr lang="ru-RU" sz="1600" dirty="0"/>
              <a:t>Влияние алкоголя на психофизиологическое состояние здорового человека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542" y="5517232"/>
            <a:ext cx="7486601" cy="1008112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/>
              <a:t>Условные обозначения: </a:t>
            </a:r>
            <a:r>
              <a:rPr lang="en-US" sz="1600" i="1" dirty="0"/>
              <a:t>Aggression</a:t>
            </a:r>
            <a:r>
              <a:rPr lang="ru-RU" sz="1600" i="1" dirty="0"/>
              <a:t> (</a:t>
            </a:r>
            <a:r>
              <a:rPr lang="en-US" sz="1600" i="1" dirty="0"/>
              <a:t>E</a:t>
            </a:r>
            <a:r>
              <a:rPr lang="ru-RU" sz="1600" i="1" dirty="0"/>
              <a:t>1) – агрессия; </a:t>
            </a:r>
            <a:r>
              <a:rPr lang="en-US" sz="1600" i="1" dirty="0"/>
              <a:t>Stress</a:t>
            </a:r>
            <a:r>
              <a:rPr lang="ru-RU" sz="1600" i="1" dirty="0"/>
              <a:t> (</a:t>
            </a:r>
            <a:r>
              <a:rPr lang="en-US" sz="1600" i="1" dirty="0"/>
              <a:t>E</a:t>
            </a:r>
            <a:r>
              <a:rPr lang="ru-RU" sz="1600" i="1" dirty="0"/>
              <a:t>2)  – стресс; </a:t>
            </a:r>
            <a:r>
              <a:rPr lang="en-US" sz="1600" i="1" dirty="0"/>
              <a:t>Tension</a:t>
            </a:r>
            <a:r>
              <a:rPr lang="ru-RU" sz="1600" i="1" dirty="0"/>
              <a:t> (</a:t>
            </a:r>
            <a:r>
              <a:rPr lang="en-US" sz="1600" i="1" dirty="0"/>
              <a:t>E</a:t>
            </a:r>
            <a:r>
              <a:rPr lang="ru-RU" sz="1600" i="1" dirty="0"/>
              <a:t>3) – тревога; </a:t>
            </a:r>
            <a:r>
              <a:rPr lang="ru-RU" sz="1600" i="1" dirty="0">
                <a:solidFill>
                  <a:srgbClr val="FF0000"/>
                </a:solidFill>
              </a:rPr>
              <a:t>1_</a:t>
            </a:r>
            <a:r>
              <a:rPr lang="en-US" sz="1600" i="1" dirty="0">
                <a:solidFill>
                  <a:srgbClr val="FF0000"/>
                </a:solidFill>
              </a:rPr>
              <a:t>norm </a:t>
            </a:r>
            <a:r>
              <a:rPr lang="ru-RU" sz="1600" i="1" dirty="0"/>
              <a:t>– контрольный замер ПФС; </a:t>
            </a:r>
            <a:r>
              <a:rPr lang="ru-RU" sz="1600" i="1" dirty="0">
                <a:solidFill>
                  <a:srgbClr val="FF0000"/>
                </a:solidFill>
              </a:rPr>
              <a:t>2_</a:t>
            </a:r>
            <a:r>
              <a:rPr lang="en-US" sz="1600" i="1" dirty="0" err="1">
                <a:solidFill>
                  <a:srgbClr val="FF0000"/>
                </a:solidFill>
              </a:rPr>
              <a:t>alko</a:t>
            </a:r>
            <a:r>
              <a:rPr lang="ru-RU" sz="1600" i="1" dirty="0">
                <a:solidFill>
                  <a:srgbClr val="FF0000"/>
                </a:solidFill>
              </a:rPr>
              <a:t> </a:t>
            </a:r>
            <a:r>
              <a:rPr lang="ru-RU" sz="1600" i="1" dirty="0"/>
              <a:t>– ПФС человека, не страдающего алкогольной или химической зависимостью, под воздействием алкоголя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altLang="ru-RU" sz="1600" dirty="0"/>
              <a:t/>
            </a:r>
            <a:br>
              <a:rPr lang="en-US" altLang="ru-RU" sz="1600" dirty="0"/>
            </a:br>
            <a:endParaRPr lang="en-US" altLang="ru-RU" sz="16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340768"/>
            <a:ext cx="80071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Г</a:t>
            </a:r>
            <a:r>
              <a:rPr lang="ru-RU" sz="2000" dirty="0" smtClean="0"/>
              <a:t>руппа № 3: 10 добровольцев, </a:t>
            </a:r>
            <a:r>
              <a:rPr lang="ru-RU" sz="2000" dirty="0"/>
              <a:t>без признаков алкогольной или синтетической </a:t>
            </a:r>
            <a:r>
              <a:rPr lang="ru-RU" sz="2000" dirty="0" smtClean="0"/>
              <a:t>зависимости.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1 этап </a:t>
            </a:r>
            <a:r>
              <a:rPr lang="ru-RU" sz="1600" i="1" dirty="0" smtClean="0"/>
              <a:t>–</a:t>
            </a:r>
            <a:r>
              <a:rPr lang="ru-RU" sz="1600" dirty="0" smtClean="0"/>
              <a:t> контрольный замер ПФС;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2 этап </a:t>
            </a:r>
            <a:r>
              <a:rPr lang="ru-RU" sz="1600" i="1" dirty="0" smtClean="0"/>
              <a:t>–</a:t>
            </a:r>
            <a:r>
              <a:rPr lang="ru-RU" sz="1600" dirty="0" smtClean="0"/>
              <a:t> замер ПФС в легкой степени алкогольного опьянения (концентрация этилового спирта в крови от 0,3 ‰ до 1,5 ‰).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944575"/>
            <a:ext cx="4692314" cy="24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Выводы</a:t>
            </a:r>
            <a:endParaRPr lang="en-US" altLang="ru-RU" dirty="0"/>
          </a:p>
        </p:txBody>
      </p:sp>
      <p:grpSp>
        <p:nvGrpSpPr>
          <p:cNvPr id="41084" name="Group 124"/>
          <p:cNvGrpSpPr>
            <a:grpSpLocks/>
          </p:cNvGrpSpPr>
          <p:nvPr/>
        </p:nvGrpSpPr>
        <p:grpSpPr bwMode="auto">
          <a:xfrm>
            <a:off x="645758" y="1551286"/>
            <a:ext cx="182562" cy="182562"/>
            <a:chOff x="1239" y="1515"/>
            <a:chExt cx="115" cy="115"/>
          </a:xfrm>
        </p:grpSpPr>
        <p:sp>
          <p:nvSpPr>
            <p:cNvPr id="41085" name="AutoShape 12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86" name="AutoShape 12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87" name="Text Box 127"/>
          <p:cNvSpPr txBox="1">
            <a:spLocks noChangeArrowheads="1"/>
          </p:cNvSpPr>
          <p:nvPr/>
        </p:nvSpPr>
        <p:spPr bwMode="auto">
          <a:xfrm>
            <a:off x="986400" y="1446295"/>
            <a:ext cx="72580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1. </a:t>
            </a:r>
            <a:r>
              <a:rPr lang="ru-RU" dirty="0"/>
              <a:t>Х</a:t>
            </a:r>
            <a:r>
              <a:rPr lang="ru-RU" dirty="0" smtClean="0"/>
              <a:t>имическая </a:t>
            </a:r>
            <a:r>
              <a:rPr lang="ru-RU" dirty="0"/>
              <a:t>зависимость способствует формированию </a:t>
            </a:r>
            <a:r>
              <a:rPr lang="ru-RU" dirty="0" smtClean="0"/>
              <a:t>стойких депрессивных </a:t>
            </a:r>
            <a:r>
              <a:rPr lang="ru-RU" dirty="0"/>
              <a:t>расстройств в постабстинентном периоде</a:t>
            </a:r>
            <a:endParaRPr lang="en-US" altLang="ru-RU" b="1" dirty="0"/>
          </a:p>
        </p:txBody>
      </p:sp>
      <p:sp>
        <p:nvSpPr>
          <p:cNvPr id="39" name="Text Box 139"/>
          <p:cNvSpPr txBox="1">
            <a:spLocks noChangeArrowheads="1"/>
          </p:cNvSpPr>
          <p:nvPr/>
        </p:nvSpPr>
        <p:spPr bwMode="auto">
          <a:xfrm>
            <a:off x="979909" y="2276872"/>
            <a:ext cx="79344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b="1" dirty="0" smtClean="0"/>
              <a:t>2</a:t>
            </a:r>
            <a:r>
              <a:rPr lang="en-US" altLang="ru-RU" b="1" dirty="0" smtClean="0"/>
              <a:t>. </a:t>
            </a:r>
            <a:r>
              <a:rPr lang="ru-RU" dirty="0" smtClean="0"/>
              <a:t>Зависимость от синтетических катинонов (a-PVP) сопровождается</a:t>
            </a:r>
          </a:p>
          <a:p>
            <a:pPr eaLnBrk="0" hangingPunct="0"/>
            <a:r>
              <a:rPr lang="ru-RU" dirty="0" smtClean="0"/>
              <a:t>более </a:t>
            </a:r>
            <a:r>
              <a:rPr lang="ru-RU" dirty="0" smtClean="0"/>
              <a:t>ярко выраженными симптомами </a:t>
            </a:r>
            <a:r>
              <a:rPr lang="ru-RU" dirty="0" err="1" smtClean="0"/>
              <a:t>дисфорического</a:t>
            </a:r>
            <a:r>
              <a:rPr lang="ru-RU" dirty="0" smtClean="0"/>
              <a:t> и апатического</a:t>
            </a:r>
          </a:p>
          <a:p>
            <a:pPr eaLnBrk="0" hangingPunct="0"/>
            <a:r>
              <a:rPr lang="ru-RU" dirty="0" smtClean="0"/>
              <a:t>спектра </a:t>
            </a:r>
            <a:r>
              <a:rPr lang="ru-RU" dirty="0" smtClean="0"/>
              <a:t>депрессии, чем зависимость от алкоголя</a:t>
            </a:r>
          </a:p>
          <a:p>
            <a:pPr eaLnBrk="0" hangingPunct="0"/>
            <a:endParaRPr lang="ru-RU" altLang="ru-RU" b="1" dirty="0"/>
          </a:p>
          <a:p>
            <a:pPr eaLnBrk="0" hangingPunct="0"/>
            <a:r>
              <a:rPr lang="ru-RU" dirty="0" smtClean="0"/>
              <a:t>3. Выявлены </a:t>
            </a:r>
            <a:r>
              <a:rPr lang="ru-RU" dirty="0"/>
              <a:t>отличия в профиле мотивационной структуры ценностей </a:t>
            </a:r>
            <a:endParaRPr lang="ru-RU" dirty="0" smtClean="0"/>
          </a:p>
          <a:p>
            <a:pPr eaLnBrk="0" hangingPunct="0"/>
            <a:r>
              <a:rPr lang="ru-RU" dirty="0" smtClean="0"/>
              <a:t>как </a:t>
            </a:r>
            <a:r>
              <a:rPr lang="ru-RU" dirty="0"/>
              <a:t>возможного источника тревоги и депрессии.</a:t>
            </a:r>
            <a:endParaRPr lang="en-US" altLang="ru-RU" b="1" dirty="0"/>
          </a:p>
        </p:txBody>
      </p:sp>
      <p:grpSp>
        <p:nvGrpSpPr>
          <p:cNvPr id="36" name="Group 124"/>
          <p:cNvGrpSpPr>
            <a:grpSpLocks/>
          </p:cNvGrpSpPr>
          <p:nvPr/>
        </p:nvGrpSpPr>
        <p:grpSpPr bwMode="auto">
          <a:xfrm>
            <a:off x="648592" y="2410477"/>
            <a:ext cx="182562" cy="182562"/>
            <a:chOff x="1239" y="1515"/>
            <a:chExt cx="115" cy="115"/>
          </a:xfrm>
        </p:grpSpPr>
        <p:sp>
          <p:nvSpPr>
            <p:cNvPr id="37" name="AutoShape 12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AutoShape 12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" name="Group 124"/>
          <p:cNvGrpSpPr>
            <a:grpSpLocks/>
          </p:cNvGrpSpPr>
          <p:nvPr/>
        </p:nvGrpSpPr>
        <p:grpSpPr bwMode="auto">
          <a:xfrm>
            <a:off x="683568" y="3465026"/>
            <a:ext cx="182562" cy="182562"/>
            <a:chOff x="1239" y="1515"/>
            <a:chExt cx="115" cy="115"/>
          </a:xfrm>
        </p:grpSpPr>
        <p:sp>
          <p:nvSpPr>
            <p:cNvPr id="44" name="AutoShape 12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AutoShape 12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" name="Group 124"/>
          <p:cNvGrpSpPr>
            <a:grpSpLocks/>
          </p:cNvGrpSpPr>
          <p:nvPr/>
        </p:nvGrpSpPr>
        <p:grpSpPr bwMode="auto">
          <a:xfrm>
            <a:off x="710103" y="4299203"/>
            <a:ext cx="182562" cy="182562"/>
            <a:chOff x="1239" y="1515"/>
            <a:chExt cx="115" cy="115"/>
          </a:xfrm>
        </p:grpSpPr>
        <p:sp>
          <p:nvSpPr>
            <p:cNvPr id="47" name="AutoShape 125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126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3183" y="4302299"/>
            <a:ext cx="7344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Сравнительный </a:t>
            </a:r>
            <a:r>
              <a:rPr lang="ru-RU" dirty="0"/>
              <a:t>анализ </a:t>
            </a:r>
            <a:r>
              <a:rPr lang="ru-RU" dirty="0" smtClean="0"/>
              <a:t>ПФС  </a:t>
            </a:r>
            <a:r>
              <a:rPr lang="ru-RU" dirty="0"/>
              <a:t>у лиц без признаков алкогольной </a:t>
            </a:r>
            <a:endParaRPr lang="ru-RU" dirty="0" smtClean="0"/>
          </a:p>
          <a:p>
            <a:r>
              <a:rPr lang="ru-RU" dirty="0" smtClean="0"/>
              <a:t>или </a:t>
            </a:r>
            <a:r>
              <a:rPr lang="ru-RU" dirty="0"/>
              <a:t>химической </a:t>
            </a:r>
            <a:r>
              <a:rPr lang="ru-RU" dirty="0" smtClean="0"/>
              <a:t>зависимости, выявил возрастание агрессивности </a:t>
            </a:r>
          </a:p>
          <a:p>
            <a:r>
              <a:rPr lang="ru-RU" dirty="0" smtClean="0"/>
              <a:t>в профиле ПФР, на фоне приема алкоголя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4876800"/>
            <a:ext cx="3792538" cy="482600"/>
          </a:xfrm>
        </p:spPr>
        <p:txBody>
          <a:bodyPr/>
          <a:lstStyle/>
          <a:p>
            <a:r>
              <a:rPr lang="en-US" altLang="ru-RU" dirty="0" smtClean="0"/>
              <a:t>www.psymaker.com</a:t>
            </a:r>
            <a:endParaRPr lang="en-US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1682642" cy="83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249" y="223462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665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  <a:endParaRPr lang="ru-RU" sz="3200" b="1" dirty="0">
              <a:solidFill>
                <a:srgbClr val="1665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4953000" cy="619921"/>
          </a:xfrm>
        </p:spPr>
        <p:txBody>
          <a:bodyPr/>
          <a:lstStyle/>
          <a:p>
            <a:r>
              <a:rPr lang="ru-RU" altLang="ru-RU" dirty="0" smtClean="0"/>
              <a:t>Психоактивные вещества (ПАВ)</a:t>
            </a:r>
            <a:endParaRPr lang="en-US" alt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21088"/>
            <a:ext cx="8003232" cy="20189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«Аффективная патология присуща всем этапам формирования и течения зависимости от ПАВ. </a:t>
            </a:r>
            <a:r>
              <a:rPr lang="ru-RU" sz="2400" dirty="0" smtClean="0"/>
              <a:t> Аффективные </a:t>
            </a:r>
            <a:r>
              <a:rPr lang="ru-RU" sz="2400" dirty="0"/>
              <a:t>расстройства сочетаются с зависимостью от ПАВ в 32–85% случаев».</a:t>
            </a:r>
            <a:endParaRPr lang="en-US" altLang="ru-RU" sz="2400" b="1" dirty="0"/>
          </a:p>
          <a:p>
            <a:pPr marL="457200" lvl="1" indent="0" algn="r">
              <a:lnSpc>
                <a:spcPct val="90000"/>
              </a:lnSpc>
              <a:buNone/>
            </a:pPr>
            <a:r>
              <a:rPr lang="ru-RU" altLang="ru-RU" sz="2400" dirty="0" smtClean="0"/>
              <a:t>Вострикова В.В.</a:t>
            </a:r>
            <a:r>
              <a:rPr lang="en-US" altLang="ru-RU" sz="2400" dirty="0"/>
              <a:t/>
            </a:r>
            <a:br>
              <a:rPr lang="en-US" altLang="ru-RU" sz="2400" dirty="0"/>
            </a:br>
            <a:endParaRPr lang="en-US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59" y="1412777"/>
            <a:ext cx="4985114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ПАВ</a:t>
            </a:r>
            <a:endParaRPr lang="en-US" alt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40851"/>
            <a:ext cx="4248472" cy="201892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000" dirty="0"/>
              <a:t>Нарушения в эмоциональной сфере являются составной частью патологического влечения к ПАВ. В рамках синдрома патологического влечения данные расстройства могут проявляться с различной интенсивностью, вызывать обострение заболевания, затруднять проведение терапевтических и реабилитационных мероприятий </a:t>
            </a:r>
            <a:endParaRPr lang="ru-RU" sz="2000" dirty="0" smtClean="0"/>
          </a:p>
          <a:p>
            <a:pPr marL="0" indent="0" algn="r">
              <a:lnSpc>
                <a:spcPct val="90000"/>
              </a:lnSpc>
              <a:buNone/>
            </a:pPr>
            <a:r>
              <a:rPr lang="ru-RU" sz="2000" dirty="0" err="1" smtClean="0"/>
              <a:t>Илюк</a:t>
            </a:r>
            <a:r>
              <a:rPr lang="ru-RU" sz="2000" dirty="0" smtClean="0"/>
              <a:t> Р.Д.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endParaRPr lang="en-US" alt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7" y="1628800"/>
            <a:ext cx="3949672" cy="26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4825"/>
            <a:ext cx="5082480" cy="563563"/>
          </a:xfrm>
        </p:spPr>
        <p:txBody>
          <a:bodyPr/>
          <a:lstStyle/>
          <a:p>
            <a:r>
              <a:rPr lang="ru-RU" altLang="ru-RU" sz="2400" dirty="0" smtClean="0"/>
              <a:t>Объект исследования</a:t>
            </a:r>
            <a:endParaRPr lang="en-US" altLang="ru-RU" sz="2400" dirty="0"/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458952" y="2889250"/>
            <a:ext cx="1724025" cy="482600"/>
            <a:chOff x="816" y="2304"/>
            <a:chExt cx="1440" cy="448"/>
          </a:xfrm>
        </p:grpSpPr>
        <p:sp>
          <p:nvSpPr>
            <p:cNvPr id="6554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Группа 1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458952" y="4018414"/>
            <a:ext cx="1724025" cy="482600"/>
            <a:chOff x="816" y="2304"/>
            <a:chExt cx="1440" cy="448"/>
          </a:xfrm>
        </p:grpSpPr>
        <p:sp>
          <p:nvSpPr>
            <p:cNvPr id="6554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Группа 2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548" name="Group 12"/>
          <p:cNvGrpSpPr>
            <a:grpSpLocks/>
          </p:cNvGrpSpPr>
          <p:nvPr/>
        </p:nvGrpSpPr>
        <p:grpSpPr bwMode="auto">
          <a:xfrm>
            <a:off x="490295" y="5214997"/>
            <a:ext cx="1724025" cy="482600"/>
            <a:chOff x="816" y="2304"/>
            <a:chExt cx="1440" cy="448"/>
          </a:xfrm>
        </p:grpSpPr>
        <p:sp>
          <p:nvSpPr>
            <p:cNvPr id="6554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Группа 3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65551" name="AutoShape 15"/>
          <p:cNvCxnSpPr>
            <a:cxnSpLocks noChangeShapeType="1"/>
            <a:stCxn id="65540" idx="11"/>
            <a:endCxn id="65544" idx="0"/>
          </p:cNvCxnSpPr>
          <p:nvPr/>
        </p:nvCxnSpPr>
        <p:spPr bwMode="gray">
          <a:xfrm>
            <a:off x="2076450" y="2305050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2" name="AutoShape 16"/>
          <p:cNvCxnSpPr>
            <a:cxnSpLocks noChangeShapeType="1"/>
            <a:stCxn id="65543" idx="11"/>
            <a:endCxn id="65547" idx="0"/>
          </p:cNvCxnSpPr>
          <p:nvPr/>
        </p:nvCxnSpPr>
        <p:spPr bwMode="gray">
          <a:xfrm>
            <a:off x="2076450" y="3448050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553" name="AutoShape 17"/>
          <p:cNvCxnSpPr>
            <a:cxnSpLocks noChangeShapeType="1"/>
            <a:stCxn id="65546" idx="11"/>
            <a:endCxn id="65550" idx="0"/>
          </p:cNvCxnSpPr>
          <p:nvPr/>
        </p:nvCxnSpPr>
        <p:spPr bwMode="gray">
          <a:xfrm>
            <a:off x="2076450" y="4591050"/>
            <a:ext cx="4763" cy="7159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2133600" y="2590800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133600" y="3835400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2133600" y="4956175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57246" y="1415152"/>
            <a:ext cx="83472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20 </a:t>
            </a:r>
            <a:r>
              <a:rPr lang="ru-RU" dirty="0"/>
              <a:t>человек – пациенты, проходящие курс стационарного лечения на отделении реабилитации Городской наркологической </a:t>
            </a:r>
            <a:r>
              <a:rPr lang="ru-RU" dirty="0" smtClean="0"/>
              <a:t>больницы;</a:t>
            </a:r>
          </a:p>
          <a:p>
            <a:pPr algn="just"/>
            <a:r>
              <a:rPr lang="ru-RU" dirty="0" smtClean="0"/>
              <a:t>10 человек – без клинических диагнозов зависимого поведения.</a:t>
            </a:r>
            <a:endParaRPr lang="en-US" altLang="ru-RU" b="1" dirty="0">
              <a:latin typeface="Verdana" panose="020B0604030504040204" pitchFamily="34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2332098" y="2714398"/>
            <a:ext cx="63443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dirty="0"/>
              <a:t>10 пациентов с зависимостью от алкоголя с диагнозом </a:t>
            </a:r>
            <a:r>
              <a:rPr lang="ru-RU" sz="1600" dirty="0" smtClean="0"/>
              <a:t>F10.212, по МКБ-10. Этап </a:t>
            </a:r>
            <a:r>
              <a:rPr lang="ru-RU" sz="1600" dirty="0"/>
              <a:t>реабилитации </a:t>
            </a:r>
            <a:r>
              <a:rPr lang="ru-RU" sz="1600" i="1" dirty="0"/>
              <a:t>–</a:t>
            </a:r>
            <a:r>
              <a:rPr lang="ru-RU" sz="1600" dirty="0"/>
              <a:t> основной (2-й и 3-й месяц госпитализации)</a:t>
            </a:r>
            <a:endParaRPr lang="en-US" altLang="ru-RU" sz="1600" b="1" dirty="0">
              <a:latin typeface="Verdana" panose="020B0604030504040204" pitchFamily="34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2345667" y="4018414"/>
            <a:ext cx="633078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/>
              <a:t>10 пациентов с зависимостью от </a:t>
            </a:r>
            <a:r>
              <a:rPr lang="ru-RU" sz="1600" dirty="0">
                <a:solidFill>
                  <a:srgbClr val="FF0000"/>
                </a:solidFill>
              </a:rPr>
              <a:t>синтетических катинонов </a:t>
            </a:r>
            <a:r>
              <a:rPr lang="ru-RU" sz="1600" dirty="0"/>
              <a:t>(a-PVP) с диагнозом </a:t>
            </a:r>
            <a:r>
              <a:rPr lang="ru-RU" sz="1600" dirty="0" smtClean="0"/>
              <a:t>F15.212, по МКБ-10. Этап реабилитации </a:t>
            </a:r>
            <a:r>
              <a:rPr lang="ru-RU" sz="1600" i="1" dirty="0" smtClean="0"/>
              <a:t>–</a:t>
            </a:r>
            <a:r>
              <a:rPr lang="ru-RU" sz="1600" dirty="0" smtClean="0"/>
              <a:t> основной (2-й и 3-й месяц госпитализации)</a:t>
            </a:r>
            <a:endParaRPr lang="en-US" altLang="ru-RU" sz="1600" b="1" dirty="0" smtClean="0">
              <a:latin typeface="Verdana" panose="020B0604030504040204" pitchFamily="34" charset="0"/>
            </a:endParaRPr>
          </a:p>
          <a:p>
            <a:pPr eaLnBrk="0" hangingPunct="0"/>
            <a:endParaRPr lang="en-US" altLang="ru-RU" sz="1400" b="1" dirty="0">
              <a:latin typeface="Verdana" panose="020B0604030504040204" pitchFamily="34" charset="0"/>
            </a:endParaRP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2345668" y="5181600"/>
            <a:ext cx="61867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/>
              <a:t>10 человек, находящихся в легкой степени алкогольного опьянения (концентрация этилового спирта в крови от 0,3 ‰ до 1,5 ‰, эйфорическая стадия алкогольного опьянения); без клинических диагнозов зависимого поведения.</a:t>
            </a:r>
            <a:endParaRPr lang="en-US" altLang="ru-RU" sz="16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Альфа-PVP: определение</a:t>
            </a:r>
            <a:endParaRPr lang="en-US" alt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8064895" cy="4308430"/>
          </a:xfrm>
        </p:spPr>
        <p:txBody>
          <a:bodyPr/>
          <a:lstStyle/>
          <a:p>
            <a:pPr algn="just"/>
            <a:r>
              <a:rPr lang="ru-RU" sz="2000" dirty="0"/>
              <a:t>Альфа-ПВП (альфа-PVP, альфа-</a:t>
            </a:r>
            <a:r>
              <a:rPr lang="ru-RU" sz="2000" dirty="0" err="1"/>
              <a:t>пирролидинопентиофенон</a:t>
            </a:r>
            <a:r>
              <a:rPr lang="ru-RU" sz="2000" dirty="0"/>
              <a:t>) – рекреационный психостимулятор синтетического происхождения. Относится к классу катионов. Является дезметиловым аналогом пировалерона, представитель нового класса альфа-</a:t>
            </a:r>
            <a:r>
              <a:rPr lang="ru-RU" sz="2000" dirty="0" err="1"/>
              <a:t>пирролидинофенонов</a:t>
            </a:r>
            <a:r>
              <a:rPr lang="ru-RU" sz="2000" dirty="0"/>
              <a:t>. Оказывает стимулирующее действие на центральную нервную систему путем повышения синтеза и высвобождения дофамина, норадреналина в структурах головного мозга. Наркотик вызывает быстрое привыкание и является одним из наиболее трудных в терапии химической зависимости, из-за сложностей выведения основного компонента из организма человека.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smtClean="0"/>
              <a:t>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endParaRPr lang="en-US" alt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5758"/>
            <a:ext cx="2051206" cy="136304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689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Альфа-PVP: прием</a:t>
            </a:r>
            <a:endParaRPr lang="en-US" alt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1644532"/>
            <a:ext cx="7560840" cy="40887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Прием альфа-</a:t>
            </a:r>
            <a:r>
              <a:rPr lang="en-US" sz="2000" dirty="0" smtClean="0"/>
              <a:t>PVP</a:t>
            </a:r>
            <a:r>
              <a:rPr lang="ru-RU" sz="2000" dirty="0" smtClean="0"/>
              <a:t> сопровождается: </a:t>
            </a:r>
          </a:p>
          <a:p>
            <a:pPr algn="just"/>
            <a:r>
              <a:rPr lang="ru-RU" sz="2000" dirty="0" smtClean="0"/>
              <a:t>эйфорией </a:t>
            </a:r>
            <a:r>
              <a:rPr lang="ru-RU" sz="2000" dirty="0"/>
              <a:t>с </a:t>
            </a:r>
            <a:r>
              <a:rPr lang="ru-RU" sz="2000" dirty="0" smtClean="0"/>
              <a:t>разговорчивостью, желанием принять участие во всех темах разговора, резонерством</a:t>
            </a:r>
          </a:p>
          <a:p>
            <a:pPr algn="just"/>
            <a:r>
              <a:rPr lang="ru-RU" sz="2000" dirty="0" smtClean="0"/>
              <a:t>чрезмерной физической </a:t>
            </a:r>
            <a:r>
              <a:rPr lang="ru-RU" sz="2000" dirty="0"/>
              <a:t>и </a:t>
            </a:r>
            <a:r>
              <a:rPr lang="ru-RU" sz="2000" dirty="0" smtClean="0"/>
              <a:t>психической активностью; </a:t>
            </a:r>
          </a:p>
          <a:p>
            <a:pPr algn="just"/>
            <a:r>
              <a:rPr lang="ru-RU" sz="2000" dirty="0" smtClean="0"/>
              <a:t>приятным покалыванием </a:t>
            </a:r>
            <a:r>
              <a:rPr lang="ru-RU" sz="2000" dirty="0"/>
              <a:t>в коже; </a:t>
            </a:r>
            <a:endParaRPr lang="ru-RU" sz="2000" dirty="0" smtClean="0"/>
          </a:p>
          <a:p>
            <a:pPr algn="just"/>
            <a:r>
              <a:rPr lang="ru-RU" sz="2000" dirty="0" smtClean="0"/>
              <a:t>усилением либидо;</a:t>
            </a:r>
          </a:p>
          <a:p>
            <a:pPr algn="just"/>
            <a:r>
              <a:rPr lang="ru-RU" sz="2000" dirty="0"/>
              <a:t>п</a:t>
            </a:r>
            <a:r>
              <a:rPr lang="ru-RU" sz="2000" dirty="0" smtClean="0"/>
              <a:t>одавлением аппетита; </a:t>
            </a:r>
          </a:p>
          <a:p>
            <a:r>
              <a:rPr lang="ru-RU" sz="2000" dirty="0" smtClean="0"/>
              <a:t>повышением </a:t>
            </a:r>
            <a:r>
              <a:rPr lang="ru-RU" sz="2000" dirty="0"/>
              <a:t>артериального давления, </a:t>
            </a:r>
            <a:r>
              <a:rPr lang="ru-RU" sz="2000" dirty="0" smtClean="0"/>
              <a:t>учащением сердечного ритма и </a:t>
            </a:r>
            <a:r>
              <a:rPr lang="ru-RU" sz="2000" dirty="0"/>
              <a:t>дыхания; </a:t>
            </a:r>
            <a:r>
              <a:rPr lang="ru-RU" sz="2000" dirty="0" smtClean="0"/>
              <a:t>расслаблением </a:t>
            </a:r>
            <a:r>
              <a:rPr lang="ru-RU" sz="2000" dirty="0"/>
              <a:t>гладкой мускулатуры органов; </a:t>
            </a:r>
            <a:r>
              <a:rPr lang="ru-RU" sz="2000" dirty="0" smtClean="0"/>
              <a:t>выраженной сухостью </a:t>
            </a:r>
            <a:r>
              <a:rPr lang="ru-RU" sz="2000" dirty="0"/>
              <a:t>слизистых оболочек рта, носа; </a:t>
            </a:r>
            <a:r>
              <a:rPr lang="ru-RU" sz="2000" dirty="0" smtClean="0"/>
              <a:t>нарушением зрения (двоение</a:t>
            </a:r>
            <a:r>
              <a:rPr lang="ru-RU" sz="2000" dirty="0"/>
              <a:t>, </a:t>
            </a:r>
            <a:r>
              <a:rPr lang="ru-RU" sz="2000" dirty="0" smtClean="0"/>
              <a:t>нечёткое зрение).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en-US" altLang="ru-RU" sz="2000" dirty="0"/>
              <a:t/>
            </a:r>
            <a:br>
              <a:rPr lang="en-US" altLang="ru-RU" sz="2000" dirty="0"/>
            </a:br>
            <a:endParaRPr lang="en-US" alt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5758"/>
            <a:ext cx="2051206" cy="136304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353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Методы исследования</a:t>
            </a:r>
            <a:endParaRPr lang="en-US" altLang="ru-RU" sz="1600" dirty="0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1052192" y="1700808"/>
            <a:ext cx="554211" cy="648278"/>
            <a:chOff x="816" y="2304"/>
            <a:chExt cx="1440" cy="448"/>
          </a:xfrm>
        </p:grpSpPr>
        <p:sp>
          <p:nvSpPr>
            <p:cNvPr id="6554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1065461" y="2996952"/>
            <a:ext cx="540942" cy="576064"/>
            <a:chOff x="816" y="2304"/>
            <a:chExt cx="1440" cy="448"/>
          </a:xfrm>
        </p:grpSpPr>
        <p:sp>
          <p:nvSpPr>
            <p:cNvPr id="65543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1065461" y="3853142"/>
            <a:ext cx="554211" cy="629426"/>
            <a:chOff x="816" y="2304"/>
            <a:chExt cx="1440" cy="448"/>
          </a:xfrm>
        </p:grpSpPr>
        <p:sp>
          <p:nvSpPr>
            <p:cNvPr id="65546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5548" name="Group 12"/>
          <p:cNvGrpSpPr>
            <a:grpSpLocks/>
          </p:cNvGrpSpPr>
          <p:nvPr/>
        </p:nvGrpSpPr>
        <p:grpSpPr bwMode="auto">
          <a:xfrm>
            <a:off x="1065461" y="4840170"/>
            <a:ext cx="554211" cy="605054"/>
            <a:chOff x="816" y="2304"/>
            <a:chExt cx="1440" cy="448"/>
          </a:xfrm>
        </p:grpSpPr>
        <p:sp>
          <p:nvSpPr>
            <p:cNvPr id="65549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0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altLang="ru-RU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5554" name="Line 18"/>
          <p:cNvSpPr>
            <a:spLocks noChangeShapeType="1"/>
          </p:cNvSpPr>
          <p:nvPr/>
        </p:nvSpPr>
        <p:spPr bwMode="auto">
          <a:xfrm>
            <a:off x="2133600" y="2780928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5" name="Line 19"/>
          <p:cNvSpPr>
            <a:spLocks noChangeShapeType="1"/>
          </p:cNvSpPr>
          <p:nvPr/>
        </p:nvSpPr>
        <p:spPr bwMode="auto">
          <a:xfrm>
            <a:off x="2164668" y="3573016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6" name="Line 20"/>
          <p:cNvSpPr>
            <a:spLocks noChangeShapeType="1"/>
          </p:cNvSpPr>
          <p:nvPr/>
        </p:nvSpPr>
        <p:spPr bwMode="auto">
          <a:xfrm>
            <a:off x="2164668" y="5005725"/>
            <a:ext cx="5943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036294" y="1628594"/>
            <a:ext cx="5881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600" dirty="0"/>
              <a:t>Госпитальная шкала тревоги и депрессии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HADS</a:t>
            </a:r>
            <a:r>
              <a:rPr lang="ru-RU" sz="1600" dirty="0"/>
              <a:t>. Шкала разработана Zigmond A.S. и Snaith R.P (1983) для выявления и оценки тяжести депрессии и тревоги в условиях общемедицинской практики</a:t>
            </a:r>
            <a:endParaRPr lang="en-US" altLang="ru-RU" sz="1600" b="1" dirty="0">
              <a:latin typeface="Verdana" panose="020B0604030504040204" pitchFamily="34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2036294" y="2890380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/>
              <a:t>Опросник ситуативной и личностной </a:t>
            </a:r>
            <a:r>
              <a:rPr lang="ru-RU" sz="1600" dirty="0" smtClean="0"/>
              <a:t>тревоги</a:t>
            </a:r>
          </a:p>
          <a:p>
            <a:pPr eaLnBrk="0" hangingPunct="0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Спилбергера-Ханина</a:t>
            </a:r>
            <a:endParaRPr lang="en-US" alt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2036294" y="3768481"/>
            <a:ext cx="5943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/>
              <a:t>Методика мотивационных предпочтений </a:t>
            </a:r>
            <a:r>
              <a:rPr lang="ru-RU" sz="1600" dirty="0" smtClean="0"/>
              <a:t>«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желания</a:t>
            </a:r>
            <a:r>
              <a:rPr lang="ru-RU" sz="1600" dirty="0" smtClean="0"/>
              <a:t>», на </a:t>
            </a:r>
            <a:r>
              <a:rPr lang="ru-RU" sz="1600" dirty="0"/>
              <a:t>основе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подхода Милтона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Рокича</a:t>
            </a:r>
            <a:r>
              <a:rPr lang="ru-RU" sz="1600" dirty="0" smtClean="0"/>
              <a:t>. Оценка мотивационно-ценностного </a:t>
            </a:r>
            <a:r>
              <a:rPr lang="ru-RU" sz="1600" dirty="0"/>
              <a:t>компонентов тревоги в постабстинентный период. </a:t>
            </a:r>
            <a:endParaRPr lang="en-US" altLang="ru-RU" sz="1600" b="1" dirty="0">
              <a:latin typeface="Verdana" panose="020B0604030504040204" pitchFamily="34" charset="0"/>
            </a:endParaRP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2036294" y="5172539"/>
            <a:ext cx="58814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Vibra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>на базе технологии виброизображения</a:t>
            </a:r>
            <a:endParaRPr lang="en-US" altLang="ru-RU" sz="16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92525"/>
            <a:ext cx="4953000" cy="86409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ru-RU" sz="2400" dirty="0" smtClean="0"/>
              <a:t>исследования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Проявление тревоги и депрессии в постабстинентный </a:t>
            </a:r>
            <a:r>
              <a:rPr lang="ru-RU" sz="1400" dirty="0" smtClean="0"/>
              <a:t>период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5345780"/>
            <a:ext cx="7486601" cy="1080120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 smtClean="0"/>
              <a:t>Условные </a:t>
            </a:r>
            <a:r>
              <a:rPr lang="ru-RU" sz="1800" i="1" dirty="0"/>
              <a:t>обозначения: anxiety – шкала тревоги; depr – шкала депрессии; АЛКО – экспериментальная группа № 1 (F10.212 ); ПАВ – экспериментальная группа № 2 (F15.212).</a:t>
            </a:r>
            <a:endParaRPr lang="ru-RU" sz="1800" dirty="0"/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en-US" altLang="ru-RU" sz="1400" dirty="0"/>
              <a:t/>
            </a:r>
            <a:br>
              <a:rPr lang="en-US" altLang="ru-RU" sz="1400" dirty="0"/>
            </a:br>
            <a:endParaRPr lang="en-US" altLang="ru-RU" sz="1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424708"/>
            <a:ext cx="8350697" cy="49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/>
              <a:t>Госпитальная 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тревоги и депрессии 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HADS</a:t>
            </a:r>
            <a:r>
              <a:rPr lang="ru-RU" sz="2000" i="1" dirty="0" smtClean="0"/>
              <a:t>: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132856"/>
            <a:ext cx="4706230" cy="28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92525"/>
            <a:ext cx="4953000" cy="86409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ru-RU" sz="2400" dirty="0" smtClean="0"/>
              <a:t>исследования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Проявление тревоги и депрессии в постабстинентный </a:t>
            </a:r>
            <a:r>
              <a:rPr lang="ru-RU" sz="1400" dirty="0" smtClean="0"/>
              <a:t>период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5157192"/>
            <a:ext cx="7486601" cy="1080120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/>
              <a:t>Условные обозначения: СТ – ситуативная тревога; ЛТ – личностная тревога; АЛКО – экспериментальная группа № 1 (F10.212); ПАВ – экспериментальная группа № 2 (F15.212).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en-US" altLang="ru-RU" sz="1800" dirty="0"/>
              <a:t/>
            </a:r>
            <a:br>
              <a:rPr lang="en-US" altLang="ru-RU" sz="1800" dirty="0"/>
            </a:br>
            <a:endParaRPr lang="en-US" altLang="ru-RU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424708"/>
            <a:ext cx="8350697" cy="49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/>
              <a:t>Опросник ситуативной и личностной тревоги </a:t>
            </a:r>
            <a:r>
              <a:rPr lang="ru-RU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Спилбергера-Ханина</a:t>
            </a:r>
            <a:r>
              <a:rPr lang="ru-RU" sz="1800" i="1" dirty="0" smtClean="0"/>
              <a:t>: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084921"/>
            <a:ext cx="4533629" cy="272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1TGp_connection_dark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264</TotalTime>
  <Words>1631</Words>
  <Application>Microsoft Office PowerPoint</Application>
  <PresentationFormat>Экран (4:3)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211TGp_connection_dark</vt:lpstr>
      <vt:lpstr>Проявление тревоги и депрессии  у больных с химической зависимостью в постабстинентном периоде </vt:lpstr>
      <vt:lpstr>Психоактивные вещества (ПАВ)</vt:lpstr>
      <vt:lpstr>ПАВ</vt:lpstr>
      <vt:lpstr>Объект исследования</vt:lpstr>
      <vt:lpstr>Альфа-PVP: определение</vt:lpstr>
      <vt:lpstr>Альфа-PVP: прием</vt:lpstr>
      <vt:lpstr>Методы исследования</vt:lpstr>
      <vt:lpstr>Результаты исследования Проявление тревоги и депрессии в постабстинентный период </vt:lpstr>
      <vt:lpstr>Результаты исследования Проявление тревоги и депрессии в постабстинентный период </vt:lpstr>
      <vt:lpstr>Результаты исследования Проявление тревоги и депрессии: мотивационно-ценностный компонент </vt:lpstr>
      <vt:lpstr>Результаты исследования Влияние алкоголя на психофизиологическое состояние здорового человека 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Проявление тревоги и депрессии  у больных с химической зависимостью в постабстинентном периоде</dc:title>
  <dc:creator>user</dc:creator>
  <cp:lastModifiedBy>user</cp:lastModifiedBy>
  <cp:revision>28</cp:revision>
  <dcterms:created xsi:type="dcterms:W3CDTF">2021-05-31T10:33:26Z</dcterms:created>
  <dcterms:modified xsi:type="dcterms:W3CDTF">2021-06-07T07:42:55Z</dcterms:modified>
</cp:coreProperties>
</file>