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350" r:id="rId3"/>
    <p:sldId id="343" r:id="rId4"/>
    <p:sldId id="599" r:id="rId5"/>
    <p:sldId id="344" r:id="rId6"/>
    <p:sldId id="332" r:id="rId7"/>
    <p:sldId id="345" r:id="rId8"/>
    <p:sldId id="341" r:id="rId9"/>
    <p:sldId id="339" r:id="rId10"/>
    <p:sldId id="336" r:id="rId11"/>
    <p:sldId id="596" r:id="rId12"/>
    <p:sldId id="589" r:id="rId13"/>
    <p:sldId id="590" r:id="rId14"/>
    <p:sldId id="591" r:id="rId15"/>
    <p:sldId id="597" r:id="rId16"/>
    <p:sldId id="598" r:id="rId17"/>
    <p:sldId id="600" r:id="rId18"/>
    <p:sldId id="604" r:id="rId19"/>
    <p:sldId id="594" r:id="rId20"/>
    <p:sldId id="602" r:id="rId21"/>
    <p:sldId id="603"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2E4436A-62A5-4C9B-8CD6-D83C61A1F320}">
          <p14:sldIdLst>
            <p14:sldId id="257"/>
            <p14:sldId id="350"/>
            <p14:sldId id="343"/>
            <p14:sldId id="599"/>
            <p14:sldId id="344"/>
            <p14:sldId id="332"/>
            <p14:sldId id="345"/>
            <p14:sldId id="341"/>
            <p14:sldId id="339"/>
            <p14:sldId id="336"/>
            <p14:sldId id="596"/>
            <p14:sldId id="589"/>
            <p14:sldId id="590"/>
            <p14:sldId id="591"/>
            <p14:sldId id="597"/>
            <p14:sldId id="598"/>
            <p14:sldId id="600"/>
            <p14:sldId id="604"/>
            <p14:sldId id="594"/>
            <p14:sldId id="602"/>
            <p14:sldId id="60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еоргий" initials="Г" lastIdx="1" clrIdx="0">
    <p:extLst>
      <p:ext uri="{19B8F6BF-5375-455C-9EA6-DF929625EA0E}">
        <p15:presenceInfo xmlns:p15="http://schemas.microsoft.com/office/powerpoint/2012/main" userId="Георгий"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350" autoAdjust="0"/>
  </p:normalViewPr>
  <p:slideViewPr>
    <p:cSldViewPr snapToGrid="0">
      <p:cViewPr varScale="1">
        <p:scale>
          <a:sx n="51" d="100"/>
          <a:sy n="51" d="100"/>
        </p:scale>
        <p:origin x="1500" y="66"/>
      </p:cViewPr>
      <p:guideLst/>
    </p:cSldViewPr>
  </p:slideViewPr>
  <p:outlineViewPr>
    <p:cViewPr>
      <p:scale>
        <a:sx n="33" d="100"/>
        <a:sy n="33" d="100"/>
      </p:scale>
      <p:origin x="0" y="-2028"/>
    </p:cViewPr>
  </p:outlineViewPr>
  <p:notesTextViewPr>
    <p:cViewPr>
      <p:scale>
        <a:sx n="1" d="1"/>
        <a:sy n="1" d="1"/>
      </p:scale>
      <p:origin x="0" y="-2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25B0E-7B46-451D-B16F-4885AA10D670}" type="datetimeFigureOut">
              <a:rPr lang="ru-RU" smtClean="0"/>
              <a:t>23.06.2021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A9231-A6A1-4DBF-A5D6-C35A454CAA08}" type="slidenum">
              <a:rPr lang="ru-RU" smtClean="0"/>
              <a:t>‹#›</a:t>
            </a:fld>
            <a:endParaRPr lang="ru-RU"/>
          </a:p>
        </p:txBody>
      </p:sp>
    </p:spTree>
    <p:extLst>
      <p:ext uri="{BB962C8B-B14F-4D97-AF65-F5344CB8AC3E}">
        <p14:creationId xmlns:p14="http://schemas.microsoft.com/office/powerpoint/2010/main" val="258738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BEB8111-DE38-43C3-A53E-DB52F468AF40}"/>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BB53E5EC-BB15-4EFF-989A-7DEFD414F0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a:latin typeface="Arial" panose="020B0604020202020204" pitchFamily="34" charset="0"/>
              </a:rPr>
              <a:t>Здравствуйте уважаемые коллеги! Я рад  вашему интересу к презентации по теме «Повышения объективности оценки исправления осужденных технологией виброизображения».  Данная презентация создана на основе  моей  статьи опубликованной в трудах  4-й Международной научно-технической конференции «</a:t>
            </a:r>
            <a:r>
              <a:rPr lang="ru-RU" altLang="ru-RU" b="1" dirty="0">
                <a:latin typeface="Arial" panose="020B0604020202020204" pitchFamily="34" charset="0"/>
              </a:rPr>
              <a:t>Современная психофизиология. Технология виброизображения» </a:t>
            </a:r>
            <a:r>
              <a:rPr lang="ru-RU" altLang="ru-RU" b="0" dirty="0">
                <a:latin typeface="Arial" panose="020B0604020202020204" pitchFamily="34" charset="0"/>
              </a:rPr>
              <a:t>VIBRA2021 . </a:t>
            </a:r>
          </a:p>
        </p:txBody>
      </p:sp>
      <p:sp>
        <p:nvSpPr>
          <p:cNvPr id="5124" name="Slide Number Placeholder 3">
            <a:extLst>
              <a:ext uri="{FF2B5EF4-FFF2-40B4-BE49-F238E27FC236}">
                <a16:creationId xmlns:a16="http://schemas.microsoft.com/office/drawing/2014/main" id="{AA8DC530-CB72-4403-89D7-916CA62745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7B1B83-C8EB-4910-98AF-AC8FA31D915E}" type="slidenum">
              <a:rPr kumimoji="0" lang="ru-RU"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ru-RU"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2009 году, когда «</a:t>
            </a:r>
            <a:r>
              <a:rPr lang="ru-RU" dirty="0" err="1"/>
              <a:t>лже</a:t>
            </a:r>
            <a:r>
              <a:rPr lang="ru-RU" dirty="0"/>
              <a:t>-батюшку» поймали на торговле наркотиками, которые он сбывал через своих «послушников».  Читайте на WWW.NNOV.KP.RU: https://www.nnov.kp.ru/daily/26051/2963806/ . </a:t>
            </a:r>
          </a:p>
          <a:p>
            <a:r>
              <a:rPr lang="ru-RU" dirty="0"/>
              <a:t>- К сожалению, условно-досрочное освобождение никто у нас в стране не отменял, - вздыхает источник «КП» в правоохранительных органах. – И совсем не обязательно даже полсрока ему было отсиживать, чтобы по УДО выйти, тем более, что он инвалид 1 группы. Ну и хорошее поведение в расчет принимается, чистосердечное раскаяние…Читайте на WWW.NNOV.KP.RU: https://www.nnov.kp.ru/daily/26051/2963806/ . </a:t>
            </a:r>
          </a:p>
          <a:p>
            <a:endParaRPr lang="ru-RU" dirty="0"/>
          </a:p>
          <a:p>
            <a:r>
              <a:rPr lang="ru-RU" dirty="0"/>
              <a:t>Фактически сложилась </a:t>
            </a:r>
            <a:r>
              <a:rPr lang="ru-RU" b="1" dirty="0"/>
              <a:t>конфликтная ситуация</a:t>
            </a:r>
            <a:r>
              <a:rPr lang="ru-RU" dirty="0"/>
              <a:t>: </a:t>
            </a:r>
            <a:r>
              <a:rPr lang="ru-RU" b="0" dirty="0"/>
              <a:t>применять УДО </a:t>
            </a:r>
            <a:r>
              <a:rPr lang="ru-RU" b="1" dirty="0"/>
              <a:t>и нужно, и нельзя</a:t>
            </a:r>
            <a:r>
              <a:rPr lang="ru-RU" dirty="0"/>
              <a:t>.  «</a:t>
            </a:r>
            <a:r>
              <a:rPr lang="ru-RU" b="1" dirty="0"/>
              <a:t>Нужно</a:t>
            </a:r>
            <a:r>
              <a:rPr lang="ru-RU" dirty="0"/>
              <a:t>», потому что это разрешено Конституцией  и нормами других законов. </a:t>
            </a:r>
            <a:r>
              <a:rPr lang="ru-RU" b="1" dirty="0"/>
              <a:t>«Нельзя» </a:t>
            </a:r>
            <a:r>
              <a:rPr lang="ru-RU" dirty="0"/>
              <a:t>потому, что </a:t>
            </a:r>
            <a:r>
              <a:rPr lang="ru-RU" u="sng" dirty="0"/>
              <a:t>по УДО на свободу выходят не те</a:t>
            </a:r>
            <a:r>
              <a:rPr lang="ru-RU" dirty="0"/>
              <a:t>, кто  своим исправлением реально заслужил это «вознаграждение», а </a:t>
            </a:r>
            <a:r>
              <a:rPr lang="ru-RU" u="sng" dirty="0"/>
              <a:t>выходят многие из тех</a:t>
            </a:r>
            <a:r>
              <a:rPr lang="ru-RU" dirty="0"/>
              <a:t>, кто УДО не достоин и поэтому такая «практика» подрывает доверие населения к федеральной власти и ослабляет национальную безопасность страны.</a:t>
            </a:r>
          </a:p>
        </p:txBody>
      </p:sp>
      <p:sp>
        <p:nvSpPr>
          <p:cNvPr id="4" name="Номер слайда 3"/>
          <p:cNvSpPr>
            <a:spLocks noGrp="1"/>
          </p:cNvSpPr>
          <p:nvPr>
            <p:ph type="sldNum" sz="quarter" idx="5"/>
          </p:nvPr>
        </p:nvSpPr>
        <p:spPr/>
        <p:txBody>
          <a:bodyPr/>
          <a:lstStyle/>
          <a:p>
            <a:fld id="{84EA9231-A6A1-4DBF-A5D6-C35A454CAA08}" type="slidenum">
              <a:rPr lang="ru-RU" smtClean="0"/>
              <a:t>10</a:t>
            </a:fld>
            <a:endParaRPr lang="ru-RU"/>
          </a:p>
        </p:txBody>
      </p:sp>
    </p:spTree>
    <p:extLst>
      <p:ext uri="{BB962C8B-B14F-4D97-AF65-F5344CB8AC3E}">
        <p14:creationId xmlns:p14="http://schemas.microsoft.com/office/powerpoint/2010/main" val="4145207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a:t>Цена необоснованного условно-досрочного освобождения может быть слишком высокой. </a:t>
            </a:r>
          </a:p>
          <a:p>
            <a:pPr algn="just"/>
            <a:r>
              <a:rPr lang="ru-RU" dirty="0"/>
              <a:t>Например, Сафронов Н.Е., ссылаясь на уголовное дело № 2-91/2002 (Архив Верховного Суда РФ, 2002 г.)  приводит такой факт: «рецидивист Ч., освобожденный условно-досрочно с формулировкой в постановлении: «доказавший свое исправление», в первый же день в состоянии опьянения топором зарубил двух пенсионерок, трупы которых сжег вместе с их жилищем»</a:t>
            </a:r>
          </a:p>
          <a:p>
            <a:pPr algn="just"/>
            <a:endParaRPr lang="ru-RU" dirty="0"/>
          </a:p>
          <a:p>
            <a:pPr algn="just"/>
            <a:r>
              <a:rPr lang="ru-RU" dirty="0"/>
              <a:t>Сафронов Н. Е. (2015). Принцип справедливости в судейском усмотрении при условно-досрочном освобождении от отбывания наказания // Отечественная юриспруденция, 2015, № 1 (1). </a:t>
            </a:r>
          </a:p>
        </p:txBody>
      </p:sp>
      <p:sp>
        <p:nvSpPr>
          <p:cNvPr id="4" name="Номер слайда 3"/>
          <p:cNvSpPr>
            <a:spLocks noGrp="1"/>
          </p:cNvSpPr>
          <p:nvPr>
            <p:ph type="sldNum" sz="quarter" idx="5"/>
          </p:nvPr>
        </p:nvSpPr>
        <p:spPr/>
        <p:txBody>
          <a:bodyPr/>
          <a:lstStyle/>
          <a:p>
            <a:fld id="{84EA9231-A6A1-4DBF-A5D6-C35A454CAA08}" type="slidenum">
              <a:rPr lang="ru-RU" smtClean="0"/>
              <a:t>11</a:t>
            </a:fld>
            <a:endParaRPr lang="ru-RU"/>
          </a:p>
        </p:txBody>
      </p:sp>
    </p:spTree>
    <p:extLst>
      <p:ext uri="{BB962C8B-B14F-4D97-AF65-F5344CB8AC3E}">
        <p14:creationId xmlns:p14="http://schemas.microsoft.com/office/powerpoint/2010/main" val="1212306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Есть ли выход из этой ситуации? Почему его не видят юристы, исследующие институт УДО, чиновники, которые осуществляют реформу судебной системы? При непредвзятом </a:t>
            </a:r>
            <a:r>
              <a:rPr lang="ru-RU" u="sng" dirty="0"/>
              <a:t>осмыслении клубка противоречий, накопившихся внутри института УДО</a:t>
            </a:r>
            <a:r>
              <a:rPr lang="ru-RU" dirty="0"/>
              <a:t>, совершенно очевидно, что   для досрочного освобождения от наказания только тех осужденных, которые действительно исправились за время отбытия части наказания, суду, рассматривающему ходатайство об УДО, </a:t>
            </a:r>
            <a:r>
              <a:rPr lang="ru-RU" b="1" dirty="0"/>
              <a:t>необходимы инструменты (технологии), </a:t>
            </a:r>
            <a:r>
              <a:rPr lang="ru-RU" dirty="0"/>
              <a:t>использование которых </a:t>
            </a:r>
            <a:r>
              <a:rPr lang="ru-RU" u="sng" dirty="0"/>
              <a:t>позволит объективизировать представления судьи о нравственном мире </a:t>
            </a:r>
            <a:r>
              <a:rPr lang="ru-RU" dirty="0"/>
              <a:t>осужденного и степени его исправления. </a:t>
            </a:r>
          </a:p>
        </p:txBody>
      </p:sp>
      <p:sp>
        <p:nvSpPr>
          <p:cNvPr id="4" name="Номер слайда 3"/>
          <p:cNvSpPr>
            <a:spLocks noGrp="1"/>
          </p:cNvSpPr>
          <p:nvPr>
            <p:ph type="sldNum" sz="quarter" idx="5"/>
          </p:nvPr>
        </p:nvSpPr>
        <p:spPr/>
        <p:txBody>
          <a:bodyPr/>
          <a:lstStyle/>
          <a:p>
            <a:fld id="{84EA9231-A6A1-4DBF-A5D6-C35A454CAA08}" type="slidenum">
              <a:rPr lang="ru-RU" smtClean="0"/>
              <a:t>12</a:t>
            </a:fld>
            <a:endParaRPr lang="ru-RU"/>
          </a:p>
        </p:txBody>
      </p:sp>
    </p:spTree>
    <p:extLst>
      <p:ext uri="{BB962C8B-B14F-4D97-AF65-F5344CB8AC3E}">
        <p14:creationId xmlns:p14="http://schemas.microsoft.com/office/powerpoint/2010/main" val="4256204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Сегодня российская наука имеет отечественные компьютерные технологии для оценки характеристик человека не менее эффективные чем в США.</a:t>
            </a:r>
          </a:p>
          <a:p>
            <a:endParaRPr lang="ru-RU" dirty="0"/>
          </a:p>
          <a:p>
            <a:r>
              <a:rPr lang="ru-RU" dirty="0"/>
              <a:t>Одно дело  формировать свои представления об особенностях личности осужденного только на основании изучения различных документов (ходатайства об УДО, заключения администрации, характеристик, справок  и т.д.), а другое дело  иметь возможность опираться на (получаемые буквально за несколько минут непосредственно в процессе судебного рассмотрения ходатайства) </a:t>
            </a:r>
            <a:r>
              <a:rPr lang="ru-RU" u="sng" dirty="0"/>
              <a:t>результаты тестирования </a:t>
            </a:r>
            <a:r>
              <a:rPr lang="ru-RU" dirty="0"/>
              <a:t>осужденного методом </a:t>
            </a:r>
            <a:r>
              <a:rPr lang="ru-RU" b="1" dirty="0"/>
              <a:t>нейролингвистического профайлинга</a:t>
            </a:r>
            <a:r>
              <a:rPr lang="ru-RU" dirty="0"/>
              <a:t>, который в отличие от традиционных методов психодиагностики можно специально «приспособить» для объективной оценки степени исправления осужденного путем измерения бессознательных реакций тестируемого на вопросы-стимулы. </a:t>
            </a:r>
          </a:p>
        </p:txBody>
      </p:sp>
      <p:sp>
        <p:nvSpPr>
          <p:cNvPr id="4" name="Номер слайда 3"/>
          <p:cNvSpPr>
            <a:spLocks noGrp="1"/>
          </p:cNvSpPr>
          <p:nvPr>
            <p:ph type="sldNum" sz="quarter" idx="5"/>
          </p:nvPr>
        </p:nvSpPr>
        <p:spPr/>
        <p:txBody>
          <a:bodyPr/>
          <a:lstStyle/>
          <a:p>
            <a:fld id="{84EA9231-A6A1-4DBF-A5D6-C35A454CAA08}" type="slidenum">
              <a:rPr lang="ru-RU" smtClean="0"/>
              <a:t>13</a:t>
            </a:fld>
            <a:endParaRPr lang="ru-RU"/>
          </a:p>
        </p:txBody>
      </p:sp>
    </p:spTree>
    <p:extLst>
      <p:ext uri="{BB962C8B-B14F-4D97-AF65-F5344CB8AC3E}">
        <p14:creationId xmlns:p14="http://schemas.microsoft.com/office/powerpoint/2010/main" val="269076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Одно дело  формировать свои представления об особенностях личности осужденного только на основании изучения различных документов (ходатайства об УДО, заключения администрации, характеристик, справок  и т.д.), а другое дело  иметь возможность опираться на (получаемые буквально за несколько минут непосредственно в процессе судебного рассмотрения ходатайства) </a:t>
            </a:r>
            <a:r>
              <a:rPr lang="ru-RU" u="sng" dirty="0"/>
              <a:t>результаты тестирования </a:t>
            </a:r>
            <a:r>
              <a:rPr lang="ru-RU" dirty="0"/>
              <a:t>осужденного методом нейролингвистического профайлинга, который в отличие от традиционных методов психодиагностики </a:t>
            </a:r>
            <a:r>
              <a:rPr lang="ru-RU" u="sng" dirty="0"/>
              <a:t>можно специально разработать </a:t>
            </a:r>
            <a:r>
              <a:rPr lang="ru-RU" dirty="0"/>
              <a:t>для </a:t>
            </a:r>
            <a:r>
              <a:rPr lang="ru-RU" b="1" dirty="0"/>
              <a:t>объективной оценки степени исправления осужденного </a:t>
            </a:r>
            <a:r>
              <a:rPr lang="ru-RU" dirty="0"/>
              <a:t>путем измерения </a:t>
            </a:r>
            <a:r>
              <a:rPr lang="ru-RU" u="sng" dirty="0"/>
              <a:t>бессознательных реакций тестируемого на вопросы-стимулы и сравнения их с ответами, которые контролировались сознанием осужденного.</a:t>
            </a:r>
            <a:r>
              <a:rPr lang="ru-RU" dirty="0"/>
              <a:t> </a:t>
            </a:r>
          </a:p>
          <a:p>
            <a:endParaRPr lang="ru-RU" dirty="0"/>
          </a:p>
        </p:txBody>
      </p:sp>
      <p:sp>
        <p:nvSpPr>
          <p:cNvPr id="4" name="Номер слайда 3"/>
          <p:cNvSpPr>
            <a:spLocks noGrp="1"/>
          </p:cNvSpPr>
          <p:nvPr>
            <p:ph type="sldNum" sz="quarter" idx="5"/>
          </p:nvPr>
        </p:nvSpPr>
        <p:spPr/>
        <p:txBody>
          <a:bodyPr/>
          <a:lstStyle/>
          <a:p>
            <a:fld id="{84EA9231-A6A1-4DBF-A5D6-C35A454CAA08}" type="slidenum">
              <a:rPr lang="ru-RU" smtClean="0"/>
              <a:t>14</a:t>
            </a:fld>
            <a:endParaRPr lang="ru-RU"/>
          </a:p>
        </p:txBody>
      </p:sp>
    </p:spTree>
    <p:extLst>
      <p:ext uri="{BB962C8B-B14F-4D97-AF65-F5344CB8AC3E}">
        <p14:creationId xmlns:p14="http://schemas.microsoft.com/office/powerpoint/2010/main" val="111117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u="sng" dirty="0"/>
              <a:t>Психофизиологической основой </a:t>
            </a:r>
            <a:r>
              <a:rPr lang="ru-RU" dirty="0"/>
              <a:t>информативности виброизображения является вестибулярно-эмоциональный рефлекс  (Минкин В.А., Николаенко Н.Н., 2008)</a:t>
            </a:r>
          </a:p>
          <a:p>
            <a:endParaRPr lang="ru-RU" dirty="0"/>
          </a:p>
          <a:p>
            <a:r>
              <a:rPr lang="ru-RU" dirty="0"/>
              <a:t>Технологии </a:t>
            </a:r>
            <a:r>
              <a:rPr lang="ru-RU" u="sng" dirty="0"/>
              <a:t>психологического тестирования </a:t>
            </a:r>
            <a:r>
              <a:rPr lang="ru-RU" dirty="0"/>
              <a:t>определяют только сознательную реакцию. Технологии</a:t>
            </a:r>
            <a:r>
              <a:rPr lang="ru-RU" baseline="0" dirty="0"/>
              <a:t> </a:t>
            </a:r>
            <a:r>
              <a:rPr lang="ru-RU" u="sng" baseline="0" dirty="0"/>
              <a:t>физиологического тестирования </a:t>
            </a:r>
            <a:r>
              <a:rPr lang="ru-RU" baseline="0" dirty="0"/>
              <a:t>определяют только бессознательную реакцию.  И только технологии </a:t>
            </a:r>
            <a:r>
              <a:rPr lang="ru-RU" u="sng" baseline="0" dirty="0"/>
              <a:t>психофизиологического тестирования </a:t>
            </a:r>
            <a:r>
              <a:rPr lang="ru-RU" baseline="0" dirty="0"/>
              <a:t>основанные на технологии виброизображения позволяет синхронно определять сознательную и бессознательную реакцию. </a:t>
            </a:r>
          </a:p>
          <a:p>
            <a:endParaRPr lang="ru-RU" baseline="0" dirty="0"/>
          </a:p>
          <a:p>
            <a:r>
              <a:rPr lang="ru-RU" baseline="0" dirty="0"/>
              <a:t>Это позволяет существенно уменьшить время тестирования и повысить его достоверность. </a:t>
            </a:r>
            <a:endParaRPr lang="ru-RU" dirty="0"/>
          </a:p>
        </p:txBody>
      </p:sp>
      <p:sp>
        <p:nvSpPr>
          <p:cNvPr id="4" name="Номер слайда 3"/>
          <p:cNvSpPr>
            <a:spLocks noGrp="1"/>
          </p:cNvSpPr>
          <p:nvPr>
            <p:ph type="sldNum" sz="quarter" idx="5"/>
          </p:nvPr>
        </p:nvSpPr>
        <p:spPr/>
        <p:txBody>
          <a:bodyPr/>
          <a:lstStyle/>
          <a:p>
            <a:fld id="{84EA9231-A6A1-4DBF-A5D6-C35A454CAA08}" type="slidenum">
              <a:rPr lang="ru-RU" smtClean="0"/>
              <a:t>15</a:t>
            </a:fld>
            <a:endParaRPr lang="ru-RU"/>
          </a:p>
        </p:txBody>
      </p:sp>
    </p:spTree>
    <p:extLst>
      <p:ext uri="{BB962C8B-B14F-4D97-AF65-F5344CB8AC3E}">
        <p14:creationId xmlns:p14="http://schemas.microsoft.com/office/powerpoint/2010/main" val="689553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a:t>
            </a:r>
            <a:r>
              <a:rPr lang="ru-RU" u="sng" dirty="0"/>
              <a:t>основу методики проведения тестирования </a:t>
            </a:r>
            <a:r>
              <a:rPr lang="ru-RU" dirty="0"/>
              <a:t>множественного интеллекта была положена </a:t>
            </a:r>
            <a:r>
              <a:rPr lang="ru-RU" u="sng" dirty="0"/>
              <a:t>технология виброизображения</a:t>
            </a:r>
            <a:r>
              <a:rPr lang="ru-RU" dirty="0"/>
              <a:t>, позволяющая исследовать взаимосвязь сознательной и бессознательной реакции (психофизиологической) реакции человека на предъявляемые стимулы (вопросы с картинками).</a:t>
            </a:r>
          </a:p>
        </p:txBody>
      </p:sp>
      <p:sp>
        <p:nvSpPr>
          <p:cNvPr id="4" name="Номер слайда 3"/>
          <p:cNvSpPr>
            <a:spLocks noGrp="1"/>
          </p:cNvSpPr>
          <p:nvPr>
            <p:ph type="sldNum" sz="quarter" idx="5"/>
          </p:nvPr>
        </p:nvSpPr>
        <p:spPr/>
        <p:txBody>
          <a:bodyPr/>
          <a:lstStyle/>
          <a:p>
            <a:fld id="{84EA9231-A6A1-4DBF-A5D6-C35A454CAA08}" type="slidenum">
              <a:rPr lang="ru-RU" smtClean="0"/>
              <a:t>16</a:t>
            </a:fld>
            <a:endParaRPr lang="ru-RU"/>
          </a:p>
        </p:txBody>
      </p:sp>
    </p:spTree>
    <p:extLst>
      <p:ext uri="{BB962C8B-B14F-4D97-AF65-F5344CB8AC3E}">
        <p14:creationId xmlns:p14="http://schemas.microsoft.com/office/powerpoint/2010/main" val="917212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Новый метод создан на основе программы ВибраНЛП . Однако в основу расчетов новой программы (ВибраНЛП) положены  алгоритмы, разработанные в программе ВибраМИ. Основным отличием этих программ является индивидуальность отбора стимулов для основного тестирования, лингвистическая многозадачность стимулов создает дополнительные сложности разработчикам, но упрощает получение правильного результата пользователем.</a:t>
            </a:r>
          </a:p>
          <a:p>
            <a:r>
              <a:rPr lang="ru-RU" dirty="0"/>
              <a:t>Программа ВибраНЛП определяет дополнительную информацию о тестируемом, которая может прояснить особенности его личности, поведения и предрасположенности. Так как рейтинг вопросов-стимулов определяется именно </a:t>
            </a:r>
            <a:r>
              <a:rPr lang="ru-RU" b="1" dirty="0"/>
              <a:t>по бессознательной реакции</a:t>
            </a:r>
            <a:r>
              <a:rPr lang="ru-RU" dirty="0"/>
              <a:t>, то программа приводит</a:t>
            </a:r>
            <a:r>
              <a:rPr lang="ru-RU" u="sng" dirty="0"/>
              <a:t> профиль интеллекта, основанный именно на бессознательной реакции испытуемог</a:t>
            </a:r>
            <a:r>
              <a:rPr lang="ru-RU" dirty="0"/>
              <a:t>о.</a:t>
            </a:r>
          </a:p>
          <a:p>
            <a:r>
              <a:rPr lang="ru-RU" dirty="0"/>
              <a:t>Поэтому  данный метод максимально подходит для </a:t>
            </a:r>
            <a:r>
              <a:rPr lang="ru-RU" b="1" dirty="0"/>
              <a:t>объективизации оценки исправления осужденного</a:t>
            </a:r>
            <a:r>
              <a:rPr lang="ru-RU" dirty="0"/>
              <a:t>, так как на её основе уже разработан метод нейролингвистического профайлинга (VibraNLP), позволяющий объективно оценивать степень склонности человека к терроризму (Николаенко, 2020).</a:t>
            </a:r>
          </a:p>
          <a:p>
            <a:endParaRPr lang="ru-RU" dirty="0"/>
          </a:p>
        </p:txBody>
      </p:sp>
      <p:sp>
        <p:nvSpPr>
          <p:cNvPr id="4" name="Номер слайда 3"/>
          <p:cNvSpPr>
            <a:spLocks noGrp="1"/>
          </p:cNvSpPr>
          <p:nvPr>
            <p:ph type="sldNum" sz="quarter" idx="5"/>
          </p:nvPr>
        </p:nvSpPr>
        <p:spPr/>
        <p:txBody>
          <a:bodyPr/>
          <a:lstStyle/>
          <a:p>
            <a:fld id="{84EA9231-A6A1-4DBF-A5D6-C35A454CAA08}" type="slidenum">
              <a:rPr lang="ru-RU" smtClean="0"/>
              <a:t>17</a:t>
            </a:fld>
            <a:endParaRPr lang="ru-RU"/>
          </a:p>
        </p:txBody>
      </p:sp>
    </p:spTree>
    <p:extLst>
      <p:ext uri="{BB962C8B-B14F-4D97-AF65-F5344CB8AC3E}">
        <p14:creationId xmlns:p14="http://schemas.microsoft.com/office/powerpoint/2010/main" val="224021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Система условно-досрочного освобождения является значимым мотивирующим фактором на пути к исправлению осужденного. В этой связи возникает </a:t>
            </a:r>
          </a:p>
          <a:p>
            <a:r>
              <a:rPr lang="ru-RU" dirty="0"/>
              <a:t>необходимость в модернизации отдельных сегментов системы по УДО, а точнее,  оснований, отраженных в документах, фигурирующих в деятельности судов и психологической службы ФСИН. </a:t>
            </a:r>
          </a:p>
          <a:p>
            <a:r>
              <a:rPr lang="ru-RU" dirty="0"/>
              <a:t>Речь идет об активном внедрении новых компьютерных технологий оценки поведения осужденного в процессе его исправления. </a:t>
            </a:r>
          </a:p>
          <a:p>
            <a:r>
              <a:rPr lang="ru-RU" dirty="0"/>
              <a:t>Мы надеемся, что метод нейролингвистического профайлинга (VibraNLP) позволит  максимально упростить процедуру анализа оснований для УДО, снизив число  рецидивов в будущем.</a:t>
            </a:r>
          </a:p>
          <a:p>
            <a:endParaRPr lang="ru-RU" dirty="0"/>
          </a:p>
        </p:txBody>
      </p:sp>
      <p:sp>
        <p:nvSpPr>
          <p:cNvPr id="4" name="Номер слайда 3"/>
          <p:cNvSpPr>
            <a:spLocks noGrp="1"/>
          </p:cNvSpPr>
          <p:nvPr>
            <p:ph type="sldNum" sz="quarter" idx="5"/>
          </p:nvPr>
        </p:nvSpPr>
        <p:spPr/>
        <p:txBody>
          <a:bodyPr/>
          <a:lstStyle/>
          <a:p>
            <a:fld id="{84EA9231-A6A1-4DBF-A5D6-C35A454CAA08}" type="slidenum">
              <a:rPr lang="ru-RU" smtClean="0"/>
              <a:t>18</a:t>
            </a:fld>
            <a:endParaRPr lang="ru-RU"/>
          </a:p>
        </p:txBody>
      </p:sp>
    </p:spTree>
    <p:extLst>
      <p:ext uri="{BB962C8B-B14F-4D97-AF65-F5344CB8AC3E}">
        <p14:creationId xmlns:p14="http://schemas.microsoft.com/office/powerpoint/2010/main" val="4166047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Полагая, что можно взять за основу «критерии оценки исправления осужденного к лишению свободы: 1) соблюдение режима содержания; 2) участие в общественно полезном труде при условии привлечения к таковому; 3) участие в воспитательных мероприятиях; 4) получение общего и профессионального образования при отсутствии такового; 5) критичное отношение к криминальной субкультуре; 6) отрицательное отношение к неформальным группам; 7) признание вины в совершенном преступлении; 8) признание справедливости кары; 9) раскаяние в совершенном преступлении; 10) возмещение ущерба, причиненного преступлением, при наличии объективных возможностей», </a:t>
            </a:r>
            <a:r>
              <a:rPr lang="ru-RU" b="1" dirty="0"/>
              <a:t>предложенные проф. Л.Б. Смирновым </a:t>
            </a:r>
            <a:r>
              <a:rPr lang="ru-RU" dirty="0"/>
              <a:t>(2017). </a:t>
            </a:r>
          </a:p>
          <a:p>
            <a:r>
              <a:rPr lang="ru-RU" dirty="0"/>
              <a:t>Перечисленные критерии позволяют выделить категории осужденных, необходимые для разработки шкалы опросника, позволяющего тестировать «кандидатов на УДО» методом   адаптивного психологического тестирования (нейролингвистического профайлинга) (Микин&amp;Николаенко, 2020). Так как данный метод обеспечивает более высокую точность по сравнению с известными психологическими методами диагностики (анкеты, опросники, тесты и др.), мне представляется, что такая задача может быть решена.</a:t>
            </a:r>
          </a:p>
        </p:txBody>
      </p:sp>
      <p:sp>
        <p:nvSpPr>
          <p:cNvPr id="4" name="Номер слайда 3"/>
          <p:cNvSpPr>
            <a:spLocks noGrp="1"/>
          </p:cNvSpPr>
          <p:nvPr>
            <p:ph type="sldNum" sz="quarter" idx="5"/>
          </p:nvPr>
        </p:nvSpPr>
        <p:spPr/>
        <p:txBody>
          <a:bodyPr/>
          <a:lstStyle/>
          <a:p>
            <a:fld id="{84EA9231-A6A1-4DBF-A5D6-C35A454CAA08}" type="slidenum">
              <a:rPr lang="ru-RU" smtClean="0"/>
              <a:t>19</a:t>
            </a:fld>
            <a:endParaRPr lang="ru-RU"/>
          </a:p>
        </p:txBody>
      </p:sp>
    </p:spTree>
    <p:extLst>
      <p:ext uri="{BB962C8B-B14F-4D97-AF65-F5344CB8AC3E}">
        <p14:creationId xmlns:p14="http://schemas.microsoft.com/office/powerpoint/2010/main" val="70943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Данная цель обусловлена наличием застарелой проблемы, решение которой более чем назрело. </a:t>
            </a:r>
          </a:p>
          <a:p>
            <a:r>
              <a:rPr lang="ru-RU" dirty="0"/>
              <a:t>Проблема заключается в том, что как и много лет назад , все решения судов об условно-досрочном освобождении (далее - УДО) в настоящее время в современной России принимаются только на основе </a:t>
            </a:r>
            <a:r>
              <a:rPr lang="ru-RU" u="sng" dirty="0"/>
              <a:t>субъективного мнения </a:t>
            </a:r>
            <a:r>
              <a:rPr lang="ru-RU" dirty="0"/>
              <a:t>участников рассмотрения ходатайства, а появившиеся в разных сферах (например, в телевизионных ток-шоу) </a:t>
            </a:r>
            <a:r>
              <a:rPr lang="ru-RU" b="1" dirty="0"/>
              <a:t>современные технологии</a:t>
            </a:r>
            <a:r>
              <a:rPr lang="ru-RU" dirty="0"/>
              <a:t>, позволяющие получать достоверную информации о характеристиках личности (например, полиграфы) </a:t>
            </a:r>
            <a:r>
              <a:rPr lang="ru-RU" u="sng" dirty="0"/>
              <a:t>для повышения точности оценки </a:t>
            </a:r>
            <a:r>
              <a:rPr lang="ru-RU" dirty="0"/>
              <a:t>степени исправления/криминализации осужденного,</a:t>
            </a:r>
            <a:r>
              <a:rPr lang="ru-RU" b="1" dirty="0"/>
              <a:t> </a:t>
            </a:r>
            <a:r>
              <a:rPr lang="ru-RU" b="1" u="sng" dirty="0"/>
              <a:t>не используются</a:t>
            </a:r>
            <a:r>
              <a:rPr lang="ru-RU" dirty="0"/>
              <a:t>. </a:t>
            </a:r>
          </a:p>
        </p:txBody>
      </p:sp>
      <p:sp>
        <p:nvSpPr>
          <p:cNvPr id="4" name="Номер слайда 3"/>
          <p:cNvSpPr>
            <a:spLocks noGrp="1"/>
          </p:cNvSpPr>
          <p:nvPr>
            <p:ph type="sldNum" sz="quarter" idx="5"/>
          </p:nvPr>
        </p:nvSpPr>
        <p:spPr/>
        <p:txBody>
          <a:bodyPr/>
          <a:lstStyle/>
          <a:p>
            <a:fld id="{84EA9231-A6A1-4DBF-A5D6-C35A454CAA08}" type="slidenum">
              <a:rPr lang="ru-RU" smtClean="0"/>
              <a:t>2</a:t>
            </a:fld>
            <a:endParaRPr lang="ru-RU"/>
          </a:p>
        </p:txBody>
      </p:sp>
    </p:spTree>
    <p:extLst>
      <p:ext uri="{BB962C8B-B14F-4D97-AF65-F5344CB8AC3E}">
        <p14:creationId xmlns:p14="http://schemas.microsoft.com/office/powerpoint/2010/main" val="1231795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Возможно, что раньше, чем в судебной системе (известной своим консерватизмом) </a:t>
            </a:r>
            <a:r>
              <a:rPr lang="ru-RU" u="sng" dirty="0"/>
              <a:t>внедрение новых компьютерных технологий для оценки степени исправления осужденного </a:t>
            </a:r>
            <a:r>
              <a:rPr lang="ru-RU" dirty="0"/>
              <a:t>в процессе отбывания наказания, будет происходить по инициативе </a:t>
            </a:r>
            <a:r>
              <a:rPr lang="ru-RU" b="1" dirty="0"/>
              <a:t>воспитательной службы ФСИН</a:t>
            </a:r>
            <a:r>
              <a:rPr lang="ru-RU" dirty="0"/>
              <a:t>, в которой трудится около </a:t>
            </a:r>
            <a:r>
              <a:rPr lang="ru-RU" b="1" dirty="0"/>
              <a:t>5,5 тысяч сотрудников</a:t>
            </a:r>
            <a:r>
              <a:rPr lang="ru-RU" dirty="0"/>
              <a:t>.  Ведь воспитательная работа с осужденными в исправительных учреждениях – важная составляющая процесса исправления тех, кто преступил закон. </a:t>
            </a:r>
          </a:p>
          <a:p>
            <a:r>
              <a:rPr lang="ru-RU" dirty="0"/>
              <a:t>Реальным их союзником в этом деле будет </a:t>
            </a:r>
            <a:r>
              <a:rPr lang="ru-RU" b="1" dirty="0"/>
              <a:t>психологическая служба. </a:t>
            </a:r>
            <a:r>
              <a:rPr lang="ru-RU" b="0" dirty="0"/>
              <a:t>Если судить по публикациям, то</a:t>
            </a:r>
            <a:r>
              <a:rPr lang="ru-RU" dirty="0"/>
              <a:t> вопросу </a:t>
            </a:r>
            <a:r>
              <a:rPr lang="ru-RU" u="sng" dirty="0"/>
              <a:t>создания  методики анализа «динамики </a:t>
            </a:r>
            <a:r>
              <a:rPr lang="ru-RU" b="1" u="sng" dirty="0"/>
              <a:t>объективных психологических маркеров</a:t>
            </a:r>
            <a:r>
              <a:rPr lang="ru-RU" u="sng" dirty="0"/>
              <a:t>, определяющих </a:t>
            </a:r>
            <a:r>
              <a:rPr lang="ru-RU" b="1" u="sng" dirty="0"/>
              <a:t>уровень криминогенной зараженности личности осужденного </a:t>
            </a:r>
            <a:r>
              <a:rPr lang="ru-RU" u="sng" dirty="0"/>
              <a:t>к лишению свободы, </a:t>
            </a:r>
            <a:r>
              <a:rPr lang="ru-RU" b="1" u="sng" dirty="0"/>
              <a:t>как одних из критериев оценки степени его исправления </a:t>
            </a:r>
            <a:r>
              <a:rPr lang="ru-RU" u="sng" dirty="0"/>
              <a:t>в процессе отбывания наказания»  ими уделяется определенное внимание.</a:t>
            </a:r>
            <a:r>
              <a:rPr lang="ru-RU" b="0" u="sng" dirty="0"/>
              <a:t>. </a:t>
            </a:r>
            <a:r>
              <a:rPr lang="ru-RU" b="0" u="none" dirty="0"/>
              <a:t>Подробнее об этом в статье </a:t>
            </a:r>
            <a:r>
              <a:rPr lang="ru-RU" u="none" dirty="0" err="1"/>
              <a:t>Труш</a:t>
            </a:r>
            <a:r>
              <a:rPr lang="ru-RU" u="none" dirty="0"/>
              <a:t> </a:t>
            </a:r>
            <a:r>
              <a:rPr lang="ru-RU" dirty="0"/>
              <a:t>В. М., Гомонов Н. Д., В. П. Тимохов. (2019).  </a:t>
            </a:r>
            <a:r>
              <a:rPr lang="ru-RU" b="1" dirty="0"/>
              <a:t>Психологические критерии процесса исправления осужденных к лишению свободы </a:t>
            </a:r>
            <a:r>
              <a:rPr lang="ru-RU" dirty="0"/>
              <a:t>// Вестник Алтайской академии экономики и права. Юридические науки. 2019. № 9. С.147 – 161</a:t>
            </a:r>
          </a:p>
          <a:p>
            <a:endParaRPr lang="ru-RU" dirty="0"/>
          </a:p>
          <a:p>
            <a:r>
              <a:rPr lang="ru-RU" dirty="0"/>
              <a:t>И не случайно </a:t>
            </a:r>
            <a:r>
              <a:rPr lang="ru-RU" b="1" dirty="0"/>
              <a:t>Концепция развития уголовно-исполнительной системы Российской Федерации до 2020 года </a:t>
            </a:r>
            <a:r>
              <a:rPr lang="ru-RU" dirty="0"/>
              <a:t>рекомендует «совершенствование научно-технического обеспечения деятельности психолога, оптимизация его диагностического инструментария за счет внедрения автоматизированных диагностических программ».</a:t>
            </a:r>
          </a:p>
        </p:txBody>
      </p:sp>
      <p:sp>
        <p:nvSpPr>
          <p:cNvPr id="4" name="Номер слайда 3"/>
          <p:cNvSpPr>
            <a:spLocks noGrp="1"/>
          </p:cNvSpPr>
          <p:nvPr>
            <p:ph type="sldNum" sz="quarter" idx="5"/>
          </p:nvPr>
        </p:nvSpPr>
        <p:spPr/>
        <p:txBody>
          <a:bodyPr/>
          <a:lstStyle/>
          <a:p>
            <a:fld id="{84EA9231-A6A1-4DBF-A5D6-C35A454CAA08}" type="slidenum">
              <a:rPr lang="ru-RU" smtClean="0"/>
              <a:t>20</a:t>
            </a:fld>
            <a:endParaRPr lang="ru-RU"/>
          </a:p>
        </p:txBody>
      </p:sp>
    </p:spTree>
    <p:extLst>
      <p:ext uri="{BB962C8B-B14F-4D97-AF65-F5344CB8AC3E}">
        <p14:creationId xmlns:p14="http://schemas.microsoft.com/office/powerpoint/2010/main" val="2478145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Полагаю, что </a:t>
            </a:r>
            <a:r>
              <a:rPr lang="ru-RU" b="1" dirty="0"/>
              <a:t>объективизация исправления осуждённого  </a:t>
            </a:r>
            <a:r>
              <a:rPr lang="ru-RU" dirty="0"/>
              <a:t>обеспечить </a:t>
            </a:r>
            <a:r>
              <a:rPr lang="ru-RU" b="1" dirty="0"/>
              <a:t>снижение рецидивной преступности</a:t>
            </a:r>
            <a:r>
              <a:rPr lang="ru-RU" dirty="0"/>
              <a:t> освобожденных досрочно, чтобы её уровень стал ниже уровня рецидивной преступности освобожденных по сроку. А это означает и спасенные человеческие судьбы, и рост доверия к власти в государстве, и укрепление национальной безопасности страны.</a:t>
            </a:r>
          </a:p>
          <a:p>
            <a:endParaRPr lang="ru-RU" b="0" dirty="0"/>
          </a:p>
          <a:p>
            <a:r>
              <a:rPr lang="ru-RU" b="0" dirty="0"/>
              <a:t>Достаточно провести параллель с диагностикой болезней в медицине без технических возможностей и с помощью, например, УЗИ, ЭКГ или компьютерной томографией). </a:t>
            </a:r>
            <a:r>
              <a:rPr lang="ru-RU" dirty="0"/>
              <a:t>Необходимо лишь на практике убедиться в эффективности нового подхода к проблеме УДО,  набрать необходимую статистику и непривычное станет привычным. </a:t>
            </a:r>
          </a:p>
          <a:p>
            <a:endParaRPr lang="ru-RU" dirty="0"/>
          </a:p>
          <a:p>
            <a:endParaRPr lang="ru-RU" dirty="0"/>
          </a:p>
          <a:p>
            <a:endParaRPr lang="ru-RU" dirty="0"/>
          </a:p>
        </p:txBody>
      </p:sp>
      <p:sp>
        <p:nvSpPr>
          <p:cNvPr id="4" name="Номер слайда 3"/>
          <p:cNvSpPr>
            <a:spLocks noGrp="1"/>
          </p:cNvSpPr>
          <p:nvPr>
            <p:ph type="sldNum" sz="quarter" idx="5"/>
          </p:nvPr>
        </p:nvSpPr>
        <p:spPr/>
        <p:txBody>
          <a:bodyPr/>
          <a:lstStyle/>
          <a:p>
            <a:fld id="{84EA9231-A6A1-4DBF-A5D6-C35A454CAA08}" type="slidenum">
              <a:rPr lang="ru-RU" smtClean="0"/>
              <a:t>21</a:t>
            </a:fld>
            <a:endParaRPr lang="ru-RU"/>
          </a:p>
        </p:txBody>
      </p:sp>
    </p:spTree>
    <p:extLst>
      <p:ext uri="{BB962C8B-B14F-4D97-AF65-F5344CB8AC3E}">
        <p14:creationId xmlns:p14="http://schemas.microsoft.com/office/powerpoint/2010/main" val="131664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Данная статья Конституции РФ подтверждает соблюдение нашей политической властью принципа гуманизма права. </a:t>
            </a:r>
          </a:p>
          <a:p>
            <a:r>
              <a:rPr lang="ru-RU" dirty="0"/>
              <a:t>Каждый человек, осужденный за  преступление, имеет право «…просить о смягчении наказания» (Конституция РФ,  ч. 3 ст. 50), т</a:t>
            </a:r>
            <a:r>
              <a:rPr lang="ru-RU" b="1" dirty="0"/>
              <a:t>. е. имеет право на условно-досрочное освобождение (УДО). </a:t>
            </a:r>
          </a:p>
          <a:p>
            <a:r>
              <a:rPr lang="ru-RU" dirty="0"/>
              <a:t>Согласно ч. 1 ст. 79 УК РФ, лицо, отбывающее наказание в виде лишения свободы, подлежит условно-досрочному освобождению, если </a:t>
            </a:r>
            <a:r>
              <a:rPr lang="ru-RU" b="1" dirty="0"/>
              <a:t>«…судом будет признано, что для своего исправления оно не нуждается в полном отбывании назначенного судом наказания, </a:t>
            </a:r>
            <a:r>
              <a:rPr lang="ru-RU" b="0" dirty="0"/>
              <a:t>а также возместило вред (полностью или частично), причиненный преступлением, в размере, определенном решением суда».</a:t>
            </a:r>
          </a:p>
          <a:p>
            <a:r>
              <a:rPr lang="ru-RU" dirty="0"/>
              <a:t>Речь идет </a:t>
            </a:r>
            <a:r>
              <a:rPr lang="ru-RU" b="1" dirty="0"/>
              <a:t>о судейском усмотрении, о котором  </a:t>
            </a:r>
            <a:r>
              <a:rPr lang="ru-RU" dirty="0"/>
              <a:t>пишут крайне редко, если не считать негативных оценок судейства. Рейтинг с каждым годом снижается, а за последние десять лет упал с 40 до 10 %.  Бесспорно, </a:t>
            </a:r>
            <a:r>
              <a:rPr lang="ru-RU" b="1" dirty="0"/>
              <a:t>проблема судейского усмотрения </a:t>
            </a:r>
            <a:r>
              <a:rPr lang="ru-RU" dirty="0"/>
              <a:t>налицо, и сущность, пределы, механизмы его ограничения еще до конца не изучены, </a:t>
            </a:r>
            <a:r>
              <a:rPr lang="ru-RU" u="sng" dirty="0"/>
              <a:t>неразумное его применение приводит к нарушению прав личности, охраняемых Конституцией РФ</a:t>
            </a:r>
            <a:r>
              <a:rPr lang="ru-RU" dirty="0"/>
              <a:t>. </a:t>
            </a:r>
          </a:p>
          <a:p>
            <a:r>
              <a:rPr lang="ru-RU" dirty="0"/>
              <a:t>По мнению Сафронов Н. Е к </a:t>
            </a:r>
            <a:r>
              <a:rPr lang="ru-RU" u="sng" dirty="0"/>
              <a:t>наименее урегулированным </a:t>
            </a:r>
            <a:r>
              <a:rPr lang="ru-RU" b="1" dirty="0"/>
              <a:t>институтам уголовного процесса </a:t>
            </a:r>
            <a:r>
              <a:rPr lang="ru-RU" dirty="0"/>
              <a:t>относятся такие, как </a:t>
            </a:r>
            <a:r>
              <a:rPr lang="ru-RU" b="1" dirty="0"/>
              <a:t>условно-досрочное освобождение от наказания </a:t>
            </a:r>
            <a:r>
              <a:rPr lang="ru-RU" dirty="0"/>
              <a:t>и вынесение частного определения.</a:t>
            </a:r>
          </a:p>
          <a:p>
            <a:r>
              <a:rPr lang="ru-RU" dirty="0"/>
              <a:t>Сафронов Н. Е. Принцип справедливости в судейском усмотрении при условно-досрочном освобождении от отбывания наказания // Отечественная юриспруденция, 2015, № 1 (1) </a:t>
            </a:r>
          </a:p>
        </p:txBody>
      </p:sp>
      <p:sp>
        <p:nvSpPr>
          <p:cNvPr id="4" name="Номер слайда 3"/>
          <p:cNvSpPr>
            <a:spLocks noGrp="1"/>
          </p:cNvSpPr>
          <p:nvPr>
            <p:ph type="sldNum" sz="quarter" idx="5"/>
          </p:nvPr>
        </p:nvSpPr>
        <p:spPr/>
        <p:txBody>
          <a:bodyPr/>
          <a:lstStyle/>
          <a:p>
            <a:fld id="{84EA9231-A6A1-4DBF-A5D6-C35A454CAA08}" type="slidenum">
              <a:rPr lang="ru-RU" smtClean="0"/>
              <a:t>3</a:t>
            </a:fld>
            <a:endParaRPr lang="ru-RU"/>
          </a:p>
        </p:txBody>
      </p:sp>
    </p:spTree>
    <p:extLst>
      <p:ext uri="{BB962C8B-B14F-4D97-AF65-F5344CB8AC3E}">
        <p14:creationId xmlns:p14="http://schemas.microsoft.com/office/powerpoint/2010/main" val="283728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a:t>И эта мудрость правдива, так как попасть за решетку может не только преступник, но и законопослушный гражданин по несчастливой случайности или чужому злому умыслу. Достаточно вспомнить недавние случаи с подбрасыванием наркотиков полицейскими. И если журналиста «Медузы» Ивана </a:t>
            </a:r>
            <a:r>
              <a:rPr lang="ru-RU" dirty="0" err="1"/>
              <a:t>Голунова</a:t>
            </a:r>
            <a:r>
              <a:rPr lang="ru-RU" dirty="0"/>
              <a:t> после масштабной кампании освободили, преследование его  прекратили, а само уголовное дело по наркотикам передали из полиции в СКР</a:t>
            </a:r>
            <a:r>
              <a:rPr lang="en-US" dirty="0"/>
              <a:t> https://www.kommersant.ru/doc/4235262</a:t>
            </a:r>
            <a:r>
              <a:rPr lang="ru-RU" dirty="0"/>
              <a:t> , то врач-нарколог Николай Каклюгин, которому в Ростове-на-Дону полиция подбросила наркотики и 19 октября 2018 задержала, осужден и в настоящее время отбывает назначенное судом наказание  (4 года лишения свободы!)  </a:t>
            </a:r>
            <a:r>
              <a:rPr lang="en-US" dirty="0"/>
              <a:t>https://novayagazeta.ru/articles/2019/10/24/82479-v-rostove-vrachu-narkologu-politsiya-podbrosila-narkotik</a:t>
            </a:r>
            <a:endParaRPr lang="ru-RU" dirty="0"/>
          </a:p>
          <a:p>
            <a:endParaRPr lang="ru-RU" dirty="0"/>
          </a:p>
        </p:txBody>
      </p:sp>
      <p:sp>
        <p:nvSpPr>
          <p:cNvPr id="4" name="Номер слайда 3"/>
          <p:cNvSpPr>
            <a:spLocks noGrp="1"/>
          </p:cNvSpPr>
          <p:nvPr>
            <p:ph type="sldNum" sz="quarter" idx="5"/>
          </p:nvPr>
        </p:nvSpPr>
        <p:spPr/>
        <p:txBody>
          <a:bodyPr/>
          <a:lstStyle/>
          <a:p>
            <a:fld id="{84EA9231-A6A1-4DBF-A5D6-C35A454CAA08}" type="slidenum">
              <a:rPr lang="ru-RU" smtClean="0"/>
              <a:t>4</a:t>
            </a:fld>
            <a:endParaRPr lang="ru-RU"/>
          </a:p>
        </p:txBody>
      </p:sp>
    </p:spTree>
    <p:extLst>
      <p:ext uri="{BB962C8B-B14F-4D97-AF65-F5344CB8AC3E}">
        <p14:creationId xmlns:p14="http://schemas.microsoft.com/office/powerpoint/2010/main" val="259751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 думаю, что если бы Стрельцову пришлось отбыть в лагере все 12 лет наказания, то его судьба после освобождения сложилась бы подобным образом.</a:t>
            </a:r>
          </a:p>
          <a:p>
            <a:r>
              <a:rPr lang="ru-RU" dirty="0"/>
              <a:t> </a:t>
            </a:r>
          </a:p>
        </p:txBody>
      </p:sp>
      <p:sp>
        <p:nvSpPr>
          <p:cNvPr id="4" name="Номер слайда 3"/>
          <p:cNvSpPr>
            <a:spLocks noGrp="1"/>
          </p:cNvSpPr>
          <p:nvPr>
            <p:ph type="sldNum" sz="quarter" idx="5"/>
          </p:nvPr>
        </p:nvSpPr>
        <p:spPr/>
        <p:txBody>
          <a:bodyPr/>
          <a:lstStyle/>
          <a:p>
            <a:fld id="{84EA9231-A6A1-4DBF-A5D6-C35A454CAA08}" type="slidenum">
              <a:rPr lang="ru-RU" smtClean="0"/>
              <a:t>5</a:t>
            </a:fld>
            <a:endParaRPr lang="ru-RU"/>
          </a:p>
        </p:txBody>
      </p:sp>
    </p:spTree>
    <p:extLst>
      <p:ext uri="{BB962C8B-B14F-4D97-AF65-F5344CB8AC3E}">
        <p14:creationId xmlns:p14="http://schemas.microsoft.com/office/powerpoint/2010/main" val="3686901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Поэтому законодатель прямо указывает, что </a:t>
            </a:r>
            <a:r>
              <a:rPr lang="ru-RU" b="1" dirty="0"/>
              <a:t>процесс исправление осужденных означает </a:t>
            </a:r>
            <a:r>
              <a:rPr lang="ru-RU" dirty="0"/>
              <a:t>формирование у них:</a:t>
            </a:r>
          </a:p>
          <a:p>
            <a:pPr marL="171450" indent="-171450">
              <a:buFontTx/>
              <a:buChar char="-"/>
            </a:pPr>
            <a:r>
              <a:rPr lang="ru-RU" dirty="0"/>
              <a:t>уважительного отношения к человеку, </a:t>
            </a:r>
          </a:p>
          <a:p>
            <a:pPr marL="171450" indent="-171450">
              <a:buFontTx/>
              <a:buChar char="-"/>
            </a:pPr>
            <a:r>
              <a:rPr lang="ru-RU" dirty="0"/>
              <a:t>уважительного отношения к обществу, </a:t>
            </a:r>
          </a:p>
          <a:p>
            <a:pPr marL="171450" indent="-171450">
              <a:buFontTx/>
              <a:buChar char="-"/>
            </a:pPr>
            <a:r>
              <a:rPr lang="ru-RU" dirty="0"/>
              <a:t>уважительного отношения к труду, </a:t>
            </a:r>
          </a:p>
          <a:p>
            <a:pPr marL="171450" indent="-171450">
              <a:buFontTx/>
              <a:buChar char="-"/>
            </a:pPr>
            <a:r>
              <a:rPr lang="ru-RU" dirty="0"/>
              <a:t>уважительного отношения к нормам  и правилам, </a:t>
            </a:r>
          </a:p>
          <a:p>
            <a:pPr marL="171450" indent="-171450">
              <a:buFontTx/>
              <a:buChar char="-"/>
            </a:pPr>
            <a:r>
              <a:rPr lang="ru-RU" dirty="0"/>
              <a:t>уважительного отношения к традициям человеческого общежития,</a:t>
            </a:r>
          </a:p>
          <a:p>
            <a:pPr marL="171450" indent="-171450">
              <a:buFontTx/>
              <a:buChar char="-"/>
            </a:pPr>
            <a:r>
              <a:rPr lang="ru-RU" dirty="0"/>
              <a:t>уважительного отношения к  правопослушному поведению.</a:t>
            </a:r>
          </a:p>
          <a:p>
            <a:pPr marL="0" indent="0">
              <a:buFontTx/>
              <a:buNone/>
            </a:pPr>
            <a:r>
              <a:rPr lang="ru-RU" dirty="0"/>
              <a:t>Фактически перечисленное – это есть требования к осужденному на основе оценки которых и должно приниматься решение судом по его ходатайству об УДО: удовлетворить или отказать.</a:t>
            </a:r>
          </a:p>
        </p:txBody>
      </p:sp>
      <p:sp>
        <p:nvSpPr>
          <p:cNvPr id="4" name="Номер слайда 3"/>
          <p:cNvSpPr>
            <a:spLocks noGrp="1"/>
          </p:cNvSpPr>
          <p:nvPr>
            <p:ph type="sldNum" sz="quarter" idx="5"/>
          </p:nvPr>
        </p:nvSpPr>
        <p:spPr/>
        <p:txBody>
          <a:bodyPr/>
          <a:lstStyle/>
          <a:p>
            <a:fld id="{84EA9231-A6A1-4DBF-A5D6-C35A454CAA08}" type="slidenum">
              <a:rPr lang="ru-RU" smtClean="0"/>
              <a:t>6</a:t>
            </a:fld>
            <a:endParaRPr lang="ru-RU"/>
          </a:p>
        </p:txBody>
      </p:sp>
    </p:spTree>
    <p:extLst>
      <p:ext uri="{BB962C8B-B14F-4D97-AF65-F5344CB8AC3E}">
        <p14:creationId xmlns:p14="http://schemas.microsoft.com/office/powerpoint/2010/main" val="232767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Адъюнкт Самарского юридического института ФСИН России </a:t>
            </a:r>
            <a:r>
              <a:rPr lang="ru-RU" b="1" dirty="0"/>
              <a:t>К.И. Сэндуляк </a:t>
            </a:r>
            <a:r>
              <a:rPr lang="ru-RU" dirty="0"/>
              <a:t>пришла к выводу, что если суды освобождают по УДО тех осужденных, которые</a:t>
            </a:r>
            <a:r>
              <a:rPr lang="ru-RU" b="1" dirty="0"/>
              <a:t> </a:t>
            </a:r>
            <a:r>
              <a:rPr lang="ru-RU" b="0" dirty="0"/>
              <a:t>не исправились или стали еще хуже, </a:t>
            </a:r>
            <a:r>
              <a:rPr lang="ru-RU" dirty="0"/>
              <a:t>и отказывают в УДО, тем осужденным, которые этого достойны, то такое </a:t>
            </a:r>
            <a:r>
              <a:rPr lang="ru-RU" b="1" dirty="0"/>
              <a:t>неправильное применение УДО </a:t>
            </a:r>
            <a:r>
              <a:rPr lang="ru-RU" dirty="0"/>
              <a:t>приводит к  целому ряду «</a:t>
            </a:r>
            <a:r>
              <a:rPr lang="ru-RU" i="1" dirty="0"/>
              <a:t>негативных последствий: возникновению у лица, освобожденного без достаточных оснований, чувства безнаказанности; нанесению ущерба задачам как специального, так и общего предупреждения преступности, а именно в случае совершения досрочно освобожденным нового преступления; подрыву в глазах общества авторитета суда и органов, исполняющих наказание, в части применения, реализации и осуществления наказания</a:t>
            </a:r>
            <a:r>
              <a:rPr lang="ru-RU" dirty="0"/>
              <a:t>» .</a:t>
            </a:r>
          </a:p>
          <a:p>
            <a:r>
              <a:rPr lang="ru-RU" dirty="0"/>
              <a:t>Сэндуляк К.И. О взаимосвязи норм уголовно-процессуального, уголовного и уголовно-исполнительного права, регулирующих УДО // Ведомости уголовно-исполнительной системы № 7/2016. 04.07.2016.</a:t>
            </a:r>
          </a:p>
        </p:txBody>
      </p:sp>
      <p:sp>
        <p:nvSpPr>
          <p:cNvPr id="4" name="Номер слайда 3"/>
          <p:cNvSpPr>
            <a:spLocks noGrp="1"/>
          </p:cNvSpPr>
          <p:nvPr>
            <p:ph type="sldNum" sz="quarter" idx="5"/>
          </p:nvPr>
        </p:nvSpPr>
        <p:spPr/>
        <p:txBody>
          <a:bodyPr/>
          <a:lstStyle/>
          <a:p>
            <a:fld id="{84EA9231-A6A1-4DBF-A5D6-C35A454CAA08}" type="slidenum">
              <a:rPr lang="ru-RU" smtClean="0"/>
              <a:t>7</a:t>
            </a:fld>
            <a:endParaRPr lang="ru-RU"/>
          </a:p>
        </p:txBody>
      </p:sp>
    </p:spTree>
    <p:extLst>
      <p:ext uri="{BB962C8B-B14F-4D97-AF65-F5344CB8AC3E}">
        <p14:creationId xmlns:p14="http://schemas.microsoft.com/office/powerpoint/2010/main" val="247315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dirty="0"/>
              <a:t>К сожалению, на практике </a:t>
            </a:r>
            <a:r>
              <a:rPr lang="ru-RU" u="sng" dirty="0"/>
              <a:t>результаты применения института УДО </a:t>
            </a:r>
            <a:r>
              <a:rPr lang="ru-RU" dirty="0"/>
              <a:t>выглядят весьма удручающе. </a:t>
            </a:r>
          </a:p>
          <a:p>
            <a:pPr algn="just"/>
            <a:r>
              <a:rPr lang="ru-RU" dirty="0"/>
              <a:t>Представляется, что наиболее принципиальный и точный ответ на вопрос о том, почему в рамках сложившейся практики применения УДО не удается уменьшить </a:t>
            </a:r>
            <a:r>
              <a:rPr lang="ru-RU" b="1" dirty="0"/>
              <a:t>опасность судейского субъективизма и произвола</a:t>
            </a:r>
            <a:r>
              <a:rPr lang="ru-RU" dirty="0"/>
              <a:t>, изложен в сборнике трудов конференции Пермского института ФСИН России (2019 год): «</a:t>
            </a:r>
            <a:r>
              <a:rPr lang="ru-RU" i="1" dirty="0"/>
              <a:t>Основным препятствие к получению УДО очень часто </a:t>
            </a:r>
            <a:r>
              <a:rPr lang="ru-RU" i="1" u="sng" dirty="0"/>
              <a:t>являются судьи и прокуроры, они обычно при вынесении решения руководствуются не нормами закона, а собственными представлениями о том, какой срок должен отсидеть осужденный</a:t>
            </a:r>
            <a:r>
              <a:rPr lang="ru-RU" i="1" dirty="0"/>
              <a:t>, и что он должен сделать для освобождения. Необходимо помнить о том, что администрации исправительных учреждений часто отказывают в предоставлении положительной характеристики, требуя плату «за выход» </a:t>
            </a:r>
            <a:r>
              <a:rPr lang="ru-RU" dirty="0"/>
              <a:t>(Рязанов&amp;Пономарева).</a:t>
            </a:r>
          </a:p>
          <a:p>
            <a:endParaRPr lang="ru-RU" dirty="0"/>
          </a:p>
          <a:p>
            <a:endParaRPr lang="ru-RU" dirty="0"/>
          </a:p>
        </p:txBody>
      </p:sp>
      <p:sp>
        <p:nvSpPr>
          <p:cNvPr id="4" name="Номер слайда 3"/>
          <p:cNvSpPr>
            <a:spLocks noGrp="1"/>
          </p:cNvSpPr>
          <p:nvPr>
            <p:ph type="sldNum" sz="quarter" idx="5"/>
          </p:nvPr>
        </p:nvSpPr>
        <p:spPr/>
        <p:txBody>
          <a:bodyPr/>
          <a:lstStyle/>
          <a:p>
            <a:fld id="{84EA9231-A6A1-4DBF-A5D6-C35A454CAA08}" type="slidenum">
              <a:rPr lang="ru-RU" smtClean="0"/>
              <a:t>8</a:t>
            </a:fld>
            <a:endParaRPr lang="ru-RU"/>
          </a:p>
        </p:txBody>
      </p:sp>
    </p:spTree>
    <p:extLst>
      <p:ext uri="{BB962C8B-B14F-4D97-AF65-F5344CB8AC3E}">
        <p14:creationId xmlns:p14="http://schemas.microsoft.com/office/powerpoint/2010/main" val="348270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Ратушный Е.Е. (2016). О некоторых проблемах освобождения от уголовного наказания в Российской Федерации. Право и государство: теория и практика. 2016. № 1(133). С. 112-115.</a:t>
            </a:r>
          </a:p>
          <a:p>
            <a:r>
              <a:rPr lang="ru-RU" dirty="0"/>
              <a:t>Я уверен, что подобная </a:t>
            </a:r>
            <a:r>
              <a:rPr lang="ru-RU" b="1" dirty="0"/>
              <a:t>практика применения УДО</a:t>
            </a:r>
            <a:r>
              <a:rPr lang="ru-RU" dirty="0"/>
              <a:t>, учитывая масштабы неправильного применения УДО в целом по стране, угрожает не только отдельному гражданину или отдельному осуждённому. Она угрожает в целом тому, что официальные документы понимают под национальной безопасностью РФ. Ведь на первое место среди критериев оценки состояния национальной безопасности России, справедливо определено «</a:t>
            </a:r>
            <a:r>
              <a:rPr lang="ru-RU" i="1" dirty="0"/>
              <a:t>повышение удовлетворенности российских граждан степенью защищенности своих конституционных прав, свобод и интересов («в том числе от преступных посягательств») </a:t>
            </a:r>
            <a:r>
              <a:rPr lang="ru-RU" dirty="0"/>
              <a:t>и, следовательно, в том виде, в каком практика УДО сегодня осуществляется, </a:t>
            </a:r>
            <a:r>
              <a:rPr lang="ru-RU" b="1" dirty="0"/>
              <a:t>она ослабляет национальную безопасность </a:t>
            </a:r>
            <a:r>
              <a:rPr lang="ru-RU" dirty="0"/>
              <a:t>государства (Стратегия национальной безопасности РФ. Указ Президента РФ, №683  от 31.12.2015).</a:t>
            </a:r>
          </a:p>
        </p:txBody>
      </p:sp>
      <p:sp>
        <p:nvSpPr>
          <p:cNvPr id="4" name="Номер слайда 3"/>
          <p:cNvSpPr>
            <a:spLocks noGrp="1"/>
          </p:cNvSpPr>
          <p:nvPr>
            <p:ph type="sldNum" sz="quarter" idx="5"/>
          </p:nvPr>
        </p:nvSpPr>
        <p:spPr/>
        <p:txBody>
          <a:bodyPr/>
          <a:lstStyle/>
          <a:p>
            <a:fld id="{84EA9231-A6A1-4DBF-A5D6-C35A454CAA08}" type="slidenum">
              <a:rPr lang="ru-RU" smtClean="0"/>
              <a:t>9</a:t>
            </a:fld>
            <a:endParaRPr lang="ru-RU"/>
          </a:p>
        </p:txBody>
      </p:sp>
    </p:spTree>
    <p:extLst>
      <p:ext uri="{BB962C8B-B14F-4D97-AF65-F5344CB8AC3E}">
        <p14:creationId xmlns:p14="http://schemas.microsoft.com/office/powerpoint/2010/main" val="420711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a:extLst>
              <a:ext uri="{FF2B5EF4-FFF2-40B4-BE49-F238E27FC236}">
                <a16:creationId xmlns:a16="http://schemas.microsoft.com/office/drawing/2014/main" id="{7C6EFECF-2F66-42DC-9767-3A14DDD1EA97}"/>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27FD45A7-0C08-4542-8C4D-4A2C0C099B0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3BE08BC4-EF41-40E6-A8FD-8A8708D42D33}"/>
              </a:ext>
            </a:extLst>
          </p:cNvPr>
          <p:cNvSpPr>
            <a:spLocks noGrp="1" noChangeArrowheads="1"/>
          </p:cNvSpPr>
          <p:nvPr>
            <p:ph type="sldNum" sz="quarter" idx="12"/>
          </p:nvPr>
        </p:nvSpPr>
        <p:spPr>
          <a:ln/>
        </p:spPr>
        <p:txBody>
          <a:bodyPr/>
          <a:lstStyle>
            <a:lvl1pPr>
              <a:defRPr/>
            </a:lvl1pPr>
          </a:lstStyle>
          <a:p>
            <a:pPr>
              <a:defRPr/>
            </a:pPr>
            <a:fld id="{377BEA62-DB60-449C-8B94-6B2294A41181}" type="slidenum">
              <a:rPr lang="ru-RU" altLang="ru-RU"/>
              <a:pPr>
                <a:defRPr/>
              </a:pPr>
              <a:t>‹#›</a:t>
            </a:fld>
            <a:endParaRPr lang="ru-RU" altLang="ru-RU"/>
          </a:p>
        </p:txBody>
      </p:sp>
    </p:spTree>
    <p:extLst>
      <p:ext uri="{BB962C8B-B14F-4D97-AF65-F5344CB8AC3E}">
        <p14:creationId xmlns:p14="http://schemas.microsoft.com/office/powerpoint/2010/main" val="235572188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A8998714-35F7-4770-9D55-11A00BB928D0}"/>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8DAC0B39-9691-4F93-A773-5406BCBF0D92}"/>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8395825D-1734-4D11-A805-31E94FDB53D6}"/>
              </a:ext>
            </a:extLst>
          </p:cNvPr>
          <p:cNvSpPr>
            <a:spLocks noGrp="1" noChangeArrowheads="1"/>
          </p:cNvSpPr>
          <p:nvPr>
            <p:ph type="sldNum" sz="quarter" idx="12"/>
          </p:nvPr>
        </p:nvSpPr>
        <p:spPr>
          <a:ln/>
        </p:spPr>
        <p:txBody>
          <a:bodyPr/>
          <a:lstStyle>
            <a:lvl1pPr>
              <a:defRPr/>
            </a:lvl1pPr>
          </a:lstStyle>
          <a:p>
            <a:pPr>
              <a:defRPr/>
            </a:pPr>
            <a:fld id="{1F304C01-2AFF-49F0-AD37-AF26E2B713B0}" type="slidenum">
              <a:rPr lang="ru-RU" altLang="ru-RU"/>
              <a:pPr>
                <a:defRPr/>
              </a:pPr>
              <a:t>‹#›</a:t>
            </a:fld>
            <a:endParaRPr lang="ru-RU" altLang="ru-RU"/>
          </a:p>
        </p:txBody>
      </p:sp>
    </p:spTree>
    <p:extLst>
      <p:ext uri="{BB962C8B-B14F-4D97-AF65-F5344CB8AC3E}">
        <p14:creationId xmlns:p14="http://schemas.microsoft.com/office/powerpoint/2010/main" val="106360582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2DF7E52A-8F7D-4296-9342-5817C8DF515D}"/>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EEE257F1-B11C-42A3-9413-3A774A4D982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C65AC096-97BB-4542-8E1B-AA51053E9929}"/>
              </a:ext>
            </a:extLst>
          </p:cNvPr>
          <p:cNvSpPr>
            <a:spLocks noGrp="1" noChangeArrowheads="1"/>
          </p:cNvSpPr>
          <p:nvPr>
            <p:ph type="sldNum" sz="quarter" idx="12"/>
          </p:nvPr>
        </p:nvSpPr>
        <p:spPr>
          <a:ln/>
        </p:spPr>
        <p:txBody>
          <a:bodyPr/>
          <a:lstStyle>
            <a:lvl1pPr>
              <a:defRPr/>
            </a:lvl1pPr>
          </a:lstStyle>
          <a:p>
            <a:pPr>
              <a:defRPr/>
            </a:pPr>
            <a:fld id="{C0CA6D6F-38D4-4A97-8F89-00F93BAFBAB6}" type="slidenum">
              <a:rPr lang="ru-RU" altLang="ru-RU"/>
              <a:pPr>
                <a:defRPr/>
              </a:pPr>
              <a:t>‹#›</a:t>
            </a:fld>
            <a:endParaRPr lang="ru-RU" altLang="ru-RU"/>
          </a:p>
        </p:txBody>
      </p:sp>
    </p:spTree>
    <p:extLst>
      <p:ext uri="{BB962C8B-B14F-4D97-AF65-F5344CB8AC3E}">
        <p14:creationId xmlns:p14="http://schemas.microsoft.com/office/powerpoint/2010/main" val="16401388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16:creationId xmlns:a16="http://schemas.microsoft.com/office/drawing/2014/main" id="{FD87F77B-7EAA-41F9-B638-DA79DBFBB55C}"/>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6D0A08B9-5987-458A-A638-0980B0995ED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E7C9B76A-FE21-4951-8483-ED28ED4371B4}"/>
              </a:ext>
            </a:extLst>
          </p:cNvPr>
          <p:cNvSpPr>
            <a:spLocks noGrp="1" noChangeArrowheads="1"/>
          </p:cNvSpPr>
          <p:nvPr>
            <p:ph type="sldNum" sz="quarter" idx="12"/>
          </p:nvPr>
        </p:nvSpPr>
        <p:spPr>
          <a:ln/>
        </p:spPr>
        <p:txBody>
          <a:bodyPr/>
          <a:lstStyle>
            <a:lvl1pPr>
              <a:defRPr/>
            </a:lvl1pPr>
          </a:lstStyle>
          <a:p>
            <a:pPr>
              <a:defRPr/>
            </a:pPr>
            <a:fld id="{17DD1F37-E91D-44AE-9E48-4DE7074D385B}" type="slidenum">
              <a:rPr lang="ru-RU" altLang="ru-RU"/>
              <a:pPr>
                <a:defRPr/>
              </a:pPr>
              <a:t>‹#›</a:t>
            </a:fld>
            <a:endParaRPr lang="ru-RU" altLang="ru-RU"/>
          </a:p>
        </p:txBody>
      </p:sp>
    </p:spTree>
    <p:extLst>
      <p:ext uri="{BB962C8B-B14F-4D97-AF65-F5344CB8AC3E}">
        <p14:creationId xmlns:p14="http://schemas.microsoft.com/office/powerpoint/2010/main" val="134228668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D858861-1BF6-410B-BF3A-5327DED90C9D}"/>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855C9A0A-98F0-4519-832E-3EF994C34916}"/>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76CE3B87-080A-49D6-A730-D33BB20B6FC8}"/>
              </a:ext>
            </a:extLst>
          </p:cNvPr>
          <p:cNvSpPr>
            <a:spLocks noGrp="1" noChangeArrowheads="1"/>
          </p:cNvSpPr>
          <p:nvPr>
            <p:ph type="sldNum" sz="quarter" idx="12"/>
          </p:nvPr>
        </p:nvSpPr>
        <p:spPr>
          <a:ln/>
        </p:spPr>
        <p:txBody>
          <a:bodyPr/>
          <a:lstStyle>
            <a:lvl1pPr>
              <a:defRPr/>
            </a:lvl1pPr>
          </a:lstStyle>
          <a:p>
            <a:pPr>
              <a:defRPr/>
            </a:pPr>
            <a:fld id="{1DC808F6-8D1D-4917-8092-14B776D5DEC0}" type="slidenum">
              <a:rPr lang="ru-RU" altLang="ru-RU"/>
              <a:pPr>
                <a:defRPr/>
              </a:pPr>
              <a:t>‹#›</a:t>
            </a:fld>
            <a:endParaRPr lang="ru-RU" altLang="ru-RU"/>
          </a:p>
        </p:txBody>
      </p:sp>
    </p:spTree>
    <p:extLst>
      <p:ext uri="{BB962C8B-B14F-4D97-AF65-F5344CB8AC3E}">
        <p14:creationId xmlns:p14="http://schemas.microsoft.com/office/powerpoint/2010/main" val="7812742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a:extLst>
              <a:ext uri="{FF2B5EF4-FFF2-40B4-BE49-F238E27FC236}">
                <a16:creationId xmlns:a16="http://schemas.microsoft.com/office/drawing/2014/main" id="{D78E75D0-9827-4554-B0D0-F3404C589DB9}"/>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B188065B-847E-4480-A113-F19889239B84}"/>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0AB68929-9E62-47A5-BDAD-C5C26900AD38}"/>
              </a:ext>
            </a:extLst>
          </p:cNvPr>
          <p:cNvSpPr>
            <a:spLocks noGrp="1" noChangeArrowheads="1"/>
          </p:cNvSpPr>
          <p:nvPr>
            <p:ph type="sldNum" sz="quarter" idx="12"/>
          </p:nvPr>
        </p:nvSpPr>
        <p:spPr>
          <a:ln/>
        </p:spPr>
        <p:txBody>
          <a:bodyPr/>
          <a:lstStyle>
            <a:lvl1pPr>
              <a:defRPr/>
            </a:lvl1pPr>
          </a:lstStyle>
          <a:p>
            <a:pPr>
              <a:defRPr/>
            </a:pPr>
            <a:fld id="{345DA0CD-44E1-4B36-9E08-B1A5765A22E5}" type="slidenum">
              <a:rPr lang="ru-RU" altLang="ru-RU"/>
              <a:pPr>
                <a:defRPr/>
              </a:pPr>
              <a:t>‹#›</a:t>
            </a:fld>
            <a:endParaRPr lang="ru-RU" altLang="ru-RU"/>
          </a:p>
        </p:txBody>
      </p:sp>
    </p:spTree>
    <p:extLst>
      <p:ext uri="{BB962C8B-B14F-4D97-AF65-F5344CB8AC3E}">
        <p14:creationId xmlns:p14="http://schemas.microsoft.com/office/powerpoint/2010/main" val="244568058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a:extLst>
              <a:ext uri="{FF2B5EF4-FFF2-40B4-BE49-F238E27FC236}">
                <a16:creationId xmlns:a16="http://schemas.microsoft.com/office/drawing/2014/main" id="{1CD9FB4E-2FFB-4108-983E-499B28DA31EB}"/>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a16="http://schemas.microsoft.com/office/drawing/2014/main" id="{9C128FC0-DF85-43A8-997F-51B30570C1E8}"/>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a16="http://schemas.microsoft.com/office/drawing/2014/main" id="{EB45389B-D7C2-41DF-902F-F106F8A5AD49}"/>
              </a:ext>
            </a:extLst>
          </p:cNvPr>
          <p:cNvSpPr>
            <a:spLocks noGrp="1" noChangeArrowheads="1"/>
          </p:cNvSpPr>
          <p:nvPr>
            <p:ph type="sldNum" sz="quarter" idx="12"/>
          </p:nvPr>
        </p:nvSpPr>
        <p:spPr>
          <a:ln/>
        </p:spPr>
        <p:txBody>
          <a:bodyPr/>
          <a:lstStyle>
            <a:lvl1pPr>
              <a:defRPr/>
            </a:lvl1pPr>
          </a:lstStyle>
          <a:p>
            <a:pPr>
              <a:defRPr/>
            </a:pPr>
            <a:fld id="{BC514863-DCF0-46B1-B60F-04A4654E393A}" type="slidenum">
              <a:rPr lang="ru-RU" altLang="ru-RU"/>
              <a:pPr>
                <a:defRPr/>
              </a:pPr>
              <a:t>‹#›</a:t>
            </a:fld>
            <a:endParaRPr lang="ru-RU" altLang="ru-RU"/>
          </a:p>
        </p:txBody>
      </p:sp>
    </p:spTree>
    <p:extLst>
      <p:ext uri="{BB962C8B-B14F-4D97-AF65-F5344CB8AC3E}">
        <p14:creationId xmlns:p14="http://schemas.microsoft.com/office/powerpoint/2010/main" val="208963161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a:extLst>
              <a:ext uri="{FF2B5EF4-FFF2-40B4-BE49-F238E27FC236}">
                <a16:creationId xmlns:a16="http://schemas.microsoft.com/office/drawing/2014/main" id="{A29BF352-35D0-4536-A8F4-6CE5D6600506}"/>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81CA0C0B-EEDE-4B4A-81B7-9EC25CC43C63}"/>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3E548422-2A70-45EA-A35B-2C8F32AA1714}"/>
              </a:ext>
            </a:extLst>
          </p:cNvPr>
          <p:cNvSpPr>
            <a:spLocks noGrp="1" noChangeArrowheads="1"/>
          </p:cNvSpPr>
          <p:nvPr>
            <p:ph type="sldNum" sz="quarter" idx="12"/>
          </p:nvPr>
        </p:nvSpPr>
        <p:spPr>
          <a:ln/>
        </p:spPr>
        <p:txBody>
          <a:bodyPr/>
          <a:lstStyle>
            <a:lvl1pPr>
              <a:defRPr/>
            </a:lvl1pPr>
          </a:lstStyle>
          <a:p>
            <a:pPr>
              <a:defRPr/>
            </a:pPr>
            <a:fld id="{1CC96AAD-E810-46CC-B8A5-4AF1D2FE052C}" type="slidenum">
              <a:rPr lang="ru-RU" altLang="ru-RU"/>
              <a:pPr>
                <a:defRPr/>
              </a:pPr>
              <a:t>‹#›</a:t>
            </a:fld>
            <a:endParaRPr lang="ru-RU" altLang="ru-RU"/>
          </a:p>
        </p:txBody>
      </p:sp>
    </p:spTree>
    <p:extLst>
      <p:ext uri="{BB962C8B-B14F-4D97-AF65-F5344CB8AC3E}">
        <p14:creationId xmlns:p14="http://schemas.microsoft.com/office/powerpoint/2010/main" val="271401614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D08DB3-5A24-43C9-AD5E-85C7BAF3FA03}"/>
              </a:ext>
            </a:extLst>
          </p:cNvPr>
          <p:cNvSpPr>
            <a:spLocks noGrp="1" noChangeArrowheads="1"/>
          </p:cNvSpPr>
          <p:nvPr>
            <p:ph type="dt" sz="half" idx="10"/>
          </p:nvPr>
        </p:nvSpPr>
        <p:spPr>
          <a:ln/>
        </p:spPr>
        <p:txBody>
          <a:bodyPr/>
          <a:lstStyle>
            <a:lvl1pPr>
              <a:defRPr/>
            </a:lvl1pPr>
          </a:lstStyle>
          <a:p>
            <a:pPr>
              <a:defRPr/>
            </a:pPr>
            <a:endParaRPr lang="ru-RU"/>
          </a:p>
        </p:txBody>
      </p:sp>
      <p:sp>
        <p:nvSpPr>
          <p:cNvPr id="3" name="Rectangle 5">
            <a:extLst>
              <a:ext uri="{FF2B5EF4-FFF2-40B4-BE49-F238E27FC236}">
                <a16:creationId xmlns:a16="http://schemas.microsoft.com/office/drawing/2014/main" id="{CB39976B-0CF1-46CD-BD0C-D07F35C3C42E}"/>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a16="http://schemas.microsoft.com/office/drawing/2014/main" id="{0C414264-6766-46A4-808E-61E8118275A7}"/>
              </a:ext>
            </a:extLst>
          </p:cNvPr>
          <p:cNvSpPr>
            <a:spLocks noGrp="1" noChangeArrowheads="1"/>
          </p:cNvSpPr>
          <p:nvPr>
            <p:ph type="sldNum" sz="quarter" idx="12"/>
          </p:nvPr>
        </p:nvSpPr>
        <p:spPr>
          <a:ln/>
        </p:spPr>
        <p:txBody>
          <a:bodyPr/>
          <a:lstStyle>
            <a:lvl1pPr>
              <a:defRPr/>
            </a:lvl1pPr>
          </a:lstStyle>
          <a:p>
            <a:pPr>
              <a:defRPr/>
            </a:pPr>
            <a:fld id="{08CBC998-11AF-4EB7-BAE9-4DA7A5D12DCC}" type="slidenum">
              <a:rPr lang="ru-RU" altLang="ru-RU"/>
              <a:pPr>
                <a:defRPr/>
              </a:pPr>
              <a:t>‹#›</a:t>
            </a:fld>
            <a:endParaRPr lang="ru-RU" altLang="ru-RU"/>
          </a:p>
        </p:txBody>
      </p:sp>
    </p:spTree>
    <p:extLst>
      <p:ext uri="{BB962C8B-B14F-4D97-AF65-F5344CB8AC3E}">
        <p14:creationId xmlns:p14="http://schemas.microsoft.com/office/powerpoint/2010/main" val="67657066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9FB319-9BD3-495A-8172-50A0455D3BD4}"/>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6D512DB9-3D8D-4766-B023-DC549067EF91}"/>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FC398193-B7E2-48AC-8FE7-53EDFED675B9}"/>
              </a:ext>
            </a:extLst>
          </p:cNvPr>
          <p:cNvSpPr>
            <a:spLocks noGrp="1" noChangeArrowheads="1"/>
          </p:cNvSpPr>
          <p:nvPr>
            <p:ph type="sldNum" sz="quarter" idx="12"/>
          </p:nvPr>
        </p:nvSpPr>
        <p:spPr>
          <a:ln/>
        </p:spPr>
        <p:txBody>
          <a:bodyPr/>
          <a:lstStyle>
            <a:lvl1pPr>
              <a:defRPr/>
            </a:lvl1pPr>
          </a:lstStyle>
          <a:p>
            <a:pPr>
              <a:defRPr/>
            </a:pPr>
            <a:fld id="{395C66F8-378F-4CE5-AD74-955C92EE1C27}" type="slidenum">
              <a:rPr lang="ru-RU" altLang="ru-RU"/>
              <a:pPr>
                <a:defRPr/>
              </a:pPr>
              <a:t>‹#›</a:t>
            </a:fld>
            <a:endParaRPr lang="ru-RU" altLang="ru-RU"/>
          </a:p>
        </p:txBody>
      </p:sp>
    </p:spTree>
    <p:extLst>
      <p:ext uri="{BB962C8B-B14F-4D97-AF65-F5344CB8AC3E}">
        <p14:creationId xmlns:p14="http://schemas.microsoft.com/office/powerpoint/2010/main" val="69751394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8ABA7D-84F3-40A7-8340-0019E8461546}"/>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71FA4CFF-DC18-4162-99AB-2596377B32CD}"/>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D76494CF-B6D0-4B47-96A5-86B48BE34F68}"/>
              </a:ext>
            </a:extLst>
          </p:cNvPr>
          <p:cNvSpPr>
            <a:spLocks noGrp="1" noChangeArrowheads="1"/>
          </p:cNvSpPr>
          <p:nvPr>
            <p:ph type="sldNum" sz="quarter" idx="12"/>
          </p:nvPr>
        </p:nvSpPr>
        <p:spPr>
          <a:ln/>
        </p:spPr>
        <p:txBody>
          <a:bodyPr/>
          <a:lstStyle>
            <a:lvl1pPr>
              <a:defRPr/>
            </a:lvl1pPr>
          </a:lstStyle>
          <a:p>
            <a:pPr>
              <a:defRPr/>
            </a:pPr>
            <a:fld id="{04D4332A-9420-469C-8A6A-C0BE4D26D264}" type="slidenum">
              <a:rPr lang="ru-RU" altLang="ru-RU"/>
              <a:pPr>
                <a:defRPr/>
              </a:pPr>
              <a:t>‹#›</a:t>
            </a:fld>
            <a:endParaRPr lang="ru-RU" altLang="ru-RU"/>
          </a:p>
        </p:txBody>
      </p:sp>
    </p:spTree>
    <p:extLst>
      <p:ext uri="{BB962C8B-B14F-4D97-AF65-F5344CB8AC3E}">
        <p14:creationId xmlns:p14="http://schemas.microsoft.com/office/powerpoint/2010/main" val="180677349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D6AFDD-56D9-4AA7-9F84-B8BD9D144DD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4923064D-11A5-4709-B9C7-A84612A7EDE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5124" name="Rectangle 4">
            <a:extLst>
              <a:ext uri="{FF2B5EF4-FFF2-40B4-BE49-F238E27FC236}">
                <a16:creationId xmlns:a16="http://schemas.microsoft.com/office/drawing/2014/main" id="{327DD48C-AF7A-4939-B571-9992D5A6F9B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eaLnBrk="1" hangingPunct="1">
              <a:defRPr sz="1400">
                <a:latin typeface="+mn-lt"/>
              </a:defRPr>
            </a:lvl1pPr>
          </a:lstStyle>
          <a:p>
            <a:pPr>
              <a:defRPr/>
            </a:pPr>
            <a:endParaRPr lang="ru-RU"/>
          </a:p>
        </p:txBody>
      </p:sp>
      <p:sp>
        <p:nvSpPr>
          <p:cNvPr id="5125" name="Rectangle 5">
            <a:extLst>
              <a:ext uri="{FF2B5EF4-FFF2-40B4-BE49-F238E27FC236}">
                <a16:creationId xmlns:a16="http://schemas.microsoft.com/office/drawing/2014/main" id="{0254D8D7-081C-4BE2-8882-7233C4FBB58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eaLnBrk="1" hangingPunct="1">
              <a:defRPr sz="1400">
                <a:latin typeface="+mn-lt"/>
              </a:defRPr>
            </a:lvl1pPr>
          </a:lstStyle>
          <a:p>
            <a:pPr>
              <a:defRPr/>
            </a:pPr>
            <a:endParaRPr lang="ru-RU"/>
          </a:p>
        </p:txBody>
      </p:sp>
      <p:sp>
        <p:nvSpPr>
          <p:cNvPr id="5126" name="Rectangle 6">
            <a:extLst>
              <a:ext uri="{FF2B5EF4-FFF2-40B4-BE49-F238E27FC236}">
                <a16:creationId xmlns:a16="http://schemas.microsoft.com/office/drawing/2014/main" id="{454148DF-D0D5-4813-B2A6-2B027E5F810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091E0C66-F4A7-44F9-914D-0E5F15978E2A}" type="slidenum">
              <a:rPr lang="ru-RU" altLang="ru-RU"/>
              <a:pPr>
                <a:defRPr/>
              </a:pPr>
              <a:t>‹#›</a:t>
            </a:fld>
            <a:endParaRPr lang="ru-RU" altLang="ru-RU"/>
          </a:p>
        </p:txBody>
      </p:sp>
    </p:spTree>
    <p:extLst>
      <p:ext uri="{BB962C8B-B14F-4D97-AF65-F5344CB8AC3E}">
        <p14:creationId xmlns:p14="http://schemas.microsoft.com/office/powerpoint/2010/main" val="258644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1tv.ru/n/84865" TargetMode="External"/><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Text Box 5">
            <a:extLst>
              <a:ext uri="{FF2B5EF4-FFF2-40B4-BE49-F238E27FC236}">
                <a16:creationId xmlns:a16="http://schemas.microsoft.com/office/drawing/2014/main" id="{1355FC88-D33A-48A3-AC9C-CE8AAE2A8B2E}"/>
              </a:ext>
            </a:extLst>
          </p:cNvPr>
          <p:cNvSpPr txBox="1">
            <a:spLocks noChangeArrowheads="1"/>
          </p:cNvSpPr>
          <p:nvPr/>
        </p:nvSpPr>
        <p:spPr bwMode="auto">
          <a:xfrm>
            <a:off x="1989139" y="3213385"/>
            <a:ext cx="8066087" cy="942691"/>
          </a:xfrm>
          <a:prstGeom prst="rect">
            <a:avLst/>
          </a:prstGeom>
          <a:noFill/>
          <a:ln w="9525">
            <a:noFill/>
            <a:miter lim="800000"/>
            <a:headEnd/>
            <a:tailEnd/>
          </a:ln>
          <a:effectLst/>
        </p:spPr>
        <p:txBody>
          <a:bodyPr lIns="80133" tIns="40067" rIns="80133" bIns="40067">
            <a:spAutoFit/>
          </a:bodyPr>
          <a:lstStyle/>
          <a:p>
            <a:pPr algn="ctr" eaLnBrk="0" fontAlgn="base" hangingPunct="0">
              <a:spcBef>
                <a:spcPct val="0"/>
              </a:spcBef>
              <a:spcAft>
                <a:spcPct val="0"/>
              </a:spcAft>
              <a:defRPr/>
            </a:pPr>
            <a:r>
              <a:rPr lang="ru-RU" sz="2800" b="1" dirty="0">
                <a:solidFill>
                  <a:srgbClr val="2D2DB9"/>
                </a:solidFill>
                <a:latin typeface="Times New Roman"/>
              </a:rPr>
              <a:t>Повышения объективности оценки исправления осужденных технологией виброизображения.</a:t>
            </a:r>
            <a:endParaRPr lang="en-US" sz="2800" b="1" dirty="0">
              <a:solidFill>
                <a:srgbClr val="2D2DB9"/>
              </a:solidFill>
              <a:latin typeface="Times New Roman"/>
            </a:endParaRPr>
          </a:p>
        </p:txBody>
      </p:sp>
      <p:sp>
        <p:nvSpPr>
          <p:cNvPr id="4099" name="Text Box 6">
            <a:extLst>
              <a:ext uri="{FF2B5EF4-FFF2-40B4-BE49-F238E27FC236}">
                <a16:creationId xmlns:a16="http://schemas.microsoft.com/office/drawing/2014/main" id="{5CD80F9B-BC5F-49C3-9E9D-EFEAD86A7FD0}"/>
              </a:ext>
            </a:extLst>
          </p:cNvPr>
          <p:cNvSpPr txBox="1">
            <a:spLocks noChangeArrowheads="1"/>
          </p:cNvSpPr>
          <p:nvPr/>
        </p:nvSpPr>
        <p:spPr bwMode="auto">
          <a:xfrm>
            <a:off x="1350499" y="5011739"/>
            <a:ext cx="9945858" cy="137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33" tIns="40067" rIns="80133" bIns="40067">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None/>
            </a:pPr>
            <a:r>
              <a:rPr lang="ru-RU" altLang="en-US" sz="2800" dirty="0">
                <a:solidFill>
                  <a:srgbClr val="000000"/>
                </a:solidFill>
                <a:cs typeface="Calibri" panose="020F0502020204030204" pitchFamily="34" charset="0"/>
              </a:rPr>
              <a:t>Г.В. Зазулин </a:t>
            </a:r>
            <a:endParaRPr lang="en-US" altLang="en-US" sz="2800" dirty="0">
              <a:solidFill>
                <a:srgbClr val="000000"/>
              </a:solidFill>
              <a:cs typeface="Calibri" panose="020F0502020204030204" pitchFamily="34" charset="0"/>
            </a:endParaRPr>
          </a:p>
          <a:p>
            <a:pPr algn="ctr" eaLnBrk="0" fontAlgn="base" hangingPunct="0">
              <a:spcBef>
                <a:spcPct val="0"/>
              </a:spcBef>
              <a:spcAft>
                <a:spcPct val="0"/>
              </a:spcAft>
              <a:buNone/>
            </a:pPr>
            <a:r>
              <a:rPr lang="ru-RU" altLang="en-US" sz="2800" dirty="0" err="1">
                <a:solidFill>
                  <a:srgbClr val="000000"/>
                </a:solidFill>
                <a:cs typeface="Calibri" panose="020F0502020204030204" pitchFamily="34" charset="0"/>
              </a:rPr>
              <a:t>к.ю.н</a:t>
            </a:r>
            <a:r>
              <a:rPr lang="ru-RU" altLang="en-US" sz="2800" dirty="0">
                <a:solidFill>
                  <a:srgbClr val="000000"/>
                </a:solidFill>
                <a:cs typeface="Calibri" panose="020F0502020204030204" pitchFamily="34" charset="0"/>
              </a:rPr>
              <a:t>., доцент, ст. научный сотрудник ООО «Многопрофильное предприятие «Элсис», РФ, Санкт-Петербург, </a:t>
            </a:r>
            <a:r>
              <a:rPr lang="en-US" altLang="en-US" sz="2800" dirty="0" err="1">
                <a:solidFill>
                  <a:schemeClr val="accent6"/>
                </a:solidFill>
                <a:cs typeface="Calibri" panose="020F0502020204030204" pitchFamily="34" charset="0"/>
              </a:rPr>
              <a:t>zazulin</a:t>
            </a:r>
            <a:r>
              <a:rPr lang="ru-RU" altLang="en-US" sz="2800" dirty="0">
                <a:solidFill>
                  <a:schemeClr val="accent6"/>
                </a:solidFill>
                <a:cs typeface="Calibri" panose="020F0502020204030204" pitchFamily="34" charset="0"/>
              </a:rPr>
              <a:t>@</a:t>
            </a:r>
            <a:r>
              <a:rPr lang="en-US" altLang="en-US" sz="2800" dirty="0" err="1">
                <a:solidFill>
                  <a:schemeClr val="accent6"/>
                </a:solidFill>
                <a:cs typeface="Calibri" panose="020F0502020204030204" pitchFamily="34" charset="0"/>
              </a:rPr>
              <a:t>elsys</a:t>
            </a:r>
            <a:r>
              <a:rPr lang="ru-RU" altLang="en-US" sz="2800" dirty="0">
                <a:solidFill>
                  <a:schemeClr val="accent6"/>
                </a:solidFill>
                <a:cs typeface="Calibri" panose="020F0502020204030204" pitchFamily="34" charset="0"/>
              </a:rPr>
              <a:t>.</a:t>
            </a:r>
            <a:r>
              <a:rPr lang="en-US" altLang="en-US" sz="2800" dirty="0" err="1">
                <a:solidFill>
                  <a:schemeClr val="accent6"/>
                </a:solidFill>
                <a:cs typeface="Calibri" panose="020F0502020204030204" pitchFamily="34" charset="0"/>
              </a:rPr>
              <a:t>ru</a:t>
            </a:r>
            <a:endParaRPr lang="en-US" altLang="en-US" sz="2800" dirty="0">
              <a:solidFill>
                <a:schemeClr val="accent6"/>
              </a:solidFill>
              <a:cs typeface="Calibri" panose="020F0502020204030204" pitchFamily="34" charset="0"/>
            </a:endParaRPr>
          </a:p>
        </p:txBody>
      </p:sp>
      <p:sp>
        <p:nvSpPr>
          <p:cNvPr id="4100" name="Rectangle 1">
            <a:extLst>
              <a:ext uri="{FF2B5EF4-FFF2-40B4-BE49-F238E27FC236}">
                <a16:creationId xmlns:a16="http://schemas.microsoft.com/office/drawing/2014/main" id="{451F9689-F70C-4A77-A268-0C568997946D}"/>
              </a:ext>
            </a:extLst>
          </p:cNvPr>
          <p:cNvSpPr>
            <a:spLocks noChangeArrowheads="1"/>
          </p:cNvSpPr>
          <p:nvPr/>
        </p:nvSpPr>
        <p:spPr bwMode="auto">
          <a:xfrm>
            <a:off x="1812925" y="141289"/>
            <a:ext cx="795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None/>
            </a:pPr>
            <a:r>
              <a:rPr lang="ru-RU" altLang="en-US" sz="1800" b="1" dirty="0">
                <a:solidFill>
                  <a:srgbClr val="000000"/>
                </a:solidFill>
                <a:latin typeface="Arial" panose="020B0604020202020204" pitchFamily="34" charset="0"/>
              </a:rPr>
              <a:t>I</a:t>
            </a:r>
            <a:r>
              <a:rPr lang="en-US" altLang="en-US" sz="1800" b="1" dirty="0">
                <a:solidFill>
                  <a:srgbClr val="000000"/>
                </a:solidFill>
                <a:latin typeface="Arial" panose="020B0604020202020204" pitchFamily="34" charset="0"/>
              </a:rPr>
              <a:t>V</a:t>
            </a:r>
            <a:r>
              <a:rPr lang="ru-RU" altLang="en-US" sz="1800" b="1" dirty="0">
                <a:solidFill>
                  <a:srgbClr val="000000"/>
                </a:solidFill>
                <a:latin typeface="Arial" panose="020B0604020202020204" pitchFamily="34" charset="0"/>
              </a:rPr>
              <a:t>-я Международная научно-техническую конференция Современная психофизиология. Технология виброизображения (Vibraimage).</a:t>
            </a:r>
          </a:p>
          <a:p>
            <a:pPr algn="ctr" eaLnBrk="0" fontAlgn="base" hangingPunct="0">
              <a:spcBef>
                <a:spcPct val="0"/>
              </a:spcBef>
              <a:spcAft>
                <a:spcPct val="0"/>
              </a:spcAft>
              <a:buNone/>
            </a:pPr>
            <a:endParaRPr lang="ru-RU" altLang="en-US" sz="1800" b="1" dirty="0">
              <a:solidFill>
                <a:srgbClr val="000000"/>
              </a:solidFill>
              <a:latin typeface="Arial" panose="020B0604020202020204" pitchFamily="34" charset="0"/>
            </a:endParaRPr>
          </a:p>
          <a:p>
            <a:pPr algn="ctr" eaLnBrk="0" fontAlgn="base" hangingPunct="0">
              <a:spcBef>
                <a:spcPct val="0"/>
              </a:spcBef>
              <a:spcAft>
                <a:spcPct val="0"/>
              </a:spcAft>
              <a:buNone/>
            </a:pPr>
            <a:endParaRPr lang="en-US" altLang="en-US" sz="1800" dirty="0">
              <a:solidFill>
                <a:srgbClr val="000000"/>
              </a:solidFill>
              <a:latin typeface="Arial" panose="020B0604020202020204" pitchFamily="34" charset="0"/>
            </a:endParaRPr>
          </a:p>
        </p:txBody>
      </p:sp>
      <p:pic>
        <p:nvPicPr>
          <p:cNvPr id="4101" name="Picture 2">
            <a:extLst>
              <a:ext uri="{FF2B5EF4-FFF2-40B4-BE49-F238E27FC236}">
                <a16:creationId xmlns:a16="http://schemas.microsoft.com/office/drawing/2014/main" id="{3678772C-22E6-41D6-BC15-322BDDFF0C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1689" y="1065214"/>
            <a:ext cx="2903537"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Рисунок 1">
            <a:extLst>
              <a:ext uri="{FF2B5EF4-FFF2-40B4-BE49-F238E27FC236}">
                <a16:creationId xmlns:a16="http://schemas.microsoft.com/office/drawing/2014/main" id="{59BB8EC2-A5DD-45B6-BBC0-2A68AEACDF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76" y="1266825"/>
            <a:ext cx="28733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654E8084-C81E-44B0-9614-173765E3551C}"/>
              </a:ext>
            </a:extLst>
          </p:cNvPr>
          <p:cNvSpPr>
            <a:spLocks noGrp="1"/>
          </p:cNvSpPr>
          <p:nvPr>
            <p:ph type="title"/>
          </p:nvPr>
        </p:nvSpPr>
        <p:spPr/>
        <p:txBody>
          <a:bodyPr/>
          <a:lstStyle/>
          <a:p>
            <a:r>
              <a:rPr lang="ru-RU" sz="4000" b="1" dirty="0"/>
              <a:t>Резонансный пример ошибочного условно-досрочного освобождения от наказания</a:t>
            </a:r>
            <a:r>
              <a:rPr lang="ru-RU" b="1" dirty="0"/>
              <a:t>.</a:t>
            </a:r>
          </a:p>
        </p:txBody>
      </p:sp>
      <p:sp>
        <p:nvSpPr>
          <p:cNvPr id="5" name="Текст 4">
            <a:extLst>
              <a:ext uri="{FF2B5EF4-FFF2-40B4-BE49-F238E27FC236}">
                <a16:creationId xmlns:a16="http://schemas.microsoft.com/office/drawing/2014/main" id="{BAE10F7C-A3AF-447D-9738-092422F7EF45}"/>
              </a:ext>
            </a:extLst>
          </p:cNvPr>
          <p:cNvSpPr>
            <a:spLocks noGrp="1"/>
          </p:cNvSpPr>
          <p:nvPr>
            <p:ph type="body" idx="1"/>
          </p:nvPr>
        </p:nvSpPr>
        <p:spPr/>
        <p:txBody>
          <a:bodyPr/>
          <a:lstStyle/>
          <a:p>
            <a:r>
              <a:rPr lang="ru-RU" b="0" dirty="0"/>
              <a:t>В 2010 году Сергею </a:t>
            </a:r>
            <a:r>
              <a:rPr lang="ru-RU" b="0" dirty="0" err="1"/>
              <a:t>Сибирину</a:t>
            </a:r>
            <a:r>
              <a:rPr lang="ru-RU" b="0" dirty="0"/>
              <a:t> дали за наркотики</a:t>
            </a:r>
            <a:r>
              <a:rPr lang="ru-RU" b="0" dirty="0">
                <a:solidFill>
                  <a:srgbClr val="FF0000"/>
                </a:solidFill>
              </a:rPr>
              <a:t> </a:t>
            </a:r>
            <a:r>
              <a:rPr lang="ru-RU" dirty="0">
                <a:solidFill>
                  <a:srgbClr val="FF0000"/>
                </a:solidFill>
              </a:rPr>
              <a:t>6 лет </a:t>
            </a:r>
            <a:r>
              <a:rPr lang="ru-RU" b="0" dirty="0"/>
              <a:t>"строгача".</a:t>
            </a:r>
          </a:p>
        </p:txBody>
      </p:sp>
      <p:pic>
        <p:nvPicPr>
          <p:cNvPr id="10" name="Объект 9">
            <a:extLst>
              <a:ext uri="{FF2B5EF4-FFF2-40B4-BE49-F238E27FC236}">
                <a16:creationId xmlns:a16="http://schemas.microsoft.com/office/drawing/2014/main" id="{CEB1AAE7-3623-4198-AB1C-D5D812D7031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36782" y="2451857"/>
            <a:ext cx="4332552" cy="3951288"/>
          </a:xfrm>
        </p:spPr>
      </p:pic>
      <p:sp>
        <p:nvSpPr>
          <p:cNvPr id="7" name="Текст 6">
            <a:extLst>
              <a:ext uri="{FF2B5EF4-FFF2-40B4-BE49-F238E27FC236}">
                <a16:creationId xmlns:a16="http://schemas.microsoft.com/office/drawing/2014/main" id="{D9868055-350E-4DAD-AB11-B6574995D731}"/>
              </a:ext>
            </a:extLst>
          </p:cNvPr>
          <p:cNvSpPr>
            <a:spLocks noGrp="1"/>
          </p:cNvSpPr>
          <p:nvPr>
            <p:ph type="body" sz="quarter" idx="3"/>
          </p:nvPr>
        </p:nvSpPr>
        <p:spPr/>
        <p:txBody>
          <a:bodyPr/>
          <a:lstStyle/>
          <a:p>
            <a:r>
              <a:rPr lang="ru-RU" b="0" dirty="0" err="1"/>
              <a:t>Лже</a:t>
            </a:r>
            <a:r>
              <a:rPr lang="ru-RU" b="0" dirty="0"/>
              <a:t>-батюшка отсидел </a:t>
            </a:r>
            <a:r>
              <a:rPr lang="ru-RU" b="0" dirty="0">
                <a:solidFill>
                  <a:srgbClr val="FF0000"/>
                </a:solidFill>
              </a:rPr>
              <a:t>3 года </a:t>
            </a:r>
            <a:r>
              <a:rPr lang="ru-RU" b="0" dirty="0"/>
              <a:t>по УДО и снова принялся торговать наркотиками</a:t>
            </a:r>
          </a:p>
        </p:txBody>
      </p:sp>
      <p:pic>
        <p:nvPicPr>
          <p:cNvPr id="12" name="Объект 11">
            <a:extLst>
              <a:ext uri="{FF2B5EF4-FFF2-40B4-BE49-F238E27FC236}">
                <a16:creationId xmlns:a16="http://schemas.microsoft.com/office/drawing/2014/main" id="{3A3AE778-2837-4171-A971-4D555BC9EC6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92838" y="2476235"/>
            <a:ext cx="5389562" cy="3772165"/>
          </a:xfrm>
        </p:spPr>
      </p:pic>
      <p:sp>
        <p:nvSpPr>
          <p:cNvPr id="3" name="Номер слайда 2">
            <a:extLst>
              <a:ext uri="{FF2B5EF4-FFF2-40B4-BE49-F238E27FC236}">
                <a16:creationId xmlns:a16="http://schemas.microsoft.com/office/drawing/2014/main" id="{0AF9D70B-D194-4939-B125-26EF4C6FDBA8}"/>
              </a:ext>
            </a:extLst>
          </p:cNvPr>
          <p:cNvSpPr>
            <a:spLocks noGrp="1"/>
          </p:cNvSpPr>
          <p:nvPr>
            <p:ph type="sldNum" sz="quarter" idx="12"/>
          </p:nvPr>
        </p:nvSpPr>
        <p:spPr/>
        <p:txBody>
          <a:bodyPr/>
          <a:lstStyle/>
          <a:p>
            <a:pPr>
              <a:defRPr/>
            </a:pPr>
            <a:fld id="{1CC96AAD-E810-46CC-B8A5-4AF1D2FE052C}" type="slidenum">
              <a:rPr lang="ru-RU" altLang="ru-RU" smtClean="0"/>
              <a:pPr>
                <a:defRPr/>
              </a:pPr>
              <a:t>10</a:t>
            </a:fld>
            <a:endParaRPr lang="ru-RU" altLang="ru-RU"/>
          </a:p>
        </p:txBody>
      </p:sp>
    </p:spTree>
    <p:extLst>
      <p:ext uri="{BB962C8B-B14F-4D97-AF65-F5344CB8AC3E}">
        <p14:creationId xmlns:p14="http://schemas.microsoft.com/office/powerpoint/2010/main" val="239362682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D783AB-4ABB-47CF-B825-A642CABC1CF3}"/>
              </a:ext>
            </a:extLst>
          </p:cNvPr>
          <p:cNvSpPr>
            <a:spLocks noGrp="1"/>
          </p:cNvSpPr>
          <p:nvPr>
            <p:ph type="title"/>
          </p:nvPr>
        </p:nvSpPr>
        <p:spPr>
          <a:xfrm>
            <a:off x="914400" y="152400"/>
            <a:ext cx="10363200" cy="1238250"/>
          </a:xfrm>
        </p:spPr>
        <p:txBody>
          <a:bodyPr/>
          <a:lstStyle/>
          <a:p>
            <a:r>
              <a:rPr lang="ru-RU" sz="2800" b="1" dirty="0"/>
              <a:t>Подобных  примеров очень много. </a:t>
            </a:r>
            <a:br>
              <a:rPr lang="ru-RU" sz="2800" b="1" dirty="0"/>
            </a:br>
            <a:r>
              <a:rPr lang="ru-RU" sz="2800" b="1" dirty="0"/>
              <a:t>О катастрофическом неблагополучии свидетельствует статистика ФСИН.</a:t>
            </a:r>
          </a:p>
        </p:txBody>
      </p:sp>
      <p:pic>
        <p:nvPicPr>
          <p:cNvPr id="6" name="Видео">
            <a:hlinkClick r:id="" action="ppaction://media"/>
            <a:extLst>
              <a:ext uri="{FF2B5EF4-FFF2-40B4-BE49-F238E27FC236}">
                <a16:creationId xmlns:a16="http://schemas.microsoft.com/office/drawing/2014/main" id="{37621990-F370-45E1-A731-8B4ECA3AF722}"/>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914400" y="2124222"/>
            <a:ext cx="5080000" cy="3343128"/>
          </a:xfrm>
        </p:spPr>
      </p:pic>
      <p:sp>
        <p:nvSpPr>
          <p:cNvPr id="4" name="Объект 3">
            <a:extLst>
              <a:ext uri="{FF2B5EF4-FFF2-40B4-BE49-F238E27FC236}">
                <a16:creationId xmlns:a16="http://schemas.microsoft.com/office/drawing/2014/main" id="{30ECE38B-4338-409C-9EBA-8445117D3AC3}"/>
              </a:ext>
            </a:extLst>
          </p:cNvPr>
          <p:cNvSpPr>
            <a:spLocks noGrp="1"/>
          </p:cNvSpPr>
          <p:nvPr>
            <p:ph sz="half" idx="2"/>
          </p:nvPr>
        </p:nvSpPr>
        <p:spPr/>
        <p:txBody>
          <a:bodyPr/>
          <a:lstStyle/>
          <a:p>
            <a:r>
              <a:rPr lang="ru-RU" dirty="0"/>
              <a:t>«</a:t>
            </a:r>
            <a:r>
              <a:rPr lang="ru-RU" i="1" dirty="0"/>
              <a:t>За год </a:t>
            </a:r>
            <a:r>
              <a:rPr lang="ru-RU" b="1" i="1" dirty="0"/>
              <a:t>9 тысяч </a:t>
            </a:r>
            <a:r>
              <a:rPr lang="ru-RU" i="1" dirty="0"/>
              <a:t>осуждённых с </a:t>
            </a:r>
            <a:r>
              <a:rPr lang="ru-RU" b="1" i="1" dirty="0">
                <a:solidFill>
                  <a:schemeClr val="accent1"/>
                </a:solidFill>
              </a:rPr>
              <a:t>положительными</a:t>
            </a:r>
            <a:r>
              <a:rPr lang="ru-RU" i="1" dirty="0"/>
              <a:t> характеристиками </a:t>
            </a:r>
            <a:r>
              <a:rPr lang="ru-RU" i="1" u="sng" dirty="0"/>
              <a:t>остались</a:t>
            </a:r>
            <a:r>
              <a:rPr lang="ru-RU" i="1" dirty="0"/>
              <a:t> за колючей проволокой, а </a:t>
            </a:r>
            <a:r>
              <a:rPr lang="ru-RU" b="1" i="1" dirty="0"/>
              <a:t>4 тысячи </a:t>
            </a:r>
            <a:r>
              <a:rPr lang="ru-RU" i="1" dirty="0"/>
              <a:t>с лишним зэков с </a:t>
            </a:r>
            <a:r>
              <a:rPr lang="ru-RU" i="1" dirty="0">
                <a:solidFill>
                  <a:srgbClr val="FF0000"/>
                </a:solidFill>
              </a:rPr>
              <a:t>отрицательным</a:t>
            </a:r>
            <a:r>
              <a:rPr lang="ru-RU" i="1" dirty="0"/>
              <a:t>и </a:t>
            </a:r>
            <a:r>
              <a:rPr lang="ru-RU" i="1" u="sng" dirty="0"/>
              <a:t>досрочно вышли на свободу</a:t>
            </a:r>
            <a:r>
              <a:rPr lang="ru-RU" dirty="0"/>
              <a:t>» </a:t>
            </a:r>
          </a:p>
          <a:p>
            <a:r>
              <a:rPr lang="en-US" b="1" dirty="0">
                <a:hlinkClick r:id="rId6"/>
              </a:rPr>
              <a:t>https://www.1tv.ru/n/84865</a:t>
            </a:r>
            <a:endParaRPr lang="ru-RU" b="1" dirty="0"/>
          </a:p>
          <a:p>
            <a:endParaRPr lang="en-US" dirty="0"/>
          </a:p>
          <a:p>
            <a:endParaRPr lang="ru-RU" dirty="0"/>
          </a:p>
          <a:p>
            <a:endParaRPr lang="ru-RU" dirty="0"/>
          </a:p>
        </p:txBody>
      </p:sp>
      <p:sp>
        <p:nvSpPr>
          <p:cNvPr id="5" name="Номер слайда 4">
            <a:extLst>
              <a:ext uri="{FF2B5EF4-FFF2-40B4-BE49-F238E27FC236}">
                <a16:creationId xmlns:a16="http://schemas.microsoft.com/office/drawing/2014/main" id="{D5E7B617-C72E-419B-B1E9-00EA2C7CD1AF}"/>
              </a:ext>
            </a:extLst>
          </p:cNvPr>
          <p:cNvSpPr>
            <a:spLocks noGrp="1"/>
          </p:cNvSpPr>
          <p:nvPr>
            <p:ph type="sldNum" sz="quarter" idx="12"/>
          </p:nvPr>
        </p:nvSpPr>
        <p:spPr/>
        <p:txBody>
          <a:bodyPr/>
          <a:lstStyle/>
          <a:p>
            <a:pPr>
              <a:defRPr/>
            </a:pPr>
            <a:fld id="{345DA0CD-44E1-4B36-9E08-B1A5765A22E5}" type="slidenum">
              <a:rPr lang="ru-RU" altLang="ru-RU" smtClean="0"/>
              <a:pPr>
                <a:defRPr/>
              </a:pPr>
              <a:t>11</a:t>
            </a:fld>
            <a:endParaRPr lang="ru-RU" altLang="ru-RU"/>
          </a:p>
        </p:txBody>
      </p:sp>
    </p:spTree>
    <p:extLst>
      <p:ext uri="{BB962C8B-B14F-4D97-AF65-F5344CB8AC3E}">
        <p14:creationId xmlns:p14="http://schemas.microsoft.com/office/powerpoint/2010/main" val="32672806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966EBA-D7FF-435D-A861-8052DB81859A}"/>
              </a:ext>
            </a:extLst>
          </p:cNvPr>
          <p:cNvSpPr>
            <a:spLocks noGrp="1"/>
          </p:cNvSpPr>
          <p:nvPr>
            <p:ph type="title"/>
          </p:nvPr>
        </p:nvSpPr>
        <p:spPr/>
        <p:txBody>
          <a:bodyPr/>
          <a:lstStyle/>
          <a:p>
            <a:r>
              <a:rPr lang="ru-RU" sz="3200" b="1" dirty="0"/>
              <a:t>Главная причина </a:t>
            </a:r>
            <a:r>
              <a:rPr lang="ru-RU" sz="3200" dirty="0"/>
              <a:t>сложившейся в УДО ситуации: </a:t>
            </a:r>
            <a:r>
              <a:rPr lang="ru-RU" sz="3200" u="sng" dirty="0"/>
              <a:t>субъективизм судей</a:t>
            </a:r>
            <a:r>
              <a:rPr lang="ru-RU" sz="3200" dirty="0"/>
              <a:t>, основанный на </a:t>
            </a:r>
            <a:r>
              <a:rPr lang="ru-RU" sz="3200" u="sng" dirty="0"/>
              <a:t>отсутствии у них инструментов (аппаратных методов) </a:t>
            </a:r>
            <a:r>
              <a:rPr lang="ru-RU" sz="3200" b="1" dirty="0"/>
              <a:t>объективной оценки </a:t>
            </a:r>
            <a:r>
              <a:rPr lang="ru-RU" sz="3200" dirty="0"/>
              <a:t>исправления осужденных</a:t>
            </a:r>
          </a:p>
        </p:txBody>
      </p:sp>
      <p:pic>
        <p:nvPicPr>
          <p:cNvPr id="7" name="Объект 6">
            <a:extLst>
              <a:ext uri="{FF2B5EF4-FFF2-40B4-BE49-F238E27FC236}">
                <a16:creationId xmlns:a16="http://schemas.microsoft.com/office/drawing/2014/main" id="{4497DFED-D18C-4390-B068-A046DA38AE6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1726" y="2133600"/>
            <a:ext cx="3215579" cy="4937152"/>
          </a:xfrm>
        </p:spPr>
      </p:pic>
      <p:sp>
        <p:nvSpPr>
          <p:cNvPr id="4" name="Объект 3">
            <a:extLst>
              <a:ext uri="{FF2B5EF4-FFF2-40B4-BE49-F238E27FC236}">
                <a16:creationId xmlns:a16="http://schemas.microsoft.com/office/drawing/2014/main" id="{A9B65287-4083-4684-903C-7466F7C2D886}"/>
              </a:ext>
            </a:extLst>
          </p:cNvPr>
          <p:cNvSpPr>
            <a:spLocks noGrp="1"/>
          </p:cNvSpPr>
          <p:nvPr>
            <p:ph sz="half" idx="2"/>
          </p:nvPr>
        </p:nvSpPr>
        <p:spPr>
          <a:xfrm>
            <a:off x="5185612" y="2133600"/>
            <a:ext cx="6070600" cy="4724400"/>
          </a:xfrm>
        </p:spPr>
        <p:txBody>
          <a:bodyPr/>
          <a:lstStyle/>
          <a:p>
            <a:endParaRPr lang="ru-RU" dirty="0"/>
          </a:p>
          <a:p>
            <a:pPr marL="0" indent="0">
              <a:buNone/>
            </a:pPr>
            <a:r>
              <a:rPr lang="ru-RU" dirty="0"/>
              <a:t>«</a:t>
            </a:r>
            <a:r>
              <a:rPr lang="ru-RU" i="1" dirty="0"/>
              <a:t>Суд не в состоянии с абсолютной достоверностью определить исправление осужденного, т. к. современная </a:t>
            </a:r>
            <a:r>
              <a:rPr lang="ru-RU" b="1" i="1" dirty="0"/>
              <a:t>наука о человеке </a:t>
            </a:r>
            <a:r>
              <a:rPr lang="ru-RU" i="1" dirty="0"/>
              <a:t>пока не может вооружить его такими знаниями</a:t>
            </a:r>
            <a:r>
              <a:rPr lang="ru-RU" dirty="0"/>
              <a:t>» (Зельдов, 1982). </a:t>
            </a:r>
          </a:p>
          <a:p>
            <a:pPr marL="0" indent="0">
              <a:buNone/>
            </a:pPr>
            <a:r>
              <a:rPr lang="ru-RU" b="1" dirty="0"/>
              <a:t>Зельдов С.И</a:t>
            </a:r>
            <a:r>
              <a:rPr lang="ru-RU" dirty="0"/>
              <a:t>. действительно был прав, так как утверждал это в </a:t>
            </a:r>
            <a:r>
              <a:rPr lang="ru-RU" b="1" dirty="0"/>
              <a:t>1982 году</a:t>
            </a:r>
            <a:r>
              <a:rPr lang="ru-RU" dirty="0"/>
              <a:t>, </a:t>
            </a:r>
            <a:r>
              <a:rPr lang="ru-RU" dirty="0">
                <a:solidFill>
                  <a:srgbClr val="FF0000"/>
                </a:solidFill>
              </a:rPr>
              <a:t>почти 40 лет назад</a:t>
            </a:r>
            <a:r>
              <a:rPr lang="ru-RU" dirty="0"/>
              <a:t>. </a:t>
            </a:r>
          </a:p>
        </p:txBody>
      </p:sp>
      <p:sp>
        <p:nvSpPr>
          <p:cNvPr id="5" name="Номер слайда 4">
            <a:extLst>
              <a:ext uri="{FF2B5EF4-FFF2-40B4-BE49-F238E27FC236}">
                <a16:creationId xmlns:a16="http://schemas.microsoft.com/office/drawing/2014/main" id="{541B57CD-1B95-4428-9D74-C0003ECC7D3E}"/>
              </a:ext>
            </a:extLst>
          </p:cNvPr>
          <p:cNvSpPr>
            <a:spLocks noGrp="1"/>
          </p:cNvSpPr>
          <p:nvPr>
            <p:ph type="sldNum" sz="quarter" idx="12"/>
          </p:nvPr>
        </p:nvSpPr>
        <p:spPr/>
        <p:txBody>
          <a:bodyPr/>
          <a:lstStyle/>
          <a:p>
            <a:pPr>
              <a:defRPr/>
            </a:pPr>
            <a:fld id="{345DA0CD-44E1-4B36-9E08-B1A5765A22E5}" type="slidenum">
              <a:rPr lang="ru-RU" altLang="ru-RU" smtClean="0"/>
              <a:pPr>
                <a:defRPr/>
              </a:pPr>
              <a:t>12</a:t>
            </a:fld>
            <a:endParaRPr lang="ru-RU" altLang="ru-RU"/>
          </a:p>
        </p:txBody>
      </p:sp>
    </p:spTree>
    <p:extLst>
      <p:ext uri="{BB962C8B-B14F-4D97-AF65-F5344CB8AC3E}">
        <p14:creationId xmlns:p14="http://schemas.microsoft.com/office/powerpoint/2010/main" val="22774773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1B70C2-EEBC-470A-AAE4-7567ED748081}"/>
              </a:ext>
            </a:extLst>
          </p:cNvPr>
          <p:cNvSpPr>
            <a:spLocks noGrp="1"/>
          </p:cNvSpPr>
          <p:nvPr>
            <p:ph type="title"/>
          </p:nvPr>
        </p:nvSpPr>
        <p:spPr>
          <a:xfrm>
            <a:off x="914400" y="264695"/>
            <a:ext cx="10363200" cy="1876925"/>
          </a:xfrm>
        </p:spPr>
        <p:txBody>
          <a:bodyPr/>
          <a:lstStyle/>
          <a:p>
            <a:pPr algn="just"/>
            <a:r>
              <a:rPr lang="ru-RU" sz="2800" dirty="0"/>
              <a:t>Тем же, кто и сегодня думает так же, как думал Зельдов 40 лет назад, все сомнения должно развеять </a:t>
            </a:r>
            <a:r>
              <a:rPr lang="ru-RU" sz="2800" u="sng" dirty="0"/>
              <a:t>чтение статьи </a:t>
            </a:r>
            <a:r>
              <a:rPr lang="ru-RU" sz="2800" dirty="0"/>
              <a:t>«</a:t>
            </a:r>
            <a:r>
              <a:rPr lang="ru-RU" sz="2800" b="1" dirty="0"/>
              <a:t>США: вопросы УДО решает компьютер</a:t>
            </a:r>
            <a:r>
              <a:rPr lang="ru-RU" sz="2800" dirty="0"/>
              <a:t>», которая была опубликована в </a:t>
            </a:r>
            <a:r>
              <a:rPr lang="ru-RU" sz="2800" u="sng" dirty="0"/>
              <a:t>Ведомостях уголовно-исполнительной системы </a:t>
            </a:r>
            <a:r>
              <a:rPr lang="ru-RU" sz="2800" dirty="0"/>
              <a:t>еще в </a:t>
            </a:r>
            <a:r>
              <a:rPr lang="ru-RU" sz="2800" b="1" dirty="0"/>
              <a:t>2014</a:t>
            </a:r>
            <a:r>
              <a:rPr lang="ru-RU" sz="2800" dirty="0"/>
              <a:t> году.</a:t>
            </a:r>
            <a:endParaRPr lang="ru-RU" dirty="0"/>
          </a:p>
        </p:txBody>
      </p:sp>
      <p:pic>
        <p:nvPicPr>
          <p:cNvPr id="13" name="Объект 12">
            <a:extLst>
              <a:ext uri="{FF2B5EF4-FFF2-40B4-BE49-F238E27FC236}">
                <a16:creationId xmlns:a16="http://schemas.microsoft.com/office/drawing/2014/main" id="{E47A1834-8EA2-462E-B101-30EF92B2C7A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7516" y="2351370"/>
            <a:ext cx="4816642" cy="3374459"/>
          </a:xfrm>
        </p:spPr>
      </p:pic>
      <p:pic>
        <p:nvPicPr>
          <p:cNvPr id="15" name="Объект 14">
            <a:extLst>
              <a:ext uri="{FF2B5EF4-FFF2-40B4-BE49-F238E27FC236}">
                <a16:creationId xmlns:a16="http://schemas.microsoft.com/office/drawing/2014/main" id="{3AFBC707-F4B4-48BB-B9F2-384B3DEDF97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97842" y="2351370"/>
            <a:ext cx="4816642" cy="3374459"/>
          </a:xfrm>
        </p:spPr>
      </p:pic>
      <p:sp>
        <p:nvSpPr>
          <p:cNvPr id="5" name="Номер слайда 4">
            <a:extLst>
              <a:ext uri="{FF2B5EF4-FFF2-40B4-BE49-F238E27FC236}">
                <a16:creationId xmlns:a16="http://schemas.microsoft.com/office/drawing/2014/main" id="{1080D526-B5BD-4A8F-B8B4-FC2497DEBA18}"/>
              </a:ext>
            </a:extLst>
          </p:cNvPr>
          <p:cNvSpPr>
            <a:spLocks noGrp="1"/>
          </p:cNvSpPr>
          <p:nvPr>
            <p:ph type="sldNum" sz="quarter" idx="12"/>
          </p:nvPr>
        </p:nvSpPr>
        <p:spPr/>
        <p:txBody>
          <a:bodyPr/>
          <a:lstStyle/>
          <a:p>
            <a:pPr>
              <a:defRPr/>
            </a:pPr>
            <a:fld id="{345DA0CD-44E1-4B36-9E08-B1A5765A22E5}" type="slidenum">
              <a:rPr lang="ru-RU" altLang="ru-RU" smtClean="0"/>
              <a:pPr>
                <a:defRPr/>
              </a:pPr>
              <a:t>13</a:t>
            </a:fld>
            <a:endParaRPr lang="ru-RU" altLang="ru-RU"/>
          </a:p>
        </p:txBody>
      </p:sp>
    </p:spTree>
    <p:extLst>
      <p:ext uri="{BB962C8B-B14F-4D97-AF65-F5344CB8AC3E}">
        <p14:creationId xmlns:p14="http://schemas.microsoft.com/office/powerpoint/2010/main" val="11388903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1D4E72-8643-4FBD-AECB-735DCCDBF8D5}"/>
              </a:ext>
            </a:extLst>
          </p:cNvPr>
          <p:cNvSpPr>
            <a:spLocks noGrp="1"/>
          </p:cNvSpPr>
          <p:nvPr>
            <p:ph type="title"/>
          </p:nvPr>
        </p:nvSpPr>
        <p:spPr/>
        <p:txBody>
          <a:bodyPr/>
          <a:lstStyle/>
          <a:p>
            <a:r>
              <a:rPr lang="ru-RU" sz="2800" b="1" dirty="0"/>
              <a:t>Технические  возможности </a:t>
            </a:r>
            <a:r>
              <a:rPr lang="ru-RU" sz="2800" u="sng" dirty="0"/>
              <a:t>повышения объективности </a:t>
            </a:r>
            <a:r>
              <a:rPr lang="ru-RU" sz="2800" b="1" dirty="0"/>
              <a:t>оценки исправления осужденных </a:t>
            </a:r>
            <a:r>
              <a:rPr lang="ru-RU" sz="2800" dirty="0"/>
              <a:t>уже есть, но в России для принятия решения об УДО </a:t>
            </a:r>
            <a:r>
              <a:rPr lang="ru-RU" sz="2800" u="sng" dirty="0"/>
              <a:t>они  не применяются.  </a:t>
            </a:r>
          </a:p>
        </p:txBody>
      </p:sp>
      <p:pic>
        <p:nvPicPr>
          <p:cNvPr id="7" name="Объект 6">
            <a:extLst>
              <a:ext uri="{FF2B5EF4-FFF2-40B4-BE49-F238E27FC236}">
                <a16:creationId xmlns:a16="http://schemas.microsoft.com/office/drawing/2014/main" id="{37167DF7-3452-45D2-BF85-EB85727E859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93638" y="1981201"/>
            <a:ext cx="4090940" cy="4676273"/>
          </a:xfrm>
        </p:spPr>
      </p:pic>
      <p:sp>
        <p:nvSpPr>
          <p:cNvPr id="4" name="Объект 3">
            <a:extLst>
              <a:ext uri="{FF2B5EF4-FFF2-40B4-BE49-F238E27FC236}">
                <a16:creationId xmlns:a16="http://schemas.microsoft.com/office/drawing/2014/main" id="{35023188-A029-4F71-97D2-31D07E741B74}"/>
              </a:ext>
            </a:extLst>
          </p:cNvPr>
          <p:cNvSpPr>
            <a:spLocks noGrp="1"/>
          </p:cNvSpPr>
          <p:nvPr>
            <p:ph sz="half" idx="2"/>
          </p:nvPr>
        </p:nvSpPr>
        <p:spPr>
          <a:xfrm>
            <a:off x="5293895" y="1981200"/>
            <a:ext cx="6184231" cy="4676274"/>
          </a:xfrm>
        </p:spPr>
        <p:txBody>
          <a:bodyPr/>
          <a:lstStyle/>
          <a:p>
            <a:pPr marL="0" indent="0">
              <a:buNone/>
            </a:pPr>
            <a:r>
              <a:rPr lang="ru-RU" dirty="0"/>
              <a:t>В последнее время активно развиваются </a:t>
            </a:r>
            <a:r>
              <a:rPr lang="ru-RU" b="1" dirty="0"/>
              <a:t>психофизиологические технологии </a:t>
            </a:r>
            <a:r>
              <a:rPr lang="ru-RU" dirty="0"/>
              <a:t>позволяющих</a:t>
            </a:r>
            <a:r>
              <a:rPr lang="ru-RU" b="1" dirty="0"/>
              <a:t> </a:t>
            </a:r>
            <a:r>
              <a:rPr lang="ru-RU" b="1" u="sng" dirty="0"/>
              <a:t>определять намерения людей </a:t>
            </a:r>
            <a:r>
              <a:rPr lang="ru-RU" dirty="0"/>
              <a:t>(на лояльность, агрессивность, терроризм и т.д.) в различных сферах их деятельности (</a:t>
            </a:r>
            <a:r>
              <a:rPr lang="ru-RU" dirty="0" err="1"/>
              <a:t>Cacioppo</a:t>
            </a:r>
            <a:r>
              <a:rPr lang="ru-RU" dirty="0"/>
              <a:t> </a:t>
            </a:r>
            <a:r>
              <a:rPr lang="ru-RU" dirty="0" err="1"/>
              <a:t>et</a:t>
            </a:r>
            <a:r>
              <a:rPr lang="ru-RU" dirty="0"/>
              <a:t> </a:t>
            </a:r>
            <a:r>
              <a:rPr lang="ru-RU" dirty="0" err="1"/>
              <a:t>al</a:t>
            </a:r>
            <a:r>
              <a:rPr lang="ru-RU" dirty="0"/>
              <a:t>., 2007; Данилова, 2012). </a:t>
            </a:r>
          </a:p>
        </p:txBody>
      </p:sp>
      <p:sp>
        <p:nvSpPr>
          <p:cNvPr id="5" name="Номер слайда 4">
            <a:extLst>
              <a:ext uri="{FF2B5EF4-FFF2-40B4-BE49-F238E27FC236}">
                <a16:creationId xmlns:a16="http://schemas.microsoft.com/office/drawing/2014/main" id="{02AED0D0-C0A8-4540-9480-5A9DA26B210E}"/>
              </a:ext>
            </a:extLst>
          </p:cNvPr>
          <p:cNvSpPr>
            <a:spLocks noGrp="1"/>
          </p:cNvSpPr>
          <p:nvPr>
            <p:ph type="sldNum" sz="quarter" idx="12"/>
          </p:nvPr>
        </p:nvSpPr>
        <p:spPr/>
        <p:txBody>
          <a:bodyPr/>
          <a:lstStyle/>
          <a:p>
            <a:pPr>
              <a:defRPr/>
            </a:pPr>
            <a:fld id="{345DA0CD-44E1-4B36-9E08-B1A5765A22E5}" type="slidenum">
              <a:rPr lang="ru-RU" altLang="ru-RU" smtClean="0"/>
              <a:pPr>
                <a:defRPr/>
              </a:pPr>
              <a:t>14</a:t>
            </a:fld>
            <a:endParaRPr lang="ru-RU" altLang="ru-RU"/>
          </a:p>
        </p:txBody>
      </p:sp>
    </p:spTree>
    <p:extLst>
      <p:ext uri="{BB962C8B-B14F-4D97-AF65-F5344CB8AC3E}">
        <p14:creationId xmlns:p14="http://schemas.microsoft.com/office/powerpoint/2010/main" val="425099768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81E73D7E-57D8-4B2C-A50A-9FF8CE7AB243}"/>
              </a:ext>
            </a:extLst>
          </p:cNvPr>
          <p:cNvSpPr>
            <a:spLocks noGrp="1"/>
          </p:cNvSpPr>
          <p:nvPr>
            <p:ph type="title"/>
          </p:nvPr>
        </p:nvSpPr>
        <p:spPr>
          <a:xfrm>
            <a:off x="914400" y="609600"/>
            <a:ext cx="10363200" cy="834189"/>
          </a:xfrm>
        </p:spPr>
        <p:txBody>
          <a:bodyPr/>
          <a:lstStyle/>
          <a:p>
            <a:r>
              <a:rPr lang="ru-RU" sz="2800" b="1" dirty="0"/>
              <a:t>Созданные в ЭЛСИС психофизиологические технологии основанные на получении виброизображения (продолжение о технических возможностях) уже </a:t>
            </a:r>
            <a:r>
              <a:rPr lang="ru-RU" sz="2800" b="1" dirty="0">
                <a:solidFill>
                  <a:srgbClr val="FF0000"/>
                </a:solidFill>
              </a:rPr>
              <a:t>доказали свою эффективность</a:t>
            </a:r>
            <a:r>
              <a:rPr lang="ru-RU" sz="2800" b="1" dirty="0"/>
              <a:t>.</a:t>
            </a:r>
          </a:p>
        </p:txBody>
      </p:sp>
      <p:sp>
        <p:nvSpPr>
          <p:cNvPr id="7" name="Объект 6">
            <a:extLst>
              <a:ext uri="{FF2B5EF4-FFF2-40B4-BE49-F238E27FC236}">
                <a16:creationId xmlns:a16="http://schemas.microsoft.com/office/drawing/2014/main" id="{1673DC36-BD0F-48BC-BD4A-51FA56AF8414}"/>
              </a:ext>
            </a:extLst>
          </p:cNvPr>
          <p:cNvSpPr>
            <a:spLocks noGrp="1"/>
          </p:cNvSpPr>
          <p:nvPr>
            <p:ph sz="half" idx="1"/>
          </p:nvPr>
        </p:nvSpPr>
        <p:spPr>
          <a:xfrm>
            <a:off x="770022" y="1981200"/>
            <a:ext cx="4878755" cy="4114800"/>
          </a:xfrm>
        </p:spPr>
        <p:txBody>
          <a:bodyPr/>
          <a:lstStyle/>
          <a:p>
            <a:r>
              <a:rPr lang="ru-RU" dirty="0"/>
              <a:t>Полагаю, что эффективным </a:t>
            </a:r>
            <a:r>
              <a:rPr lang="ru-RU" b="1" dirty="0"/>
              <a:t>аппаратным инструментом </a:t>
            </a:r>
            <a:r>
              <a:rPr lang="ru-RU" dirty="0"/>
              <a:t>позволяющим </a:t>
            </a:r>
            <a:r>
              <a:rPr lang="ru-RU" u="sng" dirty="0"/>
              <a:t>объективно оценивать </a:t>
            </a:r>
            <a:r>
              <a:rPr lang="ru-RU" b="1" dirty="0"/>
              <a:t>исправление человека, осужденного за совершение преступление</a:t>
            </a:r>
            <a:r>
              <a:rPr lang="ru-RU" dirty="0"/>
              <a:t> может быть </a:t>
            </a:r>
            <a:r>
              <a:rPr lang="ru-RU" dirty="0">
                <a:highlight>
                  <a:srgbClr val="FFFF00"/>
                </a:highlight>
              </a:rPr>
              <a:t>система основанная на использовании </a:t>
            </a:r>
            <a:r>
              <a:rPr lang="ru-RU" b="1" dirty="0">
                <a:highlight>
                  <a:srgbClr val="FFFF00"/>
                </a:highlight>
              </a:rPr>
              <a:t>виброизображени</a:t>
            </a:r>
            <a:r>
              <a:rPr lang="ru-RU" dirty="0">
                <a:highlight>
                  <a:srgbClr val="FFFF00"/>
                </a:highlight>
              </a:rPr>
              <a:t>я</a:t>
            </a:r>
            <a:r>
              <a:rPr lang="ru-RU" dirty="0"/>
              <a:t>. </a:t>
            </a:r>
          </a:p>
        </p:txBody>
      </p:sp>
      <p:pic>
        <p:nvPicPr>
          <p:cNvPr id="10" name="Объект 9">
            <a:extLst>
              <a:ext uri="{FF2B5EF4-FFF2-40B4-BE49-F238E27FC236}">
                <a16:creationId xmlns:a16="http://schemas.microsoft.com/office/drawing/2014/main" id="{95044BAB-891D-4199-B229-7D046C74EF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48777" y="2143144"/>
            <a:ext cx="5773201" cy="4490267"/>
          </a:xfrm>
        </p:spPr>
      </p:pic>
      <p:sp>
        <p:nvSpPr>
          <p:cNvPr id="5" name="Номер слайда 4">
            <a:extLst>
              <a:ext uri="{FF2B5EF4-FFF2-40B4-BE49-F238E27FC236}">
                <a16:creationId xmlns:a16="http://schemas.microsoft.com/office/drawing/2014/main" id="{CF03D110-428A-468D-BDAA-001F491776FB}"/>
              </a:ext>
            </a:extLst>
          </p:cNvPr>
          <p:cNvSpPr>
            <a:spLocks noGrp="1"/>
          </p:cNvSpPr>
          <p:nvPr>
            <p:ph type="sldNum" sz="quarter" idx="12"/>
          </p:nvPr>
        </p:nvSpPr>
        <p:spPr/>
        <p:txBody>
          <a:bodyPr/>
          <a:lstStyle/>
          <a:p>
            <a:pPr>
              <a:defRPr/>
            </a:pPr>
            <a:fld id="{345DA0CD-44E1-4B36-9E08-B1A5765A22E5}" type="slidenum">
              <a:rPr lang="ru-RU" altLang="ru-RU" smtClean="0"/>
              <a:pPr>
                <a:defRPr/>
              </a:pPr>
              <a:t>15</a:t>
            </a:fld>
            <a:endParaRPr lang="ru-RU" altLang="ru-RU"/>
          </a:p>
        </p:txBody>
      </p:sp>
    </p:spTree>
    <p:extLst>
      <p:ext uri="{BB962C8B-B14F-4D97-AF65-F5344CB8AC3E}">
        <p14:creationId xmlns:p14="http://schemas.microsoft.com/office/powerpoint/2010/main" val="205453428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92C9A9-1F00-4431-86F4-2D2CA0E223AE}"/>
              </a:ext>
            </a:extLst>
          </p:cNvPr>
          <p:cNvSpPr>
            <a:spLocks noGrp="1"/>
          </p:cNvSpPr>
          <p:nvPr>
            <p:ph type="title"/>
          </p:nvPr>
        </p:nvSpPr>
        <p:spPr>
          <a:xfrm>
            <a:off x="914400" y="152400"/>
            <a:ext cx="10363200" cy="1333500"/>
          </a:xfrm>
        </p:spPr>
        <p:txBody>
          <a:bodyPr/>
          <a:lstStyle/>
          <a:p>
            <a:r>
              <a:rPr lang="ru-RU" sz="3200" b="1" dirty="0"/>
              <a:t>В качестве примера эффективности систем на основе технологии виброизображения  отметим программу ВибраМИ </a:t>
            </a:r>
          </a:p>
        </p:txBody>
      </p:sp>
      <p:pic>
        <p:nvPicPr>
          <p:cNvPr id="7" name="Объект 6">
            <a:extLst>
              <a:ext uri="{FF2B5EF4-FFF2-40B4-BE49-F238E27FC236}">
                <a16:creationId xmlns:a16="http://schemas.microsoft.com/office/drawing/2014/main" id="{EE45B9BE-AF84-410C-851A-71F80311B08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3900" y="1317453"/>
            <a:ext cx="3981450" cy="5369443"/>
          </a:xfrm>
        </p:spPr>
      </p:pic>
      <p:sp>
        <p:nvSpPr>
          <p:cNvPr id="4" name="Объект 3">
            <a:extLst>
              <a:ext uri="{FF2B5EF4-FFF2-40B4-BE49-F238E27FC236}">
                <a16:creationId xmlns:a16="http://schemas.microsoft.com/office/drawing/2014/main" id="{7CAF6147-D6AB-46FD-A395-22E6114D47BD}"/>
              </a:ext>
            </a:extLst>
          </p:cNvPr>
          <p:cNvSpPr>
            <a:spLocks noGrp="1"/>
          </p:cNvSpPr>
          <p:nvPr>
            <p:ph sz="half" idx="2"/>
          </p:nvPr>
        </p:nvSpPr>
        <p:spPr>
          <a:xfrm>
            <a:off x="4705350" y="1981200"/>
            <a:ext cx="7162800" cy="4114800"/>
          </a:xfrm>
        </p:spPr>
        <p:txBody>
          <a:bodyPr/>
          <a:lstStyle/>
          <a:p>
            <a:r>
              <a:rPr lang="ru-RU" dirty="0"/>
              <a:t>В этой монографии  (2017) авторами предложена </a:t>
            </a:r>
            <a:r>
              <a:rPr lang="ru-RU" b="1" dirty="0"/>
              <a:t>методика</a:t>
            </a:r>
            <a:r>
              <a:rPr lang="ru-RU" dirty="0"/>
              <a:t>, позволяющая быстро и эффективно определять:</a:t>
            </a:r>
          </a:p>
          <a:p>
            <a:pPr marL="0" indent="0">
              <a:buNone/>
            </a:pPr>
            <a:r>
              <a:rPr lang="ru-RU" dirty="0"/>
              <a:t>-  индивидуальный профиль личности (</a:t>
            </a:r>
            <a:r>
              <a:rPr lang="ru-RU" b="1" dirty="0"/>
              <a:t>три</a:t>
            </a:r>
            <a:r>
              <a:rPr lang="ru-RU" dirty="0"/>
              <a:t> доминирующих вида и </a:t>
            </a:r>
            <a:r>
              <a:rPr lang="ru-RU" b="1" dirty="0"/>
              <a:t>три</a:t>
            </a:r>
            <a:r>
              <a:rPr lang="ru-RU" dirty="0"/>
              <a:t> минимально  присущих вида </a:t>
            </a:r>
            <a:r>
              <a:rPr lang="ru-RU" b="1" dirty="0"/>
              <a:t>множественного интеллекта</a:t>
            </a:r>
            <a:r>
              <a:rPr lang="ru-RU" dirty="0"/>
              <a:t>)</a:t>
            </a:r>
          </a:p>
          <a:p>
            <a:pPr>
              <a:buFontTx/>
              <a:buChar char="-"/>
            </a:pPr>
            <a:r>
              <a:rPr lang="ru-RU" dirty="0"/>
              <a:t>способности тестируемого человека</a:t>
            </a:r>
          </a:p>
          <a:p>
            <a:pPr>
              <a:buFontTx/>
              <a:buChar char="-"/>
            </a:pPr>
            <a:r>
              <a:rPr lang="ru-RU" dirty="0"/>
              <a:t>осуществлять подбор персонала на основе полученных данных </a:t>
            </a:r>
          </a:p>
        </p:txBody>
      </p:sp>
      <p:sp>
        <p:nvSpPr>
          <p:cNvPr id="5" name="Номер слайда 4">
            <a:extLst>
              <a:ext uri="{FF2B5EF4-FFF2-40B4-BE49-F238E27FC236}">
                <a16:creationId xmlns:a16="http://schemas.microsoft.com/office/drawing/2014/main" id="{436A3AF4-C0CE-4CB8-A072-E12E1CF15AF9}"/>
              </a:ext>
            </a:extLst>
          </p:cNvPr>
          <p:cNvSpPr>
            <a:spLocks noGrp="1"/>
          </p:cNvSpPr>
          <p:nvPr>
            <p:ph type="sldNum" sz="quarter" idx="12"/>
          </p:nvPr>
        </p:nvSpPr>
        <p:spPr/>
        <p:txBody>
          <a:bodyPr/>
          <a:lstStyle/>
          <a:p>
            <a:pPr>
              <a:defRPr/>
            </a:pPr>
            <a:fld id="{345DA0CD-44E1-4B36-9E08-B1A5765A22E5}" type="slidenum">
              <a:rPr lang="ru-RU" altLang="ru-RU" smtClean="0"/>
              <a:pPr>
                <a:defRPr/>
              </a:pPr>
              <a:t>16</a:t>
            </a:fld>
            <a:endParaRPr lang="ru-RU" altLang="ru-RU"/>
          </a:p>
        </p:txBody>
      </p:sp>
    </p:spTree>
    <p:extLst>
      <p:ext uri="{BB962C8B-B14F-4D97-AF65-F5344CB8AC3E}">
        <p14:creationId xmlns:p14="http://schemas.microsoft.com/office/powerpoint/2010/main" val="29867840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a:extLst>
              <a:ext uri="{FF2B5EF4-FFF2-40B4-BE49-F238E27FC236}">
                <a16:creationId xmlns:a16="http://schemas.microsoft.com/office/drawing/2014/main" id="{74BD2FD4-599A-4769-A451-FEB61C1D0B2C}"/>
              </a:ext>
            </a:extLst>
          </p:cNvPr>
          <p:cNvSpPr>
            <a:spLocks noGrp="1"/>
          </p:cNvSpPr>
          <p:nvPr>
            <p:ph type="title"/>
          </p:nvPr>
        </p:nvSpPr>
        <p:spPr>
          <a:xfrm>
            <a:off x="685800" y="609600"/>
            <a:ext cx="10915650" cy="800100"/>
          </a:xfrm>
        </p:spPr>
        <p:txBody>
          <a:bodyPr/>
          <a:lstStyle/>
          <a:p>
            <a:r>
              <a:rPr lang="ru-RU" sz="2800" b="1" dirty="0"/>
              <a:t>В 2020 году на 3-й конференции ЭЛСИС  был представлен метод, который </a:t>
            </a:r>
            <a:r>
              <a:rPr lang="ru-RU" sz="2800" b="1" u="sng" dirty="0"/>
              <a:t>может быть применён </a:t>
            </a:r>
            <a:r>
              <a:rPr lang="ru-RU" sz="2800" b="1" dirty="0"/>
              <a:t>для решения  проблемы УДО. </a:t>
            </a:r>
          </a:p>
        </p:txBody>
      </p:sp>
      <p:sp>
        <p:nvSpPr>
          <p:cNvPr id="12" name="Объект 11">
            <a:extLst>
              <a:ext uri="{FF2B5EF4-FFF2-40B4-BE49-F238E27FC236}">
                <a16:creationId xmlns:a16="http://schemas.microsoft.com/office/drawing/2014/main" id="{63E4DD51-FC9A-41F9-9F97-3D4D2237130C}"/>
              </a:ext>
            </a:extLst>
          </p:cNvPr>
          <p:cNvSpPr>
            <a:spLocks noGrp="1"/>
          </p:cNvSpPr>
          <p:nvPr>
            <p:ph sz="half" idx="2"/>
          </p:nvPr>
        </p:nvSpPr>
        <p:spPr>
          <a:xfrm>
            <a:off x="5943600" y="1981200"/>
            <a:ext cx="6096000" cy="4572000"/>
          </a:xfrm>
        </p:spPr>
        <p:txBody>
          <a:bodyPr/>
          <a:lstStyle/>
          <a:p>
            <a:pPr marL="0" indent="0">
              <a:buNone/>
            </a:pPr>
            <a:r>
              <a:rPr lang="ru-RU" dirty="0"/>
              <a:t>Речь идет о статье Минкина В.А., Николаенко Я.Н. «</a:t>
            </a:r>
            <a:r>
              <a:rPr lang="ru-RU" b="1" dirty="0"/>
              <a:t>Адаптивное психологическое тестирование. Совмещение предварительного и основного тестирования в нейро-лингвистическом профайлинге</a:t>
            </a:r>
            <a:r>
              <a:rPr lang="ru-RU" dirty="0"/>
              <a:t>» </a:t>
            </a:r>
          </a:p>
          <a:p>
            <a:pPr marL="0" indent="0">
              <a:buNone/>
            </a:pPr>
            <a:r>
              <a:rPr lang="ru-RU" dirty="0"/>
              <a:t>и статье Николаенко Я.Н. «</a:t>
            </a:r>
            <a:r>
              <a:rPr lang="ru-RU" b="1" dirty="0"/>
              <a:t>Разработка и апробация стимулов при адаптивном тестировании различных форм экстремизма</a:t>
            </a:r>
            <a:r>
              <a:rPr lang="ru-RU" dirty="0"/>
              <a:t>».</a:t>
            </a:r>
          </a:p>
        </p:txBody>
      </p:sp>
      <p:sp>
        <p:nvSpPr>
          <p:cNvPr id="5" name="Номер слайда 4">
            <a:extLst>
              <a:ext uri="{FF2B5EF4-FFF2-40B4-BE49-F238E27FC236}">
                <a16:creationId xmlns:a16="http://schemas.microsoft.com/office/drawing/2014/main" id="{7789B7A6-48CC-4BB0-952A-A6007FA7AB36}"/>
              </a:ext>
            </a:extLst>
          </p:cNvPr>
          <p:cNvSpPr>
            <a:spLocks noGrp="1"/>
          </p:cNvSpPr>
          <p:nvPr>
            <p:ph type="sldNum" sz="quarter" idx="12"/>
          </p:nvPr>
        </p:nvSpPr>
        <p:spPr/>
        <p:txBody>
          <a:bodyPr/>
          <a:lstStyle/>
          <a:p>
            <a:pPr>
              <a:defRPr/>
            </a:pPr>
            <a:fld id="{345DA0CD-44E1-4B36-9E08-B1A5765A22E5}" type="slidenum">
              <a:rPr lang="ru-RU" altLang="ru-RU" smtClean="0"/>
              <a:pPr>
                <a:defRPr/>
              </a:pPr>
              <a:t>17</a:t>
            </a:fld>
            <a:endParaRPr lang="ru-RU" altLang="ru-RU"/>
          </a:p>
        </p:txBody>
      </p:sp>
      <p:pic>
        <p:nvPicPr>
          <p:cNvPr id="4" name="Объект 3">
            <a:extLst>
              <a:ext uri="{FF2B5EF4-FFF2-40B4-BE49-F238E27FC236}">
                <a16:creationId xmlns:a16="http://schemas.microsoft.com/office/drawing/2014/main" id="{5D4EC899-8D29-4B04-8103-2DAFD1C827C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 y="1714500"/>
            <a:ext cx="5791200" cy="4991100"/>
          </a:xfrm>
        </p:spPr>
      </p:pic>
    </p:spTree>
    <p:extLst>
      <p:ext uri="{BB962C8B-B14F-4D97-AF65-F5344CB8AC3E}">
        <p14:creationId xmlns:p14="http://schemas.microsoft.com/office/powerpoint/2010/main" val="35813558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8A4224-62D2-445A-8989-498C784AFC9D}"/>
              </a:ext>
            </a:extLst>
          </p:cNvPr>
          <p:cNvSpPr>
            <a:spLocks noGrp="1"/>
          </p:cNvSpPr>
          <p:nvPr>
            <p:ph type="title"/>
          </p:nvPr>
        </p:nvSpPr>
        <p:spPr>
          <a:xfrm>
            <a:off x="914400" y="609600"/>
            <a:ext cx="10363200" cy="133350"/>
          </a:xfrm>
        </p:spPr>
        <p:txBody>
          <a:bodyPr/>
          <a:lstStyle/>
          <a:p>
            <a:r>
              <a:rPr lang="ru-RU" b="1" dirty="0"/>
              <a:t>Пилотное исследование в 2021 году </a:t>
            </a:r>
            <a:r>
              <a:rPr lang="ru-RU" b="1" u="sng" dirty="0"/>
              <a:t>подтвердило</a:t>
            </a:r>
            <a:r>
              <a:rPr lang="ru-RU" b="1" dirty="0"/>
              <a:t> данное предположение </a:t>
            </a:r>
          </a:p>
        </p:txBody>
      </p:sp>
      <p:pic>
        <p:nvPicPr>
          <p:cNvPr id="7" name="Объект 6">
            <a:extLst>
              <a:ext uri="{FF2B5EF4-FFF2-40B4-BE49-F238E27FC236}">
                <a16:creationId xmlns:a16="http://schemas.microsoft.com/office/drawing/2014/main" id="{516A4567-6E15-4C66-A144-DD108EB87B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4398" y="1447800"/>
            <a:ext cx="5971603" cy="5257799"/>
          </a:xfrm>
        </p:spPr>
      </p:pic>
      <p:sp>
        <p:nvSpPr>
          <p:cNvPr id="4" name="Объект 3">
            <a:extLst>
              <a:ext uri="{FF2B5EF4-FFF2-40B4-BE49-F238E27FC236}">
                <a16:creationId xmlns:a16="http://schemas.microsoft.com/office/drawing/2014/main" id="{F93380BE-6663-48D9-BC5E-9B0A3BFAC99A}"/>
              </a:ext>
            </a:extLst>
          </p:cNvPr>
          <p:cNvSpPr>
            <a:spLocks noGrp="1"/>
          </p:cNvSpPr>
          <p:nvPr>
            <p:ph sz="half" idx="2"/>
          </p:nvPr>
        </p:nvSpPr>
        <p:spPr>
          <a:xfrm>
            <a:off x="6197599" y="1371600"/>
            <a:ext cx="5870003" cy="5333999"/>
          </a:xfrm>
        </p:spPr>
        <p:txBody>
          <a:bodyPr/>
          <a:lstStyle/>
          <a:p>
            <a:r>
              <a:rPr lang="ru-RU" b="1" dirty="0"/>
              <a:t>Нейролингвистический профайлинг как метод объективизации оснований для условно-досрочного освобождения </a:t>
            </a:r>
            <a:r>
              <a:rPr lang="ru-RU" dirty="0"/>
              <a:t>(с.134-140).   </a:t>
            </a:r>
            <a:r>
              <a:rPr lang="ru-RU" b="1" dirty="0"/>
              <a:t>ЗАКЛЮЧЕНИЕ:</a:t>
            </a:r>
          </a:p>
          <a:p>
            <a:pPr marL="0" indent="0">
              <a:buNone/>
            </a:pPr>
            <a:r>
              <a:rPr lang="ru-RU" sz="2500" dirty="0"/>
              <a:t>Программное обеспечение VibraNLP может применяться с целью количественной оценки степени исправления  осужденных, при выявлении групп риска противоправного поведения, мониторинга поведения при УДО от отбывания наказания и др</a:t>
            </a:r>
            <a:r>
              <a:rPr lang="ru-RU" sz="2400" dirty="0"/>
              <a:t>.</a:t>
            </a:r>
          </a:p>
          <a:p>
            <a:pPr marL="0" indent="0">
              <a:buNone/>
            </a:pPr>
            <a:endParaRPr lang="ru-RU" dirty="0"/>
          </a:p>
        </p:txBody>
      </p:sp>
      <p:sp>
        <p:nvSpPr>
          <p:cNvPr id="5" name="Номер слайда 4">
            <a:extLst>
              <a:ext uri="{FF2B5EF4-FFF2-40B4-BE49-F238E27FC236}">
                <a16:creationId xmlns:a16="http://schemas.microsoft.com/office/drawing/2014/main" id="{CBF927E7-27B5-4761-8BC6-A3292A73E1E2}"/>
              </a:ext>
            </a:extLst>
          </p:cNvPr>
          <p:cNvSpPr>
            <a:spLocks noGrp="1"/>
          </p:cNvSpPr>
          <p:nvPr>
            <p:ph type="sldNum" sz="quarter" idx="12"/>
          </p:nvPr>
        </p:nvSpPr>
        <p:spPr/>
        <p:txBody>
          <a:bodyPr/>
          <a:lstStyle/>
          <a:p>
            <a:pPr>
              <a:defRPr/>
            </a:pPr>
            <a:fld id="{345DA0CD-44E1-4B36-9E08-B1A5765A22E5}" type="slidenum">
              <a:rPr lang="ru-RU" altLang="ru-RU" smtClean="0"/>
              <a:pPr>
                <a:defRPr/>
              </a:pPr>
              <a:t>18</a:t>
            </a:fld>
            <a:endParaRPr lang="ru-RU" altLang="ru-RU" dirty="0"/>
          </a:p>
        </p:txBody>
      </p:sp>
    </p:spTree>
    <p:extLst>
      <p:ext uri="{BB962C8B-B14F-4D97-AF65-F5344CB8AC3E}">
        <p14:creationId xmlns:p14="http://schemas.microsoft.com/office/powerpoint/2010/main" val="28698977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5947A363-B7D8-4CAA-B3EC-69DF59060107}"/>
              </a:ext>
            </a:extLst>
          </p:cNvPr>
          <p:cNvSpPr>
            <a:spLocks noGrp="1"/>
          </p:cNvSpPr>
          <p:nvPr>
            <p:ph type="title"/>
          </p:nvPr>
        </p:nvSpPr>
        <p:spPr/>
        <p:txBody>
          <a:bodyPr/>
          <a:lstStyle/>
          <a:p>
            <a:r>
              <a:rPr lang="ru-RU" b="1" dirty="0"/>
              <a:t>Эффект от «объединения» двух компьютерных программ</a:t>
            </a:r>
          </a:p>
        </p:txBody>
      </p:sp>
      <p:sp>
        <p:nvSpPr>
          <p:cNvPr id="7" name="Объект 6">
            <a:extLst>
              <a:ext uri="{FF2B5EF4-FFF2-40B4-BE49-F238E27FC236}">
                <a16:creationId xmlns:a16="http://schemas.microsoft.com/office/drawing/2014/main" id="{96E5A649-DF3C-48A8-A3AB-CDC5D1277320}"/>
              </a:ext>
            </a:extLst>
          </p:cNvPr>
          <p:cNvSpPr>
            <a:spLocks noGrp="1"/>
          </p:cNvSpPr>
          <p:nvPr>
            <p:ph idx="1"/>
          </p:nvPr>
        </p:nvSpPr>
        <p:spPr/>
        <p:txBody>
          <a:bodyPr/>
          <a:lstStyle/>
          <a:p>
            <a:r>
              <a:rPr lang="ru-RU" dirty="0"/>
              <a:t>Программа </a:t>
            </a:r>
            <a:r>
              <a:rPr lang="ru-RU" dirty="0" err="1">
                <a:solidFill>
                  <a:srgbClr val="FF0000"/>
                </a:solidFill>
              </a:rPr>
              <a:t>ВиброМИ</a:t>
            </a:r>
            <a:r>
              <a:rPr lang="ru-RU" dirty="0"/>
              <a:t> позволяет получать </a:t>
            </a:r>
            <a:r>
              <a:rPr lang="ru-RU" b="1" dirty="0"/>
              <a:t>объективную информация </a:t>
            </a:r>
            <a:r>
              <a:rPr lang="ru-RU" dirty="0"/>
              <a:t>об индивидуальном портрете осужденного.</a:t>
            </a:r>
          </a:p>
          <a:p>
            <a:r>
              <a:rPr lang="ru-RU" dirty="0"/>
              <a:t>Программа </a:t>
            </a:r>
            <a:r>
              <a:rPr lang="ru-RU" dirty="0">
                <a:solidFill>
                  <a:srgbClr val="FF0000"/>
                </a:solidFill>
              </a:rPr>
              <a:t>ВибраНЛП</a:t>
            </a:r>
            <a:r>
              <a:rPr lang="ru-RU" dirty="0"/>
              <a:t> позволяет дополняет  индивидуальный портрет  </a:t>
            </a:r>
            <a:r>
              <a:rPr lang="ru-RU" b="1" u="sng" dirty="0"/>
              <a:t>сведениями о степени исправления</a:t>
            </a:r>
            <a:r>
              <a:rPr lang="ru-RU" u="sng" dirty="0"/>
              <a:t>, </a:t>
            </a:r>
            <a:r>
              <a:rPr lang="ru-RU" dirty="0"/>
              <a:t>т.е. соответствия тестируемого критериям:1) соблюдение режима содержания; 2) участие в общественно полезном труде при условии привлечения к таковому; и т.д. (всего десяти)</a:t>
            </a:r>
          </a:p>
          <a:p>
            <a:endParaRPr lang="ru-RU" dirty="0"/>
          </a:p>
        </p:txBody>
      </p:sp>
      <p:sp>
        <p:nvSpPr>
          <p:cNvPr id="5" name="Номер слайда 4">
            <a:extLst>
              <a:ext uri="{FF2B5EF4-FFF2-40B4-BE49-F238E27FC236}">
                <a16:creationId xmlns:a16="http://schemas.microsoft.com/office/drawing/2014/main" id="{86ED6052-22D6-44AE-9FCF-252A0DA142D8}"/>
              </a:ext>
            </a:extLst>
          </p:cNvPr>
          <p:cNvSpPr>
            <a:spLocks noGrp="1"/>
          </p:cNvSpPr>
          <p:nvPr>
            <p:ph type="sldNum" sz="quarter" idx="12"/>
          </p:nvPr>
        </p:nvSpPr>
        <p:spPr/>
        <p:txBody>
          <a:bodyPr/>
          <a:lstStyle/>
          <a:p>
            <a:pPr>
              <a:defRPr/>
            </a:pPr>
            <a:fld id="{345DA0CD-44E1-4B36-9E08-B1A5765A22E5}" type="slidenum">
              <a:rPr lang="ru-RU" altLang="ru-RU" smtClean="0"/>
              <a:pPr>
                <a:defRPr/>
              </a:pPr>
              <a:t>19</a:t>
            </a:fld>
            <a:endParaRPr lang="ru-RU" altLang="ru-RU" dirty="0"/>
          </a:p>
        </p:txBody>
      </p:sp>
    </p:spTree>
    <p:extLst>
      <p:ext uri="{BB962C8B-B14F-4D97-AF65-F5344CB8AC3E}">
        <p14:creationId xmlns:p14="http://schemas.microsoft.com/office/powerpoint/2010/main" val="31575317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6F6B69-1AD1-460D-9BF2-C2E5C7906B89}"/>
              </a:ext>
            </a:extLst>
          </p:cNvPr>
          <p:cNvSpPr>
            <a:spLocks noGrp="1"/>
          </p:cNvSpPr>
          <p:nvPr>
            <p:ph type="title"/>
          </p:nvPr>
        </p:nvSpPr>
        <p:spPr>
          <a:xfrm>
            <a:off x="914400" y="609600"/>
            <a:ext cx="10363200" cy="1143000"/>
          </a:xfrm>
        </p:spPr>
        <p:txBody>
          <a:bodyPr/>
          <a:lstStyle/>
          <a:p>
            <a:r>
              <a:rPr lang="ru-RU" b="1" dirty="0"/>
              <a:t>Цель настоящего исследования </a:t>
            </a:r>
          </a:p>
        </p:txBody>
      </p:sp>
      <p:sp>
        <p:nvSpPr>
          <p:cNvPr id="3" name="Объект 2">
            <a:extLst>
              <a:ext uri="{FF2B5EF4-FFF2-40B4-BE49-F238E27FC236}">
                <a16:creationId xmlns:a16="http://schemas.microsoft.com/office/drawing/2014/main" id="{9EC5A1C8-A8AE-4DEF-B008-5D83DAA49692}"/>
              </a:ext>
            </a:extLst>
          </p:cNvPr>
          <p:cNvSpPr>
            <a:spLocks noGrp="1"/>
          </p:cNvSpPr>
          <p:nvPr>
            <p:ph idx="1"/>
          </p:nvPr>
        </p:nvSpPr>
        <p:spPr>
          <a:xfrm>
            <a:off x="914400" y="1981200"/>
            <a:ext cx="10363200" cy="4114800"/>
          </a:xfrm>
        </p:spPr>
        <p:txBody>
          <a:bodyPr/>
          <a:lstStyle/>
          <a:p>
            <a:r>
              <a:rPr lang="ru-RU" dirty="0"/>
              <a:t>рассмотрение </a:t>
            </a:r>
            <a:r>
              <a:rPr lang="ru-RU" b="1" dirty="0"/>
              <a:t>необходимости</a:t>
            </a:r>
            <a:r>
              <a:rPr lang="ru-RU" dirty="0"/>
              <a:t> и </a:t>
            </a:r>
            <a:r>
              <a:rPr lang="ru-RU" b="1" dirty="0"/>
              <a:t>возможности принятия судьёй решения </a:t>
            </a:r>
            <a:r>
              <a:rPr lang="ru-RU" dirty="0"/>
              <a:t>об условно-досрочном освобождении (далее – УДО) на </a:t>
            </a:r>
            <a:r>
              <a:rPr lang="ru-RU" u="sng" dirty="0"/>
              <a:t>основе (с учетом) объективной оценки исправления осужденного</a:t>
            </a:r>
            <a:r>
              <a:rPr lang="ru-RU" dirty="0"/>
              <a:t>, измеренной </a:t>
            </a:r>
            <a:r>
              <a:rPr lang="ru-RU" b="1" dirty="0"/>
              <a:t>методом психофизиологического тестирования </a:t>
            </a:r>
            <a:r>
              <a:rPr lang="ru-RU" dirty="0"/>
              <a:t>(нейролингвистического профайлинга), разработанным на основе   </a:t>
            </a:r>
            <a:r>
              <a:rPr lang="ru-RU" b="1" dirty="0"/>
              <a:t>технологии виброизображения</a:t>
            </a:r>
            <a:r>
              <a:rPr lang="ru-RU" dirty="0"/>
              <a:t>.</a:t>
            </a:r>
          </a:p>
        </p:txBody>
      </p:sp>
      <p:sp>
        <p:nvSpPr>
          <p:cNvPr id="4" name="Номер слайда 3">
            <a:extLst>
              <a:ext uri="{FF2B5EF4-FFF2-40B4-BE49-F238E27FC236}">
                <a16:creationId xmlns:a16="http://schemas.microsoft.com/office/drawing/2014/main" id="{ACA2D004-E0FE-40EA-A386-73A501D7A1A4}"/>
              </a:ext>
            </a:extLst>
          </p:cNvPr>
          <p:cNvSpPr>
            <a:spLocks noGrp="1"/>
          </p:cNvSpPr>
          <p:nvPr>
            <p:ph type="sldNum" sz="quarter" idx="12"/>
          </p:nvPr>
        </p:nvSpPr>
        <p:spPr>
          <a:xfrm>
            <a:off x="8737600" y="6248400"/>
            <a:ext cx="2540000" cy="457200"/>
          </a:xfrm>
        </p:spPr>
        <p:txBody>
          <a:bodyPr/>
          <a:lstStyle/>
          <a:p>
            <a:fld id="{17DD1F37-E91D-44AE-9E48-4DE7074D385B}" type="slidenum">
              <a:rPr lang="ru-RU" altLang="ru-RU" smtClean="0"/>
              <a:pPr/>
              <a:t>2</a:t>
            </a:fld>
            <a:endParaRPr lang="ru-RU" altLang="ru-RU"/>
          </a:p>
        </p:txBody>
      </p:sp>
    </p:spTree>
    <p:extLst>
      <p:ext uri="{BB962C8B-B14F-4D97-AF65-F5344CB8AC3E}">
        <p14:creationId xmlns:p14="http://schemas.microsoft.com/office/powerpoint/2010/main" val="116794149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FC6F17-14A7-41FF-9F3C-FFE7BBDE3F6F}"/>
              </a:ext>
            </a:extLst>
          </p:cNvPr>
          <p:cNvSpPr>
            <a:spLocks noGrp="1"/>
          </p:cNvSpPr>
          <p:nvPr>
            <p:ph type="title"/>
          </p:nvPr>
        </p:nvSpPr>
        <p:spPr>
          <a:xfrm>
            <a:off x="914400" y="609600"/>
            <a:ext cx="10363200" cy="876300"/>
          </a:xfrm>
        </p:spPr>
        <p:txBody>
          <a:bodyPr/>
          <a:lstStyle/>
          <a:p>
            <a:r>
              <a:rPr lang="ru-RU" sz="3600" b="1" dirty="0">
                <a:solidFill>
                  <a:srgbClr val="FF0000"/>
                </a:solidFill>
              </a:rPr>
              <a:t>Объективизация нравственного мира осужденного - гарантия справедливости УДО</a:t>
            </a:r>
            <a:r>
              <a:rPr lang="ru-RU" sz="3600" dirty="0"/>
              <a:t>.</a:t>
            </a:r>
            <a:br>
              <a:rPr lang="ru-RU" dirty="0"/>
            </a:br>
            <a:endParaRPr lang="ru-RU" dirty="0"/>
          </a:p>
        </p:txBody>
      </p:sp>
      <p:sp>
        <p:nvSpPr>
          <p:cNvPr id="3" name="Объект 2">
            <a:extLst>
              <a:ext uri="{FF2B5EF4-FFF2-40B4-BE49-F238E27FC236}">
                <a16:creationId xmlns:a16="http://schemas.microsoft.com/office/drawing/2014/main" id="{20F35DBD-E643-43B4-9293-7A1001BEF028}"/>
              </a:ext>
            </a:extLst>
          </p:cNvPr>
          <p:cNvSpPr>
            <a:spLocks noGrp="1"/>
          </p:cNvSpPr>
          <p:nvPr>
            <p:ph idx="1"/>
          </p:nvPr>
        </p:nvSpPr>
        <p:spPr>
          <a:xfrm>
            <a:off x="914400" y="1485900"/>
            <a:ext cx="10363200" cy="4610100"/>
          </a:xfrm>
        </p:spPr>
        <p:txBody>
          <a:bodyPr/>
          <a:lstStyle/>
          <a:p>
            <a:r>
              <a:rPr lang="ru-RU" sz="2800" dirty="0"/>
              <a:t>Разработка методики адаптивного психологического тестирования (</a:t>
            </a:r>
            <a:r>
              <a:rPr lang="ru-RU" sz="2800" dirty="0" err="1"/>
              <a:t>Минкин&amp;Николаенко</a:t>
            </a:r>
            <a:r>
              <a:rPr lang="ru-RU" sz="2800" dirty="0"/>
              <a:t>, 2020), </a:t>
            </a:r>
            <a:r>
              <a:rPr lang="ru-RU" sz="2800" b="1" dirty="0"/>
              <a:t>позволяют предположить возможность </a:t>
            </a:r>
            <a:r>
              <a:rPr lang="ru-RU" sz="2800" dirty="0"/>
              <a:t>получения объективной оценки степени исправления осужденных, измеренной по </a:t>
            </a:r>
            <a:r>
              <a:rPr lang="ru-RU" sz="2800" b="1" dirty="0"/>
              <a:t>шкале опросника</a:t>
            </a:r>
            <a:r>
              <a:rPr lang="ru-RU" sz="2800" dirty="0"/>
              <a:t>: 1) исправившиеся, или доказавшие свое исправление, 2) твердо вставшие на путь исправления, 3) вставшие на путь исправления, 4) становящиеся на путь исправления, 5) не вставшие на путь исправления, 6) злостные нарушители режима содержания (включая лидеров и членов групп отрицательной направленности</a:t>
            </a:r>
          </a:p>
        </p:txBody>
      </p:sp>
      <p:sp>
        <p:nvSpPr>
          <p:cNvPr id="4" name="Номер слайда 3">
            <a:extLst>
              <a:ext uri="{FF2B5EF4-FFF2-40B4-BE49-F238E27FC236}">
                <a16:creationId xmlns:a16="http://schemas.microsoft.com/office/drawing/2014/main" id="{A11A6DAB-A1ED-4136-BEC1-CD844AC2B1FA}"/>
              </a:ext>
            </a:extLst>
          </p:cNvPr>
          <p:cNvSpPr>
            <a:spLocks noGrp="1"/>
          </p:cNvSpPr>
          <p:nvPr>
            <p:ph type="sldNum" sz="quarter" idx="12"/>
          </p:nvPr>
        </p:nvSpPr>
        <p:spPr/>
        <p:txBody>
          <a:bodyPr/>
          <a:lstStyle/>
          <a:p>
            <a:pPr>
              <a:defRPr/>
            </a:pPr>
            <a:fld id="{17DD1F37-E91D-44AE-9E48-4DE7074D385B}" type="slidenum">
              <a:rPr lang="ru-RU" altLang="ru-RU" smtClean="0"/>
              <a:pPr>
                <a:defRPr/>
              </a:pPr>
              <a:t>20</a:t>
            </a:fld>
            <a:endParaRPr lang="ru-RU" altLang="ru-RU"/>
          </a:p>
        </p:txBody>
      </p:sp>
    </p:spTree>
    <p:extLst>
      <p:ext uri="{BB962C8B-B14F-4D97-AF65-F5344CB8AC3E}">
        <p14:creationId xmlns:p14="http://schemas.microsoft.com/office/powerpoint/2010/main" val="324957358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026F3B-81BD-49AD-9FA4-E571EBA7B13D}"/>
              </a:ext>
            </a:extLst>
          </p:cNvPr>
          <p:cNvSpPr>
            <a:spLocks noGrp="1"/>
          </p:cNvSpPr>
          <p:nvPr>
            <p:ph type="title"/>
          </p:nvPr>
        </p:nvSpPr>
        <p:spPr>
          <a:xfrm>
            <a:off x="914400" y="609600"/>
            <a:ext cx="10363200" cy="552450"/>
          </a:xfrm>
        </p:spPr>
        <p:txBody>
          <a:bodyPr/>
          <a:lstStyle/>
          <a:p>
            <a:r>
              <a:rPr lang="ru-RU" b="1" dirty="0"/>
              <a:t>ВЫВОДЫ</a:t>
            </a:r>
          </a:p>
        </p:txBody>
      </p:sp>
      <p:sp>
        <p:nvSpPr>
          <p:cNvPr id="3" name="Объект 2">
            <a:extLst>
              <a:ext uri="{FF2B5EF4-FFF2-40B4-BE49-F238E27FC236}">
                <a16:creationId xmlns:a16="http://schemas.microsoft.com/office/drawing/2014/main" id="{BA59C3DE-6796-4805-BB3B-80F1BA3F2A2E}"/>
              </a:ext>
            </a:extLst>
          </p:cNvPr>
          <p:cNvSpPr>
            <a:spLocks noGrp="1"/>
          </p:cNvSpPr>
          <p:nvPr>
            <p:ph idx="1"/>
          </p:nvPr>
        </p:nvSpPr>
        <p:spPr>
          <a:xfrm>
            <a:off x="914400" y="1562100"/>
            <a:ext cx="10363200" cy="4476750"/>
          </a:xfrm>
        </p:spPr>
        <p:txBody>
          <a:bodyPr/>
          <a:lstStyle/>
          <a:p>
            <a:r>
              <a:rPr lang="ru-RU" sz="2400" dirty="0"/>
              <a:t>Практическое использование </a:t>
            </a:r>
            <a:r>
              <a:rPr lang="ru-RU" sz="2400" b="1" dirty="0"/>
              <a:t>объективной (психофизиологической) оценки исправления осужденного </a:t>
            </a:r>
            <a:r>
              <a:rPr lang="ru-RU" sz="2400" dirty="0"/>
              <a:t>в судах должно существенно повысить правильность принятия решений по предоставлению или отказу в предоставлении УДО.</a:t>
            </a:r>
          </a:p>
          <a:p>
            <a:r>
              <a:rPr lang="ru-RU" sz="2400" dirty="0"/>
              <a:t>Необходимо </a:t>
            </a:r>
            <a:r>
              <a:rPr lang="ru-RU" sz="2400" b="1" dirty="0"/>
              <a:t>организовать проведение организационно-технических мероприятий</a:t>
            </a:r>
            <a:r>
              <a:rPr lang="ru-RU" sz="2400" dirty="0"/>
              <a:t>, позволяющей о</a:t>
            </a:r>
            <a:r>
              <a:rPr lang="ru-RU" sz="2400" u="sng" dirty="0"/>
              <a:t>бъективно оценивать исправление осужденных,</a:t>
            </a:r>
            <a:r>
              <a:rPr lang="ru-RU" sz="2400" dirty="0"/>
              <a:t> как неотъемлемой части судебной процедуры рассмотрения ходатайств об УДО.</a:t>
            </a:r>
          </a:p>
          <a:p>
            <a:r>
              <a:rPr lang="ru-RU" sz="2400" dirty="0"/>
              <a:t> Специалистам с гуманитарным образованием (педагогам, психологам, юристам и  др.) трудно понять, что современная  наука и техника научилась создавать технологии позволяющие измерять </a:t>
            </a:r>
            <a:r>
              <a:rPr lang="ru-RU" sz="2400" u="sng" dirty="0"/>
              <a:t>характеристики человека </a:t>
            </a:r>
            <a:r>
              <a:rPr lang="ru-RU" sz="2400" dirty="0"/>
              <a:t>как </a:t>
            </a:r>
            <a:r>
              <a:rPr lang="ru-RU" sz="2400" b="1" dirty="0"/>
              <a:t>физические величины  </a:t>
            </a:r>
            <a:r>
              <a:rPr lang="ru-RU" sz="2400" dirty="0"/>
              <a:t>и принять за  факт, что </a:t>
            </a:r>
            <a:r>
              <a:rPr lang="ru-RU" sz="2400" b="1" dirty="0"/>
              <a:t>в вопросах диагностики техника всегда более объективна </a:t>
            </a:r>
            <a:r>
              <a:rPr lang="ru-RU" sz="2400" dirty="0"/>
              <a:t>чем человек. </a:t>
            </a:r>
          </a:p>
        </p:txBody>
      </p:sp>
      <p:sp>
        <p:nvSpPr>
          <p:cNvPr id="4" name="Номер слайда 3">
            <a:extLst>
              <a:ext uri="{FF2B5EF4-FFF2-40B4-BE49-F238E27FC236}">
                <a16:creationId xmlns:a16="http://schemas.microsoft.com/office/drawing/2014/main" id="{371CA951-7AFB-462A-B26A-D0A09380B376}"/>
              </a:ext>
            </a:extLst>
          </p:cNvPr>
          <p:cNvSpPr>
            <a:spLocks noGrp="1"/>
          </p:cNvSpPr>
          <p:nvPr>
            <p:ph type="sldNum" sz="quarter" idx="12"/>
          </p:nvPr>
        </p:nvSpPr>
        <p:spPr>
          <a:xfrm>
            <a:off x="10877550" y="6248400"/>
            <a:ext cx="400050" cy="400050"/>
          </a:xfrm>
        </p:spPr>
        <p:txBody>
          <a:bodyPr/>
          <a:lstStyle/>
          <a:p>
            <a:pPr>
              <a:defRPr/>
            </a:pPr>
            <a:fld id="{17DD1F37-E91D-44AE-9E48-4DE7074D385B}" type="slidenum">
              <a:rPr lang="ru-RU" altLang="ru-RU" smtClean="0"/>
              <a:pPr>
                <a:defRPr/>
              </a:pPr>
              <a:t>21</a:t>
            </a:fld>
            <a:endParaRPr lang="ru-RU" altLang="ru-RU" dirty="0"/>
          </a:p>
        </p:txBody>
      </p:sp>
    </p:spTree>
    <p:extLst>
      <p:ext uri="{BB962C8B-B14F-4D97-AF65-F5344CB8AC3E}">
        <p14:creationId xmlns:p14="http://schemas.microsoft.com/office/powerpoint/2010/main" val="152147557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70E8133-7159-404B-980C-390852A65746}"/>
              </a:ext>
            </a:extLst>
          </p:cNvPr>
          <p:cNvSpPr>
            <a:spLocks noGrp="1"/>
          </p:cNvSpPr>
          <p:nvPr>
            <p:ph type="title"/>
          </p:nvPr>
        </p:nvSpPr>
        <p:spPr>
          <a:xfrm>
            <a:off x="914400" y="148389"/>
            <a:ext cx="10363200" cy="1143000"/>
          </a:xfrm>
        </p:spPr>
        <p:txBody>
          <a:bodyPr/>
          <a:lstStyle/>
          <a:p>
            <a:r>
              <a:rPr lang="ru-RU" dirty="0"/>
              <a:t>          ВВЕДЕНИЕ.</a:t>
            </a:r>
          </a:p>
        </p:txBody>
      </p:sp>
      <p:pic>
        <p:nvPicPr>
          <p:cNvPr id="9" name="Объект 8">
            <a:extLst>
              <a:ext uri="{FF2B5EF4-FFF2-40B4-BE49-F238E27FC236}">
                <a16:creationId xmlns:a16="http://schemas.microsoft.com/office/drawing/2014/main" id="{18BD176E-4110-4C14-9DC9-5F22A13CE4C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30276" y="1291389"/>
            <a:ext cx="3310550" cy="5285846"/>
          </a:xfrm>
        </p:spPr>
      </p:pic>
      <p:sp>
        <p:nvSpPr>
          <p:cNvPr id="7" name="Объект 6">
            <a:extLst>
              <a:ext uri="{FF2B5EF4-FFF2-40B4-BE49-F238E27FC236}">
                <a16:creationId xmlns:a16="http://schemas.microsoft.com/office/drawing/2014/main" id="{D6AF80E7-0019-4EA5-9FD7-F374138E9AD5}"/>
              </a:ext>
            </a:extLst>
          </p:cNvPr>
          <p:cNvSpPr>
            <a:spLocks noGrp="1"/>
          </p:cNvSpPr>
          <p:nvPr>
            <p:ph sz="half" idx="2"/>
          </p:nvPr>
        </p:nvSpPr>
        <p:spPr>
          <a:xfrm>
            <a:off x="5036234" y="1899138"/>
            <a:ext cx="6241367" cy="4806462"/>
          </a:xfrm>
        </p:spPr>
        <p:txBody>
          <a:bodyPr/>
          <a:lstStyle/>
          <a:p>
            <a:pPr marL="0" indent="0">
              <a:buNone/>
            </a:pPr>
            <a:r>
              <a:rPr lang="ru-RU" sz="3600" dirty="0"/>
              <a:t>В современном российском государстве каждый человек, осужденный за преступление, </a:t>
            </a:r>
            <a:r>
              <a:rPr lang="ru-RU" sz="3600" u="sng" dirty="0"/>
              <a:t>имеет право «… </a:t>
            </a:r>
            <a:r>
              <a:rPr lang="ru-RU" sz="3600" u="sng" dirty="0">
                <a:solidFill>
                  <a:srgbClr val="FF0000"/>
                </a:solidFill>
              </a:rPr>
              <a:t>просить о смягчении наказания</a:t>
            </a:r>
            <a:r>
              <a:rPr lang="ru-RU" sz="3600" dirty="0"/>
              <a:t>» </a:t>
            </a:r>
            <a:r>
              <a:rPr lang="ru-RU" sz="3600" b="1" dirty="0"/>
              <a:t>(Конституция РФ</a:t>
            </a:r>
            <a:r>
              <a:rPr lang="ru-RU" sz="3600" dirty="0"/>
              <a:t>, ч. 3 ст. 50). </a:t>
            </a:r>
          </a:p>
        </p:txBody>
      </p:sp>
      <p:sp>
        <p:nvSpPr>
          <p:cNvPr id="4" name="Номер слайда 3">
            <a:extLst>
              <a:ext uri="{FF2B5EF4-FFF2-40B4-BE49-F238E27FC236}">
                <a16:creationId xmlns:a16="http://schemas.microsoft.com/office/drawing/2014/main" id="{25F43500-A203-4C71-8ECE-996624AD36DE}"/>
              </a:ext>
            </a:extLst>
          </p:cNvPr>
          <p:cNvSpPr>
            <a:spLocks noGrp="1"/>
          </p:cNvSpPr>
          <p:nvPr>
            <p:ph type="sldNum" sz="quarter" idx="12"/>
          </p:nvPr>
        </p:nvSpPr>
        <p:spPr/>
        <p:txBody>
          <a:bodyPr/>
          <a:lstStyle/>
          <a:p>
            <a:pPr>
              <a:defRPr/>
            </a:pPr>
            <a:fld id="{17DD1F37-E91D-44AE-9E48-4DE7074D385B}" type="slidenum">
              <a:rPr lang="ru-RU" altLang="ru-RU" smtClean="0"/>
              <a:pPr>
                <a:defRPr/>
              </a:pPr>
              <a:t>3</a:t>
            </a:fld>
            <a:endParaRPr lang="ru-RU" altLang="ru-RU"/>
          </a:p>
        </p:txBody>
      </p:sp>
    </p:spTree>
    <p:extLst>
      <p:ext uri="{BB962C8B-B14F-4D97-AF65-F5344CB8AC3E}">
        <p14:creationId xmlns:p14="http://schemas.microsoft.com/office/powerpoint/2010/main" val="32393217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7946E6F9-5E66-4E48-B432-0931900E5973}"/>
              </a:ext>
            </a:extLst>
          </p:cNvPr>
          <p:cNvSpPr>
            <a:spLocks noGrp="1"/>
          </p:cNvSpPr>
          <p:nvPr>
            <p:ph type="title"/>
          </p:nvPr>
        </p:nvSpPr>
        <p:spPr/>
        <p:txBody>
          <a:bodyPr/>
          <a:lstStyle/>
          <a:p>
            <a:r>
              <a:rPr lang="ru-RU" dirty="0"/>
              <a:t>«</a:t>
            </a:r>
            <a:r>
              <a:rPr lang="ru-RU" sz="4000" b="1" dirty="0"/>
              <a:t>От сумы и от тюрьмы не зарекайся», — эту народную мудрость знают многие. </a:t>
            </a:r>
          </a:p>
        </p:txBody>
      </p:sp>
      <p:pic>
        <p:nvPicPr>
          <p:cNvPr id="9" name="Объект 8">
            <a:extLst>
              <a:ext uri="{FF2B5EF4-FFF2-40B4-BE49-F238E27FC236}">
                <a16:creationId xmlns:a16="http://schemas.microsoft.com/office/drawing/2014/main" id="{60131513-39D7-4625-ABC7-BFBD6166B2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9325" y="2000250"/>
            <a:ext cx="7753350" cy="4705350"/>
          </a:xfrm>
        </p:spPr>
      </p:pic>
      <p:sp>
        <p:nvSpPr>
          <p:cNvPr id="5" name="Номер слайда 4">
            <a:extLst>
              <a:ext uri="{FF2B5EF4-FFF2-40B4-BE49-F238E27FC236}">
                <a16:creationId xmlns:a16="http://schemas.microsoft.com/office/drawing/2014/main" id="{EEDD0340-2F9B-42BC-8100-E88456429F65}"/>
              </a:ext>
            </a:extLst>
          </p:cNvPr>
          <p:cNvSpPr>
            <a:spLocks noGrp="1"/>
          </p:cNvSpPr>
          <p:nvPr>
            <p:ph type="sldNum" sz="quarter" idx="12"/>
          </p:nvPr>
        </p:nvSpPr>
        <p:spPr/>
        <p:txBody>
          <a:bodyPr/>
          <a:lstStyle/>
          <a:p>
            <a:pPr>
              <a:defRPr/>
            </a:pPr>
            <a:fld id="{345DA0CD-44E1-4B36-9E08-B1A5765A22E5}" type="slidenum">
              <a:rPr lang="ru-RU" altLang="ru-RU" smtClean="0"/>
              <a:pPr>
                <a:defRPr/>
              </a:pPr>
              <a:t>4</a:t>
            </a:fld>
            <a:endParaRPr lang="ru-RU" altLang="ru-RU"/>
          </a:p>
        </p:txBody>
      </p:sp>
    </p:spTree>
    <p:extLst>
      <p:ext uri="{BB962C8B-B14F-4D97-AF65-F5344CB8AC3E}">
        <p14:creationId xmlns:p14="http://schemas.microsoft.com/office/powerpoint/2010/main" val="149159332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5D74A95-D1CF-48E2-B78F-F6DFA3430FCC}"/>
              </a:ext>
            </a:extLst>
          </p:cNvPr>
          <p:cNvSpPr>
            <a:spLocks noGrp="1"/>
          </p:cNvSpPr>
          <p:nvPr>
            <p:ph type="title"/>
          </p:nvPr>
        </p:nvSpPr>
        <p:spPr/>
        <p:txBody>
          <a:bodyPr/>
          <a:lstStyle/>
          <a:p>
            <a:r>
              <a:rPr lang="ru-RU" sz="3600" b="1" dirty="0"/>
              <a:t>УДО в жизни человека </a:t>
            </a:r>
            <a:r>
              <a:rPr lang="ru-RU" sz="3600" dirty="0"/>
              <a:t>и в улучшении нравов общества </a:t>
            </a:r>
            <a:r>
              <a:rPr lang="ru-RU" sz="3600" b="1" dirty="0"/>
              <a:t>играет огромную роль</a:t>
            </a:r>
            <a:r>
              <a:rPr lang="ru-RU" sz="3600" dirty="0"/>
              <a:t>. Один пример.</a:t>
            </a:r>
            <a:r>
              <a:rPr lang="ru-RU" dirty="0"/>
              <a:t> </a:t>
            </a:r>
          </a:p>
        </p:txBody>
      </p:sp>
      <p:pic>
        <p:nvPicPr>
          <p:cNvPr id="8" name="Объект 7">
            <a:extLst>
              <a:ext uri="{FF2B5EF4-FFF2-40B4-BE49-F238E27FC236}">
                <a16:creationId xmlns:a16="http://schemas.microsoft.com/office/drawing/2014/main" id="{0E159DE8-2F44-4DD2-B5FB-0C2EFA1BCD7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5681" y="1981200"/>
            <a:ext cx="4746485" cy="4724400"/>
          </a:xfrm>
        </p:spPr>
      </p:pic>
      <p:sp>
        <p:nvSpPr>
          <p:cNvPr id="6" name="Объект 5">
            <a:extLst>
              <a:ext uri="{FF2B5EF4-FFF2-40B4-BE49-F238E27FC236}">
                <a16:creationId xmlns:a16="http://schemas.microsoft.com/office/drawing/2014/main" id="{D989545B-724A-4424-AF01-EF923373D846}"/>
              </a:ext>
            </a:extLst>
          </p:cNvPr>
          <p:cNvSpPr>
            <a:spLocks noGrp="1"/>
          </p:cNvSpPr>
          <p:nvPr>
            <p:ph sz="half" idx="2"/>
          </p:nvPr>
        </p:nvSpPr>
        <p:spPr>
          <a:xfrm>
            <a:off x="4895557" y="1981200"/>
            <a:ext cx="6382043" cy="4267200"/>
          </a:xfrm>
        </p:spPr>
        <p:txBody>
          <a:bodyPr/>
          <a:lstStyle/>
          <a:p>
            <a:r>
              <a:rPr lang="ru-RU" dirty="0"/>
              <a:t>Он был осужден в </a:t>
            </a:r>
            <a:r>
              <a:rPr lang="ru-RU" b="1" dirty="0"/>
              <a:t>1958</a:t>
            </a:r>
            <a:r>
              <a:rPr lang="ru-RU" dirty="0"/>
              <a:t> году к 12 годам лишения свободы в исправительно-трудовых лагерях, но вышел на свободу в </a:t>
            </a:r>
            <a:r>
              <a:rPr lang="ru-RU" b="1" dirty="0"/>
              <a:t>1963 году </a:t>
            </a:r>
            <a:r>
              <a:rPr lang="ru-RU" dirty="0"/>
              <a:t>(отбыв всего 5 лет) в результате условно-досрочного освобождения. Он смог адаптироваться к жизни на свободе и восстановить профессиональный уровень игры: «завоевал Кубок СССР, вернулся в сборную и дважды удостоился титула лучшего игрока.</a:t>
            </a:r>
          </a:p>
        </p:txBody>
      </p:sp>
      <p:sp>
        <p:nvSpPr>
          <p:cNvPr id="3" name="Номер слайда 2">
            <a:extLst>
              <a:ext uri="{FF2B5EF4-FFF2-40B4-BE49-F238E27FC236}">
                <a16:creationId xmlns:a16="http://schemas.microsoft.com/office/drawing/2014/main" id="{0E9990E2-6F48-48EA-AE5A-3BF21ECEC4FB}"/>
              </a:ext>
            </a:extLst>
          </p:cNvPr>
          <p:cNvSpPr>
            <a:spLocks noGrp="1"/>
          </p:cNvSpPr>
          <p:nvPr>
            <p:ph type="sldNum" sz="quarter" idx="12"/>
          </p:nvPr>
        </p:nvSpPr>
        <p:spPr/>
        <p:txBody>
          <a:bodyPr/>
          <a:lstStyle/>
          <a:p>
            <a:pPr>
              <a:defRPr/>
            </a:pPr>
            <a:fld id="{1CC96AAD-E810-46CC-B8A5-4AF1D2FE052C}" type="slidenum">
              <a:rPr lang="ru-RU" altLang="ru-RU" smtClean="0"/>
              <a:pPr>
                <a:defRPr/>
              </a:pPr>
              <a:t>5</a:t>
            </a:fld>
            <a:endParaRPr lang="ru-RU" altLang="ru-RU" dirty="0"/>
          </a:p>
        </p:txBody>
      </p:sp>
    </p:spTree>
    <p:extLst>
      <p:ext uri="{BB962C8B-B14F-4D97-AF65-F5344CB8AC3E}">
        <p14:creationId xmlns:p14="http://schemas.microsoft.com/office/powerpoint/2010/main" val="20732717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FEC7792-523E-4C11-B707-D14B3637C573}"/>
              </a:ext>
            </a:extLst>
          </p:cNvPr>
          <p:cNvSpPr>
            <a:spLocks noGrp="1"/>
          </p:cNvSpPr>
          <p:nvPr>
            <p:ph type="title"/>
          </p:nvPr>
        </p:nvSpPr>
        <p:spPr/>
        <p:txBody>
          <a:bodyPr/>
          <a:lstStyle/>
          <a:p>
            <a:r>
              <a:rPr lang="ru-RU" sz="4000" b="1" dirty="0"/>
              <a:t>Цель Уголовно-исполнительного законодательства Российской Федерации </a:t>
            </a:r>
          </a:p>
        </p:txBody>
      </p:sp>
      <p:pic>
        <p:nvPicPr>
          <p:cNvPr id="8" name="Объект 7">
            <a:extLst>
              <a:ext uri="{FF2B5EF4-FFF2-40B4-BE49-F238E27FC236}">
                <a16:creationId xmlns:a16="http://schemas.microsoft.com/office/drawing/2014/main" id="{F35A9328-46D3-4AEC-A72F-B389B9349F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4573" y="2038642"/>
            <a:ext cx="4867422" cy="4390293"/>
          </a:xfrm>
        </p:spPr>
      </p:pic>
      <p:sp>
        <p:nvSpPr>
          <p:cNvPr id="6" name="Объект 5">
            <a:extLst>
              <a:ext uri="{FF2B5EF4-FFF2-40B4-BE49-F238E27FC236}">
                <a16:creationId xmlns:a16="http://schemas.microsoft.com/office/drawing/2014/main" id="{0BA1DDD2-3797-4454-ADFA-EF897E7235ED}"/>
              </a:ext>
            </a:extLst>
          </p:cNvPr>
          <p:cNvSpPr>
            <a:spLocks noGrp="1"/>
          </p:cNvSpPr>
          <p:nvPr>
            <p:ph sz="half" idx="2"/>
          </p:nvPr>
        </p:nvSpPr>
        <p:spPr>
          <a:xfrm>
            <a:off x="5575495" y="2038642"/>
            <a:ext cx="5748997" cy="4114800"/>
          </a:xfrm>
        </p:spPr>
        <p:txBody>
          <a:bodyPr/>
          <a:lstStyle/>
          <a:p>
            <a:r>
              <a:rPr lang="ru-RU" sz="4000" i="1" dirty="0"/>
              <a:t>И</a:t>
            </a:r>
            <a:r>
              <a:rPr lang="ru-RU" sz="4000" b="1" i="1" dirty="0"/>
              <a:t>справление</a:t>
            </a:r>
            <a:r>
              <a:rPr lang="ru-RU" sz="4000" i="1" dirty="0"/>
              <a:t> </a:t>
            </a:r>
            <a:r>
              <a:rPr lang="ru-RU" sz="4000" i="1" u="sng" dirty="0"/>
              <a:t>осужденных</a:t>
            </a:r>
            <a:r>
              <a:rPr lang="ru-RU" sz="4000" i="1" dirty="0"/>
              <a:t> и </a:t>
            </a:r>
            <a:r>
              <a:rPr lang="ru-RU" sz="4000" b="1" i="1" dirty="0"/>
              <a:t>предупреждение</a:t>
            </a:r>
            <a:r>
              <a:rPr lang="ru-RU" sz="4000" i="1" dirty="0"/>
              <a:t> </a:t>
            </a:r>
            <a:r>
              <a:rPr lang="ru-RU" sz="4000" i="1" u="sng" dirty="0"/>
              <a:t>преступлений</a:t>
            </a:r>
            <a:r>
              <a:rPr lang="ru-RU" sz="4000" i="1" dirty="0"/>
              <a:t>, как осужденными, так и иными лицами</a:t>
            </a:r>
            <a:r>
              <a:rPr lang="ru-RU" sz="4000" dirty="0"/>
              <a:t>.</a:t>
            </a:r>
          </a:p>
        </p:txBody>
      </p:sp>
      <p:sp>
        <p:nvSpPr>
          <p:cNvPr id="3" name="Номер слайда 2">
            <a:extLst>
              <a:ext uri="{FF2B5EF4-FFF2-40B4-BE49-F238E27FC236}">
                <a16:creationId xmlns:a16="http://schemas.microsoft.com/office/drawing/2014/main" id="{3AE9D4F9-CF63-42E1-91C6-BEB9EDD9BAFD}"/>
              </a:ext>
            </a:extLst>
          </p:cNvPr>
          <p:cNvSpPr>
            <a:spLocks noGrp="1"/>
          </p:cNvSpPr>
          <p:nvPr>
            <p:ph type="sldNum" sz="quarter" idx="12"/>
          </p:nvPr>
        </p:nvSpPr>
        <p:spPr/>
        <p:txBody>
          <a:bodyPr/>
          <a:lstStyle/>
          <a:p>
            <a:pPr>
              <a:defRPr/>
            </a:pPr>
            <a:fld id="{1CC96AAD-E810-46CC-B8A5-4AF1D2FE052C}" type="slidenum">
              <a:rPr lang="ru-RU" altLang="ru-RU" smtClean="0"/>
              <a:pPr>
                <a:defRPr/>
              </a:pPr>
              <a:t>6</a:t>
            </a:fld>
            <a:endParaRPr lang="ru-RU" altLang="ru-RU"/>
          </a:p>
        </p:txBody>
      </p:sp>
    </p:spTree>
    <p:extLst>
      <p:ext uri="{BB962C8B-B14F-4D97-AF65-F5344CB8AC3E}">
        <p14:creationId xmlns:p14="http://schemas.microsoft.com/office/powerpoint/2010/main" val="2043171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618BC3-A7B8-4E4F-879B-F7149A4B009D}"/>
              </a:ext>
            </a:extLst>
          </p:cNvPr>
          <p:cNvSpPr>
            <a:spLocks noGrp="1"/>
          </p:cNvSpPr>
          <p:nvPr>
            <p:ph type="title"/>
          </p:nvPr>
        </p:nvSpPr>
        <p:spPr>
          <a:xfrm>
            <a:off x="914400" y="302455"/>
            <a:ext cx="10363200" cy="794825"/>
          </a:xfrm>
        </p:spPr>
        <p:txBody>
          <a:bodyPr/>
          <a:lstStyle/>
          <a:p>
            <a:r>
              <a:rPr lang="ru-RU" b="1" dirty="0"/>
              <a:t>В соответствии с данным требованием </a:t>
            </a:r>
          </a:p>
        </p:txBody>
      </p:sp>
      <p:pic>
        <p:nvPicPr>
          <p:cNvPr id="7" name="Объект 6">
            <a:extLst>
              <a:ext uri="{FF2B5EF4-FFF2-40B4-BE49-F238E27FC236}">
                <a16:creationId xmlns:a16="http://schemas.microsoft.com/office/drawing/2014/main" id="{E9A8B969-0950-41ED-8972-A5A51141CF7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2936" y="1528690"/>
            <a:ext cx="4621612" cy="5026855"/>
          </a:xfrm>
        </p:spPr>
      </p:pic>
      <p:sp>
        <p:nvSpPr>
          <p:cNvPr id="4" name="Объект 3">
            <a:extLst>
              <a:ext uri="{FF2B5EF4-FFF2-40B4-BE49-F238E27FC236}">
                <a16:creationId xmlns:a16="http://schemas.microsoft.com/office/drawing/2014/main" id="{88F4CF7C-2D94-4727-8A49-634AF6FE9034}"/>
              </a:ext>
            </a:extLst>
          </p:cNvPr>
          <p:cNvSpPr>
            <a:spLocks noGrp="1"/>
          </p:cNvSpPr>
          <p:nvPr>
            <p:ph sz="half" idx="2"/>
          </p:nvPr>
        </p:nvSpPr>
        <p:spPr>
          <a:xfrm>
            <a:off x="5092505" y="1378635"/>
            <a:ext cx="6766559" cy="5176910"/>
          </a:xfrm>
        </p:spPr>
        <p:txBody>
          <a:bodyPr/>
          <a:lstStyle/>
          <a:p>
            <a:r>
              <a:rPr lang="ru-RU" sz="2400" dirty="0"/>
              <a:t>Суды, рассматривая ходатайство осуждённого об УДО, </a:t>
            </a:r>
            <a:r>
              <a:rPr lang="ru-RU" sz="2400" dirty="0">
                <a:solidFill>
                  <a:srgbClr val="FF0000"/>
                </a:solidFill>
              </a:rPr>
              <a:t>должны стремиться </a:t>
            </a:r>
            <a:r>
              <a:rPr lang="ru-RU" sz="2400" u="sng" dirty="0"/>
              <a:t>максимально достоверно </a:t>
            </a:r>
            <a:r>
              <a:rPr lang="ru-RU" sz="2400" dirty="0"/>
              <a:t>выяснить </a:t>
            </a:r>
            <a:r>
              <a:rPr lang="ru-RU" sz="2400" b="1" dirty="0"/>
              <a:t>как отбывание части наказания повлияло на осужденного</a:t>
            </a:r>
            <a:r>
              <a:rPr lang="ru-RU" sz="2400" dirty="0"/>
              <a:t>, а именно: </a:t>
            </a:r>
          </a:p>
          <a:p>
            <a:pPr>
              <a:buFontTx/>
              <a:buChar char="-"/>
            </a:pPr>
            <a:r>
              <a:rPr lang="ru-RU" sz="2400" u="sng" dirty="0"/>
              <a:t>встал ли он на путь исправления </a:t>
            </a:r>
            <a:r>
              <a:rPr lang="ru-RU" sz="2400" dirty="0"/>
              <a:t>и в какой мере продвинулся на этом пути; </a:t>
            </a:r>
          </a:p>
          <a:p>
            <a:pPr>
              <a:buFontTx/>
              <a:buChar char="-"/>
            </a:pPr>
            <a:r>
              <a:rPr lang="ru-RU" sz="2400" dirty="0"/>
              <a:t>превратился под влиянием уголовной (тюремной) контркультуры  </a:t>
            </a:r>
            <a:r>
              <a:rPr lang="ru-RU" sz="2400" u="sng" dirty="0"/>
              <a:t>в ещё более антисоциальную </a:t>
            </a:r>
            <a:r>
              <a:rPr lang="ru-RU" sz="2400" dirty="0"/>
              <a:t>(криминальную) личность; </a:t>
            </a:r>
          </a:p>
          <a:p>
            <a:pPr>
              <a:buFontTx/>
              <a:buChar char="-"/>
            </a:pPr>
            <a:r>
              <a:rPr lang="ru-RU" sz="2400" dirty="0"/>
              <a:t>практически </a:t>
            </a:r>
            <a:r>
              <a:rPr lang="ru-RU" sz="2400" u="sng" dirty="0"/>
              <a:t>остался таким же, каким был </a:t>
            </a:r>
            <a:r>
              <a:rPr lang="ru-RU" sz="2400" dirty="0"/>
              <a:t>раньше, т.е. на момент вынесения ему </a:t>
            </a:r>
            <a:r>
              <a:rPr lang="ru-RU" sz="2400" b="1" dirty="0"/>
              <a:t>приговора.</a:t>
            </a:r>
          </a:p>
        </p:txBody>
      </p:sp>
      <p:sp>
        <p:nvSpPr>
          <p:cNvPr id="5" name="Номер слайда 4">
            <a:extLst>
              <a:ext uri="{FF2B5EF4-FFF2-40B4-BE49-F238E27FC236}">
                <a16:creationId xmlns:a16="http://schemas.microsoft.com/office/drawing/2014/main" id="{1B4F2EAF-3CBD-4520-8F58-38347C61AD2A}"/>
              </a:ext>
            </a:extLst>
          </p:cNvPr>
          <p:cNvSpPr>
            <a:spLocks noGrp="1"/>
          </p:cNvSpPr>
          <p:nvPr>
            <p:ph type="sldNum" sz="quarter" idx="12"/>
          </p:nvPr>
        </p:nvSpPr>
        <p:spPr/>
        <p:txBody>
          <a:bodyPr/>
          <a:lstStyle/>
          <a:p>
            <a:pPr>
              <a:defRPr/>
            </a:pPr>
            <a:fld id="{345DA0CD-44E1-4B36-9E08-B1A5765A22E5}" type="slidenum">
              <a:rPr lang="ru-RU" altLang="ru-RU" smtClean="0"/>
              <a:pPr>
                <a:defRPr/>
              </a:pPr>
              <a:t>7</a:t>
            </a:fld>
            <a:endParaRPr lang="ru-RU" altLang="ru-RU"/>
          </a:p>
        </p:txBody>
      </p:sp>
    </p:spTree>
    <p:extLst>
      <p:ext uri="{BB962C8B-B14F-4D97-AF65-F5344CB8AC3E}">
        <p14:creationId xmlns:p14="http://schemas.microsoft.com/office/powerpoint/2010/main" val="14781118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1A6EFF-FAA2-4E66-94BB-C4A02F53F69A}"/>
              </a:ext>
            </a:extLst>
          </p:cNvPr>
          <p:cNvSpPr>
            <a:spLocks noGrp="1"/>
          </p:cNvSpPr>
          <p:nvPr>
            <p:ph type="title"/>
          </p:nvPr>
        </p:nvSpPr>
        <p:spPr/>
        <p:txBody>
          <a:bodyPr/>
          <a:lstStyle/>
          <a:p>
            <a:r>
              <a:rPr lang="ru-RU" b="1" dirty="0"/>
              <a:t>Суды не только </a:t>
            </a:r>
            <a:r>
              <a:rPr lang="ru-RU" b="1" u="sng" dirty="0"/>
              <a:t>лишают свободы</a:t>
            </a:r>
            <a:r>
              <a:rPr lang="ru-RU" b="1" dirty="0"/>
              <a:t>, но и  </a:t>
            </a:r>
            <a:r>
              <a:rPr lang="ru-RU" b="1" u="sng" dirty="0"/>
              <a:t>досрочно освобождают</a:t>
            </a:r>
            <a:r>
              <a:rPr lang="ru-RU" b="1" dirty="0"/>
              <a:t>. </a:t>
            </a:r>
            <a:endParaRPr lang="ru-RU" b="1" dirty="0">
              <a:solidFill>
                <a:srgbClr val="FF0000"/>
              </a:solidFill>
            </a:endParaRPr>
          </a:p>
        </p:txBody>
      </p:sp>
      <p:sp>
        <p:nvSpPr>
          <p:cNvPr id="5" name="Объект 4">
            <a:extLst>
              <a:ext uri="{FF2B5EF4-FFF2-40B4-BE49-F238E27FC236}">
                <a16:creationId xmlns:a16="http://schemas.microsoft.com/office/drawing/2014/main" id="{21B5BE85-23DD-412B-A417-A8AEDC03FD9C}"/>
              </a:ext>
            </a:extLst>
          </p:cNvPr>
          <p:cNvSpPr>
            <a:spLocks noGrp="1"/>
          </p:cNvSpPr>
          <p:nvPr>
            <p:ph sz="half" idx="1"/>
          </p:nvPr>
        </p:nvSpPr>
        <p:spPr/>
        <p:txBody>
          <a:bodyPr/>
          <a:lstStyle/>
          <a:p>
            <a:r>
              <a:rPr lang="ru-RU" dirty="0"/>
              <a:t>Институт УДО, справедлив и </a:t>
            </a:r>
            <a:r>
              <a:rPr lang="ru-RU" dirty="0">
                <a:solidFill>
                  <a:srgbClr val="FF0000"/>
                </a:solidFill>
              </a:rPr>
              <a:t>приносит пользу обществу </a:t>
            </a:r>
            <a:r>
              <a:rPr lang="ru-RU" u="sng" dirty="0"/>
              <a:t>только при условии</a:t>
            </a:r>
            <a:r>
              <a:rPr lang="ru-RU" dirty="0"/>
              <a:t>, что его </a:t>
            </a:r>
            <a:r>
              <a:rPr lang="ru-RU" b="1" dirty="0"/>
              <a:t>применение ограничено только теми осужденными</a:t>
            </a:r>
            <a:r>
              <a:rPr lang="ru-RU" dirty="0"/>
              <a:t>, которые </a:t>
            </a:r>
            <a:r>
              <a:rPr lang="ru-RU" u="sng" dirty="0"/>
              <a:t>досрочно оказавшись на свободе, </a:t>
            </a:r>
            <a:r>
              <a:rPr lang="ru-RU" b="1" u="sng" dirty="0"/>
              <a:t>не совершат новых преступлений</a:t>
            </a:r>
            <a:r>
              <a:rPr lang="ru-RU" b="1" dirty="0"/>
              <a:t>.</a:t>
            </a:r>
          </a:p>
        </p:txBody>
      </p:sp>
      <p:pic>
        <p:nvPicPr>
          <p:cNvPr id="13" name="Объект 12">
            <a:extLst>
              <a:ext uri="{FF2B5EF4-FFF2-40B4-BE49-F238E27FC236}">
                <a16:creationId xmlns:a16="http://schemas.microsoft.com/office/drawing/2014/main" id="{C4178636-00F7-475E-9EE1-8CAE524EAE1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94400" y="1981200"/>
            <a:ext cx="6083031" cy="4267200"/>
          </a:xfrm>
        </p:spPr>
      </p:pic>
      <p:sp>
        <p:nvSpPr>
          <p:cNvPr id="3" name="Номер слайда 2">
            <a:extLst>
              <a:ext uri="{FF2B5EF4-FFF2-40B4-BE49-F238E27FC236}">
                <a16:creationId xmlns:a16="http://schemas.microsoft.com/office/drawing/2014/main" id="{E1D2E73E-23C5-4455-9AF0-D235863E082D}"/>
              </a:ext>
            </a:extLst>
          </p:cNvPr>
          <p:cNvSpPr>
            <a:spLocks noGrp="1"/>
          </p:cNvSpPr>
          <p:nvPr>
            <p:ph type="sldNum" sz="quarter" idx="12"/>
          </p:nvPr>
        </p:nvSpPr>
        <p:spPr/>
        <p:txBody>
          <a:bodyPr/>
          <a:lstStyle/>
          <a:p>
            <a:pPr>
              <a:defRPr/>
            </a:pPr>
            <a:fld id="{1CC96AAD-E810-46CC-B8A5-4AF1D2FE052C}" type="slidenum">
              <a:rPr lang="ru-RU" altLang="ru-RU" smtClean="0"/>
              <a:pPr>
                <a:defRPr/>
              </a:pPr>
              <a:t>8</a:t>
            </a:fld>
            <a:endParaRPr lang="ru-RU" altLang="ru-RU"/>
          </a:p>
        </p:txBody>
      </p:sp>
    </p:spTree>
    <p:extLst>
      <p:ext uri="{BB962C8B-B14F-4D97-AF65-F5344CB8AC3E}">
        <p14:creationId xmlns:p14="http://schemas.microsoft.com/office/powerpoint/2010/main" val="312857602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94E0013E-B02C-43DF-AD04-EF5839E007C7}"/>
              </a:ext>
            </a:extLst>
          </p:cNvPr>
          <p:cNvSpPr>
            <a:spLocks noGrp="1"/>
          </p:cNvSpPr>
          <p:nvPr>
            <p:ph type="title"/>
          </p:nvPr>
        </p:nvSpPr>
        <p:spPr/>
        <p:txBody>
          <a:bodyPr/>
          <a:lstStyle/>
          <a:p>
            <a:r>
              <a:rPr lang="ru-RU" sz="2400" b="1" dirty="0">
                <a:solidFill>
                  <a:srgbClr val="FF0000"/>
                </a:solidFill>
              </a:rPr>
              <a:t>ОДНАКО! </a:t>
            </a:r>
            <a:r>
              <a:rPr lang="ru-RU" sz="2400" b="1" dirty="0"/>
              <a:t>Практика применения УДО допускает массу случаев </a:t>
            </a:r>
            <a:r>
              <a:rPr lang="ru-RU" sz="2400" b="1" u="sng" dirty="0"/>
              <a:t>досрочного выхода на свободу лиц, которые фактически не встали на путь исправления</a:t>
            </a:r>
            <a:r>
              <a:rPr lang="ru-RU" sz="2400" b="1" dirty="0"/>
              <a:t>. </a:t>
            </a:r>
          </a:p>
        </p:txBody>
      </p:sp>
      <p:sp>
        <p:nvSpPr>
          <p:cNvPr id="5" name="Объект 4">
            <a:extLst>
              <a:ext uri="{FF2B5EF4-FFF2-40B4-BE49-F238E27FC236}">
                <a16:creationId xmlns:a16="http://schemas.microsoft.com/office/drawing/2014/main" id="{2815C9B9-7B26-40A1-8701-59574E9A002D}"/>
              </a:ext>
            </a:extLst>
          </p:cNvPr>
          <p:cNvSpPr>
            <a:spLocks noGrp="1"/>
          </p:cNvSpPr>
          <p:nvPr>
            <p:ph idx="1"/>
          </p:nvPr>
        </p:nvSpPr>
        <p:spPr>
          <a:xfrm>
            <a:off x="914400" y="1752600"/>
            <a:ext cx="10363200" cy="4648200"/>
          </a:xfrm>
        </p:spPr>
        <p:txBody>
          <a:bodyPr/>
          <a:lstStyle/>
          <a:p>
            <a:r>
              <a:rPr lang="ru-RU" sz="3600" dirty="0"/>
              <a:t>При среднем уровне 55% постпенитенциарный рецидив среди освобожденных по истечении срока равен </a:t>
            </a:r>
            <a:r>
              <a:rPr lang="ru-RU" sz="3600" b="1" dirty="0"/>
              <a:t>46,8%, </a:t>
            </a:r>
            <a:r>
              <a:rPr lang="ru-RU" sz="3600" dirty="0"/>
              <a:t>а среди освобожденных условно-досрочно - </a:t>
            </a:r>
            <a:r>
              <a:rPr lang="ru-RU" sz="3600" b="1" dirty="0"/>
              <a:t>68,5%. </a:t>
            </a:r>
            <a:r>
              <a:rPr lang="ru-RU" sz="3600" dirty="0"/>
              <a:t>Иными словами, </a:t>
            </a:r>
            <a:r>
              <a:rPr lang="ru-RU" sz="3600" b="1" dirty="0"/>
              <a:t>более чем две трети лиц</a:t>
            </a:r>
            <a:r>
              <a:rPr lang="ru-RU" sz="3600" dirty="0"/>
              <a:t>, условно-досрочно освобожденных из колоний общего режима, в течение трех лет вновь совершают преступление. </a:t>
            </a:r>
          </a:p>
          <a:p>
            <a:r>
              <a:rPr lang="ru-RU" sz="2000" dirty="0"/>
              <a:t>Ратушный Е.Е. (2016). </a:t>
            </a:r>
          </a:p>
        </p:txBody>
      </p:sp>
      <p:sp>
        <p:nvSpPr>
          <p:cNvPr id="3" name="Номер слайда 2">
            <a:extLst>
              <a:ext uri="{FF2B5EF4-FFF2-40B4-BE49-F238E27FC236}">
                <a16:creationId xmlns:a16="http://schemas.microsoft.com/office/drawing/2014/main" id="{10FC4FD1-495A-48D6-9170-AEE7E0F3DB74}"/>
              </a:ext>
            </a:extLst>
          </p:cNvPr>
          <p:cNvSpPr>
            <a:spLocks noGrp="1"/>
          </p:cNvSpPr>
          <p:nvPr>
            <p:ph type="sldNum" sz="quarter" idx="12"/>
          </p:nvPr>
        </p:nvSpPr>
        <p:spPr/>
        <p:txBody>
          <a:bodyPr/>
          <a:lstStyle/>
          <a:p>
            <a:pPr>
              <a:defRPr/>
            </a:pPr>
            <a:fld id="{1CC96AAD-E810-46CC-B8A5-4AF1D2FE052C}" type="slidenum">
              <a:rPr lang="ru-RU" altLang="ru-RU" smtClean="0"/>
              <a:pPr>
                <a:defRPr/>
              </a:pPr>
              <a:t>9</a:t>
            </a:fld>
            <a:endParaRPr lang="ru-RU" altLang="ru-RU" dirty="0"/>
          </a:p>
        </p:txBody>
      </p:sp>
    </p:spTree>
    <p:extLst>
      <p:ext uri="{BB962C8B-B14F-4D97-AF65-F5344CB8AC3E}">
        <p14:creationId xmlns:p14="http://schemas.microsoft.com/office/powerpoint/2010/main" val="2841748511"/>
      </p:ext>
    </p:extLst>
  </p:cSld>
  <p:clrMapOvr>
    <a:masterClrMapping/>
  </p:clrMapOvr>
  <p:transition spd="med"/>
</p:sld>
</file>

<file path=ppt/theme/theme1.xml><?xml version="1.0" encoding="utf-8"?>
<a:theme xmlns:a="http://schemas.openxmlformats.org/drawingml/2006/main" name="1_Оформление по умолчанию">
  <a:themeElements>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12777</TotalTime>
  <Words>3600</Words>
  <Application>Microsoft Office PowerPoint</Application>
  <PresentationFormat>Широкоэкранный</PresentationFormat>
  <Paragraphs>162</Paragraphs>
  <Slides>21</Slides>
  <Notes>21</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21</vt:i4>
      </vt:variant>
    </vt:vector>
  </HeadingPairs>
  <TitlesOfParts>
    <vt:vector size="25" baseType="lpstr">
      <vt:lpstr>Arial</vt:lpstr>
      <vt:lpstr>Calibri</vt:lpstr>
      <vt:lpstr>Times New Roman</vt:lpstr>
      <vt:lpstr>1_Оформление по умолчанию</vt:lpstr>
      <vt:lpstr>Презентация PowerPoint</vt:lpstr>
      <vt:lpstr>Цель настоящего исследования </vt:lpstr>
      <vt:lpstr>          ВВЕДЕНИЕ.</vt:lpstr>
      <vt:lpstr>«От сумы и от тюрьмы не зарекайся», — эту народную мудрость знают многие. </vt:lpstr>
      <vt:lpstr>УДО в жизни человека и в улучшении нравов общества играет огромную роль. Один пример. </vt:lpstr>
      <vt:lpstr>Цель Уголовно-исполнительного законодательства Российской Федерации </vt:lpstr>
      <vt:lpstr>В соответствии с данным требованием </vt:lpstr>
      <vt:lpstr>Суды не только лишают свободы, но и  досрочно освобождают. </vt:lpstr>
      <vt:lpstr>ОДНАКО! Практика применения УДО допускает массу случаев досрочного выхода на свободу лиц, которые фактически не встали на путь исправления. </vt:lpstr>
      <vt:lpstr>Резонансный пример ошибочного условно-досрочного освобождения от наказания.</vt:lpstr>
      <vt:lpstr>Подобных  примеров очень много.  О катастрофическом неблагополучии свидетельствует статистика ФСИН.</vt:lpstr>
      <vt:lpstr>Главная причина сложившейся в УДО ситуации: субъективизм судей, основанный на отсутствии у них инструментов (аппаратных методов) объективной оценки исправления осужденных</vt:lpstr>
      <vt:lpstr>Тем же, кто и сегодня думает так же, как думал Зельдов 40 лет назад, все сомнения должно развеять чтение статьи «США: вопросы УДО решает компьютер», которая была опубликована в Ведомостях уголовно-исполнительной системы еще в 2014 году.</vt:lpstr>
      <vt:lpstr>Технические  возможности повышения объективности оценки исправления осужденных уже есть, но в России для принятия решения об УДО они  не применяются.  </vt:lpstr>
      <vt:lpstr>Созданные в ЭЛСИС психофизиологические технологии основанные на получении виброизображения (продолжение о технических возможностях) уже доказали свою эффективность.</vt:lpstr>
      <vt:lpstr>В качестве примера эффективности систем на основе технологии виброизображения  отметим программу ВибраМИ </vt:lpstr>
      <vt:lpstr>В 2020 году на 3-й конференции ЭЛСИС  был представлен метод, который может быть применён для решения  проблемы УДО. </vt:lpstr>
      <vt:lpstr>Пилотное исследование в 2021 году подтвердило данное предположение </vt:lpstr>
      <vt:lpstr>Эффект от «объединения» двух компьютерных программ</vt:lpstr>
      <vt:lpstr>Объективизация нравственного мира осужденного - гарантия справедливости УДО. </vt:lpstr>
      <vt:lpstr>ВЫВОДЫ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Георгий</dc:creator>
  <cp:lastModifiedBy>Георгий</cp:lastModifiedBy>
  <cp:revision>352</cp:revision>
  <dcterms:created xsi:type="dcterms:W3CDTF">2019-11-12T09:34:13Z</dcterms:created>
  <dcterms:modified xsi:type="dcterms:W3CDTF">2021-06-23T10:03:41Z</dcterms:modified>
</cp:coreProperties>
</file>