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30" r:id="rId2"/>
    <p:sldId id="361" r:id="rId3"/>
    <p:sldId id="362" r:id="rId4"/>
    <p:sldId id="364" r:id="rId5"/>
    <p:sldId id="357" r:id="rId6"/>
    <p:sldId id="258" r:id="rId7"/>
    <p:sldId id="304" r:id="rId8"/>
    <p:sldId id="355" r:id="rId9"/>
    <p:sldId id="365" r:id="rId10"/>
    <p:sldId id="315" r:id="rId11"/>
    <p:sldId id="350" r:id="rId12"/>
    <p:sldId id="334" r:id="rId13"/>
    <p:sldId id="358" r:id="rId14"/>
    <p:sldId id="359" r:id="rId15"/>
    <p:sldId id="360" r:id="rId16"/>
    <p:sldId id="344" r:id="rId17"/>
    <p:sldId id="345" r:id="rId18"/>
    <p:sldId id="346" r:id="rId19"/>
    <p:sldId id="354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33CCFF"/>
    <a:srgbClr val="00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9799" autoAdjust="0"/>
  </p:normalViewPr>
  <p:slideViewPr>
    <p:cSldViewPr snapToGrid="0">
      <p:cViewPr varScale="1">
        <p:scale>
          <a:sx n="59" d="100"/>
          <a:sy n="59" d="100"/>
        </p:scale>
        <p:origin x="1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Vibra%20all\&#1051;&#1069;&#1058;&#1048;%202017\2020%20&#1087;&#1086;%20&#1086;&#1094;&#1077;&#1085;&#1082;&#1072;&#1084;%20&#1079;&#1072;%20&#1089;&#1077;&#1089;&#1089;&#1080;&#1102;\&#1044;&#1083;&#1103;%20&#1089;&#1090;&#1072;&#1090;&#1100;&#1080;\73%2083%20MOE%2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F0"/>
              </a:solidFill>
              <a:ln>
                <a:noFill/>
              </a:ln>
            </c:spPr>
          </c:marker>
          <c:xVal>
            <c:numRef>
              <c:f>Лист31!$F$2:$F$241</c:f>
              <c:numCache>
                <c:formatCode>General</c:formatCode>
                <c:ptCount val="240"/>
                <c:pt idx="0">
                  <c:v>20</c:v>
                </c:pt>
                <c:pt idx="1">
                  <c:v>10</c:v>
                </c:pt>
                <c:pt idx="2">
                  <c:v>20</c:v>
                </c:pt>
                <c:pt idx="3">
                  <c:v>20</c:v>
                </c:pt>
                <c:pt idx="4">
                  <c:v>30</c:v>
                </c:pt>
                <c:pt idx="5">
                  <c:v>50</c:v>
                </c:pt>
                <c:pt idx="6">
                  <c:v>10</c:v>
                </c:pt>
                <c:pt idx="7">
                  <c:v>30</c:v>
                </c:pt>
                <c:pt idx="8">
                  <c:v>10</c:v>
                </c:pt>
                <c:pt idx="9">
                  <c:v>10</c:v>
                </c:pt>
                <c:pt idx="10">
                  <c:v>70</c:v>
                </c:pt>
                <c:pt idx="11">
                  <c:v>100</c:v>
                </c:pt>
                <c:pt idx="12">
                  <c:v>20</c:v>
                </c:pt>
                <c:pt idx="13">
                  <c:v>80</c:v>
                </c:pt>
                <c:pt idx="14">
                  <c:v>20</c:v>
                </c:pt>
                <c:pt idx="15">
                  <c:v>10</c:v>
                </c:pt>
                <c:pt idx="16">
                  <c:v>20</c:v>
                </c:pt>
                <c:pt idx="17">
                  <c:v>80</c:v>
                </c:pt>
                <c:pt idx="18">
                  <c:v>10</c:v>
                </c:pt>
                <c:pt idx="19">
                  <c:v>20</c:v>
                </c:pt>
                <c:pt idx="20">
                  <c:v>50</c:v>
                </c:pt>
                <c:pt idx="21">
                  <c:v>40</c:v>
                </c:pt>
                <c:pt idx="22">
                  <c:v>90</c:v>
                </c:pt>
                <c:pt idx="23">
                  <c:v>10</c:v>
                </c:pt>
                <c:pt idx="24">
                  <c:v>10</c:v>
                </c:pt>
                <c:pt idx="25">
                  <c:v>90</c:v>
                </c:pt>
                <c:pt idx="26">
                  <c:v>50</c:v>
                </c:pt>
                <c:pt idx="27">
                  <c:v>80</c:v>
                </c:pt>
                <c:pt idx="28">
                  <c:v>50</c:v>
                </c:pt>
                <c:pt idx="29">
                  <c:v>80</c:v>
                </c:pt>
                <c:pt idx="30">
                  <c:v>80</c:v>
                </c:pt>
                <c:pt idx="31">
                  <c:v>100</c:v>
                </c:pt>
                <c:pt idx="32">
                  <c:v>10</c:v>
                </c:pt>
                <c:pt idx="33">
                  <c:v>30</c:v>
                </c:pt>
                <c:pt idx="34">
                  <c:v>20</c:v>
                </c:pt>
                <c:pt idx="35">
                  <c:v>80</c:v>
                </c:pt>
                <c:pt idx="36">
                  <c:v>10</c:v>
                </c:pt>
                <c:pt idx="37">
                  <c:v>10</c:v>
                </c:pt>
                <c:pt idx="38">
                  <c:v>70</c:v>
                </c:pt>
                <c:pt idx="39">
                  <c:v>10</c:v>
                </c:pt>
                <c:pt idx="40">
                  <c:v>80</c:v>
                </c:pt>
                <c:pt idx="41">
                  <c:v>10</c:v>
                </c:pt>
                <c:pt idx="42">
                  <c:v>10</c:v>
                </c:pt>
                <c:pt idx="43">
                  <c:v>50</c:v>
                </c:pt>
                <c:pt idx="44">
                  <c:v>80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80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100</c:v>
                </c:pt>
                <c:pt idx="54">
                  <c:v>40</c:v>
                </c:pt>
                <c:pt idx="55">
                  <c:v>50</c:v>
                </c:pt>
                <c:pt idx="56">
                  <c:v>10</c:v>
                </c:pt>
                <c:pt idx="57">
                  <c:v>50</c:v>
                </c:pt>
                <c:pt idx="58">
                  <c:v>10</c:v>
                </c:pt>
                <c:pt idx="59">
                  <c:v>80</c:v>
                </c:pt>
                <c:pt idx="60">
                  <c:v>20</c:v>
                </c:pt>
                <c:pt idx="61">
                  <c:v>80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10</c:v>
                </c:pt>
                <c:pt idx="66">
                  <c:v>20</c:v>
                </c:pt>
                <c:pt idx="67">
                  <c:v>40</c:v>
                </c:pt>
                <c:pt idx="68">
                  <c:v>10</c:v>
                </c:pt>
                <c:pt idx="69">
                  <c:v>20</c:v>
                </c:pt>
                <c:pt idx="70">
                  <c:v>20</c:v>
                </c:pt>
                <c:pt idx="71">
                  <c:v>10</c:v>
                </c:pt>
                <c:pt idx="72">
                  <c:v>100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80</c:v>
                </c:pt>
                <c:pt idx="79">
                  <c:v>20</c:v>
                </c:pt>
                <c:pt idx="80">
                  <c:v>20</c:v>
                </c:pt>
                <c:pt idx="81">
                  <c:v>10</c:v>
                </c:pt>
                <c:pt idx="82">
                  <c:v>10</c:v>
                </c:pt>
                <c:pt idx="83">
                  <c:v>50</c:v>
                </c:pt>
                <c:pt idx="84">
                  <c:v>80</c:v>
                </c:pt>
                <c:pt idx="85">
                  <c:v>20</c:v>
                </c:pt>
                <c:pt idx="86">
                  <c:v>20</c:v>
                </c:pt>
                <c:pt idx="87">
                  <c:v>50</c:v>
                </c:pt>
                <c:pt idx="88">
                  <c:v>70</c:v>
                </c:pt>
                <c:pt idx="89">
                  <c:v>50</c:v>
                </c:pt>
                <c:pt idx="90">
                  <c:v>40</c:v>
                </c:pt>
                <c:pt idx="91">
                  <c:v>70</c:v>
                </c:pt>
                <c:pt idx="92">
                  <c:v>50</c:v>
                </c:pt>
                <c:pt idx="93">
                  <c:v>20</c:v>
                </c:pt>
                <c:pt idx="94">
                  <c:v>20</c:v>
                </c:pt>
                <c:pt idx="95">
                  <c:v>50</c:v>
                </c:pt>
                <c:pt idx="96">
                  <c:v>10</c:v>
                </c:pt>
                <c:pt idx="97">
                  <c:v>10</c:v>
                </c:pt>
                <c:pt idx="98">
                  <c:v>50</c:v>
                </c:pt>
                <c:pt idx="99">
                  <c:v>80</c:v>
                </c:pt>
                <c:pt idx="100">
                  <c:v>80</c:v>
                </c:pt>
                <c:pt idx="101">
                  <c:v>20</c:v>
                </c:pt>
                <c:pt idx="102">
                  <c:v>10</c:v>
                </c:pt>
                <c:pt idx="103">
                  <c:v>10</c:v>
                </c:pt>
                <c:pt idx="104">
                  <c:v>50</c:v>
                </c:pt>
                <c:pt idx="105">
                  <c:v>10</c:v>
                </c:pt>
                <c:pt idx="106">
                  <c:v>10</c:v>
                </c:pt>
                <c:pt idx="107">
                  <c:v>10</c:v>
                </c:pt>
                <c:pt idx="108">
                  <c:v>20</c:v>
                </c:pt>
                <c:pt idx="109">
                  <c:v>20</c:v>
                </c:pt>
                <c:pt idx="110">
                  <c:v>10</c:v>
                </c:pt>
                <c:pt idx="111">
                  <c:v>80</c:v>
                </c:pt>
                <c:pt idx="112">
                  <c:v>80</c:v>
                </c:pt>
                <c:pt idx="113">
                  <c:v>10</c:v>
                </c:pt>
                <c:pt idx="114">
                  <c:v>10</c:v>
                </c:pt>
                <c:pt idx="115">
                  <c:v>50</c:v>
                </c:pt>
                <c:pt idx="116">
                  <c:v>100</c:v>
                </c:pt>
                <c:pt idx="117">
                  <c:v>10</c:v>
                </c:pt>
                <c:pt idx="118">
                  <c:v>80</c:v>
                </c:pt>
                <c:pt idx="119">
                  <c:v>10</c:v>
                </c:pt>
                <c:pt idx="120">
                  <c:v>10</c:v>
                </c:pt>
                <c:pt idx="121">
                  <c:v>80</c:v>
                </c:pt>
                <c:pt idx="122">
                  <c:v>70</c:v>
                </c:pt>
                <c:pt idx="123">
                  <c:v>70</c:v>
                </c:pt>
                <c:pt idx="124">
                  <c:v>10</c:v>
                </c:pt>
                <c:pt idx="125">
                  <c:v>50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80</c:v>
                </c:pt>
                <c:pt idx="130">
                  <c:v>50</c:v>
                </c:pt>
                <c:pt idx="131">
                  <c:v>100</c:v>
                </c:pt>
                <c:pt idx="132">
                  <c:v>10</c:v>
                </c:pt>
                <c:pt idx="133">
                  <c:v>80</c:v>
                </c:pt>
                <c:pt idx="134">
                  <c:v>10</c:v>
                </c:pt>
                <c:pt idx="135">
                  <c:v>100</c:v>
                </c:pt>
                <c:pt idx="136">
                  <c:v>50</c:v>
                </c:pt>
                <c:pt idx="137">
                  <c:v>80</c:v>
                </c:pt>
                <c:pt idx="138">
                  <c:v>10</c:v>
                </c:pt>
                <c:pt idx="139">
                  <c:v>10</c:v>
                </c:pt>
                <c:pt idx="140">
                  <c:v>40</c:v>
                </c:pt>
                <c:pt idx="141">
                  <c:v>100</c:v>
                </c:pt>
                <c:pt idx="142">
                  <c:v>10</c:v>
                </c:pt>
                <c:pt idx="143">
                  <c:v>50</c:v>
                </c:pt>
                <c:pt idx="144">
                  <c:v>90</c:v>
                </c:pt>
                <c:pt idx="145">
                  <c:v>10</c:v>
                </c:pt>
                <c:pt idx="146">
                  <c:v>80</c:v>
                </c:pt>
                <c:pt idx="147">
                  <c:v>10</c:v>
                </c:pt>
                <c:pt idx="148">
                  <c:v>70</c:v>
                </c:pt>
                <c:pt idx="149">
                  <c:v>80</c:v>
                </c:pt>
                <c:pt idx="150">
                  <c:v>10</c:v>
                </c:pt>
                <c:pt idx="151">
                  <c:v>30</c:v>
                </c:pt>
                <c:pt idx="152">
                  <c:v>10</c:v>
                </c:pt>
                <c:pt idx="153">
                  <c:v>10</c:v>
                </c:pt>
                <c:pt idx="154">
                  <c:v>50</c:v>
                </c:pt>
                <c:pt idx="155">
                  <c:v>10</c:v>
                </c:pt>
                <c:pt idx="156">
                  <c:v>20</c:v>
                </c:pt>
                <c:pt idx="157">
                  <c:v>10</c:v>
                </c:pt>
                <c:pt idx="158">
                  <c:v>90</c:v>
                </c:pt>
                <c:pt idx="159">
                  <c:v>30</c:v>
                </c:pt>
                <c:pt idx="160">
                  <c:v>100</c:v>
                </c:pt>
                <c:pt idx="161">
                  <c:v>100</c:v>
                </c:pt>
                <c:pt idx="162">
                  <c:v>70</c:v>
                </c:pt>
                <c:pt idx="163">
                  <c:v>100</c:v>
                </c:pt>
                <c:pt idx="164">
                  <c:v>30</c:v>
                </c:pt>
                <c:pt idx="165">
                  <c:v>100</c:v>
                </c:pt>
                <c:pt idx="166">
                  <c:v>10</c:v>
                </c:pt>
                <c:pt idx="167">
                  <c:v>100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10</c:v>
                </c:pt>
                <c:pt idx="172">
                  <c:v>10</c:v>
                </c:pt>
                <c:pt idx="173">
                  <c:v>20</c:v>
                </c:pt>
                <c:pt idx="174">
                  <c:v>90</c:v>
                </c:pt>
                <c:pt idx="175">
                  <c:v>20</c:v>
                </c:pt>
                <c:pt idx="176">
                  <c:v>100</c:v>
                </c:pt>
                <c:pt idx="177">
                  <c:v>20</c:v>
                </c:pt>
                <c:pt idx="178">
                  <c:v>20</c:v>
                </c:pt>
                <c:pt idx="179">
                  <c:v>100</c:v>
                </c:pt>
                <c:pt idx="180">
                  <c:v>100</c:v>
                </c:pt>
                <c:pt idx="181">
                  <c:v>90</c:v>
                </c:pt>
                <c:pt idx="182">
                  <c:v>100</c:v>
                </c:pt>
                <c:pt idx="183">
                  <c:v>10</c:v>
                </c:pt>
                <c:pt idx="184">
                  <c:v>70</c:v>
                </c:pt>
                <c:pt idx="185">
                  <c:v>70</c:v>
                </c:pt>
                <c:pt idx="186">
                  <c:v>10</c:v>
                </c:pt>
                <c:pt idx="187">
                  <c:v>20</c:v>
                </c:pt>
                <c:pt idx="188">
                  <c:v>10</c:v>
                </c:pt>
                <c:pt idx="189">
                  <c:v>70</c:v>
                </c:pt>
                <c:pt idx="190">
                  <c:v>100</c:v>
                </c:pt>
                <c:pt idx="191">
                  <c:v>70</c:v>
                </c:pt>
                <c:pt idx="192">
                  <c:v>90</c:v>
                </c:pt>
                <c:pt idx="193">
                  <c:v>70</c:v>
                </c:pt>
                <c:pt idx="194">
                  <c:v>100</c:v>
                </c:pt>
                <c:pt idx="195">
                  <c:v>10</c:v>
                </c:pt>
                <c:pt idx="196">
                  <c:v>100</c:v>
                </c:pt>
                <c:pt idx="197">
                  <c:v>100</c:v>
                </c:pt>
                <c:pt idx="198">
                  <c:v>10</c:v>
                </c:pt>
                <c:pt idx="199">
                  <c:v>80</c:v>
                </c:pt>
                <c:pt idx="200">
                  <c:v>90</c:v>
                </c:pt>
                <c:pt idx="201">
                  <c:v>90</c:v>
                </c:pt>
                <c:pt idx="202">
                  <c:v>100</c:v>
                </c:pt>
                <c:pt idx="203">
                  <c:v>10</c:v>
                </c:pt>
                <c:pt idx="204">
                  <c:v>20</c:v>
                </c:pt>
                <c:pt idx="205">
                  <c:v>20</c:v>
                </c:pt>
                <c:pt idx="206">
                  <c:v>10</c:v>
                </c:pt>
                <c:pt idx="207">
                  <c:v>20</c:v>
                </c:pt>
                <c:pt idx="208">
                  <c:v>20</c:v>
                </c:pt>
                <c:pt idx="209">
                  <c:v>20</c:v>
                </c:pt>
                <c:pt idx="210">
                  <c:v>80</c:v>
                </c:pt>
                <c:pt idx="211">
                  <c:v>20</c:v>
                </c:pt>
                <c:pt idx="212">
                  <c:v>50</c:v>
                </c:pt>
                <c:pt idx="213">
                  <c:v>20</c:v>
                </c:pt>
                <c:pt idx="214">
                  <c:v>10</c:v>
                </c:pt>
                <c:pt idx="215">
                  <c:v>70</c:v>
                </c:pt>
                <c:pt idx="216">
                  <c:v>10</c:v>
                </c:pt>
                <c:pt idx="217">
                  <c:v>90</c:v>
                </c:pt>
                <c:pt idx="218">
                  <c:v>10</c:v>
                </c:pt>
                <c:pt idx="219">
                  <c:v>100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10</c:v>
                </c:pt>
                <c:pt idx="225">
                  <c:v>20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40</c:v>
                </c:pt>
                <c:pt idx="230">
                  <c:v>20</c:v>
                </c:pt>
                <c:pt idx="231">
                  <c:v>20</c:v>
                </c:pt>
                <c:pt idx="232">
                  <c:v>100</c:v>
                </c:pt>
                <c:pt idx="233">
                  <c:v>10</c:v>
                </c:pt>
                <c:pt idx="234">
                  <c:v>10</c:v>
                </c:pt>
                <c:pt idx="235">
                  <c:v>90</c:v>
                </c:pt>
                <c:pt idx="236">
                  <c:v>70</c:v>
                </c:pt>
                <c:pt idx="237">
                  <c:v>10</c:v>
                </c:pt>
                <c:pt idx="238">
                  <c:v>100</c:v>
                </c:pt>
                <c:pt idx="239">
                  <c:v>100</c:v>
                </c:pt>
              </c:numCache>
            </c:numRef>
          </c:xVal>
          <c:yVal>
            <c:numRef>
              <c:f>Лист31!$M$2:$M$241</c:f>
              <c:numCache>
                <c:formatCode>0.00</c:formatCode>
                <c:ptCount val="240"/>
                <c:pt idx="0">
                  <c:v>0.62000000000000288</c:v>
                </c:pt>
                <c:pt idx="1">
                  <c:v>1.1300000000000021</c:v>
                </c:pt>
                <c:pt idx="2">
                  <c:v>7.51</c:v>
                </c:pt>
                <c:pt idx="3">
                  <c:v>0.39000000000000162</c:v>
                </c:pt>
                <c:pt idx="4">
                  <c:v>1.0399999999999934</c:v>
                </c:pt>
                <c:pt idx="5">
                  <c:v>0.65000000000000102</c:v>
                </c:pt>
                <c:pt idx="6">
                  <c:v>2</c:v>
                </c:pt>
                <c:pt idx="7">
                  <c:v>0.2</c:v>
                </c:pt>
                <c:pt idx="8">
                  <c:v>10</c:v>
                </c:pt>
                <c:pt idx="9">
                  <c:v>2.9999999999999392E-2</c:v>
                </c:pt>
                <c:pt idx="10">
                  <c:v>0.10999999999999943</c:v>
                </c:pt>
                <c:pt idx="11">
                  <c:v>0.15000000000000571</c:v>
                </c:pt>
                <c:pt idx="12">
                  <c:v>1.1499999999999944</c:v>
                </c:pt>
                <c:pt idx="13">
                  <c:v>4.9999999999997408E-2</c:v>
                </c:pt>
                <c:pt idx="14">
                  <c:v>0.32000000000000134</c:v>
                </c:pt>
                <c:pt idx="15">
                  <c:v>0.24000000000000021</c:v>
                </c:pt>
                <c:pt idx="16">
                  <c:v>0.10000000000000142</c:v>
                </c:pt>
                <c:pt idx="17">
                  <c:v>1.1099999999999948</c:v>
                </c:pt>
                <c:pt idx="18">
                  <c:v>10</c:v>
                </c:pt>
                <c:pt idx="19">
                  <c:v>0.4400000000000015</c:v>
                </c:pt>
                <c:pt idx="20">
                  <c:v>0.35000000000000142</c:v>
                </c:pt>
                <c:pt idx="21">
                  <c:v>0.13000000000000256</c:v>
                </c:pt>
                <c:pt idx="22">
                  <c:v>0.48000000000000398</c:v>
                </c:pt>
                <c:pt idx="23">
                  <c:v>0.59999999999999964</c:v>
                </c:pt>
                <c:pt idx="24">
                  <c:v>2.9999999999999392E-2</c:v>
                </c:pt>
                <c:pt idx="25">
                  <c:v>1.3499999999999894</c:v>
                </c:pt>
                <c:pt idx="26">
                  <c:v>0.53000000000000114</c:v>
                </c:pt>
                <c:pt idx="27">
                  <c:v>6.9999999999993526E-2</c:v>
                </c:pt>
                <c:pt idx="28">
                  <c:v>2.1400000000000006</c:v>
                </c:pt>
                <c:pt idx="29">
                  <c:v>2</c:v>
                </c:pt>
                <c:pt idx="30">
                  <c:v>0.96999999999999964</c:v>
                </c:pt>
                <c:pt idx="31">
                  <c:v>0.17000000000000171</c:v>
                </c:pt>
                <c:pt idx="32">
                  <c:v>2.6400000000000006</c:v>
                </c:pt>
                <c:pt idx="33">
                  <c:v>0.5</c:v>
                </c:pt>
                <c:pt idx="34">
                  <c:v>0.63000000000000111</c:v>
                </c:pt>
                <c:pt idx="35">
                  <c:v>7.9999999999998669E-2</c:v>
                </c:pt>
                <c:pt idx="36">
                  <c:v>0.64000000000000279</c:v>
                </c:pt>
                <c:pt idx="37">
                  <c:v>0.78</c:v>
                </c:pt>
                <c:pt idx="38">
                  <c:v>0.1800000000000069</c:v>
                </c:pt>
                <c:pt idx="39">
                  <c:v>0.41000000000000031</c:v>
                </c:pt>
                <c:pt idx="40">
                  <c:v>0.1800000000000069</c:v>
                </c:pt>
                <c:pt idx="41">
                  <c:v>0.27</c:v>
                </c:pt>
                <c:pt idx="42">
                  <c:v>2.4699999999999998</c:v>
                </c:pt>
                <c:pt idx="43">
                  <c:v>4.9999999999997408E-2</c:v>
                </c:pt>
                <c:pt idx="44">
                  <c:v>1.2699999999999902</c:v>
                </c:pt>
                <c:pt idx="45">
                  <c:v>0.58000000000000052</c:v>
                </c:pt>
                <c:pt idx="46">
                  <c:v>0.77000000000000124</c:v>
                </c:pt>
                <c:pt idx="47">
                  <c:v>2.0999999999999988</c:v>
                </c:pt>
                <c:pt idx="48">
                  <c:v>9.09</c:v>
                </c:pt>
                <c:pt idx="49">
                  <c:v>2.0799999999999983</c:v>
                </c:pt>
                <c:pt idx="50">
                  <c:v>2.7300000000000004</c:v>
                </c:pt>
                <c:pt idx="51">
                  <c:v>9.94</c:v>
                </c:pt>
                <c:pt idx="52">
                  <c:v>0.99000000000000021</c:v>
                </c:pt>
                <c:pt idx="53">
                  <c:v>0</c:v>
                </c:pt>
                <c:pt idx="54">
                  <c:v>0.18000000000000024</c:v>
                </c:pt>
                <c:pt idx="55">
                  <c:v>4.9999999999997408E-2</c:v>
                </c:pt>
                <c:pt idx="56">
                  <c:v>0.72000000000000064</c:v>
                </c:pt>
                <c:pt idx="57">
                  <c:v>0.11999999999999721</c:v>
                </c:pt>
                <c:pt idx="58">
                  <c:v>1.8000000000000007</c:v>
                </c:pt>
                <c:pt idx="59">
                  <c:v>20</c:v>
                </c:pt>
                <c:pt idx="60">
                  <c:v>0.57000000000000062</c:v>
                </c:pt>
                <c:pt idx="61">
                  <c:v>1.0199999999999902</c:v>
                </c:pt>
                <c:pt idx="62">
                  <c:v>0.42000000000000182</c:v>
                </c:pt>
                <c:pt idx="63">
                  <c:v>0.16000000000000028</c:v>
                </c:pt>
                <c:pt idx="64">
                  <c:v>0.94000000000000161</c:v>
                </c:pt>
                <c:pt idx="65">
                  <c:v>2.8699999999999997</c:v>
                </c:pt>
                <c:pt idx="66">
                  <c:v>0.89999999999999913</c:v>
                </c:pt>
                <c:pt idx="67">
                  <c:v>0.46000000000000085</c:v>
                </c:pt>
                <c:pt idx="68">
                  <c:v>1.6300000000000021</c:v>
                </c:pt>
                <c:pt idx="69">
                  <c:v>0.47000000000000008</c:v>
                </c:pt>
                <c:pt idx="70">
                  <c:v>10.84</c:v>
                </c:pt>
                <c:pt idx="71">
                  <c:v>1.3900000000000021</c:v>
                </c:pt>
                <c:pt idx="72">
                  <c:v>6.4000000000000083</c:v>
                </c:pt>
                <c:pt idx="73">
                  <c:v>2.4899999999999998</c:v>
                </c:pt>
                <c:pt idx="74">
                  <c:v>7.0000000000000367E-2</c:v>
                </c:pt>
                <c:pt idx="75">
                  <c:v>10</c:v>
                </c:pt>
                <c:pt idx="76">
                  <c:v>0.37000000000000038</c:v>
                </c:pt>
                <c:pt idx="77">
                  <c:v>0.58000000000000052</c:v>
                </c:pt>
                <c:pt idx="78">
                  <c:v>0.70000000000000284</c:v>
                </c:pt>
                <c:pt idx="79">
                  <c:v>0.62000000000000288</c:v>
                </c:pt>
                <c:pt idx="80">
                  <c:v>1</c:v>
                </c:pt>
                <c:pt idx="81">
                  <c:v>9.8700000000000028</c:v>
                </c:pt>
                <c:pt idx="82">
                  <c:v>1.7300000000000013</c:v>
                </c:pt>
                <c:pt idx="83">
                  <c:v>0.24000000000000199</c:v>
                </c:pt>
                <c:pt idx="84">
                  <c:v>1.7999999999999921</c:v>
                </c:pt>
                <c:pt idx="85">
                  <c:v>0.38000000000000056</c:v>
                </c:pt>
                <c:pt idx="86">
                  <c:v>0.68000000000000071</c:v>
                </c:pt>
                <c:pt idx="87">
                  <c:v>0.15999999999999762</c:v>
                </c:pt>
                <c:pt idx="88">
                  <c:v>0.10999999999999943</c:v>
                </c:pt>
                <c:pt idx="89">
                  <c:v>0.2800000000000013</c:v>
                </c:pt>
                <c:pt idx="90">
                  <c:v>0.32000000000000134</c:v>
                </c:pt>
                <c:pt idx="91">
                  <c:v>0.10999999999999943</c:v>
                </c:pt>
                <c:pt idx="92">
                  <c:v>0.18000000000000024</c:v>
                </c:pt>
                <c:pt idx="93">
                  <c:v>0.26000000000000156</c:v>
                </c:pt>
                <c:pt idx="94">
                  <c:v>20</c:v>
                </c:pt>
                <c:pt idx="95">
                  <c:v>2.0000000000003237E-2</c:v>
                </c:pt>
                <c:pt idx="96">
                  <c:v>0.5</c:v>
                </c:pt>
                <c:pt idx="97">
                  <c:v>1.869999999999995</c:v>
                </c:pt>
                <c:pt idx="98">
                  <c:v>0.49000000000000232</c:v>
                </c:pt>
                <c:pt idx="99">
                  <c:v>1.9599999999999891</c:v>
                </c:pt>
                <c:pt idx="100">
                  <c:v>1.3400000000000041</c:v>
                </c:pt>
                <c:pt idx="101">
                  <c:v>0.53000000000000114</c:v>
                </c:pt>
                <c:pt idx="102">
                  <c:v>1.9299999999999951</c:v>
                </c:pt>
                <c:pt idx="103">
                  <c:v>0.37000000000000038</c:v>
                </c:pt>
                <c:pt idx="104">
                  <c:v>0.2800000000000013</c:v>
                </c:pt>
                <c:pt idx="105">
                  <c:v>9.9700000000000006</c:v>
                </c:pt>
                <c:pt idx="106">
                  <c:v>9.0000000000000066E-2</c:v>
                </c:pt>
                <c:pt idx="107">
                  <c:v>1.0399999999999934</c:v>
                </c:pt>
                <c:pt idx="108">
                  <c:v>20</c:v>
                </c:pt>
                <c:pt idx="109">
                  <c:v>19.920000000000002</c:v>
                </c:pt>
                <c:pt idx="110">
                  <c:v>3.6400000000000006</c:v>
                </c:pt>
                <c:pt idx="111">
                  <c:v>0.12999999999999601</c:v>
                </c:pt>
                <c:pt idx="112">
                  <c:v>0.2800000000000013</c:v>
                </c:pt>
                <c:pt idx="113">
                  <c:v>1.7300000000000013</c:v>
                </c:pt>
                <c:pt idx="114">
                  <c:v>3.3099999999999987</c:v>
                </c:pt>
                <c:pt idx="115">
                  <c:v>9.0000000000003577E-2</c:v>
                </c:pt>
                <c:pt idx="116">
                  <c:v>6.6099999999999985</c:v>
                </c:pt>
                <c:pt idx="117">
                  <c:v>4.1999999999999975</c:v>
                </c:pt>
                <c:pt idx="118">
                  <c:v>0.20000000000000284</c:v>
                </c:pt>
                <c:pt idx="119">
                  <c:v>1.91</c:v>
                </c:pt>
                <c:pt idx="120">
                  <c:v>4.84</c:v>
                </c:pt>
                <c:pt idx="121">
                  <c:v>0.84999999999999465</c:v>
                </c:pt>
                <c:pt idx="122">
                  <c:v>0.76000000000000723</c:v>
                </c:pt>
                <c:pt idx="123">
                  <c:v>0.73000000000000465</c:v>
                </c:pt>
                <c:pt idx="124">
                  <c:v>4.0600000000000005</c:v>
                </c:pt>
                <c:pt idx="125">
                  <c:v>0.21999999999999981</c:v>
                </c:pt>
                <c:pt idx="126">
                  <c:v>2.0099999999999998</c:v>
                </c:pt>
                <c:pt idx="127">
                  <c:v>10</c:v>
                </c:pt>
                <c:pt idx="128">
                  <c:v>0.81000000000000061</c:v>
                </c:pt>
                <c:pt idx="129">
                  <c:v>1.5600000000000023</c:v>
                </c:pt>
                <c:pt idx="130">
                  <c:v>0.88000000000000311</c:v>
                </c:pt>
                <c:pt idx="131">
                  <c:v>4.0799999999999983</c:v>
                </c:pt>
                <c:pt idx="132">
                  <c:v>0.93999999999999961</c:v>
                </c:pt>
                <c:pt idx="133">
                  <c:v>3.000000000000121E-2</c:v>
                </c:pt>
                <c:pt idx="134">
                  <c:v>0.5900000000000003</c:v>
                </c:pt>
                <c:pt idx="135">
                  <c:v>0.31999999999999529</c:v>
                </c:pt>
                <c:pt idx="136">
                  <c:v>0.88000000000000311</c:v>
                </c:pt>
                <c:pt idx="137">
                  <c:v>3.1599999999999966</c:v>
                </c:pt>
                <c:pt idx="138">
                  <c:v>0.47000000000000081</c:v>
                </c:pt>
                <c:pt idx="139">
                  <c:v>1.2599999999999933</c:v>
                </c:pt>
                <c:pt idx="140">
                  <c:v>0.95000000000000284</c:v>
                </c:pt>
                <c:pt idx="141">
                  <c:v>2.0999999999999943</c:v>
                </c:pt>
                <c:pt idx="142">
                  <c:v>1.3000000000000007</c:v>
                </c:pt>
                <c:pt idx="143">
                  <c:v>2.0000000000003237E-2</c:v>
                </c:pt>
                <c:pt idx="144">
                  <c:v>7.9999999999998669E-2</c:v>
                </c:pt>
                <c:pt idx="145">
                  <c:v>10</c:v>
                </c:pt>
                <c:pt idx="146">
                  <c:v>0.26000000000000512</c:v>
                </c:pt>
                <c:pt idx="147">
                  <c:v>8.000000000000021E-2</c:v>
                </c:pt>
                <c:pt idx="148">
                  <c:v>0.67000000000000404</c:v>
                </c:pt>
                <c:pt idx="149">
                  <c:v>0.31000000000000238</c:v>
                </c:pt>
                <c:pt idx="150">
                  <c:v>0.15000000000000041</c:v>
                </c:pt>
                <c:pt idx="151">
                  <c:v>0.89000000000000112</c:v>
                </c:pt>
                <c:pt idx="152">
                  <c:v>0.7400000000000021</c:v>
                </c:pt>
                <c:pt idx="153">
                  <c:v>1.91</c:v>
                </c:pt>
                <c:pt idx="154">
                  <c:v>0.11999999999999721</c:v>
                </c:pt>
                <c:pt idx="155">
                  <c:v>1.7100000000000017</c:v>
                </c:pt>
                <c:pt idx="156">
                  <c:v>0.27</c:v>
                </c:pt>
                <c:pt idx="157">
                  <c:v>1.4700000000000006</c:v>
                </c:pt>
                <c:pt idx="158">
                  <c:v>5.75</c:v>
                </c:pt>
                <c:pt idx="159">
                  <c:v>0.29000000000000031</c:v>
                </c:pt>
                <c:pt idx="160">
                  <c:v>6.9999999999993526E-2</c:v>
                </c:pt>
                <c:pt idx="161">
                  <c:v>0</c:v>
                </c:pt>
                <c:pt idx="162">
                  <c:v>0.20999999999999458</c:v>
                </c:pt>
                <c:pt idx="163">
                  <c:v>0</c:v>
                </c:pt>
                <c:pt idx="164">
                  <c:v>0.33000000000000035</c:v>
                </c:pt>
                <c:pt idx="165">
                  <c:v>0.10999999999999943</c:v>
                </c:pt>
                <c:pt idx="166">
                  <c:v>10</c:v>
                </c:pt>
                <c:pt idx="167">
                  <c:v>0.26999999999999724</c:v>
                </c:pt>
                <c:pt idx="168">
                  <c:v>0.60999999999999965</c:v>
                </c:pt>
                <c:pt idx="169">
                  <c:v>0.53000000000000114</c:v>
                </c:pt>
                <c:pt idx="170">
                  <c:v>20</c:v>
                </c:pt>
                <c:pt idx="171">
                  <c:v>0.57000000000000062</c:v>
                </c:pt>
                <c:pt idx="172">
                  <c:v>5.56</c:v>
                </c:pt>
                <c:pt idx="173">
                  <c:v>1.0000000000001561E-2</c:v>
                </c:pt>
                <c:pt idx="174">
                  <c:v>9.8300000000000018</c:v>
                </c:pt>
                <c:pt idx="175">
                  <c:v>1.1400000000000021</c:v>
                </c:pt>
                <c:pt idx="176">
                  <c:v>3.000000000000121E-2</c:v>
                </c:pt>
                <c:pt idx="177">
                  <c:v>7.9999999999998669E-2</c:v>
                </c:pt>
                <c:pt idx="178">
                  <c:v>0.71000000000000085</c:v>
                </c:pt>
                <c:pt idx="179">
                  <c:v>1.1099999999999948</c:v>
                </c:pt>
                <c:pt idx="180">
                  <c:v>1.000000000000513E-2</c:v>
                </c:pt>
                <c:pt idx="181">
                  <c:v>0.25</c:v>
                </c:pt>
                <c:pt idx="182">
                  <c:v>6.9999999999993526E-2</c:v>
                </c:pt>
                <c:pt idx="183">
                  <c:v>10</c:v>
                </c:pt>
                <c:pt idx="184">
                  <c:v>0.43000000000000682</c:v>
                </c:pt>
                <c:pt idx="185">
                  <c:v>2.5900000000000034</c:v>
                </c:pt>
                <c:pt idx="186">
                  <c:v>3.8200000000000003</c:v>
                </c:pt>
                <c:pt idx="187">
                  <c:v>2.59</c:v>
                </c:pt>
                <c:pt idx="188">
                  <c:v>2.25</c:v>
                </c:pt>
                <c:pt idx="189">
                  <c:v>7.9999999999998669E-2</c:v>
                </c:pt>
                <c:pt idx="190">
                  <c:v>4.6800000000000068</c:v>
                </c:pt>
                <c:pt idx="191">
                  <c:v>0.43999999999999984</c:v>
                </c:pt>
                <c:pt idx="192">
                  <c:v>0.31000000000000238</c:v>
                </c:pt>
                <c:pt idx="193">
                  <c:v>0.31999999999999529</c:v>
                </c:pt>
                <c:pt idx="194">
                  <c:v>0.29999999999999888</c:v>
                </c:pt>
                <c:pt idx="195">
                  <c:v>1.789999999999994</c:v>
                </c:pt>
                <c:pt idx="196">
                  <c:v>0.12000000000000456</c:v>
                </c:pt>
                <c:pt idx="197">
                  <c:v>6.9099999999999984</c:v>
                </c:pt>
                <c:pt idx="198">
                  <c:v>0.98000000000000043</c:v>
                </c:pt>
                <c:pt idx="199">
                  <c:v>4.000000000000644E-2</c:v>
                </c:pt>
                <c:pt idx="200">
                  <c:v>0.36000000000000032</c:v>
                </c:pt>
                <c:pt idx="201">
                  <c:v>1.7399999999999896</c:v>
                </c:pt>
                <c:pt idx="202">
                  <c:v>3.3499999999999943</c:v>
                </c:pt>
                <c:pt idx="203">
                  <c:v>0.10999999999999943</c:v>
                </c:pt>
                <c:pt idx="204">
                  <c:v>0.4900000000000001</c:v>
                </c:pt>
                <c:pt idx="205">
                  <c:v>0.85000000000000164</c:v>
                </c:pt>
                <c:pt idx="206">
                  <c:v>8.6399999999999988</c:v>
                </c:pt>
                <c:pt idx="207">
                  <c:v>0.85999999999999965</c:v>
                </c:pt>
                <c:pt idx="208">
                  <c:v>0.5</c:v>
                </c:pt>
                <c:pt idx="209">
                  <c:v>0.19000000000000139</c:v>
                </c:pt>
                <c:pt idx="210">
                  <c:v>0.5</c:v>
                </c:pt>
                <c:pt idx="211">
                  <c:v>0.750000000000002</c:v>
                </c:pt>
                <c:pt idx="212">
                  <c:v>0.1899999999999987</c:v>
                </c:pt>
                <c:pt idx="213">
                  <c:v>0.14999999999999944</c:v>
                </c:pt>
                <c:pt idx="214">
                  <c:v>3.4600000000000009</c:v>
                </c:pt>
                <c:pt idx="215">
                  <c:v>4.000000000000644E-2</c:v>
                </c:pt>
                <c:pt idx="216">
                  <c:v>0.41000000000000031</c:v>
                </c:pt>
                <c:pt idx="217">
                  <c:v>1.7900000000000071</c:v>
                </c:pt>
                <c:pt idx="218">
                  <c:v>0.750000000000002</c:v>
                </c:pt>
                <c:pt idx="219">
                  <c:v>3.3299999999999983</c:v>
                </c:pt>
                <c:pt idx="220">
                  <c:v>0.64000000000000279</c:v>
                </c:pt>
                <c:pt idx="221">
                  <c:v>0.31000000000000033</c:v>
                </c:pt>
                <c:pt idx="222">
                  <c:v>0.84000000000000064</c:v>
                </c:pt>
                <c:pt idx="223">
                  <c:v>1.25</c:v>
                </c:pt>
                <c:pt idx="224">
                  <c:v>1.4600000000000009</c:v>
                </c:pt>
                <c:pt idx="225">
                  <c:v>5.9999999999999026E-2</c:v>
                </c:pt>
                <c:pt idx="226">
                  <c:v>3.2999999999999972</c:v>
                </c:pt>
                <c:pt idx="227">
                  <c:v>1.9999999999996021E-2</c:v>
                </c:pt>
                <c:pt idx="228">
                  <c:v>0</c:v>
                </c:pt>
                <c:pt idx="229">
                  <c:v>0.43000000000000038</c:v>
                </c:pt>
                <c:pt idx="230">
                  <c:v>0.40000000000000008</c:v>
                </c:pt>
                <c:pt idx="231">
                  <c:v>1.2899999999999934</c:v>
                </c:pt>
                <c:pt idx="232">
                  <c:v>0.17000000000000171</c:v>
                </c:pt>
                <c:pt idx="233">
                  <c:v>0.60999999999999965</c:v>
                </c:pt>
                <c:pt idx="234">
                  <c:v>3.3000000000000007</c:v>
                </c:pt>
                <c:pt idx="235">
                  <c:v>0.31000000000000238</c:v>
                </c:pt>
                <c:pt idx="236">
                  <c:v>0</c:v>
                </c:pt>
                <c:pt idx="237">
                  <c:v>9.49</c:v>
                </c:pt>
                <c:pt idx="238">
                  <c:v>0</c:v>
                </c:pt>
                <c:pt idx="239">
                  <c:v>1.000000000000513E-2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04-4946-8A73-58657D4B2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993024"/>
        <c:axId val="70995328"/>
      </c:scatterChart>
      <c:valAx>
        <c:axId val="70993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200" baseline="0"/>
                </a:pPr>
                <a:r>
                  <a:rPr lang="ru-RU" sz="1200" baseline="0"/>
                  <a:t>Успеваемость по трем сессиям</a:t>
                </a:r>
              </a:p>
              <a:p>
                <a:pPr>
                  <a:defRPr lang="en-US" sz="1200" baseline="0"/>
                </a:pPr>
                <a:endParaRPr lang="ru-RU" sz="1200" baseline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70995328"/>
        <c:crosses val="autoZero"/>
        <c:crossBetween val="midCat"/>
      </c:valAx>
      <c:valAx>
        <c:axId val="70995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200" baseline="0"/>
                </a:pPr>
                <a:r>
                  <a:rPr lang="ru-RU" sz="1200" baseline="0"/>
                  <a:t>Разница с расчетным значением нейронной сети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70993024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0.2344</cdr:x>
      <cdr:y>0.1138</cdr:y>
    </cdr:from>
    <cdr:to>
      <cdr:x>0.32209</cdr:x>
      <cdr:y>0.26553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650670" y="391886"/>
          <a:ext cx="617517" cy="5225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0.64587</cdr:x>
      <cdr:y>0.1069</cdr:y>
    </cdr:from>
    <cdr:to>
      <cdr:x>0.73356</cdr:x>
      <cdr:y>0.25863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548249" y="368135"/>
          <a:ext cx="617517" cy="5225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0.71332</cdr:x>
      <cdr:y>0.39657</cdr:y>
    </cdr:from>
    <cdr:to>
      <cdr:x>0.80101</cdr:x>
      <cdr:y>0.5483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023263" y="1365662"/>
          <a:ext cx="617517" cy="5225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imes New Roman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Times New Roman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900C44-C73E-41D5-830E-C00DA89EC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08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02D6D8-4A77-4E12-96E2-9C73204BC3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1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ru-RU" dirty="0" smtClean="0"/>
              <a:t>Исследования ведется 3 года  на базе ЛЭТИ</a:t>
            </a:r>
            <a:r>
              <a:rPr lang="ru-RU" baseline="0" dirty="0" smtClean="0"/>
              <a:t> факультет ФКТИ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Устойчиво падает</a:t>
            </a:r>
            <a:r>
              <a:rPr lang="ru-RU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en-US" b="1" baseline="0" dirty="0" smtClean="0">
                <a:latin typeface="Arial" panose="020B0604020202020204" pitchFamily="34" charset="0"/>
              </a:rPr>
              <a:t>LM</a:t>
            </a:r>
            <a:r>
              <a:rPr lang="ru-RU" altLang="en-US" baseline="0" dirty="0" smtClean="0">
                <a:latin typeface="Arial" panose="020B0604020202020204" pitchFamily="34" charset="0"/>
              </a:rPr>
              <a:t> (становится больше гуманитариев), устойчиво растут </a:t>
            </a:r>
            <a:r>
              <a:rPr lang="en-US" altLang="en-US" baseline="0" dirty="0" smtClean="0">
                <a:latin typeface="Arial" panose="020B0604020202020204" pitchFamily="34" charset="0"/>
              </a:rPr>
              <a:t>AS, AB, IE</a:t>
            </a:r>
            <a:r>
              <a:rPr lang="ru-RU" altLang="en-US" baseline="0" dirty="0" smtClean="0">
                <a:latin typeface="Arial" panose="020B0604020202020204" pitchFamily="34" charset="0"/>
              </a:rPr>
              <a:t> (гуманитариев становится больше и они приходят с «стремлениями» что-то сделать. И возможно </a:t>
            </a:r>
            <a:r>
              <a:rPr lang="ru-RU" altLang="en-US" b="1" baseline="0" dirty="0" smtClean="0">
                <a:latin typeface="Arial" panose="020B0604020202020204" pitchFamily="34" charset="0"/>
              </a:rPr>
              <a:t>осознанный</a:t>
            </a:r>
            <a:r>
              <a:rPr lang="ru-RU" altLang="en-US" baseline="0" dirty="0" smtClean="0">
                <a:latin typeface="Arial" panose="020B0604020202020204" pitchFamily="34" charset="0"/>
              </a:rPr>
              <a:t> уход  гуманитариев от обучения на «юристов-экономистов»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Стабильно высокие: </a:t>
            </a:r>
            <a:r>
              <a:rPr lang="en-US" altLang="en-US" baseline="0" dirty="0" smtClean="0">
                <a:latin typeface="Arial" panose="020B0604020202020204" pitchFamily="34" charset="0"/>
              </a:rPr>
              <a:t>LM</a:t>
            </a:r>
            <a:r>
              <a:rPr lang="ru-RU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en-US" baseline="0" dirty="0" smtClean="0">
                <a:latin typeface="Arial" panose="020B0604020202020204" pitchFamily="34" charset="0"/>
              </a:rPr>
              <a:t>(</a:t>
            </a:r>
            <a:r>
              <a:rPr lang="ru-RU" altLang="en-US" baseline="0" dirty="0" smtClean="0">
                <a:latin typeface="Arial" panose="020B0604020202020204" pitchFamily="34" charset="0"/>
              </a:rPr>
              <a:t>техническая кафедра с высоким проходным баллом), </a:t>
            </a:r>
            <a:r>
              <a:rPr lang="en-US" altLang="en-US" baseline="0" dirty="0" smtClean="0">
                <a:latin typeface="Arial" panose="020B0604020202020204" pitchFamily="34" charset="0"/>
              </a:rPr>
              <a:t>VS, BK</a:t>
            </a:r>
            <a:r>
              <a:rPr lang="ru-RU" altLang="en-US" baseline="0" dirty="0" smtClean="0">
                <a:latin typeface="Arial" panose="020B0604020202020204" pitchFamily="34" charset="0"/>
              </a:rPr>
              <a:t> (техническая кафедра, осваивать новое руками), </a:t>
            </a:r>
            <a:r>
              <a:rPr lang="en-US" altLang="en-US" baseline="0" dirty="0" smtClean="0">
                <a:latin typeface="Arial" panose="020B0604020202020204" pitchFamily="34" charset="0"/>
              </a:rPr>
              <a:t>AS</a:t>
            </a:r>
            <a:r>
              <a:rPr lang="ru-RU" altLang="en-US" baseline="0" dirty="0" smtClean="0">
                <a:latin typeface="Arial" panose="020B0604020202020204" pitchFamily="34" charset="0"/>
              </a:rPr>
              <a:t> (желание свершений)</a:t>
            </a:r>
            <a:r>
              <a:rPr lang="en-US" altLang="en-US" baseline="0" dirty="0" smtClean="0">
                <a:latin typeface="Arial" panose="020B0604020202020204" pitchFamily="34" charset="0"/>
              </a:rPr>
              <a:t>, IA </a:t>
            </a:r>
            <a:r>
              <a:rPr lang="ru-RU" altLang="en-US" baseline="0" dirty="0" smtClean="0">
                <a:latin typeface="Arial" panose="020B0604020202020204" pitchFamily="34" charset="0"/>
              </a:rPr>
              <a:t>и </a:t>
            </a:r>
            <a:r>
              <a:rPr lang="en-US" altLang="en-US" baseline="0" dirty="0" smtClean="0">
                <a:latin typeface="Arial" panose="020B0604020202020204" pitchFamily="34" charset="0"/>
              </a:rPr>
              <a:t>IE </a:t>
            </a:r>
            <a:r>
              <a:rPr lang="ru-RU" altLang="en-US" baseline="0" dirty="0" smtClean="0">
                <a:latin typeface="Arial" panose="020B0604020202020204" pitchFamily="34" charset="0"/>
              </a:rPr>
              <a:t>(в новых для школьников дисциплинах без общения никак)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729670-CC5B-4B95-8203-8CB7D1A0BC3E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Нельзя делать оценки только по одному МИ. Только по общему профилю. </a:t>
            </a:r>
            <a:r>
              <a:rPr lang="ru-RU" b="1" dirty="0" smtClean="0"/>
              <a:t>И учитывать техник или гуманитарий. </a:t>
            </a:r>
          </a:p>
          <a:p>
            <a:r>
              <a:rPr lang="ru-RU" dirty="0" smtClean="0"/>
              <a:t>П1. </a:t>
            </a:r>
            <a:r>
              <a:rPr lang="ru-RU" b="1" dirty="0" smtClean="0"/>
              <a:t>Технический профиль ФКТИ </a:t>
            </a:r>
            <a:r>
              <a:rPr lang="ru-RU" dirty="0" smtClean="0"/>
              <a:t>Логико-математический МИ имеет высокое значение, более 60%.  У студентов с техническим профилем он заметно выше, чем у гуманитариев. </a:t>
            </a:r>
            <a:endParaRPr lang="ru-RU" b="1" dirty="0" smtClean="0"/>
          </a:p>
          <a:p>
            <a:pPr marL="342900" indent="-342900">
              <a:buNone/>
            </a:pPr>
            <a:endParaRPr lang="ru-RU" sz="1100" dirty="0" smtClean="0"/>
          </a:p>
          <a:p>
            <a:r>
              <a:rPr lang="ru-RU" dirty="0" smtClean="0"/>
              <a:t>П2. П3.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Выполнение любого вида деятельности, психологический комфорт при этом. </a:t>
            </a:r>
            <a:r>
              <a:rPr lang="ru-RU" dirty="0" smtClean="0"/>
              <a:t>У студентов с техническим профилем </a:t>
            </a:r>
            <a:r>
              <a:rPr lang="ru-RU" dirty="0" err="1" smtClean="0"/>
              <a:t>внутриличностный</a:t>
            </a:r>
            <a:r>
              <a:rPr lang="ru-RU" dirty="0" smtClean="0"/>
              <a:t> МИ является преобладающим,  более 70% . Гуманитарии, наоборот, лучше себя чувствуют в коллективе,  межличностный  МИ более 55-60%. Техники способны в нужный момент «заставить себя» выполнять то, что от них требуется и лучше выполняют самостоятельную работу. Гуманитарии добиваются поставленных задач в ходе общения и коллективного решения задач. </a:t>
            </a:r>
            <a:endParaRPr lang="ru-RU" b="1" dirty="0" smtClean="0"/>
          </a:p>
          <a:p>
            <a:endParaRPr lang="ru-RU" sz="1100" dirty="0" smtClean="0"/>
          </a:p>
          <a:p>
            <a:r>
              <a:rPr lang="ru-RU" sz="1100" dirty="0" smtClean="0"/>
              <a:t>П4. </a:t>
            </a:r>
            <a:r>
              <a:rPr lang="ru-RU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отличии от классической алгебры школы – обобщенное представление данных в виде диаграмм. </a:t>
            </a:r>
            <a:r>
              <a:rPr lang="ru-RU" sz="1100" b="1" dirty="0" smtClean="0"/>
              <a:t>Восприятие технической информации, карт, диаграмм, графиков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Легкость восприятия материала на экране ПК. Без систем Проектирования в техническом ВУЗе никуда. </a:t>
            </a:r>
            <a:r>
              <a:rPr lang="ru-RU" sz="1100" dirty="0" smtClean="0"/>
              <a:t>Визуально-пространственный МИ больше 50% у всех групп успешных студентов и заметно отличается только у отличников с техническим профилем.</a:t>
            </a:r>
          </a:p>
          <a:p>
            <a:endParaRPr lang="ru-RU" sz="1100" dirty="0" smtClean="0"/>
          </a:p>
          <a:p>
            <a:r>
              <a:rPr lang="ru-RU" sz="1100" dirty="0" smtClean="0"/>
              <a:t>П5. </a:t>
            </a:r>
            <a:r>
              <a:rPr lang="ru-RU" sz="1100" b="1" dirty="0" smtClean="0"/>
              <a:t>М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отивационный компонент. Способность эффективно аккумулировать имеющиеся способности сообразно ситуации. </a:t>
            </a:r>
            <a:r>
              <a:rPr lang="ru-RU" sz="1100" dirty="0" smtClean="0"/>
              <a:t>Подвижнический МИ всегда высок у всех групп студентов (более 50%), но преобладает у гуманитариев. Это объясняется мотивационным компонентом у первокурсников. Начав новый для себя этап жизни и обучения, и поступая на сложную техническую кафедру они </a:t>
            </a:r>
            <a:r>
              <a:rPr lang="ru-RU" sz="1100" b="1" dirty="0" smtClean="0"/>
              <a:t>«горят» желанием чего-то добиться в нем.</a:t>
            </a:r>
          </a:p>
          <a:p>
            <a:endParaRPr lang="ru-RU" sz="11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П6.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Познание через движение, надо самому попробовать.</a:t>
            </a:r>
          </a:p>
          <a:p>
            <a:r>
              <a:rPr lang="ru-RU" dirty="0" smtClean="0"/>
              <a:t>У студентов с техническим профилем моторно-двигательный МИ заметно ниже (55%), чем у гуманитариев (65%). Это объясняется, вероятно тем, что студенты с гуманитарным уклоном, попав в среду технического ВУЗа, более интересуются новыми«предметами» в своем окружении, а вот студентам с техническим уклоном большинство из этих предметов давно известны еще со школы.</a:t>
            </a:r>
          </a:p>
          <a:p>
            <a:endParaRPr lang="ru-RU" sz="11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2D6D8-4A77-4E12-96E2-9C73204BC30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результатам зимней сессии число отличников в 2017 году составляло 25 (из них 11 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 техническим МИ и 14 с гуманитарным МИ). А вот к весенней сессии 2020 число отличников по результатам двух сессий выросло до 41 (из них 23 с техническим уклоном МИ  и 18 с гуманитарным МИ). Но к зимней сессии 2020 число отличников по результатам уже трех сессий вновь сократилось до 12 (из них 3 с техническим МИ и 9 с гуманитарным МИ).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Такие колебания числа отличников вполне объяснимы тем, что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результаты первой сессии не дают 100% выявления «успешных студентов»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и реальные способности 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 техническим наукам у гораздо большего числа студентов проявляются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мере появления новых дисциплин технического уклона и развития ими своих способностей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А так же тем, что в 2020 году обе сессии сдавались дистанционно, а такая форма обучения и сдачи экзаменов и курсовых работ резко отличается от обычного учебного процесса.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Как видно из статистики: число отличников с гуманитарным уклоном за три года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изменилось незначительно, кто был в отличниках изначально, тот им и остался. 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 профили МИ (см. Рис. 4) отличников так же изменились незначительно. Следует отметить только увеличение у студентов-гуманитариев </a:t>
            </a:r>
            <a:r>
              <a:rPr lang="ru-RU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внутриличностного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МИ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это легко объяснимо, т.к. 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 старшим курсам возрастает необходимость к самостоятельной работе, сосредоточенности в нужный момент «заставить себя» выполнять то, что от них требуется.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Анализ формы профиля МИ у студентов «отличников»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 техническим уклоном меняется от сессии к сессии не значительно, единственно следует отметить заметное уменьшении «не основных» для специальности МИ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(философского,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бизнес-коммерческого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музыкально-ритмического и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вербально-лингвистического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МИ) по сравнению с первой сессией. Это можно объяснить тем,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чтоу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«отличников» более поздних сессий, когда уже пошли дисциплины по специальностям, они не являются «основополагающими» (или «успешная учеба» или  «успешный бизнес и творчество»).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 вот у формы профиля МИ у студентов «отличников» с гуманитарным уклоном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присутствует рост параметров МИ на старших курсах.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Это объясняется тем, что чтобы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удержаться среди «отличников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техническом ВУЗе» гуманитариям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надо постоянно развивать свои способности. В первой сессии им хватило «школьного запаса», а вот дальше надо прилагать усилия.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Чтобы постоянно успешно сдавать сессии для студентов с техническим уклоном (см. Рис. 6) требуется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высокий показатели ЛМ, ПР, МР, ПВ, ФИ. «Остается» отличником только сильнейший.</a:t>
            </a:r>
            <a:endParaRPr lang="en-US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 вот у студентов-отличников  с «гуманитарным» МИ от сессии к сессии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отмечается рост профилей «технических» МИ (ЛМ, БК, ВП) и снижение профилей «гуманитарных» МИ (МР, ПВ, ВЛ,КР).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Чтобы оставаться успешным в техническом ВУЗе студентам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«гуманитариям» надо развивать именно «технические» профили МИ.</a:t>
            </a:r>
            <a:endParaRPr lang="ru-RU" sz="12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Результат получился отрицательный, т.е. по отдельности каждый профиль МИ 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 определяет успешность в обучении студента. Данный факт в очередной раз подтверждает ранее выдвинутую гипотезу о том, что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степени выраженности одного из типов МИ нельзя делать заключение о наличии способностей к техническим или гуманитарным наукам.</a:t>
            </a:r>
            <a:endParaRPr lang="ru-RU" sz="12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1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Больше всего разница с расчетным значением наблюдается у студентов,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которые были отчислены 9 человек (успеваемость на рисунке 10 баллов) и студентов, которые постоянно имеют задолженности 5 человек (успеваемость на рисунке 20 баллов)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Для этих студентов нейронная сеть выставляет итоговый результат 0, т.е. это точно «неуспевающие студенты».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Среди успевающих студентов большая разница всего у двух человек. У одной студентки в первой сессии были две «3», а остальные сессии без троек (успеваемость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рисунке 80 баллов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но сеть считает ее потенциально «круглой отличницей» выставляя 100 баллов. И у второго студента в одной из сессий была единичная «3», а остальные сессии без троек (успеваемость на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рисунке 90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баллов), и сеть тоже оценила его потенциально «круглым отличником» выставляя 100 баллов. 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 обработке данных 15-и студентов, которые были отличниками на первой сессии, но затем снизили успеваемость, сеть только </a:t>
            </a:r>
            <a:b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4-х из них оценивает, как способных сдать единичную сессию без троек, а у остальных определяет средний балл ниже «4,0».Т.о. можно сделать вывод, что обученная нейронная сеть достаточно адекватно анализирует успеваемость студентов, учитывая потенциал их способностей.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1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П3. </a:t>
            </a:r>
            <a:r>
              <a:rPr lang="ru-RU" b="1" dirty="0" smtClean="0"/>
              <a:t>Поток абитуриентов </a:t>
            </a:r>
            <a:r>
              <a:rPr lang="ru-RU" dirty="0" smtClean="0"/>
              <a:t>(1000 человек в день)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П4. Т.к. учитываем и </a:t>
            </a:r>
            <a:r>
              <a:rPr lang="ru-RU" b="1" dirty="0" smtClean="0"/>
              <a:t>бессознательную</a:t>
            </a:r>
            <a:r>
              <a:rPr lang="ru-RU" b="1" baseline="0" dirty="0" smtClean="0"/>
              <a:t> реакцию.</a:t>
            </a:r>
            <a:endParaRPr lang="en-US" b="1" baseline="0" dirty="0" smtClean="0"/>
          </a:p>
          <a:p>
            <a:endParaRPr lang="ru-RU" b="1" baseline="0" dirty="0" smtClean="0"/>
          </a:p>
          <a:p>
            <a:r>
              <a:rPr lang="ru-RU" baseline="0" dirty="0" smtClean="0"/>
              <a:t>П6. </a:t>
            </a:r>
            <a:r>
              <a:rPr lang="ru-RU" b="1" baseline="0" dirty="0" smtClean="0"/>
              <a:t>Встроенная система контроля, Простая форма представления результатов.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2D6D8-4A77-4E12-96E2-9C73204BC30A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b="1" dirty="0" smtClean="0"/>
          </a:p>
          <a:p>
            <a:pPr marL="228600" indent="-228600">
              <a:buAutoNum type="arabicPeriod"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Задача исследований</a:t>
            </a:r>
            <a:r>
              <a:rPr lang="ru-RU" dirty="0" smtClean="0"/>
              <a:t>:</a:t>
            </a:r>
            <a:r>
              <a:rPr lang="ru-RU" baseline="0" dirty="0" smtClean="0"/>
              <a:t> </a:t>
            </a:r>
            <a:r>
              <a:rPr lang="ru-RU" b="0" dirty="0" smtClean="0"/>
              <a:t>Как отобрать на ранних стадиях тех, кто доучится</a:t>
            </a:r>
            <a:r>
              <a:rPr lang="ru-RU" b="0" baseline="0" dirty="0" smtClean="0"/>
              <a:t> до конца, будет учиться легко и которых можно привлекать к олимпиадам и научной деятельности, не в ущерб основному обучению, </a:t>
            </a:r>
            <a:endParaRPr lang="ru-RU" b="0" dirty="0" smtClean="0"/>
          </a:p>
          <a:p>
            <a:pPr marL="228600" indent="-228600">
              <a:buNone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>
                <a:solidFill>
                  <a:schemeClr val="accent6"/>
                </a:solidFill>
              </a:rPr>
              <a:t>Если для учебы тратится много сил и энергии, то любая другая научная деятельность  может привести к падению качества обучения.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baseline="0" dirty="0" smtClean="0">
              <a:solidFill>
                <a:schemeClr val="accent6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chemeClr val="accent6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54782F-3B8C-42C5-911E-E1CB5740BAAD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FD6E51-2606-4165-AF1C-8939B7B2D50B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Зачем все это надо.</a:t>
            </a:r>
          </a:p>
          <a:p>
            <a:pPr marL="228600" indent="-228600">
              <a:buAutoNum type="arabicPeriod"/>
            </a:pPr>
            <a:endParaRPr lang="ru-RU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baseline="0" dirty="0" smtClean="0">
                <a:solidFill>
                  <a:schemeClr val="accent6"/>
                </a:solidFill>
              </a:rPr>
              <a:t>Социальный аспект. 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Если студент завалил сессию, но у него есть способности, то может у него жизненные проблемы, непорядок в семье , со здоровьем. В этом случае вместо отчисления можно пойти ему на встречу и предложить Индивидуальный график пересдач.</a:t>
            </a:r>
            <a:endParaRPr lang="en-US" sz="1200" b="0" baseline="0" dirty="0" smtClean="0">
              <a:solidFill>
                <a:schemeClr val="accent6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chemeClr val="accent6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Потребность в уточнении профессионального выбора наблюдается в течение всей профессионально активной жизни человека. На кого пойти учиться и куда пойти поступать? – вопрос, который беспокоит большинство выпускников школ. Иными словами, проблема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соответствия способностей абитуриента профилю учебного заведения во многом определяет успешность дальнейшей жизни молодых людей.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Возможность человека успешно выполнять тот или иной вид деятельности при минимальном расходе внутренних ресурсов и времени отражают его способности, которые развиваются только в процессе непосредственной деятельности человека при наличии мотивации к этой деятельности. Выбирая специальность, человек руководствуется обилием мотивов, где не последняя роль принадлежит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способностям к овладению будущей профессией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Школьные оценки по учебным дисциплинам не всегда в полной мере отражают наличие или отсутствие способностей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 конкретной области. Еще одна проблема — это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мода на профессии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 соответствующее отношение к представителям этих профессий. Выбор «модной профессии» подразумевает искажение мотивационной структуры личных приоритетов, отсутствие диагностики способностей к выбранной профессии.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accent6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54782F-3B8C-42C5-911E-E1CB5740BAAD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0" dirty="0" smtClean="0">
                <a:solidFill>
                  <a:schemeClr val="accent6"/>
                </a:solidFill>
              </a:rPr>
              <a:t>Привлечение в команды по олимпиадам всегда требует больше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 времени и усилий для подготовки к заданиям олимпиад, причем в ограниченные временные сроки.</a:t>
            </a:r>
          </a:p>
          <a:p>
            <a:endParaRPr lang="ru-RU" sz="1200" b="0" baseline="0" dirty="0" smtClean="0">
              <a:solidFill>
                <a:schemeClr val="accent6"/>
              </a:solidFill>
            </a:endParaRPr>
          </a:p>
          <a:p>
            <a:r>
              <a:rPr lang="ru-RU" sz="1200" b="0" baseline="0" dirty="0" smtClean="0">
                <a:solidFill>
                  <a:schemeClr val="accent6"/>
                </a:solidFill>
              </a:rPr>
              <a:t>Участие в научных работах тоже требует большого количества времени. </a:t>
            </a:r>
            <a:endParaRPr lang="en-US" sz="1200" b="0" dirty="0" smtClean="0">
              <a:solidFill>
                <a:schemeClr val="accent6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54782F-3B8C-42C5-911E-E1CB5740BAAD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Профессиональное становления личности подразумевает баланс между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наличием способностей к конкретной сфере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профессиональные способности)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личная мотивационная готовностью (мотивацией что-то сделать)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Профессиональная деятельность может оказаться сопряженной с нерациональным распределением информационно-энергетических ресурсов, в виде дисбаланса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специальных способностей и личностной готовности к их реализации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итоге нужный человек так и не оказывается на нужном месте, несмотря на наличие формальных показателей профпригодности (диплом, положительная характеристика 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accent6"/>
                </a:solidFill>
              </a:rPr>
              <a:t>Административные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 особенности.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2017 год.  В тестировании приняли участие студенты кафедр САПР и ВТ. САПР - не очень «</a:t>
            </a:r>
            <a:r>
              <a:rPr lang="ru-RU" altLang="en-US" dirty="0" err="1" smtClean="0">
                <a:latin typeface="Arial" panose="020B0604020202020204" pitchFamily="34" charset="0"/>
              </a:rPr>
              <a:t>медийно</a:t>
            </a:r>
            <a:r>
              <a:rPr lang="ru-RU" altLang="en-US" dirty="0" smtClean="0">
                <a:latin typeface="Arial" panose="020B0604020202020204" pitchFamily="34" charset="0"/>
              </a:rPr>
              <a:t> известная кафедра» с узким техническим профилем. Туда идут</a:t>
            </a:r>
            <a:r>
              <a:rPr lang="ru-RU" altLang="en-US" baseline="0" dirty="0" smtClean="0">
                <a:latin typeface="Arial" panose="020B0604020202020204" pitchFamily="34" charset="0"/>
              </a:rPr>
              <a:t> действительно «технари», которые и дали общий технический профиль МИ.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2018 год. Изначально предполагалось, что «технари» остались вне теста, а пришли только «гуманитарии», которым это интересно.  Пришли студенты кафедр МО ЭВМ, ВТ, САПР, ИБ, АПУ, ИС.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На факультете есть кафедры, в которые отправляют студентов, не прошедших по конкурсу на более «известные» кафедры, которые могли дать Гуманитарный уклон. 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2019 год. Почти полных охват студентов кафедры ВТ.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accent6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54782F-3B8C-42C5-911E-E1CB5740BAAD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2017 год.  В тестировании приняли участие студенты кафедры САПР. Не очень «</a:t>
            </a:r>
            <a:r>
              <a:rPr lang="ru-RU" altLang="en-US" dirty="0" err="1" smtClean="0">
                <a:latin typeface="Arial" panose="020B0604020202020204" pitchFamily="34" charset="0"/>
              </a:rPr>
              <a:t>медийно</a:t>
            </a:r>
            <a:r>
              <a:rPr lang="ru-RU" altLang="en-US" dirty="0" smtClean="0">
                <a:latin typeface="Arial" panose="020B0604020202020204" pitchFamily="34" charset="0"/>
              </a:rPr>
              <a:t> известная кафедра» с узким техническим профилем. Туда идут</a:t>
            </a:r>
            <a:r>
              <a:rPr lang="ru-RU" altLang="en-US" baseline="0" dirty="0" smtClean="0">
                <a:latin typeface="Arial" panose="020B0604020202020204" pitchFamily="34" charset="0"/>
              </a:rPr>
              <a:t> действительно «технари», которые и дали общий технический профиль МИ.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2018 год. Изначально предполагалось, что «технари» остались вне теста, а пришли только «гуманитарии», которым это интересно. 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На факультете есть кафедры, в которые отправляют студентов, не прошедших по конкурсу на более «известные» кафедры, которые могли дать Гуманитарный уклон.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63B89-F64A-4EC6-8DB8-A40C430C845D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2017 году было протестировано 161 студентов-первокурсников ФКТИ ЛЭТИ. Эта выборка студентов использовалась для обучения нейронной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сети.Контроль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успеваемости выполнялся по результат 1-ой сессии (студенты учились на первом курсе) и 7-ой и 8-ой сессий (студенты учатся на четвертом курсе). Успешными студентами считались студенты со средним баллом 4 и более и закрывшиеся в основную сессию. Студенты, получившие средний бал от 3.01 до 3.99 и закрывшиеся в дополнительную сессию или закрывшие сессию с большими проблемами и уже после окончания сроков дополнительной сессии, отнесены к группе «учатся с проблемами». По учебной программе на 9-10 дисциплин, по которым выставляется оценка в сессию, число гуманитарных предметов не превосходит 2-3.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9D889-5D1C-4AC1-AEEB-E26A3E77C78F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Итоги Первой сессии не дают полных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данных для анализа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9D889-5D1C-4AC1-AEEB-E26A3E77C78F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F17C-C53C-4A6B-A570-A37D886EA1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5777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FF979-C615-49ED-9123-123F8F8F1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71416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43F50-F479-4367-B82E-3967E770E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0367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C040-9CDB-441E-B7C6-8F7B7E5F25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6210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4BF7A-4E67-48D9-9ECF-DDFC4AE5E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1612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361CE-BA73-422D-A3AE-7F83C8777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9079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9DF4-D650-437F-8768-3E7095CDD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83560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F96D-617B-4345-9210-56BBC49C6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5254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39351-475C-4EF4-A057-A76A5707E8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0511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D947-D39A-48F7-8959-C4E754A93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8138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473F-59C7-4593-A5E4-23E06C4143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5181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304C9B-D06B-4697-A5ED-9848D4931A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244" y="2925028"/>
            <a:ext cx="7030995" cy="23461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ПРОГНОЗИРОВАНИЕ УСПЕВАЕМОСТИ СТУДЕНТОВ ПО РЕЗУЛЬТАТАМ ТЕСТИРОВАНИЯ МНОЖЕСТВЕННОГО ИНТЕЛЛЕКТА С ПОМОЩЬЮ ТЕХНОЛОГИИ ВИБРОИЗОБРАЖЕНИЯ И </a:t>
            </a:r>
            <a:r>
              <a:rPr lang="ru-RU" sz="2400" b="1" dirty="0" smtClean="0">
                <a:solidFill>
                  <a:srgbClr val="0000FF"/>
                </a:solidFill>
              </a:rPr>
              <a:t>ИСКУССТВЕННЫХ НЕЙРОННЫХ СЕТЕЙ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949" y="5469925"/>
            <a:ext cx="8569234" cy="955589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В.А. Акимов, </a:t>
            </a:r>
            <a:r>
              <a:rPr lang="en-US" sz="2400" dirty="0" smtClean="0"/>
              <a:t> </a:t>
            </a:r>
            <a:r>
              <a:rPr lang="ru-RU" sz="2400" dirty="0" smtClean="0"/>
              <a:t>М.С</a:t>
            </a:r>
            <a:r>
              <a:rPr lang="ru-RU" sz="2400" dirty="0"/>
              <a:t>. </a:t>
            </a:r>
            <a:r>
              <a:rPr lang="ru-RU" sz="2400" dirty="0" smtClean="0"/>
              <a:t>Куприянов</a:t>
            </a:r>
            <a:r>
              <a:rPr lang="en-US" sz="2400" dirty="0" smtClean="0"/>
              <a:t>,  </a:t>
            </a:r>
            <a:endParaRPr lang="ru-RU" sz="2400" dirty="0" smtClean="0"/>
          </a:p>
          <a:p>
            <a:pPr algn="ctr"/>
            <a:r>
              <a:rPr lang="ru-RU" sz="2400" dirty="0" smtClean="0"/>
              <a:t>О.Е</a:t>
            </a:r>
            <a:r>
              <a:rPr lang="ru-RU" sz="2400" dirty="0"/>
              <a:t>. Мартынов, </a:t>
            </a:r>
            <a:r>
              <a:rPr lang="ru-RU" sz="2400" dirty="0" smtClean="0"/>
              <a:t>С.Э. Миронов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0768" y="125506"/>
            <a:ext cx="791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4-я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научно-техническую конференция </a:t>
            </a:r>
            <a:endParaRPr lang="ru-RU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психофизиология.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Vibraimage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" y="1242037"/>
            <a:ext cx="2280814" cy="118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01" y="1046862"/>
            <a:ext cx="2903837" cy="16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AutoShape 2" descr="https://etu.ru/assets/templates/public/img/spbetu-logo-ru.svg?t=2018-11-09-16-25-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etu.ru/assets/files/ru/universitet/korporativnyj-stil/logo-leti-sin-rus-vertik-20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2410" y="1262154"/>
            <a:ext cx="2660553" cy="1272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946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7134" y="234778"/>
            <a:ext cx="8896865" cy="113682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Общий профиль множественного интеллекта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у первокурсников за 3 года</a:t>
            </a:r>
            <a:endParaRPr lang="en-US" alt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772363" y="4826676"/>
            <a:ext cx="80627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latin typeface="+mn-lt"/>
              </a:rPr>
              <a:t>IA</a:t>
            </a:r>
            <a:r>
              <a:rPr lang="ru-RU" dirty="0" smtClean="0">
                <a:latin typeface="+mn-lt"/>
              </a:rPr>
              <a:t> – </a:t>
            </a:r>
            <a:r>
              <a:rPr lang="ru-RU" dirty="0" err="1" smtClean="0">
                <a:latin typeface="+mn-lt"/>
              </a:rPr>
              <a:t>внутриличностный</a:t>
            </a:r>
            <a:r>
              <a:rPr lang="ru-RU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ET</a:t>
            </a:r>
            <a:r>
              <a:rPr lang="ru-RU" dirty="0" smtClean="0">
                <a:latin typeface="+mn-lt"/>
              </a:rPr>
              <a:t>– философско-исследовательский,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LM</a:t>
            </a:r>
            <a:r>
              <a:rPr lang="ru-RU" dirty="0" smtClean="0">
                <a:latin typeface="+mn-lt"/>
              </a:rPr>
              <a:t> – логико-математический, </a:t>
            </a:r>
            <a:r>
              <a:rPr lang="en-US" b="1" dirty="0" smtClean="0">
                <a:latin typeface="+mn-lt"/>
              </a:rPr>
              <a:t>BM</a:t>
            </a:r>
            <a:r>
              <a:rPr lang="ru-RU" dirty="0" smtClean="0">
                <a:latin typeface="+mn-lt"/>
              </a:rPr>
              <a:t> – </a:t>
            </a:r>
            <a:r>
              <a:rPr lang="ru-RU" dirty="0" err="1" smtClean="0">
                <a:latin typeface="+mn-lt"/>
              </a:rPr>
              <a:t>бизнес-коммерческий</a:t>
            </a:r>
            <a:r>
              <a:rPr lang="ru-RU" dirty="0" smtClean="0">
                <a:latin typeface="+mn-lt"/>
              </a:rPr>
              <a:t>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VS</a:t>
            </a:r>
            <a:r>
              <a:rPr lang="ru-RU" dirty="0" smtClean="0">
                <a:latin typeface="+mn-lt"/>
              </a:rPr>
              <a:t> – визуально-пространственный, </a:t>
            </a:r>
            <a:r>
              <a:rPr lang="en-US" b="1" dirty="0" smtClean="0">
                <a:latin typeface="+mn-lt"/>
              </a:rPr>
              <a:t>NL</a:t>
            </a:r>
            <a:r>
              <a:rPr lang="ru-RU" dirty="0" smtClean="0">
                <a:latin typeface="+mn-lt"/>
              </a:rPr>
              <a:t> – природный,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BK</a:t>
            </a:r>
            <a:r>
              <a:rPr lang="ru-RU" dirty="0" smtClean="0">
                <a:latin typeface="+mn-lt"/>
              </a:rPr>
              <a:t> – моторно-двигательный, </a:t>
            </a:r>
            <a:r>
              <a:rPr lang="en-US" b="1" dirty="0" smtClean="0">
                <a:latin typeface="+mn-lt"/>
              </a:rPr>
              <a:t>MR</a:t>
            </a:r>
            <a:r>
              <a:rPr lang="ru-RU" dirty="0" smtClean="0">
                <a:latin typeface="+mn-lt"/>
              </a:rPr>
              <a:t> – музыкально-ритмический,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AS</a:t>
            </a:r>
            <a:r>
              <a:rPr lang="ru-RU" dirty="0" smtClean="0">
                <a:latin typeface="+mn-lt"/>
              </a:rPr>
              <a:t> – подвижнический, </a:t>
            </a:r>
            <a:r>
              <a:rPr lang="en-US" b="1" dirty="0" smtClean="0">
                <a:latin typeface="+mn-lt"/>
              </a:rPr>
              <a:t>VL</a:t>
            </a:r>
            <a:r>
              <a:rPr lang="ru-RU" dirty="0" smtClean="0">
                <a:latin typeface="+mn-lt"/>
              </a:rPr>
              <a:t> – </a:t>
            </a:r>
            <a:r>
              <a:rPr lang="ru-RU" dirty="0" err="1" smtClean="0">
                <a:latin typeface="+mn-lt"/>
              </a:rPr>
              <a:t>вербально-лингвистический</a:t>
            </a:r>
            <a:r>
              <a:rPr lang="ru-RU" dirty="0" smtClean="0">
                <a:latin typeface="+mn-lt"/>
              </a:rPr>
              <a:t>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CR</a:t>
            </a:r>
            <a:r>
              <a:rPr lang="ru-RU" dirty="0" smtClean="0">
                <a:latin typeface="+mn-lt"/>
              </a:rPr>
              <a:t> – </a:t>
            </a:r>
            <a:r>
              <a:rPr lang="ru-RU" dirty="0" err="1" smtClean="0">
                <a:latin typeface="+mn-lt"/>
              </a:rPr>
              <a:t>креативный</a:t>
            </a:r>
            <a:r>
              <a:rPr lang="ru-RU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IE</a:t>
            </a:r>
            <a:r>
              <a:rPr lang="ru-RU" dirty="0" smtClean="0">
                <a:latin typeface="+mn-lt"/>
              </a:rPr>
              <a:t> – межличностный типы МИ.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48" y="1606380"/>
            <a:ext cx="5072836" cy="30397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4212" y="184149"/>
            <a:ext cx="8265824" cy="16054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Профиль успешного студента факультета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ФКТИ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baseline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по результатам 3 лет тестирования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1C556-718C-43C5-8DC5-A2257E928E64}" type="slidenum">
              <a:rPr lang="ru-RU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31966" y="2148840"/>
          <a:ext cx="7236823" cy="3233056"/>
        </p:xfrm>
        <a:graphic>
          <a:graphicData uri="http://schemas.openxmlformats.org/drawingml/2006/table">
            <a:tbl>
              <a:tblPr/>
              <a:tblGrid>
                <a:gridCol w="326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Технический профиль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Гуманитарный профиль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Логико-математический 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70%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>
                          <a:latin typeface="Arial"/>
                          <a:ea typeface="Calibri"/>
                          <a:cs typeface="Times New Roman"/>
                        </a:rPr>
                        <a:t>60%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Внутриличностный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60%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Межличностный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Визуально-пространственный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>
                          <a:latin typeface="Arial"/>
                          <a:ea typeface="Calibri"/>
                          <a:cs typeface="Times New Roman"/>
                        </a:rPr>
                        <a:t>60%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Подвижнический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Моторно-двигательный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075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Профили МИ успеваемости студентов</a:t>
            </a:r>
            <a:br>
              <a:rPr lang="ru-RU" sz="2800" b="1" dirty="0" smtClean="0">
                <a:solidFill>
                  <a:srgbClr val="0000FF"/>
                </a:solidFill>
                <a:latin typeface="+mj-lt"/>
              </a:rPr>
            </a:b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 с техническим МИ</a:t>
            </a:r>
            <a:endParaRPr lang="ru-RU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085" y="1939738"/>
            <a:ext cx="292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2017 по 1-ой сессии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839859" y="4115331"/>
            <a:ext cx="301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2020 по 3-м сессиям</a:t>
            </a:r>
            <a:endParaRPr lang="ru-RU" sz="2000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510638" y="1531916"/>
          <a:ext cx="4880759" cy="225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Точечный рисунок" r:id="rId4" imgW="4809524" imgH="2219635" progId="PBrush">
                  <p:embed/>
                </p:oleObj>
              </mc:Choice>
              <mc:Fallback>
                <p:oleObj name="Точечный рисунок" r:id="rId4" imgW="4809524" imgH="2219635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38" y="1531916"/>
                        <a:ext cx="4880759" cy="225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46263" y="3954483"/>
          <a:ext cx="4833259" cy="213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Точечный рисунок" r:id="rId6" imgW="4819048" imgH="2276793" progId="PBrush">
                  <p:embed/>
                </p:oleObj>
              </mc:Choice>
              <mc:Fallback>
                <p:oleObj name="Точечный рисунок" r:id="rId6" imgW="4819048" imgH="227679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63" y="3954483"/>
                        <a:ext cx="4833259" cy="2137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n-lt"/>
              </a:rPr>
              <a:t>Профили МИ успеваемости студентов </a:t>
            </a:r>
            <a:br>
              <a:rPr lang="ru-RU" sz="2800" b="1" dirty="0" smtClean="0">
                <a:solidFill>
                  <a:srgbClr val="0000FF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00FF"/>
                </a:solidFill>
                <a:latin typeface="+mn-lt"/>
              </a:rPr>
              <a:t>с</a:t>
            </a:r>
            <a:r>
              <a:rPr lang="ru-RU" sz="28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</a:rPr>
              <a:t>гуманитарным МИ </a:t>
            </a:r>
            <a:endParaRPr lang="ru-RU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086" y="1939738"/>
            <a:ext cx="300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2017 по 1-ой сессии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839860" y="4115331"/>
            <a:ext cx="2900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2020 по 3-м сессиям</a:t>
            </a:r>
            <a:endParaRPr lang="ru-RU" sz="2000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665018" y="1626920"/>
          <a:ext cx="4714504" cy="211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Точечный рисунок" r:id="rId4" imgW="4723810" imgH="2123810" progId="PBrush">
                  <p:embed/>
                </p:oleObj>
              </mc:Choice>
              <mc:Fallback>
                <p:oleObj name="Точечный рисунок" r:id="rId4" imgW="4723810" imgH="2123810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18" y="1626920"/>
                        <a:ext cx="4714504" cy="21170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700643" y="4001985"/>
          <a:ext cx="4655127" cy="209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Точечный рисунок" r:id="rId6" imgW="4780952" imgH="2152951" progId="PBrush">
                  <p:embed/>
                </p:oleObj>
              </mc:Choice>
              <mc:Fallback>
                <p:oleObj name="Точечный рисунок" r:id="rId6" imgW="4780952" imgH="2152951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43" y="4001985"/>
                        <a:ext cx="4655127" cy="2090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Профили МИ «успешных» студентов </a:t>
            </a:r>
            <a:br>
              <a:rPr lang="ru-RU" sz="2800" b="1" dirty="0" smtClean="0">
                <a:solidFill>
                  <a:srgbClr val="0000FF"/>
                </a:solidFill>
                <a:latin typeface="+mj-lt"/>
              </a:rPr>
            </a:b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в разные сессии</a:t>
            </a:r>
            <a:endParaRPr lang="ru-RU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086" y="1939738"/>
            <a:ext cx="2689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техническим МИ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839860" y="4115331"/>
            <a:ext cx="281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гуманитарным МИ</a:t>
            </a:r>
            <a:endParaRPr lang="ru-RU" sz="2000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843147" y="1591293"/>
          <a:ext cx="4476997" cy="213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Точечный рисунок" r:id="rId4" imgW="4780952" imgH="2285714" progId="PBrush">
                  <p:embed/>
                </p:oleObj>
              </mc:Choice>
              <mc:Fallback>
                <p:oleObj name="Точечный рисунок" r:id="rId4" imgW="4780952" imgH="2285714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147" y="1591293"/>
                        <a:ext cx="4476997" cy="2138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890648" y="4037610"/>
          <a:ext cx="4474623" cy="206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Точечный рисунок" r:id="rId6" imgW="4734586" imgH="2133898" progId="PBrush">
                  <p:embed/>
                </p:oleObj>
              </mc:Choice>
              <mc:Fallback>
                <p:oleObj name="Точечный рисунок" r:id="rId6" imgW="4734586" imgH="213389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48" y="4037610"/>
                        <a:ext cx="4474623" cy="2066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Профили МИ «успешных» студентов по количеству «успешных» сессии</a:t>
            </a:r>
            <a:endParaRPr lang="ru-RU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086" y="1939738"/>
            <a:ext cx="2689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техническим МИ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829227" y="4646959"/>
            <a:ext cx="2846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гуманитарным МИ</a:t>
            </a:r>
            <a:endParaRPr lang="ru-RU" sz="2000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938150" y="1876300"/>
          <a:ext cx="4370120" cy="203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Точечный рисунок" r:id="rId4" imgW="4742857" imgH="2209524" progId="PBrush">
                  <p:embed/>
                </p:oleObj>
              </mc:Choice>
              <mc:Fallback>
                <p:oleObj name="Точечный рисунок" r:id="rId4" imgW="4742857" imgH="2209524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150" y="1876300"/>
                        <a:ext cx="4370120" cy="2031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961901" y="4465122"/>
          <a:ext cx="4393870" cy="200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Точечный рисунок" r:id="rId6" imgW="4753639" imgH="2104762" progId="PBrush">
                  <p:embed/>
                </p:oleObj>
              </mc:Choice>
              <mc:Fallback>
                <p:oleObj name="Точечный рисунок" r:id="rId6" imgW="4753639" imgH="2104762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901" y="4465122"/>
                        <a:ext cx="4393870" cy="20010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Успеваемость и профили МИ</a:t>
            </a:r>
            <a:endParaRPr lang="ru-RU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768" y="1382610"/>
            <a:ext cx="7866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По результатам успеваемости за три сессии все студенты были разделены на 10 групп с учетом из успеваемости за три сессии и в каждой сессии отдельно.</a:t>
            </a:r>
          </a:p>
          <a:p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В таблице приведены расчеты коэффициентов корреляции Пирсона успеваемости студентов за три сессии и их отдельных профилей МИ.</a:t>
            </a:r>
            <a:endParaRPr lang="ru-RU" sz="2000" dirty="0">
              <a:latin typeface="+mn-lt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93764" y="4369524"/>
          <a:ext cx="7968347" cy="1354381"/>
        </p:xfrm>
        <a:graphic>
          <a:graphicData uri="http://schemas.openxmlformats.org/drawingml/2006/table">
            <a:tbl>
              <a:tblPr/>
              <a:tblGrid>
                <a:gridCol w="53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66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81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78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ЛМ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4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Корреляция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-0,073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-0,002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-0,109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-0,033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-0,029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6" marR="1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Применение нейронной сети</a:t>
            </a:r>
            <a:endParaRPr lang="ru-RU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2644" y="883846"/>
            <a:ext cx="34767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обработки результатов с учетом всех профилей МИ была разработана обучаемая нейронная сеть с достаточно простой структурой: это сеть прямого распространения с одним скрытым слоем нейронов, во входном слое 14 нейронов, в скрытом слое 7 нейронов, </a:t>
            </a:r>
            <a:br>
              <a:rPr lang="ru-RU" dirty="0" smtClean="0"/>
            </a:br>
            <a:r>
              <a:rPr lang="ru-RU" dirty="0" smtClean="0"/>
              <a:t>в выходном слое 1 нейрон. В качестве входных параметров были использованы значения параметров профиля МИ человека. </a:t>
            </a:r>
            <a:endParaRPr lang="en-US" dirty="0" smtClean="0"/>
          </a:p>
          <a:p>
            <a:r>
              <a:rPr lang="ru-RU" dirty="0" smtClean="0"/>
              <a:t>После обучения сеть разбраковала исходные данные </a:t>
            </a:r>
            <a:br>
              <a:rPr lang="ru-RU" dirty="0" smtClean="0"/>
            </a:br>
            <a:r>
              <a:rPr lang="ru-RU" dirty="0" smtClean="0"/>
              <a:t>с точностью 100%.</a:t>
            </a:r>
            <a:endParaRPr lang="ru-RU" dirty="0">
              <a:latin typeface="+mn-lt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smtClean="0"/>
          </a:p>
        </p:txBody>
      </p:sp>
      <p:grpSp>
        <p:nvGrpSpPr>
          <p:cNvPr id="106497" name="Группа 60"/>
          <p:cNvGrpSpPr>
            <a:grpSpLocks/>
          </p:cNvGrpSpPr>
          <p:nvPr/>
        </p:nvGrpSpPr>
        <p:grpSpPr bwMode="auto">
          <a:xfrm>
            <a:off x="474440" y="1278371"/>
            <a:ext cx="4172999" cy="3590925"/>
            <a:chOff x="-43" y="0"/>
            <a:chExt cx="61888" cy="39745"/>
          </a:xfrm>
        </p:grpSpPr>
        <p:sp>
          <p:nvSpPr>
            <p:cNvPr id="3" name="Rectangle: Rounded Corners 69"/>
            <p:cNvSpPr>
              <a:spLocks noChangeArrowheads="1"/>
            </p:cNvSpPr>
            <p:nvPr/>
          </p:nvSpPr>
          <p:spPr bwMode="auto">
            <a:xfrm>
              <a:off x="37531" y="68"/>
              <a:ext cx="10731" cy="39677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Слой 3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Rectangle: Rounded Corners 68"/>
            <p:cNvSpPr>
              <a:spLocks noChangeArrowheads="1"/>
            </p:cNvSpPr>
            <p:nvPr/>
          </p:nvSpPr>
          <p:spPr bwMode="auto">
            <a:xfrm>
              <a:off x="22860" y="0"/>
              <a:ext cx="10731" cy="39513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Слой 2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: Rounded Corners 67"/>
            <p:cNvSpPr>
              <a:spLocks noChangeArrowheads="1"/>
            </p:cNvSpPr>
            <p:nvPr/>
          </p:nvSpPr>
          <p:spPr bwMode="auto">
            <a:xfrm>
              <a:off x="10781" y="68"/>
              <a:ext cx="10732" cy="39438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Слой 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341" y="2388"/>
              <a:ext cx="5963" cy="29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IA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341" y="6141"/>
              <a:ext cx="5963" cy="29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ET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41" y="9621"/>
              <a:ext cx="5962" cy="294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LM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41" y="13374"/>
              <a:ext cx="5963" cy="29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BM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65" y="20881"/>
              <a:ext cx="5666" cy="294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Art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-43" y="24634"/>
              <a:ext cx="6347" cy="29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45720" rIns="72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Tech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Double Bracket 8"/>
            <p:cNvSpPr>
              <a:spLocks noChangeArrowheads="1"/>
            </p:cNvSpPr>
            <p:nvPr/>
          </p:nvSpPr>
          <p:spPr bwMode="auto">
            <a:xfrm>
              <a:off x="1433" y="17400"/>
              <a:ext cx="4293" cy="2858"/>
            </a:xfrm>
            <a:prstGeom prst="bracketPair">
              <a:avLst>
                <a:gd name="adj" fmla="val 16667"/>
              </a:avLst>
            </a:prstGeom>
            <a:noFill/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11668" y="682"/>
              <a:ext cx="9144" cy="4214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11668" y="5390"/>
              <a:ext cx="9144" cy="4215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11668" y="10304"/>
              <a:ext cx="9144" cy="4214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N3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11668" y="26749"/>
              <a:ext cx="9144" cy="4214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N1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Double Bracket 13"/>
            <p:cNvSpPr>
              <a:spLocks noChangeArrowheads="1"/>
            </p:cNvSpPr>
            <p:nvPr/>
          </p:nvSpPr>
          <p:spPr bwMode="auto">
            <a:xfrm>
              <a:off x="14193" y="17400"/>
              <a:ext cx="4294" cy="2858"/>
            </a:xfrm>
            <a:prstGeom prst="bracketPair">
              <a:avLst>
                <a:gd name="adj" fmla="val 16667"/>
              </a:avLst>
            </a:prstGeom>
            <a:noFill/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23815" y="614"/>
              <a:ext cx="9144" cy="4214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N1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23815" y="5322"/>
              <a:ext cx="9144" cy="4214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N2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23815" y="10235"/>
              <a:ext cx="9144" cy="4215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N3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23815" y="26681"/>
              <a:ext cx="9144" cy="4214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N7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Double Bracket 18"/>
            <p:cNvSpPr>
              <a:spLocks noChangeArrowheads="1"/>
            </p:cNvSpPr>
            <p:nvPr/>
          </p:nvSpPr>
          <p:spPr bwMode="auto">
            <a:xfrm>
              <a:off x="26340" y="17264"/>
              <a:ext cx="4293" cy="2857"/>
            </a:xfrm>
            <a:prstGeom prst="bracketPair">
              <a:avLst>
                <a:gd name="adj" fmla="val 16667"/>
              </a:avLst>
            </a:prstGeom>
            <a:noFill/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38691" y="10167"/>
              <a:ext cx="9144" cy="4214"/>
            </a:xfrm>
            <a:prstGeom prst="ellipse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N1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2134" y="9851"/>
              <a:ext cx="9711" cy="5693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823B0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Result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6414" y="2729"/>
              <a:ext cx="5248" cy="1272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496" name="Straight Arrow Connector 22"/>
            <p:cNvCxnSpPr>
              <a:cxnSpLocks noChangeShapeType="1"/>
            </p:cNvCxnSpPr>
            <p:nvPr/>
          </p:nvCxnSpPr>
          <p:spPr bwMode="auto">
            <a:xfrm>
              <a:off x="6414" y="4230"/>
              <a:ext cx="5245" cy="326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498" name="Straight Arrow Connector 23"/>
            <p:cNvCxnSpPr>
              <a:cxnSpLocks noChangeShapeType="1"/>
            </p:cNvCxnSpPr>
            <p:nvPr/>
          </p:nvCxnSpPr>
          <p:spPr bwMode="auto">
            <a:xfrm>
              <a:off x="6414" y="7710"/>
              <a:ext cx="5248" cy="4453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499" name="Straight Arrow Connector 24"/>
            <p:cNvCxnSpPr>
              <a:cxnSpLocks noChangeShapeType="1"/>
            </p:cNvCxnSpPr>
            <p:nvPr/>
          </p:nvCxnSpPr>
          <p:spPr bwMode="auto">
            <a:xfrm>
              <a:off x="6346" y="4094"/>
              <a:ext cx="5328" cy="8096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500" name="Straight Arrow Connector 25"/>
            <p:cNvCxnSpPr>
              <a:cxnSpLocks noChangeShapeType="1"/>
            </p:cNvCxnSpPr>
            <p:nvPr/>
          </p:nvCxnSpPr>
          <p:spPr bwMode="auto">
            <a:xfrm>
              <a:off x="6414" y="4299"/>
              <a:ext cx="5245" cy="2441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501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6482" y="2661"/>
              <a:ext cx="5010" cy="5248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502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6482" y="7438"/>
              <a:ext cx="5004" cy="479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503" name="Straight Arrow Connector 28"/>
            <p:cNvCxnSpPr>
              <a:cxnSpLocks noChangeShapeType="1"/>
            </p:cNvCxnSpPr>
            <p:nvPr/>
          </p:nvCxnSpPr>
          <p:spPr bwMode="auto">
            <a:xfrm>
              <a:off x="6414" y="7983"/>
              <a:ext cx="5242" cy="20577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2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6346" y="2661"/>
              <a:ext cx="5009" cy="8763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6346" y="7301"/>
              <a:ext cx="5321" cy="4453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4" name="Straight Arrow Connector 31"/>
            <p:cNvCxnSpPr>
              <a:cxnSpLocks noChangeShapeType="1"/>
            </p:cNvCxnSpPr>
            <p:nvPr/>
          </p:nvCxnSpPr>
          <p:spPr bwMode="auto">
            <a:xfrm>
              <a:off x="6346" y="11668"/>
              <a:ext cx="5327" cy="654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" name="Straight Arrow Connector 32"/>
            <p:cNvCxnSpPr>
              <a:cxnSpLocks noChangeShapeType="1"/>
            </p:cNvCxnSpPr>
            <p:nvPr/>
          </p:nvCxnSpPr>
          <p:spPr bwMode="auto">
            <a:xfrm>
              <a:off x="6346" y="11737"/>
              <a:ext cx="5328" cy="16774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6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6414" y="2729"/>
              <a:ext cx="5083" cy="12484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" name="Straight Arrow Connector 34"/>
            <p:cNvCxnSpPr>
              <a:cxnSpLocks noChangeShapeType="1"/>
            </p:cNvCxnSpPr>
            <p:nvPr/>
          </p:nvCxnSpPr>
          <p:spPr bwMode="auto">
            <a:xfrm flipV="1">
              <a:off x="6414" y="7233"/>
              <a:ext cx="5083" cy="757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" name="Straight Arrow Connector 35"/>
            <p:cNvCxnSpPr>
              <a:cxnSpLocks noChangeShapeType="1"/>
            </p:cNvCxnSpPr>
            <p:nvPr/>
          </p:nvCxnSpPr>
          <p:spPr bwMode="auto">
            <a:xfrm flipV="1">
              <a:off x="6346" y="12351"/>
              <a:ext cx="5315" cy="272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" name="Straight Arrow Connector 36"/>
            <p:cNvCxnSpPr>
              <a:cxnSpLocks noChangeShapeType="1"/>
            </p:cNvCxnSpPr>
            <p:nvPr/>
          </p:nvCxnSpPr>
          <p:spPr bwMode="auto">
            <a:xfrm>
              <a:off x="6346" y="14739"/>
              <a:ext cx="5327" cy="13993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6482" y="2729"/>
              <a:ext cx="4845" cy="19974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" name="Straight Arrow Connector 38"/>
            <p:cNvCxnSpPr>
              <a:cxnSpLocks noChangeShapeType="1"/>
            </p:cNvCxnSpPr>
            <p:nvPr/>
          </p:nvCxnSpPr>
          <p:spPr bwMode="auto">
            <a:xfrm flipV="1">
              <a:off x="6550" y="7369"/>
              <a:ext cx="4766" cy="15426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2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550" y="12214"/>
              <a:ext cx="4925" cy="10572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3" name="Straight Arrow Connector 40"/>
            <p:cNvCxnSpPr>
              <a:cxnSpLocks noChangeShapeType="1"/>
            </p:cNvCxnSpPr>
            <p:nvPr/>
          </p:nvCxnSpPr>
          <p:spPr bwMode="auto">
            <a:xfrm>
              <a:off x="6687" y="22791"/>
              <a:ext cx="5009" cy="5879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4" name="Straight Arrow Connector 41"/>
            <p:cNvCxnSpPr>
              <a:cxnSpLocks noChangeShapeType="1"/>
            </p:cNvCxnSpPr>
            <p:nvPr/>
          </p:nvCxnSpPr>
          <p:spPr bwMode="auto">
            <a:xfrm>
              <a:off x="6414" y="26135"/>
              <a:ext cx="5248" cy="2378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5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6414" y="12351"/>
              <a:ext cx="5083" cy="14104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6" name="Straight Arrow Connector 43"/>
            <p:cNvCxnSpPr>
              <a:cxnSpLocks noChangeShapeType="1"/>
            </p:cNvCxnSpPr>
            <p:nvPr/>
          </p:nvCxnSpPr>
          <p:spPr bwMode="auto">
            <a:xfrm flipV="1">
              <a:off x="6482" y="7506"/>
              <a:ext cx="5004" cy="18939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7" name="Straight Arrow Connector 44"/>
            <p:cNvCxnSpPr>
              <a:cxnSpLocks noChangeShapeType="1"/>
            </p:cNvCxnSpPr>
            <p:nvPr/>
          </p:nvCxnSpPr>
          <p:spPr bwMode="auto">
            <a:xfrm flipV="1">
              <a:off x="6687" y="2797"/>
              <a:ext cx="4841" cy="23596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8" name="Straight Arrow Connector 45"/>
            <p:cNvCxnSpPr>
              <a:cxnSpLocks noChangeShapeType="1"/>
            </p:cNvCxnSpPr>
            <p:nvPr/>
          </p:nvCxnSpPr>
          <p:spPr bwMode="auto">
            <a:xfrm>
              <a:off x="32959" y="2593"/>
              <a:ext cx="5804" cy="9687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9" name="Straight Arrow Connector 46"/>
            <p:cNvCxnSpPr>
              <a:cxnSpLocks noChangeShapeType="1"/>
            </p:cNvCxnSpPr>
            <p:nvPr/>
          </p:nvCxnSpPr>
          <p:spPr bwMode="auto">
            <a:xfrm>
              <a:off x="33027" y="7301"/>
              <a:ext cx="5805" cy="4996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0" name="Straight Arrow Connector 47"/>
            <p:cNvCxnSpPr>
              <a:cxnSpLocks noChangeShapeType="1"/>
            </p:cNvCxnSpPr>
            <p:nvPr/>
          </p:nvCxnSpPr>
          <p:spPr bwMode="auto">
            <a:xfrm>
              <a:off x="33027" y="12146"/>
              <a:ext cx="5724" cy="144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1" name="Straight Arrow Connector 48"/>
            <p:cNvCxnSpPr>
              <a:cxnSpLocks noChangeShapeType="1"/>
            </p:cNvCxnSpPr>
            <p:nvPr/>
          </p:nvCxnSpPr>
          <p:spPr bwMode="auto">
            <a:xfrm flipV="1">
              <a:off x="33027" y="12214"/>
              <a:ext cx="5480" cy="16545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2" name="Straight Arrow Connector 49"/>
            <p:cNvCxnSpPr>
              <a:cxnSpLocks noChangeShapeType="1"/>
            </p:cNvCxnSpPr>
            <p:nvPr/>
          </p:nvCxnSpPr>
          <p:spPr bwMode="auto">
            <a:xfrm>
              <a:off x="47835" y="12282"/>
              <a:ext cx="4532" cy="26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" name="Straight Arrow Connector 50"/>
            <p:cNvCxnSpPr>
              <a:cxnSpLocks noChangeShapeType="1"/>
            </p:cNvCxnSpPr>
            <p:nvPr/>
          </p:nvCxnSpPr>
          <p:spPr bwMode="auto">
            <a:xfrm flipV="1">
              <a:off x="20949" y="2593"/>
              <a:ext cx="3021" cy="79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4" name="Straight Arrow Connector 51"/>
            <p:cNvCxnSpPr>
              <a:cxnSpLocks noChangeShapeType="1"/>
            </p:cNvCxnSpPr>
            <p:nvPr/>
          </p:nvCxnSpPr>
          <p:spPr bwMode="auto">
            <a:xfrm>
              <a:off x="20949" y="2797"/>
              <a:ext cx="2703" cy="4836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5" name="Straight Arrow Connector 52"/>
            <p:cNvCxnSpPr>
              <a:cxnSpLocks noChangeShapeType="1"/>
            </p:cNvCxnSpPr>
            <p:nvPr/>
          </p:nvCxnSpPr>
          <p:spPr bwMode="auto">
            <a:xfrm>
              <a:off x="21017" y="2797"/>
              <a:ext cx="2619" cy="9621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6" name="Straight Arrow Connector 53"/>
            <p:cNvCxnSpPr>
              <a:cxnSpLocks noChangeShapeType="1"/>
            </p:cNvCxnSpPr>
            <p:nvPr/>
          </p:nvCxnSpPr>
          <p:spPr bwMode="auto">
            <a:xfrm>
              <a:off x="21017" y="2797"/>
              <a:ext cx="2783" cy="25444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7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1017" y="2729"/>
              <a:ext cx="2461" cy="4532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8" name="Straight Arrow Connector 56"/>
            <p:cNvCxnSpPr>
              <a:cxnSpLocks noChangeShapeType="1"/>
            </p:cNvCxnSpPr>
            <p:nvPr/>
          </p:nvCxnSpPr>
          <p:spPr bwMode="auto">
            <a:xfrm>
              <a:off x="21017" y="7301"/>
              <a:ext cx="2616" cy="4849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9" name="Straight Arrow Connector 57"/>
            <p:cNvCxnSpPr>
              <a:cxnSpLocks noChangeShapeType="1"/>
            </p:cNvCxnSpPr>
            <p:nvPr/>
          </p:nvCxnSpPr>
          <p:spPr bwMode="auto">
            <a:xfrm>
              <a:off x="21222" y="7369"/>
              <a:ext cx="2777" cy="20912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1" name="Straight Arrow Connector 58"/>
            <p:cNvCxnSpPr>
              <a:cxnSpLocks noChangeShapeType="1"/>
            </p:cNvCxnSpPr>
            <p:nvPr/>
          </p:nvCxnSpPr>
          <p:spPr bwMode="auto">
            <a:xfrm flipV="1">
              <a:off x="20949" y="2797"/>
              <a:ext cx="2861" cy="9537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2" name="Straight Arrow Connector 59"/>
            <p:cNvCxnSpPr>
              <a:cxnSpLocks noChangeShapeType="1"/>
            </p:cNvCxnSpPr>
            <p:nvPr/>
          </p:nvCxnSpPr>
          <p:spPr bwMode="auto">
            <a:xfrm flipV="1">
              <a:off x="21154" y="7369"/>
              <a:ext cx="2536" cy="5246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3" name="Straight Arrow Connector 61"/>
            <p:cNvCxnSpPr>
              <a:cxnSpLocks noChangeShapeType="1"/>
            </p:cNvCxnSpPr>
            <p:nvPr/>
          </p:nvCxnSpPr>
          <p:spPr bwMode="auto">
            <a:xfrm flipV="1">
              <a:off x="20881" y="12351"/>
              <a:ext cx="2778" cy="14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4" name="Straight Arrow Connector 62"/>
            <p:cNvCxnSpPr>
              <a:cxnSpLocks noChangeShapeType="1"/>
            </p:cNvCxnSpPr>
            <p:nvPr/>
          </p:nvCxnSpPr>
          <p:spPr bwMode="auto">
            <a:xfrm>
              <a:off x="20881" y="12624"/>
              <a:ext cx="2937" cy="15662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5" name="Straight Arrow Connector 63"/>
            <p:cNvCxnSpPr>
              <a:cxnSpLocks noChangeShapeType="1"/>
            </p:cNvCxnSpPr>
            <p:nvPr/>
          </p:nvCxnSpPr>
          <p:spPr bwMode="auto">
            <a:xfrm flipV="1">
              <a:off x="20949" y="2661"/>
              <a:ext cx="2699" cy="2620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7" name="Straight Arrow Connector 64"/>
            <p:cNvCxnSpPr>
              <a:cxnSpLocks noChangeShapeType="1"/>
            </p:cNvCxnSpPr>
            <p:nvPr/>
          </p:nvCxnSpPr>
          <p:spPr bwMode="auto">
            <a:xfrm flipV="1">
              <a:off x="21154" y="7438"/>
              <a:ext cx="2539" cy="21412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8" name="Straight Arrow Connector 65"/>
            <p:cNvCxnSpPr>
              <a:cxnSpLocks noChangeShapeType="1"/>
            </p:cNvCxnSpPr>
            <p:nvPr/>
          </p:nvCxnSpPr>
          <p:spPr bwMode="auto">
            <a:xfrm flipV="1">
              <a:off x="20812" y="12214"/>
              <a:ext cx="2852" cy="16659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9" name="Straight Arrow Connector 70"/>
            <p:cNvCxnSpPr>
              <a:cxnSpLocks noChangeShapeType="1"/>
            </p:cNvCxnSpPr>
            <p:nvPr/>
          </p:nvCxnSpPr>
          <p:spPr bwMode="auto">
            <a:xfrm flipV="1">
              <a:off x="20949" y="28523"/>
              <a:ext cx="3021" cy="80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успеваемости от погрешности обучения нейронной сети.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269" y="5515222"/>
            <a:ext cx="7866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Коэффициент корреляции Пирсона между результатами 3-х сессий и расчетными показателями нейронной сети составил всего минус 0,16</a:t>
            </a:r>
            <a:endParaRPr lang="ru-RU" sz="2000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smtClean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365663" y="1805225"/>
          <a:ext cx="7042067" cy="344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Овал 10"/>
          <p:cNvSpPr/>
          <p:nvPr/>
        </p:nvSpPr>
        <p:spPr>
          <a:xfrm>
            <a:off x="2541319" y="3194462"/>
            <a:ext cx="617517" cy="522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950260"/>
            <a:ext cx="86998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+mn-lt"/>
              </a:rPr>
              <a:t>Проведенное </a:t>
            </a:r>
            <a:r>
              <a:rPr lang="ru-RU" dirty="0">
                <a:latin typeface="+mn-lt"/>
              </a:rPr>
              <a:t>тестирование показало перспективность оценки успешности студентов </a:t>
            </a:r>
            <a:r>
              <a:rPr lang="ru-RU" dirty="0" smtClean="0">
                <a:latin typeface="+mn-lt"/>
              </a:rPr>
              <a:t>в выборе оптимального </a:t>
            </a:r>
            <a:r>
              <a:rPr lang="ru-RU" dirty="0">
                <a:latin typeface="+mn-lt"/>
              </a:rPr>
              <a:t>ВУЗа, соответствующего </a:t>
            </a:r>
            <a:r>
              <a:rPr lang="ru-RU" dirty="0" smtClean="0">
                <a:latin typeface="+mn-lt"/>
              </a:rPr>
              <a:t>способностям и профилю множественного интеллекта, </a:t>
            </a:r>
            <a:r>
              <a:rPr lang="ru-RU" dirty="0">
                <a:latin typeface="+mn-lt"/>
              </a:rPr>
              <a:t>с помощью программы </a:t>
            </a:r>
            <a:r>
              <a:rPr lang="ru-RU" dirty="0" err="1" smtClean="0">
                <a:latin typeface="+mn-lt"/>
              </a:rPr>
              <a:t>ВибраМИ</a:t>
            </a:r>
            <a:r>
              <a:rPr lang="ru-RU" dirty="0" smtClean="0">
                <a:latin typeface="+mn-lt"/>
              </a:rPr>
              <a:t>.  </a:t>
            </a:r>
          </a:p>
          <a:p>
            <a:pPr marL="342900" indent="-342900">
              <a:buFontTx/>
              <a:buAutoNum type="arabicPeriod"/>
            </a:pPr>
            <a:endParaRPr lang="en-US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Невозможно сделать вывод о способностях абитуриента к техническим или гуманитарным наукам только на основе высокого значения одного типа МИ.</a:t>
            </a:r>
            <a:endParaRPr lang="en-US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endParaRPr lang="en-US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+mn-lt"/>
              </a:rPr>
              <a:t>Возможность массового тестирования. Результаты выдаются мгновенно, а не через несколько дней.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+mn-lt"/>
              </a:rPr>
              <a:t>Более высокая точность по сравнению с текстовыми </a:t>
            </a:r>
            <a:r>
              <a:rPr lang="ru-RU" dirty="0" err="1" smtClean="0">
                <a:latin typeface="+mn-lt"/>
              </a:rPr>
              <a:t>опросниками</a:t>
            </a:r>
            <a:r>
              <a:rPr lang="ru-RU" dirty="0" smtClean="0">
                <a:latin typeface="+mn-lt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+mn-lt"/>
              </a:rPr>
              <a:t>Компактный по времени. Всего 12 минут, в отличии от многочасового тестирования по текстовым </a:t>
            </a:r>
            <a:r>
              <a:rPr lang="ru-RU" dirty="0" err="1" smtClean="0">
                <a:latin typeface="+mn-lt"/>
              </a:rPr>
              <a:t>опросникам</a:t>
            </a:r>
            <a:r>
              <a:rPr lang="ru-RU" dirty="0" smtClean="0">
                <a:latin typeface="+mn-lt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+mn-lt"/>
              </a:rPr>
              <a:t>Прост для применения пользователем.</a:t>
            </a:r>
            <a:endParaRPr lang="en-US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633" y="279064"/>
            <a:ext cx="860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ru-RU" sz="3600" b="1" kern="0" dirty="0" smtClean="0">
                <a:solidFill>
                  <a:srgbClr val="0000FF"/>
                </a:solidFill>
                <a:latin typeface="+mj-lt"/>
              </a:rPr>
              <a:t>Выводы на 2021 год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1C556-718C-43C5-8DC5-A2257E928E64}" type="slidenum">
              <a:rPr lang="ru-RU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78075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374" y="243840"/>
            <a:ext cx="8217808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00FF"/>
                </a:solidFill>
              </a:rPr>
              <a:t>Прогнозирование «успешных» студентов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02628" y="1593669"/>
            <a:ext cx="3971109" cy="34810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Задача тестирования - выявить на ранних стадиях студентов, способных «легко» учиться в техническом ВУЗе, затрачивая на освоение материала минимум сил и энергии.</a:t>
            </a:r>
            <a:endParaRPr lang="ru-RU" sz="20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C6B56-C570-4254-A11D-C5A8B1155CA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06400" y="9350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>
              <a:solidFill>
                <a:schemeClr val="accent2"/>
              </a:solidFill>
            </a:endParaRPr>
          </a:p>
        </p:txBody>
      </p:sp>
      <p:pic>
        <p:nvPicPr>
          <p:cNvPr id="76802" name="Picture 2" descr="D:\Work\VI\Презентация к конференции 2021\PPT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34" y="1745612"/>
            <a:ext cx="3601833" cy="2398877"/>
          </a:xfrm>
          <a:prstGeom prst="rect">
            <a:avLst/>
          </a:prstGeom>
          <a:noFill/>
        </p:spPr>
      </p:pic>
      <p:pic>
        <p:nvPicPr>
          <p:cNvPr id="76804" name="Picture 4" descr="D:\Work\VI\Презентация к конференции 2021\PPT\1538653363_12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7793" y="4245540"/>
            <a:ext cx="3605646" cy="24259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8586" y="4668268"/>
            <a:ext cx="35938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Если для учебы тратится много сил и энергии, то любая другая научная деятельность  может привести к падению качества обучения.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1737"/>
            <a:ext cx="7772400" cy="500513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accent2"/>
                </a:solidFill>
              </a:rPr>
              <a:t/>
            </a:r>
            <a:br>
              <a:rPr lang="ru-RU" sz="6000" dirty="0" smtClean="0">
                <a:solidFill>
                  <a:schemeClr val="accent2"/>
                </a:solidFill>
              </a:rPr>
            </a:br>
            <a:r>
              <a:rPr lang="ru-RU" sz="6000" dirty="0" smtClean="0">
                <a:solidFill>
                  <a:schemeClr val="accent2"/>
                </a:solidFill>
              </a:rPr>
              <a:t>Спасибо за внимание </a:t>
            </a:r>
            <a:r>
              <a:rPr lang="en-US" sz="6000" dirty="0" smtClean="0">
                <a:solidFill>
                  <a:schemeClr val="accent2"/>
                </a:solidFill>
              </a:rPr>
              <a:t>!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Мартынов Олег Евгеньевич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ООО МП ЭЛСИС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soft@elsys.ru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44EA8-FEE6-4767-8A7F-2C126806BBE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072" y="254472"/>
            <a:ext cx="8217808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Рейтинг ВУЗа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69488" y="994793"/>
            <a:ext cx="4191990" cy="526778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Рейтинг ВУЗа складывается из:</a:t>
            </a:r>
          </a:p>
          <a:p>
            <a:pPr marL="228600" indent="-228600">
              <a:buAutoNum type="arabicPeriod"/>
            </a:pPr>
            <a:r>
              <a:rPr lang="ru-RU" sz="2000" dirty="0" smtClean="0"/>
              <a:t>Техническая база.</a:t>
            </a:r>
            <a:r>
              <a:rPr lang="en-US" sz="2000" dirty="0" smtClean="0"/>
              <a:t> </a:t>
            </a:r>
            <a:r>
              <a:rPr lang="ru-RU" sz="2000" dirty="0" smtClean="0"/>
              <a:t>Условия для получения качественного образования.</a:t>
            </a:r>
          </a:p>
          <a:p>
            <a:pPr marL="228600" indent="-228600">
              <a:buAutoNum type="arabicPeriod"/>
            </a:pPr>
            <a:r>
              <a:rPr lang="ru-RU" sz="2000" dirty="0" smtClean="0"/>
              <a:t>Уровень профессорско-педагогического состава.</a:t>
            </a:r>
          </a:p>
          <a:p>
            <a:pPr marL="228600" indent="-228600">
              <a:buFontTx/>
              <a:buAutoNum type="arabicPeriod"/>
            </a:pPr>
            <a:r>
              <a:rPr lang="ru-RU" sz="2000" dirty="0" smtClean="0"/>
              <a:t> </a:t>
            </a:r>
            <a:r>
              <a:rPr lang="ru-RU" sz="2000" b="1" dirty="0" smtClean="0"/>
              <a:t>Сколько выпускников работают по специальности.</a:t>
            </a:r>
          </a:p>
          <a:p>
            <a:pPr marL="228600" indent="-228600">
              <a:buAutoNum type="arabicPeriod"/>
            </a:pPr>
            <a:r>
              <a:rPr lang="ru-RU" sz="2000" b="1" dirty="0" smtClean="0"/>
              <a:t>Количество опубликованных научных работ и их цитируемость в зарубежных изданиях.</a:t>
            </a:r>
          </a:p>
          <a:p>
            <a:pPr marL="228600" indent="-228600">
              <a:buAutoNum type="arabicPeriod"/>
            </a:pPr>
            <a:r>
              <a:rPr lang="ru-RU" sz="2000" b="1" dirty="0" smtClean="0"/>
              <a:t>Индекс вовлеченности студентов в НИОКР.</a:t>
            </a:r>
          </a:p>
          <a:p>
            <a:pPr marL="228600" indent="-228600">
              <a:buAutoNum type="arabicPeriod"/>
            </a:pPr>
            <a:r>
              <a:rPr lang="ru-RU" sz="2000" b="1" dirty="0" smtClean="0"/>
              <a:t> Количество побед на Олимпиадах.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C6B56-C570-4254-A11D-C5A8B1155CA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06400" y="9350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>
              <a:solidFill>
                <a:schemeClr val="accent2"/>
              </a:solidFill>
            </a:endParaRPr>
          </a:p>
        </p:txBody>
      </p:sp>
      <p:pic>
        <p:nvPicPr>
          <p:cNvPr id="2" name="Picture 2" descr="D:\Vibra all\Презентации к конференции 2021\PPT\rating-uni-2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002" y="1741579"/>
            <a:ext cx="4240624" cy="30001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374" y="243840"/>
            <a:ext cx="8217808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Участие в Олимпиадах по предметам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85652" y="4132612"/>
            <a:ext cx="7897091" cy="193857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Как отобрать на ранних стадиях тех, кто доучится до конца, будет учиться легко и которых можно привлекать к олимпиадам и научной деятельности, не в ущерб основному обучению??? </a:t>
            </a:r>
          </a:p>
          <a:p>
            <a:pPr marL="228600" indent="-228600"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C6B56-C570-4254-A11D-C5A8B1155CA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06400" y="9350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>
              <a:solidFill>
                <a:schemeClr val="accent2"/>
              </a:solidFill>
            </a:endParaRPr>
          </a:p>
        </p:txBody>
      </p:sp>
      <p:pic>
        <p:nvPicPr>
          <p:cNvPr id="78850" name="Picture 2" descr="D:\Vibra all\Презентации к конференции 2021\PPT\zastavka_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843" y="1254573"/>
            <a:ext cx="4755408" cy="267491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7" y="287383"/>
            <a:ext cx="7294418" cy="8657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специальности</a:t>
            </a:r>
            <a:endParaRPr lang="ru-RU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1268" y="4156364"/>
            <a:ext cx="3918857" cy="2350731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200" dirty="0" smtClean="0"/>
              <a:t>Профессиональное становления личности подразумевает баланс между </a:t>
            </a:r>
            <a:r>
              <a:rPr lang="ru-RU" sz="2000" b="1" kern="1200" dirty="0" smtClean="0"/>
              <a:t>наличием способностей к конкретной сфере деятельности</a:t>
            </a:r>
            <a:r>
              <a:rPr lang="ru-RU" sz="2000" kern="1200" dirty="0" smtClean="0"/>
              <a:t> и </a:t>
            </a:r>
            <a:r>
              <a:rPr lang="ru-RU" sz="2000" b="1" kern="1200" dirty="0" smtClean="0"/>
              <a:t>личной мотивационной готовностью их реализовать</a:t>
            </a:r>
            <a:r>
              <a:rPr lang="ru-RU" sz="2000" kern="1200" dirty="0" smtClean="0"/>
              <a:t>.  </a:t>
            </a:r>
          </a:p>
        </p:txBody>
      </p:sp>
      <p:pic>
        <p:nvPicPr>
          <p:cNvPr id="77826" name="Picture 2" descr="D:\Vibra all\Презентации к конференции 2021\PPT\nezakonnoe-uvolnenie-rabotnka-foto-e1552935536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570" y="1371291"/>
            <a:ext cx="3810000" cy="2524125"/>
          </a:xfrm>
          <a:prstGeom prst="rect">
            <a:avLst/>
          </a:prstGeom>
          <a:noFill/>
        </p:spPr>
      </p:pic>
      <p:pic>
        <p:nvPicPr>
          <p:cNvPr id="77827" name="Picture 3" descr="D:\Vibra all\Презентации к конференции 2021\PPT\uvolnenie-s-rabo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253" y="3177010"/>
            <a:ext cx="4286992" cy="2641838"/>
          </a:xfrm>
          <a:prstGeom prst="rect">
            <a:avLst/>
          </a:prstGeom>
          <a:noFill/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C6B56-C570-4254-A11D-C5A8B1155CA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</p:spTree>
    <p:extLst>
      <p:ext uri="{BB962C8B-B14F-4D97-AF65-F5344CB8AC3E}">
        <p14:creationId xmlns:p14="http://schemas.microsoft.com/office/powerpoint/2010/main" val="26189700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152400"/>
            <a:ext cx="7772400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00FF"/>
                </a:solidFill>
              </a:rPr>
              <a:t>Итоги тестирования студентов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99490" y="1247776"/>
            <a:ext cx="4978750" cy="458461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2017 год:   протестирован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161 студент кафедр ВТ, САПР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2018 год: протестирован 81 студент кафедр ВТ, САПР, МО ЭВМ, АПУ, ИБ, ИС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2019 год:  протестировано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128 студентов кафедры ВТ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2020 год </a:t>
            </a:r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ru-RU" sz="2400" dirty="0" smtClean="0">
                <a:solidFill>
                  <a:srgbClr val="000000"/>
                </a:solidFill>
              </a:rPr>
              <a:t>ПАНДЕМИЯ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C6B56-C570-4254-A11D-C5A8B1155CA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06400" y="9350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>
              <a:solidFill>
                <a:schemeClr val="accent2"/>
              </a:solidFill>
            </a:endParaRPr>
          </a:p>
        </p:txBody>
      </p:sp>
      <p:pic>
        <p:nvPicPr>
          <p:cNvPr id="1027" name="Picture 3" descr="D:\Work\VI\Презентация к конференции 2021\PPT\adobestock_321857290-740x45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24" y="4133826"/>
            <a:ext cx="3233291" cy="2005514"/>
          </a:xfrm>
          <a:prstGeom prst="rect">
            <a:avLst/>
          </a:prstGeom>
          <a:noFill/>
        </p:spPr>
      </p:pic>
      <p:pic>
        <p:nvPicPr>
          <p:cNvPr id="46081" name="Picture 1" descr="D:\Vibra all\Презентации к конференции 2021\PPT\focused-student-in-computer-class_13339-284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278" y="1288660"/>
            <a:ext cx="2967955" cy="19770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23875" y="-88900"/>
            <a:ext cx="77724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</a:rPr>
              <a:t>Дистанционное обучение</a:t>
            </a:r>
            <a:endParaRPr lang="en-US" alt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75747" y="1272746"/>
            <a:ext cx="3982453" cy="482325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400" dirty="0" smtClean="0"/>
              <a:t>2017 – 2019 год</a:t>
            </a:r>
          </a:p>
          <a:p>
            <a:pPr>
              <a:buNone/>
            </a:pPr>
            <a:endParaRPr lang="ru-RU" sz="2400" dirty="0" smtClean="0"/>
          </a:p>
          <a:p>
            <a:pPr>
              <a:spcBef>
                <a:spcPts val="2400"/>
              </a:spcBef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2020 год</a:t>
            </a:r>
            <a:endParaRPr lang="ru-RU" sz="24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C5DEE-221C-4A96-AA12-99CAB50AB22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-404813" y="3395663"/>
            <a:ext cx="7251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D:\Work\VI\Презентация к конференции 2021\PPT\0_75682_d15d1f7_-1-XL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06" y="1167062"/>
            <a:ext cx="3561906" cy="2430379"/>
          </a:xfrm>
          <a:prstGeom prst="rect">
            <a:avLst/>
          </a:prstGeom>
          <a:noFill/>
        </p:spPr>
      </p:pic>
      <p:pic>
        <p:nvPicPr>
          <p:cNvPr id="2051" name="Picture 3" descr="D:\Work\VI\Презентация к конференции 2021\PPT\8238fbb0-7b18-11ea-bba2-fa163e074e61_6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05726"/>
            <a:ext cx="3589421" cy="239294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CD98F-1CA1-4A06-AA9A-53EB7F299C0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6838" y="36513"/>
            <a:ext cx="89392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sz="3200" kern="0" dirty="0" smtClean="0">
                <a:solidFill>
                  <a:srgbClr val="3333CC"/>
                </a:solidFill>
              </a:rPr>
              <a:t>Успеваемость протестированных студентов</a:t>
            </a:r>
            <a:endParaRPr lang="en-US" altLang="ru-RU" kern="0" dirty="0" smtClean="0"/>
          </a:p>
        </p:txBody>
      </p:sp>
      <p:sp>
        <p:nvSpPr>
          <p:cNvPr id="8196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algn="r" eaLnBrk="1" hangingPunct="1"/>
            <a:fld id="{A610DA33-D61B-4E80-8883-88B48DEAAFD7}" type="slidenum">
              <a:rPr lang="ru-RU" altLang="ru-RU" sz="1400">
                <a:latin typeface="Times New Roman" pitchFamily="18" charset="0"/>
              </a:rPr>
              <a:pPr algn="r" eaLnBrk="1" hangingPunct="1"/>
              <a:t>8</a:t>
            </a:fld>
            <a:endParaRPr lang="ru-RU" altLang="ru-RU" sz="1400">
              <a:latin typeface="Times New Roman" pitchFamily="18" charset="0"/>
            </a:endParaRPr>
          </a:p>
        </p:txBody>
      </p: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779417" y="739942"/>
            <a:ext cx="8058151" cy="2589095"/>
            <a:chOff x="2002866" y="570001"/>
            <a:chExt cx="8057453" cy="2589072"/>
          </a:xfrm>
        </p:grpSpPr>
        <p:sp>
          <p:nvSpPr>
            <p:cNvPr id="8200" name="Скругленный прямоугольник 32"/>
            <p:cNvSpPr>
              <a:spLocks noChangeArrowheads="1"/>
            </p:cNvSpPr>
            <p:nvPr/>
          </p:nvSpPr>
          <p:spPr bwMode="auto">
            <a:xfrm>
              <a:off x="2002866" y="2181461"/>
              <a:ext cx="2000186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8201" name="Скругленный прямоугольник 33"/>
            <p:cNvSpPr>
              <a:spLocks noChangeArrowheads="1"/>
            </p:cNvSpPr>
            <p:nvPr/>
          </p:nvSpPr>
          <p:spPr bwMode="auto">
            <a:xfrm>
              <a:off x="4844228" y="2210031"/>
              <a:ext cx="1935230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8203" name="Скругленный прямоугольник 35"/>
            <p:cNvSpPr>
              <a:spLocks noChangeArrowheads="1"/>
            </p:cNvSpPr>
            <p:nvPr/>
          </p:nvSpPr>
          <p:spPr bwMode="auto">
            <a:xfrm>
              <a:off x="8055322" y="2182593"/>
              <a:ext cx="1871837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8204" name="Скругленный прямоугольник 36"/>
            <p:cNvSpPr>
              <a:spLocks noChangeArrowheads="1"/>
            </p:cNvSpPr>
            <p:nvPr/>
          </p:nvSpPr>
          <p:spPr bwMode="auto">
            <a:xfrm>
              <a:off x="2907197" y="570001"/>
              <a:ext cx="5666405" cy="993598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3034197" y="709701"/>
              <a:ext cx="5666405" cy="993598"/>
              <a:chOff x="1257707" y="202859"/>
              <a:chExt cx="5666405" cy="993598"/>
            </a:xfrm>
          </p:grpSpPr>
          <p:sp>
            <p:nvSpPr>
              <p:cNvPr id="8222" name="Скругленный прямоугольник 54"/>
              <p:cNvSpPr>
                <a:spLocks noChangeArrowheads="1"/>
              </p:cNvSpPr>
              <p:nvPr/>
            </p:nvSpPr>
            <p:spPr bwMode="auto">
              <a:xfrm>
                <a:off x="1257707" y="202859"/>
                <a:ext cx="5666405" cy="99359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31" name="Скругленный прямоугольник 4"/>
              <p:cNvSpPr txBox="1"/>
              <p:nvPr/>
            </p:nvSpPr>
            <p:spPr>
              <a:xfrm>
                <a:off x="1286734" y="231433"/>
                <a:ext cx="5608151" cy="9366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20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2017: протестирован 161 студент</a:t>
                </a:r>
                <a:endParaRPr lang="ru-RU" sz="20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206" name="Рисунок 38"/>
            <p:cNvPicPr>
              <a:picLocks noChangeAspect="1"/>
            </p:cNvPicPr>
            <p:nvPr/>
          </p:nvPicPr>
          <p:blipFill>
            <a:blip r:embed="rId3"/>
            <a:srcRect r="16911"/>
            <a:stretch>
              <a:fillRect/>
            </a:stretch>
          </p:blipFill>
          <p:spPr bwMode="auto">
            <a:xfrm>
              <a:off x="2823311" y="1695111"/>
              <a:ext cx="2273143" cy="54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Рисунок 3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96454" y="1695112"/>
              <a:ext cx="770944" cy="54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Рисунок 4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398" y="1695110"/>
              <a:ext cx="791257" cy="5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Рисунок 41"/>
            <p:cNvPicPr>
              <a:picLocks noChangeAspect="1"/>
            </p:cNvPicPr>
            <p:nvPr/>
          </p:nvPicPr>
          <p:blipFill>
            <a:blip r:embed="rId5"/>
            <a:srcRect l="16203" r="2"/>
            <a:stretch>
              <a:fillRect/>
            </a:stretch>
          </p:blipFill>
          <p:spPr bwMode="auto">
            <a:xfrm>
              <a:off x="6658655" y="1666579"/>
              <a:ext cx="2687649" cy="57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42"/>
            <p:cNvGrpSpPr>
              <a:grpSpLocks/>
            </p:cNvGrpSpPr>
            <p:nvPr/>
          </p:nvGrpSpPr>
          <p:grpSpPr bwMode="auto">
            <a:xfrm>
              <a:off x="2086995" y="2201937"/>
              <a:ext cx="2018461" cy="931572"/>
              <a:chOff x="148915" y="1701674"/>
              <a:chExt cx="4480115" cy="950685"/>
            </a:xfrm>
          </p:grpSpPr>
          <p:sp>
            <p:nvSpPr>
              <p:cNvPr id="8220" name="Скругленный прямоугольник 52"/>
              <p:cNvSpPr>
                <a:spLocks noChangeArrowheads="1"/>
              </p:cNvSpPr>
              <p:nvPr/>
            </p:nvSpPr>
            <p:spPr bwMode="auto">
              <a:xfrm>
                <a:off x="192932" y="1738651"/>
                <a:ext cx="4436098" cy="91370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29" name="Скругленный прямоугольник 4"/>
              <p:cNvSpPr txBox="1"/>
              <p:nvPr/>
            </p:nvSpPr>
            <p:spPr>
              <a:xfrm>
                <a:off x="148915" y="1701674"/>
                <a:ext cx="4236585" cy="860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Отчислено к 2020 </a:t>
                </a:r>
              </a:p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64 студента</a:t>
                </a:r>
                <a:endParaRPr lang="ru-RU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Группа 43"/>
            <p:cNvGrpSpPr>
              <a:grpSpLocks/>
            </p:cNvGrpSpPr>
            <p:nvPr/>
          </p:nvGrpSpPr>
          <p:grpSpPr bwMode="auto">
            <a:xfrm>
              <a:off x="4990518" y="2208924"/>
              <a:ext cx="1937173" cy="950149"/>
              <a:chOff x="2121818" y="1710572"/>
              <a:chExt cx="4299689" cy="969643"/>
            </a:xfrm>
          </p:grpSpPr>
          <p:sp>
            <p:nvSpPr>
              <p:cNvPr id="8218" name="Скругленный прямоугольник 50"/>
              <p:cNvSpPr>
                <a:spLocks noChangeArrowheads="1"/>
              </p:cNvSpPr>
              <p:nvPr/>
            </p:nvSpPr>
            <p:spPr bwMode="auto">
              <a:xfrm>
                <a:off x="2121818" y="1766507"/>
                <a:ext cx="4299689" cy="91370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27" name="Скругленный прямоугольник 4"/>
              <p:cNvSpPr txBox="1"/>
              <p:nvPr/>
            </p:nvSpPr>
            <p:spPr>
              <a:xfrm>
                <a:off x="2143697" y="1710572"/>
                <a:ext cx="4183036" cy="8602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Учатся с «проблемами» </a:t>
                </a:r>
              </a:p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34 студента</a:t>
                </a:r>
                <a:endParaRPr lang="ru-RU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14" name="Скругленный прямоугольник 46"/>
            <p:cNvSpPr>
              <a:spLocks noChangeArrowheads="1"/>
            </p:cNvSpPr>
            <p:nvPr/>
          </p:nvSpPr>
          <p:spPr bwMode="auto">
            <a:xfrm>
              <a:off x="8165041" y="2238168"/>
              <a:ext cx="1895278" cy="895338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1270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rPr>
                <a:t>Учатся успешно 63 студента</a:t>
              </a:r>
            </a:p>
            <a:p>
              <a:endParaRPr lang="en-US" altLang="en-US" dirty="0"/>
            </a:p>
          </p:txBody>
        </p:sp>
      </p:grpSp>
      <p:grpSp>
        <p:nvGrpSpPr>
          <p:cNvPr id="41" name="Группа 31"/>
          <p:cNvGrpSpPr>
            <a:grpSpLocks/>
          </p:cNvGrpSpPr>
          <p:nvPr/>
        </p:nvGrpSpPr>
        <p:grpSpPr bwMode="auto">
          <a:xfrm>
            <a:off x="788966" y="3635541"/>
            <a:ext cx="8058151" cy="2589095"/>
            <a:chOff x="2002866" y="570001"/>
            <a:chExt cx="8057453" cy="2589072"/>
          </a:xfrm>
        </p:grpSpPr>
        <p:sp>
          <p:nvSpPr>
            <p:cNvPr id="42" name="Скругленный прямоугольник 32"/>
            <p:cNvSpPr>
              <a:spLocks noChangeArrowheads="1"/>
            </p:cNvSpPr>
            <p:nvPr/>
          </p:nvSpPr>
          <p:spPr bwMode="auto">
            <a:xfrm>
              <a:off x="2002866" y="2181461"/>
              <a:ext cx="2000186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3" name="Скругленный прямоугольник 33"/>
            <p:cNvSpPr>
              <a:spLocks noChangeArrowheads="1"/>
            </p:cNvSpPr>
            <p:nvPr/>
          </p:nvSpPr>
          <p:spPr bwMode="auto">
            <a:xfrm>
              <a:off x="4844228" y="2210031"/>
              <a:ext cx="1935230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4" name="Скругленный прямоугольник 35"/>
            <p:cNvSpPr>
              <a:spLocks noChangeArrowheads="1"/>
            </p:cNvSpPr>
            <p:nvPr/>
          </p:nvSpPr>
          <p:spPr bwMode="auto">
            <a:xfrm>
              <a:off x="8055322" y="2182593"/>
              <a:ext cx="1871837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5" name="Скругленный прямоугольник 36"/>
            <p:cNvSpPr>
              <a:spLocks noChangeArrowheads="1"/>
            </p:cNvSpPr>
            <p:nvPr/>
          </p:nvSpPr>
          <p:spPr bwMode="auto">
            <a:xfrm>
              <a:off x="2907197" y="570001"/>
              <a:ext cx="5666405" cy="993598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grpSp>
          <p:nvGrpSpPr>
            <p:cNvPr id="46" name="Группа 37"/>
            <p:cNvGrpSpPr>
              <a:grpSpLocks/>
            </p:cNvGrpSpPr>
            <p:nvPr/>
          </p:nvGrpSpPr>
          <p:grpSpPr bwMode="auto">
            <a:xfrm>
              <a:off x="3034197" y="709701"/>
              <a:ext cx="5666405" cy="993598"/>
              <a:chOff x="1257707" y="202859"/>
              <a:chExt cx="5666405" cy="993598"/>
            </a:xfrm>
          </p:grpSpPr>
          <p:sp>
            <p:nvSpPr>
              <p:cNvPr id="58" name="Скругленный прямоугольник 54"/>
              <p:cNvSpPr>
                <a:spLocks noChangeArrowheads="1"/>
              </p:cNvSpPr>
              <p:nvPr/>
            </p:nvSpPr>
            <p:spPr bwMode="auto">
              <a:xfrm>
                <a:off x="1257707" y="202859"/>
                <a:ext cx="5666405" cy="99359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59" name="Скругленный прямоугольник 4"/>
              <p:cNvSpPr txBox="1"/>
              <p:nvPr/>
            </p:nvSpPr>
            <p:spPr>
              <a:xfrm>
                <a:off x="1286734" y="231433"/>
                <a:ext cx="5608151" cy="9366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20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2018: протестированы 81 студента</a:t>
                </a:r>
                <a:endParaRPr lang="ru-RU" sz="20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7" name="Рисунок 38"/>
            <p:cNvPicPr>
              <a:picLocks noChangeAspect="1"/>
            </p:cNvPicPr>
            <p:nvPr/>
          </p:nvPicPr>
          <p:blipFill>
            <a:blip r:embed="rId3"/>
            <a:srcRect r="16911"/>
            <a:stretch>
              <a:fillRect/>
            </a:stretch>
          </p:blipFill>
          <p:spPr bwMode="auto">
            <a:xfrm>
              <a:off x="2823311" y="1695111"/>
              <a:ext cx="2273143" cy="54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Рисунок 3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96454" y="1695112"/>
              <a:ext cx="770944" cy="54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Рисунок 4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398" y="1695110"/>
              <a:ext cx="791257" cy="5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Рисунок 41"/>
            <p:cNvPicPr>
              <a:picLocks noChangeAspect="1"/>
            </p:cNvPicPr>
            <p:nvPr/>
          </p:nvPicPr>
          <p:blipFill>
            <a:blip r:embed="rId5"/>
            <a:srcRect l="16203" r="2"/>
            <a:stretch>
              <a:fillRect/>
            </a:stretch>
          </p:blipFill>
          <p:spPr bwMode="auto">
            <a:xfrm>
              <a:off x="6658655" y="1666579"/>
              <a:ext cx="2687649" cy="57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" name="Группа 42"/>
            <p:cNvGrpSpPr>
              <a:grpSpLocks/>
            </p:cNvGrpSpPr>
            <p:nvPr/>
          </p:nvGrpSpPr>
          <p:grpSpPr bwMode="auto">
            <a:xfrm>
              <a:off x="2086995" y="2201937"/>
              <a:ext cx="2018461" cy="931572"/>
              <a:chOff x="148915" y="1701674"/>
              <a:chExt cx="4480115" cy="950685"/>
            </a:xfrm>
          </p:grpSpPr>
          <p:sp>
            <p:nvSpPr>
              <p:cNvPr id="56" name="Скругленный прямоугольник 52"/>
              <p:cNvSpPr>
                <a:spLocks noChangeArrowheads="1"/>
              </p:cNvSpPr>
              <p:nvPr/>
            </p:nvSpPr>
            <p:spPr bwMode="auto">
              <a:xfrm>
                <a:off x="192932" y="1738651"/>
                <a:ext cx="4436098" cy="91370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57" name="Скругленный прямоугольник 4"/>
              <p:cNvSpPr txBox="1"/>
              <p:nvPr/>
            </p:nvSpPr>
            <p:spPr>
              <a:xfrm>
                <a:off x="148915" y="1701674"/>
                <a:ext cx="4236585" cy="860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Отчислено к 2020 </a:t>
                </a:r>
              </a:p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18 студентов</a:t>
                </a:r>
                <a:endParaRPr lang="ru-RU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Группа 43"/>
            <p:cNvGrpSpPr>
              <a:grpSpLocks/>
            </p:cNvGrpSpPr>
            <p:nvPr/>
          </p:nvGrpSpPr>
          <p:grpSpPr bwMode="auto">
            <a:xfrm>
              <a:off x="4990518" y="2208924"/>
              <a:ext cx="1937173" cy="950149"/>
              <a:chOff x="2121818" y="1710572"/>
              <a:chExt cx="4299689" cy="969643"/>
            </a:xfrm>
          </p:grpSpPr>
          <p:sp>
            <p:nvSpPr>
              <p:cNvPr id="54" name="Скругленный прямоугольник 50"/>
              <p:cNvSpPr>
                <a:spLocks noChangeArrowheads="1"/>
              </p:cNvSpPr>
              <p:nvPr/>
            </p:nvSpPr>
            <p:spPr bwMode="auto">
              <a:xfrm>
                <a:off x="2121818" y="1766507"/>
                <a:ext cx="4299689" cy="91370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55" name="Скругленный прямоугольник 4"/>
              <p:cNvSpPr txBox="1"/>
              <p:nvPr/>
            </p:nvSpPr>
            <p:spPr>
              <a:xfrm>
                <a:off x="2143697" y="1710572"/>
                <a:ext cx="4183036" cy="8602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Учатся с «проблемами» </a:t>
                </a:r>
              </a:p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24 студента</a:t>
                </a:r>
                <a:endParaRPr lang="ru-RU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Скругленный прямоугольник 46"/>
            <p:cNvSpPr>
              <a:spLocks noChangeArrowheads="1"/>
            </p:cNvSpPr>
            <p:nvPr/>
          </p:nvSpPr>
          <p:spPr bwMode="auto">
            <a:xfrm>
              <a:off x="8165041" y="2238168"/>
              <a:ext cx="1895278" cy="895338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1270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rPr>
                <a:t>Учатся успешно 39 студентов</a:t>
              </a:r>
            </a:p>
            <a:p>
              <a:endParaRPr lang="en-US" altLang="en-US" dirty="0"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CD98F-1CA1-4A06-AA9A-53EB7F299C0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6838" y="36513"/>
            <a:ext cx="89392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sz="3200" kern="0" dirty="0" smtClean="0">
                <a:solidFill>
                  <a:srgbClr val="3333CC"/>
                </a:solidFill>
              </a:rPr>
              <a:t>Отсев </a:t>
            </a:r>
            <a:r>
              <a:rPr lang="ru-RU" altLang="ru-RU" sz="3200" kern="0" dirty="0" smtClean="0">
                <a:solidFill>
                  <a:srgbClr val="3333CC"/>
                </a:solidFill>
              </a:rPr>
              <a:t>студентов</a:t>
            </a:r>
            <a:endParaRPr lang="en-US" altLang="ru-RU" kern="0" dirty="0" smtClean="0"/>
          </a:p>
        </p:txBody>
      </p:sp>
      <p:sp>
        <p:nvSpPr>
          <p:cNvPr id="8196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algn="r" eaLnBrk="1" hangingPunct="1"/>
            <a:fld id="{A610DA33-D61B-4E80-8883-88B48DEAAFD7}" type="slidenum">
              <a:rPr lang="ru-RU" altLang="ru-RU" sz="1400">
                <a:latin typeface="Times New Roman" pitchFamily="18" charset="0"/>
              </a:rPr>
              <a:pPr algn="r" eaLnBrk="1" hangingPunct="1"/>
              <a:t>9</a:t>
            </a:fld>
            <a:endParaRPr lang="ru-RU" altLang="ru-RU" sz="1400">
              <a:latin typeface="Times New Roman" pitchFamily="18" charset="0"/>
            </a:endParaRPr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779417" y="739942"/>
            <a:ext cx="8058151" cy="2589095"/>
            <a:chOff x="2002866" y="570001"/>
            <a:chExt cx="8057453" cy="2589072"/>
          </a:xfrm>
        </p:grpSpPr>
        <p:sp>
          <p:nvSpPr>
            <p:cNvPr id="8200" name="Скругленный прямоугольник 32"/>
            <p:cNvSpPr>
              <a:spLocks noChangeArrowheads="1"/>
            </p:cNvSpPr>
            <p:nvPr/>
          </p:nvSpPr>
          <p:spPr bwMode="auto">
            <a:xfrm>
              <a:off x="2002866" y="2181461"/>
              <a:ext cx="2000186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8201" name="Скругленный прямоугольник 33"/>
            <p:cNvSpPr>
              <a:spLocks noChangeArrowheads="1"/>
            </p:cNvSpPr>
            <p:nvPr/>
          </p:nvSpPr>
          <p:spPr bwMode="auto">
            <a:xfrm>
              <a:off x="4844228" y="2210031"/>
              <a:ext cx="1935230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8203" name="Скругленный прямоугольник 35"/>
            <p:cNvSpPr>
              <a:spLocks noChangeArrowheads="1"/>
            </p:cNvSpPr>
            <p:nvPr/>
          </p:nvSpPr>
          <p:spPr bwMode="auto">
            <a:xfrm>
              <a:off x="8055322" y="2182593"/>
              <a:ext cx="1871837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8204" name="Скругленный прямоугольник 36"/>
            <p:cNvSpPr>
              <a:spLocks noChangeArrowheads="1"/>
            </p:cNvSpPr>
            <p:nvPr/>
          </p:nvSpPr>
          <p:spPr bwMode="auto">
            <a:xfrm>
              <a:off x="2907197" y="570001"/>
              <a:ext cx="5666405" cy="993598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grpSp>
          <p:nvGrpSpPr>
            <p:cNvPr id="4" name="Группа 37"/>
            <p:cNvGrpSpPr>
              <a:grpSpLocks/>
            </p:cNvGrpSpPr>
            <p:nvPr/>
          </p:nvGrpSpPr>
          <p:grpSpPr bwMode="auto">
            <a:xfrm>
              <a:off x="3034197" y="709701"/>
              <a:ext cx="5666405" cy="993598"/>
              <a:chOff x="1257707" y="202859"/>
              <a:chExt cx="5666405" cy="993598"/>
            </a:xfrm>
          </p:grpSpPr>
          <p:sp>
            <p:nvSpPr>
              <p:cNvPr id="8222" name="Скругленный прямоугольник 54"/>
              <p:cNvSpPr>
                <a:spLocks noChangeArrowheads="1"/>
              </p:cNvSpPr>
              <p:nvPr/>
            </p:nvSpPr>
            <p:spPr bwMode="auto">
              <a:xfrm>
                <a:off x="1257707" y="202859"/>
                <a:ext cx="5666405" cy="99359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31" name="Скругленный прямоугольник 4"/>
              <p:cNvSpPr txBox="1"/>
              <p:nvPr/>
            </p:nvSpPr>
            <p:spPr>
              <a:xfrm>
                <a:off x="1286734" y="231433"/>
                <a:ext cx="5608151" cy="9366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20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2017: Отличники 1-ой сессии – 25 человек</a:t>
                </a:r>
                <a:endParaRPr lang="ru-RU" sz="20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206" name="Рисунок 38"/>
            <p:cNvPicPr>
              <a:picLocks noChangeAspect="1"/>
            </p:cNvPicPr>
            <p:nvPr/>
          </p:nvPicPr>
          <p:blipFill>
            <a:blip r:embed="rId3"/>
            <a:srcRect r="16911"/>
            <a:stretch>
              <a:fillRect/>
            </a:stretch>
          </p:blipFill>
          <p:spPr bwMode="auto">
            <a:xfrm>
              <a:off x="2823311" y="1695111"/>
              <a:ext cx="2273143" cy="54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Рисунок 3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96454" y="1695112"/>
              <a:ext cx="770944" cy="54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Рисунок 4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398" y="1695110"/>
              <a:ext cx="791257" cy="5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Рисунок 41"/>
            <p:cNvPicPr>
              <a:picLocks noChangeAspect="1"/>
            </p:cNvPicPr>
            <p:nvPr/>
          </p:nvPicPr>
          <p:blipFill>
            <a:blip r:embed="rId5"/>
            <a:srcRect l="16203" r="2"/>
            <a:stretch>
              <a:fillRect/>
            </a:stretch>
          </p:blipFill>
          <p:spPr bwMode="auto">
            <a:xfrm>
              <a:off x="6658655" y="1666579"/>
              <a:ext cx="2687649" cy="57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2086995" y="2201937"/>
              <a:ext cx="2018461" cy="931572"/>
              <a:chOff x="148915" y="1701674"/>
              <a:chExt cx="4480115" cy="950685"/>
            </a:xfrm>
          </p:grpSpPr>
          <p:sp>
            <p:nvSpPr>
              <p:cNvPr id="8220" name="Скругленный прямоугольник 52"/>
              <p:cNvSpPr>
                <a:spLocks noChangeArrowheads="1"/>
              </p:cNvSpPr>
              <p:nvPr/>
            </p:nvSpPr>
            <p:spPr bwMode="auto">
              <a:xfrm>
                <a:off x="192932" y="1738651"/>
                <a:ext cx="4436098" cy="91370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29" name="Скругленный прямоугольник 4"/>
              <p:cNvSpPr txBox="1"/>
              <p:nvPr/>
            </p:nvSpPr>
            <p:spPr>
              <a:xfrm>
                <a:off x="148915" y="1701674"/>
                <a:ext cx="4236585" cy="860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Отличники к 2020 </a:t>
                </a:r>
              </a:p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12 студентов</a:t>
                </a:r>
                <a:endParaRPr lang="ru-RU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4990518" y="2208924"/>
              <a:ext cx="1937173" cy="950149"/>
              <a:chOff x="2121818" y="1710572"/>
              <a:chExt cx="4299689" cy="969643"/>
            </a:xfrm>
          </p:grpSpPr>
          <p:sp>
            <p:nvSpPr>
              <p:cNvPr id="8218" name="Скругленный прямоугольник 50"/>
              <p:cNvSpPr>
                <a:spLocks noChangeArrowheads="1"/>
              </p:cNvSpPr>
              <p:nvPr/>
            </p:nvSpPr>
            <p:spPr bwMode="auto">
              <a:xfrm>
                <a:off x="2121818" y="1766507"/>
                <a:ext cx="4299689" cy="91370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27" name="Скругленный прямоугольник 4"/>
              <p:cNvSpPr txBox="1"/>
              <p:nvPr/>
            </p:nvSpPr>
            <p:spPr>
              <a:xfrm>
                <a:off x="2143697" y="1710572"/>
                <a:ext cx="4183036" cy="8602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Учатся с «проблемами» </a:t>
                </a:r>
              </a:p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9 студентов</a:t>
                </a:r>
                <a:endParaRPr lang="ru-RU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14" name="Скругленный прямоугольник 46"/>
            <p:cNvSpPr>
              <a:spLocks noChangeArrowheads="1"/>
            </p:cNvSpPr>
            <p:nvPr/>
          </p:nvSpPr>
          <p:spPr bwMode="auto">
            <a:xfrm>
              <a:off x="8165041" y="2238168"/>
              <a:ext cx="1895278" cy="895338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1270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rPr>
                <a:t>Отчислено</a:t>
              </a:r>
            </a:p>
            <a:p>
              <a:pPr algn="ctr"/>
              <a:r>
                <a:rPr lang="ru-RU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rPr>
                <a:t>4 студента</a:t>
              </a:r>
            </a:p>
            <a:p>
              <a:endParaRPr lang="en-US" altLang="en-US" dirty="0"/>
            </a:p>
          </p:txBody>
        </p:sp>
      </p:grp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788966" y="3635541"/>
            <a:ext cx="8058151" cy="2589095"/>
            <a:chOff x="2002866" y="570001"/>
            <a:chExt cx="8057453" cy="2589072"/>
          </a:xfrm>
        </p:grpSpPr>
        <p:sp>
          <p:nvSpPr>
            <p:cNvPr id="42" name="Скругленный прямоугольник 32"/>
            <p:cNvSpPr>
              <a:spLocks noChangeArrowheads="1"/>
            </p:cNvSpPr>
            <p:nvPr/>
          </p:nvSpPr>
          <p:spPr bwMode="auto">
            <a:xfrm>
              <a:off x="2002866" y="2181461"/>
              <a:ext cx="2000186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3" name="Скругленный прямоугольник 33"/>
            <p:cNvSpPr>
              <a:spLocks noChangeArrowheads="1"/>
            </p:cNvSpPr>
            <p:nvPr/>
          </p:nvSpPr>
          <p:spPr bwMode="auto">
            <a:xfrm>
              <a:off x="4844228" y="2210031"/>
              <a:ext cx="1935230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4" name="Скругленный прямоугольник 35"/>
            <p:cNvSpPr>
              <a:spLocks noChangeArrowheads="1"/>
            </p:cNvSpPr>
            <p:nvPr/>
          </p:nvSpPr>
          <p:spPr bwMode="auto">
            <a:xfrm>
              <a:off x="8055322" y="2182593"/>
              <a:ext cx="1871837" cy="806016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5" name="Скругленный прямоугольник 36"/>
            <p:cNvSpPr>
              <a:spLocks noChangeArrowheads="1"/>
            </p:cNvSpPr>
            <p:nvPr/>
          </p:nvSpPr>
          <p:spPr bwMode="auto">
            <a:xfrm>
              <a:off x="2907197" y="570001"/>
              <a:ext cx="5666405" cy="993598"/>
            </a:xfrm>
            <a:prstGeom prst="roundRect">
              <a:avLst>
                <a:gd name="adj" fmla="val 10000"/>
              </a:avLst>
            </a:prstGeom>
            <a:solidFill>
              <a:srgbClr val="5B9BD5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grpSp>
          <p:nvGrpSpPr>
            <p:cNvPr id="8" name="Группа 37"/>
            <p:cNvGrpSpPr>
              <a:grpSpLocks/>
            </p:cNvGrpSpPr>
            <p:nvPr/>
          </p:nvGrpSpPr>
          <p:grpSpPr bwMode="auto">
            <a:xfrm>
              <a:off x="3034197" y="709701"/>
              <a:ext cx="5666405" cy="993598"/>
              <a:chOff x="1257707" y="202859"/>
              <a:chExt cx="5666405" cy="993598"/>
            </a:xfrm>
          </p:grpSpPr>
          <p:sp>
            <p:nvSpPr>
              <p:cNvPr id="58" name="Скругленный прямоугольник 54"/>
              <p:cNvSpPr>
                <a:spLocks noChangeArrowheads="1"/>
              </p:cNvSpPr>
              <p:nvPr/>
            </p:nvSpPr>
            <p:spPr bwMode="auto">
              <a:xfrm>
                <a:off x="1257707" y="202859"/>
                <a:ext cx="5666405" cy="99359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59" name="Скругленный прямоугольник 4"/>
              <p:cNvSpPr txBox="1"/>
              <p:nvPr/>
            </p:nvSpPr>
            <p:spPr>
              <a:xfrm>
                <a:off x="1286734" y="231433"/>
                <a:ext cx="5608151" cy="9366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20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2018: Отличники 1-ой сессии - 33</a:t>
                </a:r>
                <a:endParaRPr lang="ru-RU" sz="20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7" name="Рисунок 38"/>
            <p:cNvPicPr>
              <a:picLocks noChangeAspect="1"/>
            </p:cNvPicPr>
            <p:nvPr/>
          </p:nvPicPr>
          <p:blipFill>
            <a:blip r:embed="rId3"/>
            <a:srcRect r="16911"/>
            <a:stretch>
              <a:fillRect/>
            </a:stretch>
          </p:blipFill>
          <p:spPr bwMode="auto">
            <a:xfrm>
              <a:off x="2823311" y="1695111"/>
              <a:ext cx="2273143" cy="54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Рисунок 3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96454" y="1695112"/>
              <a:ext cx="770944" cy="54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Рисунок 4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398" y="1695110"/>
              <a:ext cx="791257" cy="5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Рисунок 41"/>
            <p:cNvPicPr>
              <a:picLocks noChangeAspect="1"/>
            </p:cNvPicPr>
            <p:nvPr/>
          </p:nvPicPr>
          <p:blipFill>
            <a:blip r:embed="rId5"/>
            <a:srcRect l="16203" r="2"/>
            <a:stretch>
              <a:fillRect/>
            </a:stretch>
          </p:blipFill>
          <p:spPr bwMode="auto">
            <a:xfrm>
              <a:off x="6658655" y="1666579"/>
              <a:ext cx="2687649" cy="57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Группа 42"/>
            <p:cNvGrpSpPr>
              <a:grpSpLocks/>
            </p:cNvGrpSpPr>
            <p:nvPr/>
          </p:nvGrpSpPr>
          <p:grpSpPr bwMode="auto">
            <a:xfrm>
              <a:off x="2086995" y="2201937"/>
              <a:ext cx="2018461" cy="931572"/>
              <a:chOff x="148915" y="1701674"/>
              <a:chExt cx="4480115" cy="950685"/>
            </a:xfrm>
          </p:grpSpPr>
          <p:sp>
            <p:nvSpPr>
              <p:cNvPr id="56" name="Скругленный прямоугольник 52"/>
              <p:cNvSpPr>
                <a:spLocks noChangeArrowheads="1"/>
              </p:cNvSpPr>
              <p:nvPr/>
            </p:nvSpPr>
            <p:spPr bwMode="auto">
              <a:xfrm>
                <a:off x="192932" y="1738651"/>
                <a:ext cx="4436098" cy="91370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57" name="Скругленный прямоугольник 4"/>
              <p:cNvSpPr txBox="1"/>
              <p:nvPr/>
            </p:nvSpPr>
            <p:spPr>
              <a:xfrm>
                <a:off x="148915" y="1701674"/>
                <a:ext cx="4236585" cy="860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Отличники к 2020 </a:t>
                </a:r>
              </a:p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23 студента</a:t>
                </a:r>
                <a:endParaRPr lang="ru-RU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Группа 43"/>
            <p:cNvGrpSpPr>
              <a:grpSpLocks/>
            </p:cNvGrpSpPr>
            <p:nvPr/>
          </p:nvGrpSpPr>
          <p:grpSpPr bwMode="auto">
            <a:xfrm>
              <a:off x="4990518" y="2208924"/>
              <a:ext cx="1937173" cy="950149"/>
              <a:chOff x="2121818" y="1710572"/>
              <a:chExt cx="4299689" cy="969643"/>
            </a:xfrm>
          </p:grpSpPr>
          <p:sp>
            <p:nvSpPr>
              <p:cNvPr id="54" name="Скругленный прямоугольник 50"/>
              <p:cNvSpPr>
                <a:spLocks noChangeArrowheads="1"/>
              </p:cNvSpPr>
              <p:nvPr/>
            </p:nvSpPr>
            <p:spPr bwMode="auto">
              <a:xfrm>
                <a:off x="2121818" y="1766507"/>
                <a:ext cx="4299689" cy="913708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195"/>
                </a:srgbClr>
              </a:solidFill>
              <a:ln w="1270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55" name="Скругленный прямоугольник 4"/>
              <p:cNvSpPr txBox="1"/>
              <p:nvPr/>
            </p:nvSpPr>
            <p:spPr>
              <a:xfrm>
                <a:off x="2143697" y="1710572"/>
                <a:ext cx="4183036" cy="8602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06680" tIns="106680" rIns="106680" bIns="1066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Учатся с «проблемами» </a:t>
                </a:r>
              </a:p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6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n-lt"/>
                    <a:cs typeface="Times New Roman" panose="02020603050405020304" pitchFamily="18" charset="0"/>
                  </a:rPr>
                  <a:t>9 студентов</a:t>
                </a:r>
                <a:endParaRPr lang="ru-RU" sz="16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Скругленный прямоугольник 46"/>
            <p:cNvSpPr>
              <a:spLocks noChangeArrowheads="1"/>
            </p:cNvSpPr>
            <p:nvPr/>
          </p:nvSpPr>
          <p:spPr bwMode="auto">
            <a:xfrm>
              <a:off x="8165041" y="2238168"/>
              <a:ext cx="1895278" cy="895338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195"/>
              </a:srgbClr>
            </a:solidFill>
            <a:ln w="1270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rPr>
                <a:t>Отчислены</a:t>
              </a:r>
            </a:p>
            <a:p>
              <a:pPr algn="ctr"/>
              <a:r>
                <a:rPr lang="ru-RU" sz="1600" kern="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cs typeface="Times New Roman" panose="02020603050405020304" pitchFamily="18" charset="0"/>
                </a:rPr>
                <a:t>1 студент</a:t>
              </a:r>
            </a:p>
            <a:p>
              <a:endParaRPr lang="en-US" altLang="en-US" dirty="0"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7253</TotalTime>
  <Words>2353</Words>
  <Application>Microsoft Office PowerPoint</Application>
  <PresentationFormat>Экран (4:3)</PresentationFormat>
  <Paragraphs>325</Paragraphs>
  <Slides>20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1_Оформление по умолчанию</vt:lpstr>
      <vt:lpstr>Точечный рисунок</vt:lpstr>
      <vt:lpstr>ПРОГНОЗИРОВАНИЕ УСПЕВАЕМОСТИ СТУДЕНТОВ ПО РЕЗУЛЬТАТАМ ТЕСТИРОВАНИЯ МНОЖЕСТВЕННОГО ИНТЕЛЛЕКТА С ПОМОЩЬЮ ТЕХНОЛОГИИ ВИБРОИЗОБРАЖЕНИЯ И ИСКУССТВЕННЫХ НЕЙРОННЫХ СЕТЕЙ </vt:lpstr>
      <vt:lpstr>Прогнозирование «успешных» студентов</vt:lpstr>
      <vt:lpstr>Рейтинг ВУЗа</vt:lpstr>
      <vt:lpstr>Участие в Олимпиадах по предметам</vt:lpstr>
      <vt:lpstr>Работа по специальности</vt:lpstr>
      <vt:lpstr>Итоги тестирования студентов</vt:lpstr>
      <vt:lpstr>Дистанционное обучение</vt:lpstr>
      <vt:lpstr>Презентация PowerPoint</vt:lpstr>
      <vt:lpstr>Презентация PowerPoint</vt:lpstr>
      <vt:lpstr>Общий профиль множественного интеллекта  у первокурсников за 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 !   Мартынов Олег Евгеньевич ООО МП ЭЛСИС soft@elsys.ru</vt:lpstr>
    </vt:vector>
  </TitlesOfParts>
  <Company>ELSYS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Didenko</dc:creator>
  <cp:lastModifiedBy>Фонон7</cp:lastModifiedBy>
  <cp:revision>602</cp:revision>
  <dcterms:created xsi:type="dcterms:W3CDTF">2007-11-14T08:50:08Z</dcterms:created>
  <dcterms:modified xsi:type="dcterms:W3CDTF">2021-06-25T12:49:28Z</dcterms:modified>
</cp:coreProperties>
</file>