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36"/>
  </p:notesMasterIdLst>
  <p:handoutMasterIdLst>
    <p:handoutMasterId r:id="rId37"/>
  </p:handoutMasterIdLst>
  <p:sldIdLst>
    <p:sldId id="257" r:id="rId2"/>
    <p:sldId id="338" r:id="rId3"/>
    <p:sldId id="340" r:id="rId4"/>
    <p:sldId id="342" r:id="rId5"/>
    <p:sldId id="343" r:id="rId6"/>
    <p:sldId id="344" r:id="rId7"/>
    <p:sldId id="345" r:id="rId8"/>
    <p:sldId id="346" r:id="rId9"/>
    <p:sldId id="347" r:id="rId10"/>
    <p:sldId id="348" r:id="rId11"/>
    <p:sldId id="349" r:id="rId12"/>
    <p:sldId id="350" r:id="rId13"/>
    <p:sldId id="351" r:id="rId14"/>
    <p:sldId id="352" r:id="rId15"/>
    <p:sldId id="353" r:id="rId16"/>
    <p:sldId id="329" r:id="rId17"/>
    <p:sldId id="318" r:id="rId18"/>
    <p:sldId id="324" r:id="rId19"/>
    <p:sldId id="258" r:id="rId20"/>
    <p:sldId id="322" r:id="rId21"/>
    <p:sldId id="304" r:id="rId22"/>
    <p:sldId id="264" r:id="rId23"/>
    <p:sldId id="315" r:id="rId24"/>
    <p:sldId id="332" r:id="rId25"/>
    <p:sldId id="331" r:id="rId26"/>
    <p:sldId id="354" r:id="rId27"/>
    <p:sldId id="355" r:id="rId28"/>
    <p:sldId id="333" r:id="rId29"/>
    <p:sldId id="334" r:id="rId30"/>
    <p:sldId id="341" r:id="rId31"/>
    <p:sldId id="356" r:id="rId32"/>
    <p:sldId id="357" r:id="rId33"/>
    <p:sldId id="335" r:id="rId34"/>
    <p:sldId id="273" r:id="rId35"/>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8317" autoAdjust="0"/>
  </p:normalViewPr>
  <p:slideViewPr>
    <p:cSldViewPr snapToGrid="0">
      <p:cViewPr varScale="1">
        <p:scale>
          <a:sx n="76" d="100"/>
          <a:sy n="76" d="100"/>
        </p:scale>
        <p:origin x="1579" y="53"/>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D7794C-7E57-4CA5-84C0-718390FAF55C}"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ru-RU"/>
        </a:p>
      </dgm:t>
    </dgm:pt>
    <dgm:pt modelId="{F06289D0-210E-4807-AF3F-49D6C7DCA8A0}">
      <dgm:prSet phldrT="[Текст]" custT="1"/>
      <dgm:spPr/>
      <dgm:t>
        <a:bodyPr/>
        <a:lstStyle/>
        <a:p>
          <a:r>
            <a:rPr lang="ru-RU" sz="2000" dirty="0">
              <a:solidFill>
                <a:schemeClr val="accent2"/>
              </a:solidFill>
              <a:latin typeface="+mn-lt"/>
            </a:rPr>
            <a:t>Поведенческие симптомы</a:t>
          </a:r>
        </a:p>
        <a:p>
          <a:r>
            <a:rPr lang="ru-RU" sz="2000" dirty="0">
              <a:solidFill>
                <a:schemeClr val="accent2"/>
              </a:solidFill>
              <a:latin typeface="+mn-lt"/>
            </a:rPr>
            <a:t>заболевания</a:t>
          </a:r>
        </a:p>
      </dgm:t>
    </dgm:pt>
    <dgm:pt modelId="{8667DFD8-7EC1-4731-9CD4-39A531631CA5}" type="parTrans" cxnId="{7DEBB060-F9F2-4514-B8F1-7E59AA8A3E77}">
      <dgm:prSet/>
      <dgm:spPr/>
      <dgm:t>
        <a:bodyPr/>
        <a:lstStyle/>
        <a:p>
          <a:endParaRPr lang="ru-RU" sz="2000">
            <a:latin typeface="+mn-lt"/>
          </a:endParaRPr>
        </a:p>
      </dgm:t>
    </dgm:pt>
    <dgm:pt modelId="{A6B29E73-BF9A-4B78-BE3E-5EEAA823BC02}" type="sibTrans" cxnId="{7DEBB060-F9F2-4514-B8F1-7E59AA8A3E77}">
      <dgm:prSet custT="1"/>
      <dgm:spPr>
        <a:solidFill>
          <a:schemeClr val="tx1"/>
        </a:solidFill>
      </dgm:spPr>
      <dgm:t>
        <a:bodyPr/>
        <a:lstStyle/>
        <a:p>
          <a:endParaRPr lang="ru-RU" sz="2000" dirty="0">
            <a:latin typeface="+mn-lt"/>
          </a:endParaRPr>
        </a:p>
      </dgm:t>
    </dgm:pt>
    <dgm:pt modelId="{83E96A98-93E9-435F-88D0-426F1AF1C7FD}">
      <dgm:prSet phldrT="[Текст]" custT="1"/>
      <dgm:spPr/>
      <dgm:t>
        <a:bodyPr/>
        <a:lstStyle/>
        <a:p>
          <a:r>
            <a:rPr lang="ru-RU" sz="2000" dirty="0">
              <a:solidFill>
                <a:schemeClr val="accent2"/>
              </a:solidFill>
              <a:latin typeface="+mn-lt"/>
            </a:rPr>
            <a:t>Видео микродвижений головы</a:t>
          </a:r>
        </a:p>
      </dgm:t>
    </dgm:pt>
    <dgm:pt modelId="{CA59D214-83C0-4C16-A23B-4986F1325B58}" type="parTrans" cxnId="{AE76327F-664F-4C59-A054-3C1067CD7017}">
      <dgm:prSet/>
      <dgm:spPr/>
      <dgm:t>
        <a:bodyPr/>
        <a:lstStyle/>
        <a:p>
          <a:endParaRPr lang="ru-RU" sz="2000">
            <a:latin typeface="+mn-lt"/>
          </a:endParaRPr>
        </a:p>
      </dgm:t>
    </dgm:pt>
    <dgm:pt modelId="{30707AC8-DD6A-4A58-A941-6BD10C8EF490}" type="sibTrans" cxnId="{AE76327F-664F-4C59-A054-3C1067CD7017}">
      <dgm:prSet custT="1"/>
      <dgm:spPr/>
      <dgm:t>
        <a:bodyPr/>
        <a:lstStyle/>
        <a:p>
          <a:endParaRPr lang="ru-RU" sz="2000" dirty="0">
            <a:latin typeface="+mn-lt"/>
          </a:endParaRPr>
        </a:p>
      </dgm:t>
    </dgm:pt>
    <dgm:pt modelId="{67159C6E-37BE-4D8F-A0BF-42DA43304B70}">
      <dgm:prSet phldrT="[Текст]" custT="1"/>
      <dgm:spPr/>
      <dgm:t>
        <a:bodyPr/>
        <a:lstStyle/>
        <a:p>
          <a:r>
            <a:rPr lang="ru-RU" sz="2000" dirty="0">
              <a:solidFill>
                <a:schemeClr val="accent2"/>
              </a:solidFill>
              <a:latin typeface="+mn-lt"/>
            </a:rPr>
            <a:t>Нормальное ПФС</a:t>
          </a:r>
        </a:p>
      </dgm:t>
    </dgm:pt>
    <dgm:pt modelId="{DC3B94B3-3F7F-4062-8CD1-D8B834D04007}" type="sibTrans" cxnId="{791F3200-80F7-4FD0-88BF-533E75A33C80}">
      <dgm:prSet custT="1"/>
      <dgm:spPr>
        <a:solidFill>
          <a:schemeClr val="tx1"/>
        </a:solidFill>
      </dgm:spPr>
      <dgm:t>
        <a:bodyPr/>
        <a:lstStyle/>
        <a:p>
          <a:endParaRPr lang="ru-RU" sz="2000" dirty="0">
            <a:latin typeface="+mn-lt"/>
          </a:endParaRPr>
        </a:p>
      </dgm:t>
    </dgm:pt>
    <dgm:pt modelId="{06226DF3-F943-4AA2-A49D-610AB370002B}" type="parTrans" cxnId="{791F3200-80F7-4FD0-88BF-533E75A33C80}">
      <dgm:prSet/>
      <dgm:spPr/>
      <dgm:t>
        <a:bodyPr/>
        <a:lstStyle/>
        <a:p>
          <a:endParaRPr lang="ru-RU" sz="2000">
            <a:latin typeface="+mn-lt"/>
          </a:endParaRPr>
        </a:p>
      </dgm:t>
    </dgm:pt>
    <dgm:pt modelId="{C9C5E13B-9A70-486B-960A-9F8213B13F71}">
      <dgm:prSet phldrT="[Текст]" custT="1"/>
      <dgm:spPr/>
      <dgm:t>
        <a:bodyPr/>
        <a:lstStyle/>
        <a:p>
          <a:endParaRPr lang="ru-RU" sz="2000" kern="1200" dirty="0">
            <a:solidFill>
              <a:srgbClr val="FF0000"/>
            </a:solidFill>
            <a:latin typeface="+mn-lt"/>
          </a:endParaRPr>
        </a:p>
        <a:p>
          <a:r>
            <a:rPr lang="ru-RU" sz="2000" kern="1200" dirty="0">
              <a:solidFill>
                <a:schemeClr val="accent2"/>
              </a:solidFill>
              <a:latin typeface="+mn-lt"/>
            </a:rPr>
            <a:t>Виброизображение + ИИ</a:t>
          </a:r>
        </a:p>
        <a:p>
          <a:r>
            <a:rPr lang="ru-RU" sz="2000" kern="1200" dirty="0">
              <a:solidFill>
                <a:schemeClr val="accent2"/>
              </a:solidFill>
              <a:latin typeface="+mn-lt"/>
            </a:rPr>
            <a:t>Программная обработка</a:t>
          </a:r>
          <a:r>
            <a:rPr lang="en-US" sz="2000" kern="1200" dirty="0">
              <a:solidFill>
                <a:schemeClr val="accent2"/>
              </a:solidFill>
              <a:latin typeface="+mn-lt"/>
            </a:rPr>
            <a:t> </a:t>
          </a:r>
        </a:p>
        <a:p>
          <a:endParaRPr lang="ru-RU" sz="2000" kern="1200" dirty="0">
            <a:solidFill>
              <a:schemeClr val="tx1"/>
            </a:solidFill>
            <a:latin typeface="+mn-lt"/>
          </a:endParaRPr>
        </a:p>
      </dgm:t>
    </dgm:pt>
    <dgm:pt modelId="{63F828EA-9282-4838-962A-06ADCB27D103}" type="parTrans" cxnId="{B3E4ED93-BE18-477A-A0E9-11FB366AB14E}">
      <dgm:prSet/>
      <dgm:spPr/>
      <dgm:t>
        <a:bodyPr/>
        <a:lstStyle/>
        <a:p>
          <a:endParaRPr lang="ru-RU" sz="2000">
            <a:latin typeface="+mn-lt"/>
          </a:endParaRPr>
        </a:p>
      </dgm:t>
    </dgm:pt>
    <dgm:pt modelId="{82C734F2-A70E-407B-A128-95BDA8F168D1}" type="sibTrans" cxnId="{B3E4ED93-BE18-477A-A0E9-11FB366AB14E}">
      <dgm:prSet custT="1"/>
      <dgm:spPr>
        <a:solidFill>
          <a:schemeClr val="tx1"/>
        </a:solidFill>
      </dgm:spPr>
      <dgm:t>
        <a:bodyPr/>
        <a:lstStyle/>
        <a:p>
          <a:endParaRPr lang="ru-RU" sz="2000" dirty="0">
            <a:latin typeface="+mn-lt"/>
          </a:endParaRPr>
        </a:p>
      </dgm:t>
    </dgm:pt>
    <dgm:pt modelId="{CF56CF80-28F9-40E9-A643-EB98E3384544}">
      <dgm:prSet phldrT="[Текст]" custT="1"/>
      <dgm:spPr/>
      <dgm:t>
        <a:bodyPr/>
        <a:lstStyle/>
        <a:p>
          <a:r>
            <a:rPr lang="ru-RU" sz="2000" dirty="0">
              <a:solidFill>
                <a:schemeClr val="accent2"/>
              </a:solidFill>
              <a:latin typeface="+mn-lt"/>
            </a:rPr>
            <a:t>Результат диагностики</a:t>
          </a:r>
        </a:p>
        <a:p>
          <a:r>
            <a:rPr lang="en-US" sz="2000" dirty="0">
              <a:solidFill>
                <a:schemeClr val="accent2"/>
              </a:solidFill>
              <a:latin typeface="+mn-lt"/>
            </a:rPr>
            <a:t>COVID-19</a:t>
          </a:r>
          <a:endParaRPr lang="ru-RU" sz="2000" dirty="0">
            <a:solidFill>
              <a:schemeClr val="accent2"/>
            </a:solidFill>
            <a:latin typeface="+mn-lt"/>
          </a:endParaRPr>
        </a:p>
      </dgm:t>
    </dgm:pt>
    <dgm:pt modelId="{40512CB3-D95D-415F-88C8-0D4CC6332C32}" type="parTrans" cxnId="{B90B66D8-73A9-4F8A-8614-39C3EEC5515F}">
      <dgm:prSet/>
      <dgm:spPr/>
      <dgm:t>
        <a:bodyPr/>
        <a:lstStyle/>
        <a:p>
          <a:endParaRPr lang="ru-RU" sz="2000">
            <a:latin typeface="+mn-lt"/>
          </a:endParaRPr>
        </a:p>
      </dgm:t>
    </dgm:pt>
    <dgm:pt modelId="{733230B3-6128-46DA-BD91-455250F504FD}" type="sibTrans" cxnId="{B90B66D8-73A9-4F8A-8614-39C3EEC5515F}">
      <dgm:prSet/>
      <dgm:spPr/>
      <dgm:t>
        <a:bodyPr/>
        <a:lstStyle/>
        <a:p>
          <a:endParaRPr lang="ru-RU" sz="2000">
            <a:latin typeface="+mn-lt"/>
          </a:endParaRPr>
        </a:p>
      </dgm:t>
    </dgm:pt>
    <dgm:pt modelId="{889B0656-4B76-4307-84AE-1058BD30259E}" type="pres">
      <dgm:prSet presAssocID="{35D7794C-7E57-4CA5-84C0-718390FAF55C}" presName="linearFlow" presStyleCnt="0">
        <dgm:presLayoutVars>
          <dgm:resizeHandles val="exact"/>
        </dgm:presLayoutVars>
      </dgm:prSet>
      <dgm:spPr/>
    </dgm:pt>
    <dgm:pt modelId="{FAF9A409-B0BC-445A-94F7-FDAB83923665}" type="pres">
      <dgm:prSet presAssocID="{67159C6E-37BE-4D8F-A0BF-42DA43304B70}" presName="node" presStyleLbl="node1" presStyleIdx="0" presStyleCnt="5" custScaleX="116682" custLinFactNeighborX="9972" custLinFactNeighborY="-3675">
        <dgm:presLayoutVars>
          <dgm:bulletEnabled val="1"/>
        </dgm:presLayoutVars>
      </dgm:prSet>
      <dgm:spPr/>
    </dgm:pt>
    <dgm:pt modelId="{7D3FCD38-179F-4747-BDAF-3545BB618DA3}" type="pres">
      <dgm:prSet presAssocID="{DC3B94B3-3F7F-4062-8CD1-D8B834D04007}" presName="sibTrans" presStyleLbl="sibTrans2D1" presStyleIdx="0" presStyleCnt="4"/>
      <dgm:spPr/>
    </dgm:pt>
    <dgm:pt modelId="{6204B48A-DF9C-40A7-B4E6-9A5A51B1A176}" type="pres">
      <dgm:prSet presAssocID="{DC3B94B3-3F7F-4062-8CD1-D8B834D04007}" presName="connectorText" presStyleLbl="sibTrans2D1" presStyleIdx="0" presStyleCnt="4"/>
      <dgm:spPr/>
    </dgm:pt>
    <dgm:pt modelId="{493F0DD9-D1A8-46A1-9D5E-FF5AE73C3B17}" type="pres">
      <dgm:prSet presAssocID="{F06289D0-210E-4807-AF3F-49D6C7DCA8A0}" presName="node" presStyleLbl="node1" presStyleIdx="1" presStyleCnt="5" custScaleX="116682">
        <dgm:presLayoutVars>
          <dgm:bulletEnabled val="1"/>
        </dgm:presLayoutVars>
      </dgm:prSet>
      <dgm:spPr/>
    </dgm:pt>
    <dgm:pt modelId="{7DEB9009-7EEB-4E5D-873E-567D8900C10D}" type="pres">
      <dgm:prSet presAssocID="{A6B29E73-BF9A-4B78-BE3E-5EEAA823BC02}" presName="sibTrans" presStyleLbl="sibTrans2D1" presStyleIdx="1" presStyleCnt="4"/>
      <dgm:spPr/>
    </dgm:pt>
    <dgm:pt modelId="{B63C4162-D6A2-4CA8-B1B1-1D836F7ABCA4}" type="pres">
      <dgm:prSet presAssocID="{A6B29E73-BF9A-4B78-BE3E-5EEAA823BC02}" presName="connectorText" presStyleLbl="sibTrans2D1" presStyleIdx="1" presStyleCnt="4"/>
      <dgm:spPr/>
    </dgm:pt>
    <dgm:pt modelId="{7C8BB40B-041B-4B50-A5B2-26B64930F715}" type="pres">
      <dgm:prSet presAssocID="{83E96A98-93E9-435F-88D0-426F1AF1C7FD}" presName="node" presStyleLbl="node1" presStyleIdx="2" presStyleCnt="5" custScaleX="116682">
        <dgm:presLayoutVars>
          <dgm:bulletEnabled val="1"/>
        </dgm:presLayoutVars>
      </dgm:prSet>
      <dgm:spPr/>
    </dgm:pt>
    <dgm:pt modelId="{77B26EE4-11BF-4322-91CD-F90425056349}" type="pres">
      <dgm:prSet presAssocID="{30707AC8-DD6A-4A58-A941-6BD10C8EF490}" presName="sibTrans" presStyleLbl="sibTrans2D1" presStyleIdx="2" presStyleCnt="4"/>
      <dgm:spPr/>
    </dgm:pt>
    <dgm:pt modelId="{D71CAE07-F78D-4C25-BAF9-AA5039702873}" type="pres">
      <dgm:prSet presAssocID="{30707AC8-DD6A-4A58-A941-6BD10C8EF490}" presName="connectorText" presStyleLbl="sibTrans2D1" presStyleIdx="2" presStyleCnt="4"/>
      <dgm:spPr/>
    </dgm:pt>
    <dgm:pt modelId="{D83DC65A-08C0-40F7-84A6-676EA2C45203}" type="pres">
      <dgm:prSet presAssocID="{C9C5E13B-9A70-486B-960A-9F8213B13F71}" presName="node" presStyleLbl="node1" presStyleIdx="3" presStyleCnt="5" custScaleX="116682" custLinFactNeighborX="-349" custLinFactNeighborY="-7453">
        <dgm:presLayoutVars>
          <dgm:bulletEnabled val="1"/>
        </dgm:presLayoutVars>
      </dgm:prSet>
      <dgm:spPr/>
    </dgm:pt>
    <dgm:pt modelId="{72EA9B7A-7A2B-4BB9-9374-9210F9C6F811}" type="pres">
      <dgm:prSet presAssocID="{82C734F2-A70E-407B-A128-95BDA8F168D1}" presName="sibTrans" presStyleLbl="sibTrans2D1" presStyleIdx="3" presStyleCnt="4"/>
      <dgm:spPr/>
    </dgm:pt>
    <dgm:pt modelId="{875E5714-1A93-474C-88C4-F4BA0ED8817B}" type="pres">
      <dgm:prSet presAssocID="{82C734F2-A70E-407B-A128-95BDA8F168D1}" presName="connectorText" presStyleLbl="sibTrans2D1" presStyleIdx="3" presStyleCnt="4"/>
      <dgm:spPr/>
    </dgm:pt>
    <dgm:pt modelId="{0AEC3412-03B3-4694-82CC-E019EA3A010E}" type="pres">
      <dgm:prSet presAssocID="{CF56CF80-28F9-40E9-A643-EB98E3384544}" presName="node" presStyleLbl="node1" presStyleIdx="4" presStyleCnt="5" custScaleX="116682">
        <dgm:presLayoutVars>
          <dgm:bulletEnabled val="1"/>
        </dgm:presLayoutVars>
      </dgm:prSet>
      <dgm:spPr/>
    </dgm:pt>
  </dgm:ptLst>
  <dgm:cxnLst>
    <dgm:cxn modelId="{791F3200-80F7-4FD0-88BF-533E75A33C80}" srcId="{35D7794C-7E57-4CA5-84C0-718390FAF55C}" destId="{67159C6E-37BE-4D8F-A0BF-42DA43304B70}" srcOrd="0" destOrd="0" parTransId="{06226DF3-F943-4AA2-A49D-610AB370002B}" sibTransId="{DC3B94B3-3F7F-4062-8CD1-D8B834D04007}"/>
    <dgm:cxn modelId="{7A92C12B-C7E9-4835-8D59-741343A2ABD6}" type="presOf" srcId="{C9C5E13B-9A70-486B-960A-9F8213B13F71}" destId="{D83DC65A-08C0-40F7-84A6-676EA2C45203}" srcOrd="0" destOrd="0" presId="urn:microsoft.com/office/officeart/2005/8/layout/process2"/>
    <dgm:cxn modelId="{7DEBB060-F9F2-4514-B8F1-7E59AA8A3E77}" srcId="{35D7794C-7E57-4CA5-84C0-718390FAF55C}" destId="{F06289D0-210E-4807-AF3F-49D6C7DCA8A0}" srcOrd="1" destOrd="0" parTransId="{8667DFD8-7EC1-4731-9CD4-39A531631CA5}" sibTransId="{A6B29E73-BF9A-4B78-BE3E-5EEAA823BC02}"/>
    <dgm:cxn modelId="{7C846F4B-4AF0-4DD0-9CF9-B5AEB575EDD0}" type="presOf" srcId="{A6B29E73-BF9A-4B78-BE3E-5EEAA823BC02}" destId="{7DEB9009-7EEB-4E5D-873E-567D8900C10D}" srcOrd="0" destOrd="0" presId="urn:microsoft.com/office/officeart/2005/8/layout/process2"/>
    <dgm:cxn modelId="{8FB25F54-D7F0-4938-8B98-7554B7911DD6}" type="presOf" srcId="{30707AC8-DD6A-4A58-A941-6BD10C8EF490}" destId="{77B26EE4-11BF-4322-91CD-F90425056349}" srcOrd="0" destOrd="0" presId="urn:microsoft.com/office/officeart/2005/8/layout/process2"/>
    <dgm:cxn modelId="{D38A5555-01C3-49AA-B43E-1D1C5E8D722B}" type="presOf" srcId="{35D7794C-7E57-4CA5-84C0-718390FAF55C}" destId="{889B0656-4B76-4307-84AE-1058BD30259E}" srcOrd="0" destOrd="0" presId="urn:microsoft.com/office/officeart/2005/8/layout/process2"/>
    <dgm:cxn modelId="{AE76327F-664F-4C59-A054-3C1067CD7017}" srcId="{35D7794C-7E57-4CA5-84C0-718390FAF55C}" destId="{83E96A98-93E9-435F-88D0-426F1AF1C7FD}" srcOrd="2" destOrd="0" parTransId="{CA59D214-83C0-4C16-A23B-4986F1325B58}" sibTransId="{30707AC8-DD6A-4A58-A941-6BD10C8EF490}"/>
    <dgm:cxn modelId="{2D427D83-0F80-4D20-A5EF-AC0A1DF1F6B8}" type="presOf" srcId="{82C734F2-A70E-407B-A128-95BDA8F168D1}" destId="{72EA9B7A-7A2B-4BB9-9374-9210F9C6F811}" srcOrd="0" destOrd="0" presId="urn:microsoft.com/office/officeart/2005/8/layout/process2"/>
    <dgm:cxn modelId="{8B395988-573C-4BE4-84DD-B51667DDA6FA}" type="presOf" srcId="{F06289D0-210E-4807-AF3F-49D6C7DCA8A0}" destId="{493F0DD9-D1A8-46A1-9D5E-FF5AE73C3B17}" srcOrd="0" destOrd="0" presId="urn:microsoft.com/office/officeart/2005/8/layout/process2"/>
    <dgm:cxn modelId="{B3E4ED93-BE18-477A-A0E9-11FB366AB14E}" srcId="{35D7794C-7E57-4CA5-84C0-718390FAF55C}" destId="{C9C5E13B-9A70-486B-960A-9F8213B13F71}" srcOrd="3" destOrd="0" parTransId="{63F828EA-9282-4838-962A-06ADCB27D103}" sibTransId="{82C734F2-A70E-407B-A128-95BDA8F168D1}"/>
    <dgm:cxn modelId="{1CFD6799-D3AE-4D2E-A331-56DDB3CA7F2B}" type="presOf" srcId="{DC3B94B3-3F7F-4062-8CD1-D8B834D04007}" destId="{6204B48A-DF9C-40A7-B4E6-9A5A51B1A176}" srcOrd="1" destOrd="0" presId="urn:microsoft.com/office/officeart/2005/8/layout/process2"/>
    <dgm:cxn modelId="{AB918AA4-5883-4BF1-AEB2-C093812FCB95}" type="presOf" srcId="{83E96A98-93E9-435F-88D0-426F1AF1C7FD}" destId="{7C8BB40B-041B-4B50-A5B2-26B64930F715}" srcOrd="0" destOrd="0" presId="urn:microsoft.com/office/officeart/2005/8/layout/process2"/>
    <dgm:cxn modelId="{249644AB-AC76-4DFA-B2C9-33E999441BFF}" type="presOf" srcId="{30707AC8-DD6A-4A58-A941-6BD10C8EF490}" destId="{D71CAE07-F78D-4C25-BAF9-AA5039702873}" srcOrd="1" destOrd="0" presId="urn:microsoft.com/office/officeart/2005/8/layout/process2"/>
    <dgm:cxn modelId="{09EDC2AF-326D-456E-8866-0F1AD9069E7F}" type="presOf" srcId="{A6B29E73-BF9A-4B78-BE3E-5EEAA823BC02}" destId="{B63C4162-D6A2-4CA8-B1B1-1D836F7ABCA4}" srcOrd="1" destOrd="0" presId="urn:microsoft.com/office/officeart/2005/8/layout/process2"/>
    <dgm:cxn modelId="{629EC2BB-5AB9-49C1-8DAE-17EA162C5EDF}" type="presOf" srcId="{67159C6E-37BE-4D8F-A0BF-42DA43304B70}" destId="{FAF9A409-B0BC-445A-94F7-FDAB83923665}" srcOrd="0" destOrd="0" presId="urn:microsoft.com/office/officeart/2005/8/layout/process2"/>
    <dgm:cxn modelId="{97D7F0BD-F681-4357-AC6C-91CA4409931A}" type="presOf" srcId="{DC3B94B3-3F7F-4062-8CD1-D8B834D04007}" destId="{7D3FCD38-179F-4747-BDAF-3545BB618DA3}" srcOrd="0" destOrd="0" presId="urn:microsoft.com/office/officeart/2005/8/layout/process2"/>
    <dgm:cxn modelId="{B90B66D8-73A9-4F8A-8614-39C3EEC5515F}" srcId="{35D7794C-7E57-4CA5-84C0-718390FAF55C}" destId="{CF56CF80-28F9-40E9-A643-EB98E3384544}" srcOrd="4" destOrd="0" parTransId="{40512CB3-D95D-415F-88C8-0D4CC6332C32}" sibTransId="{733230B3-6128-46DA-BD91-455250F504FD}"/>
    <dgm:cxn modelId="{5B899BDC-7763-4B58-A155-05D27CA1191B}" type="presOf" srcId="{CF56CF80-28F9-40E9-A643-EB98E3384544}" destId="{0AEC3412-03B3-4694-82CC-E019EA3A010E}" srcOrd="0" destOrd="0" presId="urn:microsoft.com/office/officeart/2005/8/layout/process2"/>
    <dgm:cxn modelId="{79327CFF-7A76-402C-BE2B-045F9351A28D}" type="presOf" srcId="{82C734F2-A70E-407B-A128-95BDA8F168D1}" destId="{875E5714-1A93-474C-88C4-F4BA0ED8817B}" srcOrd="1" destOrd="0" presId="urn:microsoft.com/office/officeart/2005/8/layout/process2"/>
    <dgm:cxn modelId="{92B2DF5A-E122-4AE0-B882-B92079C8A48F}" type="presParOf" srcId="{889B0656-4B76-4307-84AE-1058BD30259E}" destId="{FAF9A409-B0BC-445A-94F7-FDAB83923665}" srcOrd="0" destOrd="0" presId="urn:microsoft.com/office/officeart/2005/8/layout/process2"/>
    <dgm:cxn modelId="{CABE316F-C7E3-445C-B4A3-D7C37A84F9EB}" type="presParOf" srcId="{889B0656-4B76-4307-84AE-1058BD30259E}" destId="{7D3FCD38-179F-4747-BDAF-3545BB618DA3}" srcOrd="1" destOrd="0" presId="urn:microsoft.com/office/officeart/2005/8/layout/process2"/>
    <dgm:cxn modelId="{70229366-DBC8-4511-9650-9D4A4C4A2DEC}" type="presParOf" srcId="{7D3FCD38-179F-4747-BDAF-3545BB618DA3}" destId="{6204B48A-DF9C-40A7-B4E6-9A5A51B1A176}" srcOrd="0" destOrd="0" presId="urn:microsoft.com/office/officeart/2005/8/layout/process2"/>
    <dgm:cxn modelId="{702E85C6-49A0-4E9C-8E3A-B792136DE01E}" type="presParOf" srcId="{889B0656-4B76-4307-84AE-1058BD30259E}" destId="{493F0DD9-D1A8-46A1-9D5E-FF5AE73C3B17}" srcOrd="2" destOrd="0" presId="urn:microsoft.com/office/officeart/2005/8/layout/process2"/>
    <dgm:cxn modelId="{8882B8BA-D915-4141-8CCC-3F53C07F4F8C}" type="presParOf" srcId="{889B0656-4B76-4307-84AE-1058BD30259E}" destId="{7DEB9009-7EEB-4E5D-873E-567D8900C10D}" srcOrd="3" destOrd="0" presId="urn:microsoft.com/office/officeart/2005/8/layout/process2"/>
    <dgm:cxn modelId="{6B046210-7186-4A79-AA49-F6E345FB9F95}" type="presParOf" srcId="{7DEB9009-7EEB-4E5D-873E-567D8900C10D}" destId="{B63C4162-D6A2-4CA8-B1B1-1D836F7ABCA4}" srcOrd="0" destOrd="0" presId="urn:microsoft.com/office/officeart/2005/8/layout/process2"/>
    <dgm:cxn modelId="{A7C33934-5597-40C9-AEBF-2F7E484F206E}" type="presParOf" srcId="{889B0656-4B76-4307-84AE-1058BD30259E}" destId="{7C8BB40B-041B-4B50-A5B2-26B64930F715}" srcOrd="4" destOrd="0" presId="urn:microsoft.com/office/officeart/2005/8/layout/process2"/>
    <dgm:cxn modelId="{EBB99614-0591-4E45-807F-D1B28E140F1B}" type="presParOf" srcId="{889B0656-4B76-4307-84AE-1058BD30259E}" destId="{77B26EE4-11BF-4322-91CD-F90425056349}" srcOrd="5" destOrd="0" presId="urn:microsoft.com/office/officeart/2005/8/layout/process2"/>
    <dgm:cxn modelId="{F4D2610E-BD1A-4248-A42F-7CC612F945F1}" type="presParOf" srcId="{77B26EE4-11BF-4322-91CD-F90425056349}" destId="{D71CAE07-F78D-4C25-BAF9-AA5039702873}" srcOrd="0" destOrd="0" presId="urn:microsoft.com/office/officeart/2005/8/layout/process2"/>
    <dgm:cxn modelId="{E9DA644C-4866-4F06-ADDE-0F9F7F77D193}" type="presParOf" srcId="{889B0656-4B76-4307-84AE-1058BD30259E}" destId="{D83DC65A-08C0-40F7-84A6-676EA2C45203}" srcOrd="6" destOrd="0" presId="urn:microsoft.com/office/officeart/2005/8/layout/process2"/>
    <dgm:cxn modelId="{3A96B44D-1D57-4905-A6D6-21BC0FF31BD7}" type="presParOf" srcId="{889B0656-4B76-4307-84AE-1058BD30259E}" destId="{72EA9B7A-7A2B-4BB9-9374-9210F9C6F811}" srcOrd="7" destOrd="0" presId="urn:microsoft.com/office/officeart/2005/8/layout/process2"/>
    <dgm:cxn modelId="{EDE867EA-016A-4E43-A282-7633CDE3922D}" type="presParOf" srcId="{72EA9B7A-7A2B-4BB9-9374-9210F9C6F811}" destId="{875E5714-1A93-474C-88C4-F4BA0ED8817B}" srcOrd="0" destOrd="0" presId="urn:microsoft.com/office/officeart/2005/8/layout/process2"/>
    <dgm:cxn modelId="{4E361C0A-A79C-4DEE-B68B-AC6C8EBCF137}" type="presParOf" srcId="{889B0656-4B76-4307-84AE-1058BD30259E}" destId="{0AEC3412-03B3-4694-82CC-E019EA3A010E}" srcOrd="8" destOrd="0" presId="urn:microsoft.com/office/officeart/2005/8/layout/process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9A409-B0BC-445A-94F7-FDAB83923665}">
      <dsp:nvSpPr>
        <dsp:cNvPr id="0" name=""/>
        <dsp:cNvSpPr/>
      </dsp:nvSpPr>
      <dsp:spPr>
        <a:xfrm>
          <a:off x="0" y="0"/>
          <a:ext cx="3135240" cy="74557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accent2"/>
              </a:solidFill>
              <a:latin typeface="+mn-lt"/>
            </a:rPr>
            <a:t>Нормальное ПФС</a:t>
          </a:r>
        </a:p>
      </dsp:txBody>
      <dsp:txXfrm>
        <a:off x="21837" y="21837"/>
        <a:ext cx="3091566" cy="701900"/>
      </dsp:txXfrm>
    </dsp:sp>
    <dsp:sp modelId="{7D3FCD38-179F-4747-BDAF-3545BB618DA3}">
      <dsp:nvSpPr>
        <dsp:cNvPr id="0" name=""/>
        <dsp:cNvSpPr/>
      </dsp:nvSpPr>
      <dsp:spPr>
        <a:xfrm rot="5400000">
          <a:off x="1426629" y="765808"/>
          <a:ext cx="281981" cy="33550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ru-RU" sz="2000" kern="1200" dirty="0">
            <a:latin typeface="+mn-lt"/>
          </a:endParaRPr>
        </a:p>
      </dsp:txBody>
      <dsp:txXfrm rot="-5400000">
        <a:off x="1466968" y="792571"/>
        <a:ext cx="201304" cy="197387"/>
      </dsp:txXfrm>
    </dsp:sp>
    <dsp:sp modelId="{493F0DD9-D1A8-46A1-9D5E-FF5AE73C3B17}">
      <dsp:nvSpPr>
        <dsp:cNvPr id="0" name=""/>
        <dsp:cNvSpPr/>
      </dsp:nvSpPr>
      <dsp:spPr>
        <a:xfrm>
          <a:off x="0" y="1121550"/>
          <a:ext cx="3135240" cy="74557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accent2"/>
              </a:solidFill>
              <a:latin typeface="+mn-lt"/>
            </a:rPr>
            <a:t>Поведенческие симптомы</a:t>
          </a:r>
        </a:p>
        <a:p>
          <a:pPr marL="0" lvl="0" indent="0" algn="ctr" defTabSz="889000">
            <a:lnSpc>
              <a:spcPct val="90000"/>
            </a:lnSpc>
            <a:spcBef>
              <a:spcPct val="0"/>
            </a:spcBef>
            <a:spcAft>
              <a:spcPct val="35000"/>
            </a:spcAft>
            <a:buNone/>
          </a:pPr>
          <a:r>
            <a:rPr lang="ru-RU" sz="2000" kern="1200" dirty="0">
              <a:solidFill>
                <a:schemeClr val="accent2"/>
              </a:solidFill>
              <a:latin typeface="+mn-lt"/>
            </a:rPr>
            <a:t>заболевания</a:t>
          </a:r>
        </a:p>
      </dsp:txBody>
      <dsp:txXfrm>
        <a:off x="21837" y="1143387"/>
        <a:ext cx="3091566" cy="701900"/>
      </dsp:txXfrm>
    </dsp:sp>
    <dsp:sp modelId="{7DEB9009-7EEB-4E5D-873E-567D8900C10D}">
      <dsp:nvSpPr>
        <dsp:cNvPr id="0" name=""/>
        <dsp:cNvSpPr/>
      </dsp:nvSpPr>
      <dsp:spPr>
        <a:xfrm rot="5400000">
          <a:off x="1427824" y="1885764"/>
          <a:ext cx="279590" cy="33550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ru-RU" sz="2000" kern="1200" dirty="0">
            <a:latin typeface="+mn-lt"/>
          </a:endParaRPr>
        </a:p>
      </dsp:txBody>
      <dsp:txXfrm rot="-5400000">
        <a:off x="1466968" y="1913723"/>
        <a:ext cx="201304" cy="195713"/>
      </dsp:txXfrm>
    </dsp:sp>
    <dsp:sp modelId="{7C8BB40B-041B-4B50-A5B2-26B64930F715}">
      <dsp:nvSpPr>
        <dsp:cNvPr id="0" name=""/>
        <dsp:cNvSpPr/>
      </dsp:nvSpPr>
      <dsp:spPr>
        <a:xfrm>
          <a:off x="0" y="2239912"/>
          <a:ext cx="3135240" cy="74557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accent2"/>
              </a:solidFill>
              <a:latin typeface="+mn-lt"/>
            </a:rPr>
            <a:t>Видео микродвижений головы</a:t>
          </a:r>
        </a:p>
      </dsp:txBody>
      <dsp:txXfrm>
        <a:off x="21837" y="2261749"/>
        <a:ext cx="3091566" cy="701900"/>
      </dsp:txXfrm>
    </dsp:sp>
    <dsp:sp modelId="{77B26EE4-11BF-4322-91CD-F90425056349}">
      <dsp:nvSpPr>
        <dsp:cNvPr id="0" name=""/>
        <dsp:cNvSpPr/>
      </dsp:nvSpPr>
      <dsp:spPr>
        <a:xfrm rot="5400000">
          <a:off x="1438243" y="2990234"/>
          <a:ext cx="258752" cy="33550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ru-RU" sz="2000" kern="1200" dirty="0">
            <a:latin typeface="+mn-lt"/>
          </a:endParaRPr>
        </a:p>
      </dsp:txBody>
      <dsp:txXfrm rot="-5400000">
        <a:off x="1466967" y="3028612"/>
        <a:ext cx="201304" cy="181126"/>
      </dsp:txXfrm>
    </dsp:sp>
    <dsp:sp modelId="{D83DC65A-08C0-40F7-84A6-676EA2C45203}">
      <dsp:nvSpPr>
        <dsp:cNvPr id="0" name=""/>
        <dsp:cNvSpPr/>
      </dsp:nvSpPr>
      <dsp:spPr>
        <a:xfrm>
          <a:off x="0" y="3330490"/>
          <a:ext cx="3135240" cy="74557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ru-RU" sz="2000" kern="1200" dirty="0">
            <a:solidFill>
              <a:srgbClr val="FF0000"/>
            </a:solidFill>
            <a:latin typeface="+mn-lt"/>
          </a:endParaRPr>
        </a:p>
        <a:p>
          <a:pPr marL="0" lvl="0" indent="0" algn="ctr" defTabSz="889000">
            <a:lnSpc>
              <a:spcPct val="90000"/>
            </a:lnSpc>
            <a:spcBef>
              <a:spcPct val="0"/>
            </a:spcBef>
            <a:spcAft>
              <a:spcPct val="35000"/>
            </a:spcAft>
            <a:buNone/>
          </a:pPr>
          <a:r>
            <a:rPr lang="ru-RU" sz="2000" kern="1200" dirty="0">
              <a:solidFill>
                <a:schemeClr val="accent2"/>
              </a:solidFill>
              <a:latin typeface="+mn-lt"/>
            </a:rPr>
            <a:t>Виброизображение + ИИ</a:t>
          </a:r>
        </a:p>
        <a:p>
          <a:pPr marL="0" lvl="0" indent="0" algn="ctr" defTabSz="889000">
            <a:lnSpc>
              <a:spcPct val="90000"/>
            </a:lnSpc>
            <a:spcBef>
              <a:spcPct val="0"/>
            </a:spcBef>
            <a:spcAft>
              <a:spcPct val="35000"/>
            </a:spcAft>
            <a:buNone/>
          </a:pPr>
          <a:r>
            <a:rPr lang="ru-RU" sz="2000" kern="1200" dirty="0">
              <a:solidFill>
                <a:schemeClr val="accent2"/>
              </a:solidFill>
              <a:latin typeface="+mn-lt"/>
            </a:rPr>
            <a:t>Программная обработка</a:t>
          </a:r>
          <a:r>
            <a:rPr lang="en-US" sz="2000" kern="1200" dirty="0">
              <a:solidFill>
                <a:schemeClr val="accent2"/>
              </a:solidFill>
              <a:latin typeface="+mn-lt"/>
            </a:rPr>
            <a:t> </a:t>
          </a:r>
        </a:p>
        <a:p>
          <a:pPr marL="0" lvl="0" indent="0" algn="ctr" defTabSz="889000">
            <a:lnSpc>
              <a:spcPct val="90000"/>
            </a:lnSpc>
            <a:spcBef>
              <a:spcPct val="0"/>
            </a:spcBef>
            <a:spcAft>
              <a:spcPct val="35000"/>
            </a:spcAft>
            <a:buNone/>
          </a:pPr>
          <a:endParaRPr lang="ru-RU" sz="2000" kern="1200" dirty="0">
            <a:solidFill>
              <a:schemeClr val="tx1"/>
            </a:solidFill>
            <a:latin typeface="+mn-lt"/>
          </a:endParaRPr>
        </a:p>
      </dsp:txBody>
      <dsp:txXfrm>
        <a:off x="21837" y="3352327"/>
        <a:ext cx="3091566" cy="701900"/>
      </dsp:txXfrm>
    </dsp:sp>
    <dsp:sp modelId="{72EA9B7A-7A2B-4BB9-9374-9210F9C6F811}">
      <dsp:nvSpPr>
        <dsp:cNvPr id="0" name=""/>
        <dsp:cNvSpPr/>
      </dsp:nvSpPr>
      <dsp:spPr>
        <a:xfrm rot="5400000">
          <a:off x="1417405" y="4108595"/>
          <a:ext cx="300428" cy="33550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ru-RU" sz="2000" kern="1200" dirty="0">
            <a:latin typeface="+mn-lt"/>
          </a:endParaRPr>
        </a:p>
      </dsp:txBody>
      <dsp:txXfrm rot="-5400000">
        <a:off x="1466967" y="4126135"/>
        <a:ext cx="201304" cy="210300"/>
      </dsp:txXfrm>
    </dsp:sp>
    <dsp:sp modelId="{0AEC3412-03B3-4694-82CC-E019EA3A010E}">
      <dsp:nvSpPr>
        <dsp:cNvPr id="0" name=""/>
        <dsp:cNvSpPr/>
      </dsp:nvSpPr>
      <dsp:spPr>
        <a:xfrm>
          <a:off x="0" y="4476635"/>
          <a:ext cx="3135240" cy="74557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kern="1200" dirty="0">
              <a:solidFill>
                <a:schemeClr val="accent2"/>
              </a:solidFill>
              <a:latin typeface="+mn-lt"/>
            </a:rPr>
            <a:t>Результат диагностики</a:t>
          </a:r>
        </a:p>
        <a:p>
          <a:pPr marL="0" lvl="0" indent="0" algn="ctr" defTabSz="889000">
            <a:lnSpc>
              <a:spcPct val="90000"/>
            </a:lnSpc>
            <a:spcBef>
              <a:spcPct val="0"/>
            </a:spcBef>
            <a:spcAft>
              <a:spcPct val="35000"/>
            </a:spcAft>
            <a:buNone/>
          </a:pPr>
          <a:r>
            <a:rPr lang="en-US" sz="2000" kern="1200" dirty="0">
              <a:solidFill>
                <a:schemeClr val="accent2"/>
              </a:solidFill>
              <a:latin typeface="+mn-lt"/>
            </a:rPr>
            <a:t>COVID-19</a:t>
          </a:r>
          <a:endParaRPr lang="ru-RU" sz="2000" kern="1200" dirty="0">
            <a:solidFill>
              <a:schemeClr val="accent2"/>
            </a:solidFill>
            <a:latin typeface="+mn-lt"/>
          </a:endParaRPr>
        </a:p>
      </dsp:txBody>
      <dsp:txXfrm>
        <a:off x="21837" y="4498472"/>
        <a:ext cx="3091566" cy="7019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dirty="0"/>
          </a:p>
        </p:txBody>
      </p:sp>
      <p:sp>
        <p:nvSpPr>
          <p:cNvPr id="409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dirty="0"/>
          </a:p>
        </p:txBody>
      </p:sp>
      <p:sp>
        <p:nvSpPr>
          <p:cNvPr id="409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dirty="0"/>
          </a:p>
        </p:txBody>
      </p:sp>
      <p:sp>
        <p:nvSpPr>
          <p:cNvPr id="409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A04FCE5-7B01-4E78-915E-454902486500}" type="slidenum">
              <a:rPr lang="ru-RU" altLang="ru-RU"/>
              <a:pPr>
                <a:defRPr/>
              </a:pPr>
              <a:t>‹#›</a:t>
            </a:fld>
            <a:endParaRPr lang="ru-RU" altLang="ru-RU"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dirty="0"/>
          </a:p>
        </p:txBody>
      </p:sp>
      <p:sp>
        <p:nvSpPr>
          <p:cNvPr id="389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dirty="0"/>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dirty="0"/>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AFEC05D-9295-4F62-9793-FE88F7FB9076}" type="slidenum">
              <a:rPr lang="ru-RU" altLang="ru-RU"/>
              <a:pPr>
                <a:defRPr/>
              </a:pPr>
              <a:t>‹#›</a:t>
            </a:fld>
            <a:endParaRPr lang="ru-RU" altLang="ru-RU"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baseline="0" dirty="0">
                <a:latin typeface="Arial" panose="020B0604020202020204" pitchFamily="34" charset="0"/>
              </a:rPr>
              <a:t>Уважаемые коллеги</a:t>
            </a:r>
            <a:r>
              <a:rPr lang="en-US" altLang="ru-RU" baseline="0" dirty="0">
                <a:latin typeface="Arial" panose="020B0604020202020204" pitchFamily="34" charset="0"/>
              </a:rPr>
              <a:t>!</a:t>
            </a:r>
            <a:r>
              <a:rPr lang="ru-RU" altLang="ru-RU" baseline="0" dirty="0">
                <a:latin typeface="Arial" panose="020B0604020202020204" pitchFamily="34" charset="0"/>
              </a:rPr>
              <a:t> Пандемия </a:t>
            </a:r>
            <a:r>
              <a:rPr lang="en-US" altLang="ru-RU" baseline="0" dirty="0">
                <a:latin typeface="Arial" panose="020B0604020202020204" pitchFamily="34" charset="0"/>
              </a:rPr>
              <a:t>COVID-19 </a:t>
            </a:r>
            <a:r>
              <a:rPr lang="ru-RU" altLang="ru-RU" baseline="0" dirty="0">
                <a:latin typeface="Arial" panose="020B0604020202020204" pitchFamily="34" charset="0"/>
              </a:rPr>
              <a:t>на 2 года изменила жизнь всего мира и закончилась сама по себе, а не благодаря победе науки над заболеванием</a:t>
            </a:r>
            <a:r>
              <a:rPr lang="en-US" altLang="ru-RU" baseline="0" dirty="0">
                <a:latin typeface="Arial" panose="020B0604020202020204" pitchFamily="34" charset="0"/>
              </a:rPr>
              <a:t>. </a:t>
            </a:r>
            <a:r>
              <a:rPr lang="ru-RU" altLang="ru-RU" baseline="0" dirty="0">
                <a:latin typeface="Arial" panose="020B0604020202020204" pitchFamily="34" charset="0"/>
              </a:rPr>
              <a:t>Необходимо учитывать огромные потери, которые коснулись практически каждого из нас, и постараться сделать правильные выводы, которые должны укрепить современную медицину</a:t>
            </a:r>
            <a:r>
              <a:rPr lang="en-US" altLang="ru-RU" baseline="0" dirty="0">
                <a:latin typeface="Arial" panose="020B0604020202020204" pitchFamily="34" charset="0"/>
              </a:rPr>
              <a:t>. </a:t>
            </a:r>
            <a:r>
              <a:rPr lang="ru-RU" altLang="ru-RU" baseline="0" dirty="0">
                <a:latin typeface="Arial" panose="020B0604020202020204" pitchFamily="34" charset="0"/>
              </a:rPr>
              <a:t>По данным Всемирной Организации Здравоохранения - общее число смертей, прямо или косвенно связанных с </a:t>
            </a:r>
            <a:r>
              <a:rPr lang="ru-RU" altLang="ru-RU" baseline="0" dirty="0" err="1">
                <a:latin typeface="Arial" panose="020B0604020202020204" pitchFamily="34" charset="0"/>
              </a:rPr>
              <a:t>ковидом</a:t>
            </a:r>
            <a:r>
              <a:rPr lang="ru-RU" altLang="ru-RU" baseline="0" dirty="0">
                <a:latin typeface="Arial" panose="020B0604020202020204" pitchFamily="34" charset="0"/>
              </a:rPr>
              <a:t>, за 2 года превысило 15 миллионов человек</a:t>
            </a:r>
            <a:r>
              <a:rPr lang="en-US" altLang="ru-RU" baseline="0" dirty="0">
                <a:latin typeface="Arial" panose="020B0604020202020204" pitchFamily="34" charset="0"/>
              </a:rPr>
              <a:t>. </a:t>
            </a:r>
            <a:r>
              <a:rPr lang="ru-RU" altLang="ru-RU" baseline="0" dirty="0">
                <a:latin typeface="Arial" panose="020B0604020202020204" pitchFamily="34" charset="0"/>
              </a:rPr>
              <a:t>В моем понимании, это во многом связано с принципиальными ошибками современной медицины и недостаточным вниманием к интегральным характеристикам здоровья человека, в качестве которых следует использовать физически измеряемые поведенческие параметры</a:t>
            </a:r>
            <a:r>
              <a:rPr lang="en-US" altLang="ru-RU" baseline="0" dirty="0">
                <a:latin typeface="Arial" panose="020B0604020202020204" pitchFamily="34" charset="0"/>
              </a:rPr>
              <a:t>.</a:t>
            </a:r>
            <a:endParaRPr lang="ru-RU" altLang="ru-RU" baseline="0" dirty="0">
              <a:latin typeface="Arial" panose="020B0604020202020204" pitchFamily="34"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1AF722-8D57-4217-8DBE-5FE7F2AA2CEE}" type="slidenum">
              <a:rPr lang="ru-RU" altLang="ru-RU" smtClean="0"/>
              <a:pPr/>
              <a:t>1</a:t>
            </a:fld>
            <a:endParaRPr lang="ru-RU" alt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Лишь 2,5% от общей мускулатуры взрослого человека должны постоянно сокращаться, чтобы производить 1700 килокалорий в день, необходимых для поддержания постоянной температуры тела. Этот результат получается из следующего расчета: согласно известным исследованиям английского физиолога Хилла 1 грамм мышц производит 0,003 калорий за одно сокращение, и, следовательно, 0,03 калорий в секунду за 10 перемещений; это дает 1,80 калорий за одну минуту, 108 за один час и 2592 калории на один грамм сокращенной мышцы за сутки. Вес всей мускулатуры взрослого человека следует принимать за 38% от веса тела (Зигльбауэр), так что он составляет 26,6 кг для человека с массой тела 70 кг. Если один грамм мышцы при 10 сокращениях в секунду за 24 часа производит 2592 калории, то для производства 1700 килокалорий (= 1 700 000 калорий) должны постоянно сокращаться 656 граммов мышц (= 1 700 000: 2592). 656 граммов - это 2,44% от 26 600 граммов, то есть от общего веса мышц человека с массой тела 70 кг.</a:t>
            </a:r>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10</a:t>
            </a:fld>
            <a:endParaRPr lang="ru-RU" altLang="ru-RU" dirty="0"/>
          </a:p>
        </p:txBody>
      </p:sp>
    </p:spTree>
    <p:extLst>
      <p:ext uri="{BB962C8B-B14F-4D97-AF65-F5344CB8AC3E}">
        <p14:creationId xmlns:p14="http://schemas.microsoft.com/office/powerpoint/2010/main" val="3917861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Вынужден констатировать, что заслуга установления связи между параметрами микровибрации и психофизиологическим состоянием человека принадлежит не технологии виброизображения, а была установлена и экспериментально подтверждена профессором Рорахером примерно за 50 лет до нас</a:t>
            </a:r>
            <a:r>
              <a:rPr lang="en-US" dirty="0"/>
              <a:t>. </a:t>
            </a:r>
            <a:r>
              <a:rPr lang="ru-RU" dirty="0"/>
              <a:t>Меня правда радует, что технология виброизображения</a:t>
            </a:r>
            <a:r>
              <a:rPr lang="en-US" dirty="0"/>
              <a:t>, </a:t>
            </a:r>
            <a:r>
              <a:rPr lang="ru-RU" dirty="0"/>
              <a:t>независимо анализируя микровибрации шейных мышц, как частный случай микровибрации, пришла к абсолютно идентичным результатам, установленным Рорахером в середине прошлого века.</a:t>
            </a:r>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11</a:t>
            </a:fld>
            <a:endParaRPr lang="ru-RU" altLang="ru-RU" dirty="0"/>
          </a:p>
        </p:txBody>
      </p:sp>
    </p:spTree>
    <p:extLst>
      <p:ext uri="{BB962C8B-B14F-4D97-AF65-F5344CB8AC3E}">
        <p14:creationId xmlns:p14="http://schemas.microsoft.com/office/powerpoint/2010/main" val="4169879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По </a:t>
            </a:r>
            <a:r>
              <a:rPr lang="ru-RU" dirty="0" err="1"/>
              <a:t>Рорахеру</a:t>
            </a:r>
            <a:r>
              <a:rPr lang="ru-RU" dirty="0"/>
              <a:t> микровибрация необходима человеку так же как деятельность сердца</a:t>
            </a:r>
            <a:r>
              <a:rPr lang="en-US" dirty="0"/>
              <a:t>. </a:t>
            </a:r>
            <a:r>
              <a:rPr lang="ru-RU" dirty="0"/>
              <a:t>Указание на правильность этой гипотезы было предоставлено исследованиями </a:t>
            </a:r>
            <a:r>
              <a:rPr lang="ru-RU" dirty="0" err="1"/>
              <a:t>Нагафучи</a:t>
            </a:r>
            <a:r>
              <a:rPr lang="ru-RU" dirty="0"/>
              <a:t>, который смог показать, что пациенты с нарушениями равновесия различного генеза имеют значительно более высокие частоты МВ и более низкие амплитуды МВ, чем здоровые люди (Нагафучи, 1969). Как следствие этой гипотезы, хладнокровные существа, поскольку им не хватает микровибрации, получают меньше информации о положении своего тела из лабиринта, чем теплокровные существа, поэтому им должно быть труднее поддерживать равновесие.</a:t>
            </a:r>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12</a:t>
            </a:fld>
            <a:endParaRPr lang="ru-RU" altLang="ru-RU" dirty="0"/>
          </a:p>
        </p:txBody>
      </p:sp>
    </p:spTree>
    <p:extLst>
      <p:ext uri="{BB962C8B-B14F-4D97-AF65-F5344CB8AC3E}">
        <p14:creationId xmlns:p14="http://schemas.microsoft.com/office/powerpoint/2010/main" val="1612745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Когда Рорахер исследовал микровибрацию мышц, она была практически безынерционна, так как мышцы, практически, моментально сокращаются под действием управляющего сигнала, как установил еще Михаил Иванович Сеченов</a:t>
            </a:r>
            <a:r>
              <a:rPr lang="en-US" dirty="0"/>
              <a:t>. </a:t>
            </a:r>
            <a:r>
              <a:rPr lang="ru-RU" dirty="0"/>
              <a:t>Когда мы исследуем микровибрации головы, определяемые мышцами шеи</a:t>
            </a:r>
            <a:r>
              <a:rPr lang="en-US" dirty="0"/>
              <a:t>,</a:t>
            </a:r>
            <a:r>
              <a:rPr lang="ru-RU" dirty="0"/>
              <a:t> то голова как тяжелый механический предмет механически интегрирует работу мышц и фильтрует высокие частоты перемещений</a:t>
            </a:r>
            <a:r>
              <a:rPr lang="en-US" dirty="0"/>
              <a:t>. </a:t>
            </a:r>
            <a:r>
              <a:rPr lang="ru-RU" dirty="0"/>
              <a:t>По</a:t>
            </a:r>
            <a:r>
              <a:rPr lang="en-US" dirty="0"/>
              <a:t> </a:t>
            </a:r>
            <a:r>
              <a:rPr lang="ru-RU" dirty="0"/>
              <a:t>этой причине частоты микровибрации, измеряемые технологией виброизображения всегда несколько ниже</a:t>
            </a:r>
            <a:r>
              <a:rPr lang="en-US" dirty="0"/>
              <a:t>, </a:t>
            </a:r>
            <a:r>
              <a:rPr lang="ru-RU" dirty="0"/>
              <a:t>чем те что регистрируются при сокращении отдельных мышц</a:t>
            </a:r>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13</a:t>
            </a:fld>
            <a:endParaRPr lang="ru-RU" altLang="ru-RU" dirty="0"/>
          </a:p>
        </p:txBody>
      </p:sp>
    </p:spTree>
    <p:extLst>
      <p:ext uri="{BB962C8B-B14F-4D97-AF65-F5344CB8AC3E}">
        <p14:creationId xmlns:p14="http://schemas.microsoft.com/office/powerpoint/2010/main" val="3279411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Рорахер и японские ученые исследовали не только изменение параметров микровибрации при изменении ПФС, но и при воздействии медицинских препаратов</a:t>
            </a:r>
            <a:r>
              <a:rPr lang="en-US" dirty="0"/>
              <a:t>. </a:t>
            </a:r>
            <a:r>
              <a:rPr lang="ru-RU" dirty="0"/>
              <a:t>Для нас полученные Рорахером результаты оказались достаточно важными, так как необходимо учитывать воздействие медицинских препаратов на микровибрации при диагностике различных заболеваний, в том числе </a:t>
            </a:r>
            <a:r>
              <a:rPr lang="en-US" dirty="0"/>
              <a:t>COVID-19</a:t>
            </a:r>
            <a:r>
              <a:rPr lang="ru-RU" dirty="0"/>
              <a:t>.</a:t>
            </a:r>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14</a:t>
            </a:fld>
            <a:endParaRPr lang="ru-RU" altLang="ru-RU" dirty="0"/>
          </a:p>
        </p:txBody>
      </p:sp>
    </p:spTree>
    <p:extLst>
      <p:ext uri="{BB962C8B-B14F-4D97-AF65-F5344CB8AC3E}">
        <p14:creationId xmlns:p14="http://schemas.microsoft.com/office/powerpoint/2010/main" val="4078636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Японский профессор </a:t>
            </a:r>
            <a:r>
              <a:rPr lang="ru-RU" dirty="0" err="1"/>
              <a:t>Инанага</a:t>
            </a:r>
            <a:r>
              <a:rPr lang="ru-RU" dirty="0"/>
              <a:t>, соавтор </a:t>
            </a:r>
            <a:r>
              <a:rPr lang="ru-RU" dirty="0" err="1"/>
              <a:t>Рорахера</a:t>
            </a:r>
            <a:r>
              <a:rPr lang="ru-RU" dirty="0"/>
              <a:t>, в книге микровибрации приводит данные использования контроля микровибраций как показателя эффективности лечения некоторых заболеваний, в том числе шизофрении.</a:t>
            </a:r>
          </a:p>
          <a:p>
            <a:r>
              <a:rPr lang="ru-RU" dirty="0"/>
              <a:t>Таким образом, большинство упреков от современной медицины к отсутствию связи между заболеванием и микровибрации оказались вызваны незнанием истории медицины и физиологии человека.</a:t>
            </a:r>
          </a:p>
          <a:p>
            <a:r>
              <a:rPr lang="ru-RU" dirty="0"/>
              <a:t>У меня есть своя версия причины такого незнания и забывчивости работ Рорахера</a:t>
            </a:r>
            <a:r>
              <a:rPr lang="en-US" dirty="0"/>
              <a:t>.</a:t>
            </a:r>
          </a:p>
          <a:p>
            <a:r>
              <a:rPr lang="ru-RU" dirty="0" err="1"/>
              <a:t>Хюберт</a:t>
            </a:r>
            <a:r>
              <a:rPr lang="ru-RU" dirty="0"/>
              <a:t> Рорахер, как и Конрад Лоренц, 1903 года рождения</a:t>
            </a:r>
            <a:r>
              <a:rPr lang="en-US" dirty="0"/>
              <a:t>. </a:t>
            </a:r>
            <a:r>
              <a:rPr lang="ru-RU" dirty="0"/>
              <a:t>Оба жили в Австрии и занимались психологией</a:t>
            </a:r>
            <a:r>
              <a:rPr lang="en-US" dirty="0"/>
              <a:t>, </a:t>
            </a:r>
            <a:r>
              <a:rPr lang="ru-RU" dirty="0"/>
              <a:t>Лоренц получил нобелевскую премию в 1973 году</a:t>
            </a:r>
            <a:r>
              <a:rPr lang="en-US" dirty="0"/>
              <a:t>, </a:t>
            </a:r>
            <a:r>
              <a:rPr lang="ru-RU" dirty="0"/>
              <a:t>а Рорахер умер в 1972</a:t>
            </a:r>
            <a:r>
              <a:rPr lang="en-US" dirty="0"/>
              <a:t>, </a:t>
            </a:r>
            <a:r>
              <a:rPr lang="ru-RU" dirty="0"/>
              <a:t>в 1960 году он был президентом Немецкого общества психологов</a:t>
            </a:r>
            <a:r>
              <a:rPr lang="en-US" dirty="0"/>
              <a:t>. </a:t>
            </a:r>
            <a:r>
              <a:rPr lang="ru-RU" dirty="0"/>
              <a:t>Рорахер много лет возглавлял Психологический институт Венского университета. Он был действительным членом Австрийской академии наук </a:t>
            </a:r>
            <a:r>
              <a:rPr lang="en-US" dirty="0"/>
              <a:t>.</a:t>
            </a:r>
          </a:p>
          <a:p>
            <a:r>
              <a:rPr lang="ru-RU" dirty="0"/>
              <a:t>При этом у Рорахера с Лоренцем нет совместных работ, и я не нашел их ссылок на работы друг друга</a:t>
            </a:r>
            <a:r>
              <a:rPr lang="en-US" dirty="0"/>
              <a:t>, </a:t>
            </a:r>
            <a:r>
              <a:rPr lang="ru-RU" dirty="0"/>
              <a:t>хотя исследования Лоренца также были посвящены вибрациям</a:t>
            </a:r>
            <a:r>
              <a:rPr lang="en-US" dirty="0"/>
              <a:t>. </a:t>
            </a:r>
            <a:endParaRPr lang="ru-RU" dirty="0"/>
          </a:p>
          <a:p>
            <a:r>
              <a:rPr lang="ru-RU" dirty="0"/>
              <a:t>Возможно, это связано с тем, что Рорахер занимался денацификацией Венского университета в качестве члена двух специальных политических комиссий</a:t>
            </a:r>
            <a:r>
              <a:rPr lang="en-US" dirty="0"/>
              <a:t>. </a:t>
            </a:r>
            <a:r>
              <a:rPr lang="ru-RU" dirty="0"/>
              <a:t>Кроме того, он занимал крайне критическую позицию по отношению к различным разновидностям американского бихевиоризма, который он охарактеризовал как ересь, много лет тормозившую прогресс психологических исследований. Рорахер был вдохновлен работами Бергера по ЭЭГ и лично знаком с Фрейдом, но критически подходил к его теории психоанализа как и другим чисто психологическим методикам, предпочитая им инструментальное измерение физиологических сигналов</a:t>
            </a:r>
            <a:r>
              <a:rPr lang="en-US" dirty="0"/>
              <a:t>. </a:t>
            </a:r>
            <a:r>
              <a:rPr lang="ru-RU" dirty="0"/>
              <a:t>Более того, большую часть своих публикаций он делал на немецком языке, хотя его ученики (а он воспитал более 40 профессоров) имели англоязычные публикации</a:t>
            </a:r>
            <a:r>
              <a:rPr lang="en-US" dirty="0"/>
              <a:t>.</a:t>
            </a:r>
          </a:p>
          <a:p>
            <a:r>
              <a:rPr lang="ru-RU" dirty="0"/>
              <a:t>Мне представляется, что множество его противников в психологии замалчивают значительный вклад Рорахера в современную науку</a:t>
            </a:r>
            <a:r>
              <a:rPr lang="en-US" dirty="0"/>
              <a:t>, </a:t>
            </a:r>
            <a:r>
              <a:rPr lang="ru-RU" dirty="0"/>
              <a:t>что сказывается и на технологии виброизображения, которая продолжает исследование вибраций современным бесконтактным методом</a:t>
            </a:r>
            <a:r>
              <a:rPr lang="en-US" dirty="0"/>
              <a:t>.</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15</a:t>
            </a:fld>
            <a:endParaRPr lang="ru-RU" altLang="ru-RU" dirty="0"/>
          </a:p>
        </p:txBody>
      </p:sp>
    </p:spTree>
    <p:extLst>
      <p:ext uri="{BB962C8B-B14F-4D97-AF65-F5344CB8AC3E}">
        <p14:creationId xmlns:p14="http://schemas.microsoft.com/office/powerpoint/2010/main" val="784085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ln>
        </p:spPr>
      </p:sp>
      <p:sp>
        <p:nvSpPr>
          <p:cNvPr id="19459" name="Заметки 2"/>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a:latin typeface="Arial" panose="020B0604020202020204" pitchFamily="34" charset="0"/>
              </a:rPr>
              <a:t>Вестибулярно</a:t>
            </a:r>
            <a:r>
              <a:rPr lang="ru-RU" altLang="en-US" baseline="0" dirty="0">
                <a:latin typeface="Arial" panose="020B0604020202020204" pitchFamily="34" charset="0"/>
              </a:rPr>
              <a:t>-эмоциональный рефлекс заключается в том, что рефлексные движения шейных мышц по вертикальному поддержанию головы человека в гравитационном поле земли, управляемые вестибулярной системой, зависят от множества факторов. Любое заболевание приводит к определенным физическим и биохимическим изменениям в организме, влияющим на нормальное функционирование всех физиологических систем, в том числе вестибулярного аппарата. Причем вестибулярная система, практически, безынерционна и очень чувствительна к любым изменениям в организме человека, так как ее основная функция - поддержание механического равновесия, что не требует особых пояснений для спортсменов. Таким образом, рабочая гипотеза была такова, что анализируя изменения микродвижений головы у больных </a:t>
            </a:r>
            <a:r>
              <a:rPr lang="en-US" altLang="en-US" baseline="0" dirty="0">
                <a:latin typeface="Arial" panose="020B0604020202020204" pitchFamily="34" charset="0"/>
              </a:rPr>
              <a:t>COVID-19 </a:t>
            </a:r>
            <a:r>
              <a:rPr lang="ru-RU" altLang="en-US" baseline="0" dirty="0">
                <a:latin typeface="Arial" panose="020B0604020202020204" pitchFamily="34" charset="0"/>
              </a:rPr>
              <a:t>и людей с отсутствием заболевания </a:t>
            </a:r>
            <a:r>
              <a:rPr lang="en-US" altLang="en-US" baseline="0" dirty="0">
                <a:latin typeface="Arial" panose="020B0604020202020204" pitchFamily="34" charset="0"/>
              </a:rPr>
              <a:t>COVID-19</a:t>
            </a:r>
            <a:r>
              <a:rPr lang="ru-RU" altLang="en-US" baseline="0" dirty="0">
                <a:latin typeface="Arial" panose="020B0604020202020204" pitchFamily="34" charset="0"/>
              </a:rPr>
              <a:t>,</a:t>
            </a:r>
            <a:r>
              <a:rPr lang="en-US" altLang="en-US" baseline="0" dirty="0">
                <a:latin typeface="Arial" panose="020B0604020202020204" pitchFamily="34" charset="0"/>
              </a:rPr>
              <a:t> </a:t>
            </a:r>
            <a:r>
              <a:rPr lang="ru-RU" altLang="en-US" baseline="0" dirty="0">
                <a:latin typeface="Arial" panose="020B0604020202020204" pitchFamily="34" charset="0"/>
              </a:rPr>
              <a:t>можно будет диагностировать наличие или отсутствие заболевания.</a:t>
            </a:r>
            <a:endParaRPr lang="en-US" altLang="en-US" baseline="0" dirty="0">
              <a:latin typeface="Arial" panose="020B0604020202020204" pitchFamily="34" charset="0"/>
            </a:endParaRPr>
          </a:p>
          <a:p>
            <a:r>
              <a:rPr lang="ru-RU" altLang="en-US" baseline="0" dirty="0">
                <a:latin typeface="Arial" panose="020B0604020202020204" pitchFamily="34" charset="0"/>
              </a:rPr>
              <a:t>Учитывая работы </a:t>
            </a:r>
            <a:r>
              <a:rPr lang="ru-RU" altLang="en-US" baseline="0" dirty="0" err="1">
                <a:latin typeface="Arial" panose="020B0604020202020204" pitchFamily="34" charset="0"/>
              </a:rPr>
              <a:t>Рорахера</a:t>
            </a:r>
            <a:r>
              <a:rPr lang="ru-RU" altLang="en-US" baseline="0" dirty="0">
                <a:latin typeface="Arial" panose="020B0604020202020204" pitchFamily="34" charset="0"/>
              </a:rPr>
              <a:t>, следует добавить процесс терморегуляции как одну из составляющих виброизображения</a:t>
            </a:r>
            <a:r>
              <a:rPr lang="en-US" altLang="en-US" baseline="0" dirty="0">
                <a:latin typeface="Arial" panose="020B0604020202020204" pitchFamily="34" charset="0"/>
              </a:rPr>
              <a:t>, </a:t>
            </a:r>
            <a:r>
              <a:rPr lang="ru-RU" altLang="en-US" baseline="0" dirty="0">
                <a:latin typeface="Arial" panose="020B0604020202020204" pitchFamily="34" charset="0"/>
              </a:rPr>
              <a:t>так как работа мышц шеи определяется не только механическим балансом головы, но и постоянной работой мышц для терморегуляции.</a:t>
            </a:r>
          </a:p>
          <a:p>
            <a:r>
              <a:rPr lang="ru-RU" altLang="en-US" baseline="0" dirty="0">
                <a:latin typeface="Arial" panose="020B0604020202020204" pitchFamily="34" charset="0"/>
              </a:rPr>
              <a:t>Получается, что информативность виброизображения определяется взаимным наложением функционирования нескольких физиологических систем:</a:t>
            </a:r>
          </a:p>
          <a:p>
            <a:r>
              <a:rPr lang="ru-RU" altLang="en-US" baseline="0" dirty="0">
                <a:latin typeface="Arial" panose="020B0604020202020204" pitchFamily="34" charset="0"/>
              </a:rPr>
              <a:t>- Вестибулярной системы;</a:t>
            </a:r>
          </a:p>
          <a:p>
            <a:r>
              <a:rPr lang="ru-RU" altLang="en-US" baseline="0" dirty="0">
                <a:latin typeface="Arial" panose="020B0604020202020204" pitchFamily="34" charset="0"/>
              </a:rPr>
              <a:t>- Терморегуляции;</a:t>
            </a:r>
          </a:p>
          <a:p>
            <a:r>
              <a:rPr lang="ru-RU" altLang="en-US" baseline="0" dirty="0">
                <a:latin typeface="Arial" panose="020B0604020202020204" pitchFamily="34" charset="0"/>
              </a:rPr>
              <a:t>- Сердечно-сосудистой системы;</a:t>
            </a:r>
          </a:p>
          <a:p>
            <a:r>
              <a:rPr lang="ru-RU" altLang="en-US" baseline="0" dirty="0">
                <a:latin typeface="Arial" panose="020B0604020202020204" pitchFamily="34" charset="0"/>
              </a:rPr>
              <a:t>- Головного мозга, осуществляющего регулирование работы 3-х перечисленных физиологических систем с помощью обратной связи</a:t>
            </a:r>
            <a:r>
              <a:rPr lang="en-US" altLang="en-US" baseline="0" dirty="0">
                <a:latin typeface="Arial" panose="020B0604020202020204" pitchFamily="34" charset="0"/>
              </a:rPr>
              <a:t> </a:t>
            </a:r>
            <a:r>
              <a:rPr lang="ru-RU" altLang="en-US" baseline="0" dirty="0">
                <a:latin typeface="Arial" panose="020B0604020202020204" pitchFamily="34" charset="0"/>
              </a:rPr>
              <a:t>через сенсорные системы.</a:t>
            </a:r>
            <a:endParaRPr lang="en-US" altLang="en-US" dirty="0">
              <a:latin typeface="Arial" panose="020B0604020202020204" pitchFamily="34" charset="0"/>
            </a:endParaRPr>
          </a:p>
        </p:txBody>
      </p:sp>
    </p:spTree>
    <p:extLst>
      <p:ext uri="{BB962C8B-B14F-4D97-AF65-F5344CB8AC3E}">
        <p14:creationId xmlns:p14="http://schemas.microsoft.com/office/powerpoint/2010/main" val="3795781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a:latin typeface="Arial" panose="020B0604020202020204" pitchFamily="34" charset="0"/>
              </a:rPr>
              <a:t>Для понимания анализа микродвижений головы я приведу</a:t>
            </a:r>
            <a:r>
              <a:rPr lang="ru-RU" altLang="en-US" baseline="0" dirty="0">
                <a:latin typeface="Arial" panose="020B0604020202020204" pitchFamily="34" charset="0"/>
              </a:rPr>
              <a:t> принцип работы систем виброизображения первого поколения, которые за счет нескольких измерительных преобразований трансформируют микродвижения головы в поведенческие параметры человека. Таким образом с помощью обычной телевизионной камеры, подключенной к компьютеру, в режиме реального времени определяются поведенческие характеристики человека. В случае систем безопасности для выявления агрессивных и потенциально опасных людей достаточно 5-10 секундного нахождения исследуемого человека в кадре.</a:t>
            </a:r>
            <a:endParaRPr lang="ru-RU" altLang="en-US" dirty="0">
              <a:latin typeface="Arial" panose="020B0604020202020204"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E05E7C-01A2-4769-9FB9-C6E7680CBDAD}" type="slidenum">
              <a:rPr lang="ru-RU" altLang="ru-RU" smtClean="0">
                <a:solidFill>
                  <a:srgbClr val="000000"/>
                </a:solidFill>
              </a:rPr>
              <a:pPr/>
              <a:t>17</a:t>
            </a:fld>
            <a:endParaRPr lang="ru-RU" altLang="ru-RU" dirty="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Измерение поведенческих параметров человека происходит по статистически подтвержденным формулам, т.е</a:t>
            </a:r>
            <a:r>
              <a:rPr lang="ru-RU" baseline="0" dirty="0"/>
              <a:t>. каждый человек рассматривается как физический объект, и принципы определения его поведенческих параметров в технологии виброизображения не отличаются от принципов измерения известных физических величин, что делает измеряемые поведенческие параметры объективной характеристикой человека.</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18</a:t>
            </a:fld>
            <a:endParaRPr lang="ru-RU" altLang="ru-RU" dirty="0"/>
          </a:p>
        </p:txBody>
      </p:sp>
    </p:spTree>
    <p:extLst>
      <p:ext uri="{BB962C8B-B14F-4D97-AF65-F5344CB8AC3E}">
        <p14:creationId xmlns:p14="http://schemas.microsoft.com/office/powerpoint/2010/main" val="3574447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a:latin typeface="Arial" panose="020B0604020202020204" pitchFamily="34" charset="0"/>
              </a:rPr>
              <a:t>Стандартный анализ поведенческих параметров системой виброизображения включает в себя измерение параметров за определенный период времени, причем минимальная дискретность измерения в 0,1 секунды была определена известным советским физиологом Николаем Берштейном,</a:t>
            </a:r>
            <a:r>
              <a:rPr lang="ru-RU" altLang="en-US" baseline="0" dirty="0">
                <a:latin typeface="Arial" panose="020B0604020202020204" pitchFamily="34" charset="0"/>
              </a:rPr>
              <a:t> основоположником спортивной физиологии активности еще в середине прошлого века. Таким образом, за период времени 5 секунд делается измерение 50-ти значений каждого параметра, и информативным является не только среднее или мгновенное значение параметра, но и среднеквадратическое отклонение параметра, его вариабельность и степень корреляции с другими поведенческими параметрами. </a:t>
            </a:r>
            <a:endParaRPr lang="ru-RU" altLang="en-US" dirty="0">
              <a:latin typeface="Arial" panose="020B0604020202020204" pitchFamily="34"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7557B2-516E-4BD9-9F3A-0F959E1152E4}" type="slidenum">
              <a:rPr lang="ru-RU" altLang="ru-RU" smtClean="0"/>
              <a:pPr/>
              <a:t>19</a:t>
            </a:fld>
            <a:endParaRPr lang="ru-RU" alt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a:latin typeface="Arial" panose="020B0604020202020204" pitchFamily="34" charset="0"/>
              </a:rPr>
              <a:t>В начале я хочу остановиться на том, что многие великие ученые прошлого, заложили теоретические основы технологии виброизображения. Начну с древнегреческого философа Аристотеля, который был первым мыслителем, создавшим всестороннюю систему философии охватившую: социологию, философию, политику, логику и физику. Он утверждал, что жизнь это движение, а значит описание движения может характеризовать жизненное состояние.</a:t>
            </a:r>
          </a:p>
          <a:p>
            <a:r>
              <a:rPr lang="ru-RU" altLang="en-US" dirty="0">
                <a:latin typeface="Arial" panose="020B0604020202020204" pitchFamily="34" charset="0"/>
              </a:rPr>
              <a:t>Великий русский физиолог Иван Михайлович Сеченов впервые описал прямую связь между деятельностью мозга и мышечным движением в своей работе «Рефлексы головного мозга», открывшей эру объективной психофизиологии и опубликованной здесь, в Санкт-Петербурге в 1863 году.</a:t>
            </a:r>
          </a:p>
          <a:p>
            <a:r>
              <a:rPr lang="ru-RU" altLang="en-US" dirty="0">
                <a:latin typeface="Arial" panose="020B0604020202020204" pitchFamily="34" charset="0"/>
              </a:rPr>
              <a:t>Примерно в это же время, хотя чуть позже, в 1872 году, как продолжение разработки теории эволюции, Чарльз Дарвин, один из наиболее известных в мире ученых, опубликовал работу «О выражении эмоций у человека и животных».</a:t>
            </a:r>
            <a:r>
              <a:rPr lang="en-US" altLang="en-US" dirty="0">
                <a:latin typeface="Arial" panose="020B0604020202020204" pitchFamily="34" charset="0"/>
              </a:rPr>
              <a:t> </a:t>
            </a:r>
            <a:r>
              <a:rPr lang="ru-RU" altLang="en-US" dirty="0">
                <a:latin typeface="Arial" panose="020B0604020202020204" pitchFamily="34" charset="0"/>
              </a:rPr>
              <a:t>Основное внимание в ней он уделил классификации мимики лица и ее эволюционном происхождении.</a:t>
            </a:r>
          </a:p>
          <a:p>
            <a:r>
              <a:rPr lang="ru-RU" altLang="en-US" dirty="0">
                <a:latin typeface="Arial" panose="020B0604020202020204" pitchFamily="34" charset="0"/>
              </a:rPr>
              <a:t>Практически две эти работы и два различных подхода к человеку от Сеченова и Дарвина определяют развитие психофизиологии в последние 150 лет, причем технология виброизображения объединяет их в едином решении.</a:t>
            </a:r>
          </a:p>
          <a:p>
            <a:r>
              <a:rPr lang="ru-RU" altLang="en-US" dirty="0">
                <a:latin typeface="Arial" panose="020B0604020202020204" pitchFamily="34" charset="0"/>
              </a:rPr>
              <a:t>Я думаю, что все знают высказывание самого известного психолога в мире Зигмунда Фрейда, что у человека не бывает случайных оговорок. При этом в своей работе «Толкование сновидений», Фрейд также утверждал, что у человека не бывает случайных движений</a:t>
            </a:r>
            <a:r>
              <a:rPr lang="en-US" altLang="en-US" dirty="0">
                <a:latin typeface="Arial" panose="020B0604020202020204" pitchFamily="34" charset="0"/>
              </a:rPr>
              <a:t>, </a:t>
            </a:r>
            <a:r>
              <a:rPr lang="ru-RU" altLang="en-US" dirty="0">
                <a:latin typeface="Arial" panose="020B0604020202020204" pitchFamily="34" charset="0"/>
              </a:rPr>
              <a:t>при этом мысли и движения взаимосвязаны.</a:t>
            </a:r>
          </a:p>
          <a:p>
            <a:r>
              <a:rPr lang="ru-RU" altLang="en-US" dirty="0">
                <a:latin typeface="Arial" panose="020B0604020202020204" pitchFamily="34" charset="0"/>
              </a:rPr>
              <a:t>Первый российский нобелевский лауреат Иван Петрович Павлов, создатель науки о высшей нервной деятельности и практический исследователь физиологических рефлексов, обращал особое внимание на скорость протекания физиологических процессов как на наиболее важную информацию о физиологическом состоянии человека или животного.</a:t>
            </a:r>
          </a:p>
          <a:p>
            <a:r>
              <a:rPr lang="ru-RU" altLang="en-US" dirty="0">
                <a:latin typeface="Arial" panose="020B0604020202020204" pitchFamily="34" charset="0"/>
              </a:rPr>
              <a:t>Исследователей прошлого отличала особая наблюдательность, так как в 19 веке и начале 20-го века большая часть исследований проводилась с помощью визуальных наблюдений, а измерительного оборудования в его современном понимании просто не существовало.</a:t>
            </a:r>
          </a:p>
          <a:p>
            <a:r>
              <a:rPr lang="ru-RU" altLang="en-US" dirty="0">
                <a:latin typeface="Arial" panose="020B0604020202020204" pitchFamily="34" charset="0"/>
              </a:rPr>
              <a:t>Такой наблюдательностью безусловно отличался основатель аналитической психологии Карл Юнг, который не только ввел основополагающую характеристику человека по уровню экстраверсии, но и предположил, что экстравертное состояние отличается от интровертного по направлению выделяемой энергии. Хотя кажется, что напрямую, данное положение не связано с психофизиологией движений, но именно технология виброизображения смогла экспериментально подтвердить данное предположение.</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0FCBC2-C884-433A-8824-83BBF4DB6B8E}" type="slidenum">
              <a:rPr lang="ru-RU" altLang="ru-RU" smtClean="0"/>
              <a:pPr/>
              <a:t>2</a:t>
            </a:fld>
            <a:endParaRPr lang="ru-RU" altLang="ru-RU" dirty="0"/>
          </a:p>
        </p:txBody>
      </p:sp>
    </p:spTree>
    <p:extLst>
      <p:ext uri="{BB962C8B-B14F-4D97-AF65-F5344CB8AC3E}">
        <p14:creationId xmlns:p14="http://schemas.microsoft.com/office/powerpoint/2010/main" val="3894133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Первоначально мы попытались установить различие в параметрах виброизображения у больных ковидом и здоровых людей с помощью своего интеллекта но потерпели неудачу</a:t>
            </a:r>
            <a:r>
              <a:rPr lang="en-US" dirty="0"/>
              <a:t>. </a:t>
            </a:r>
            <a:r>
              <a:rPr lang="ru-RU" dirty="0"/>
              <a:t>Пришлось обратится к ИИ для решения этой задачи</a:t>
            </a:r>
            <a:r>
              <a:rPr lang="en-US" dirty="0"/>
              <a:t>.</a:t>
            </a:r>
            <a:endParaRPr lang="ru-RU" dirty="0"/>
          </a:p>
          <a:p>
            <a:r>
              <a:rPr lang="ru-RU" dirty="0"/>
              <a:t>Системы</a:t>
            </a:r>
            <a:r>
              <a:rPr lang="ru-RU" baseline="0" dirty="0"/>
              <a:t> виброизображения четвертого поколения позволяют использовать алгоритмы обученных искусственных нейронных сетей или искусственного интеллекта в обработке результатов измерений</a:t>
            </a:r>
            <a:r>
              <a:rPr lang="en-US" baseline="0" dirty="0"/>
              <a:t>. </a:t>
            </a:r>
            <a:r>
              <a:rPr lang="ru-RU" baseline="0" dirty="0"/>
              <a:t>Для этого необходимо первоначально обучить ИНС по исследуемой выборке данных поведенческих или медицинских параметров, полученных с помощью другой стандартной технологии, например ПЦР тестирования на </a:t>
            </a:r>
            <a:r>
              <a:rPr lang="en-US" baseline="0" dirty="0"/>
              <a:t>COVID-19. </a:t>
            </a:r>
            <a:r>
              <a:rPr lang="ru-RU" baseline="0" dirty="0"/>
              <a:t>В этом случае стандартная технология разделяет выборку на две группы: больных и здоровых. Одновременное тестирование исследуемой выборки технологией виброизображение позволяет обучить ИИ и выработать критерии разделения исходной базы данных поведенческих параметров также на больных и здоровых с определенной точностью.</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20</a:t>
            </a:fld>
            <a:endParaRPr lang="ru-RU" altLang="ru-RU" dirty="0"/>
          </a:p>
        </p:txBody>
      </p:sp>
    </p:spTree>
    <p:extLst>
      <p:ext uri="{BB962C8B-B14F-4D97-AF65-F5344CB8AC3E}">
        <p14:creationId xmlns:p14="http://schemas.microsoft.com/office/powerpoint/2010/main" val="338480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baseline="0" dirty="0">
                <a:latin typeface="Arial" panose="020B0604020202020204" pitchFamily="34" charset="0"/>
              </a:rPr>
              <a:t>Для проведения точных измерений необходимо четко понимать характер изменения измеряемой величины.</a:t>
            </a:r>
          </a:p>
          <a:p>
            <a:r>
              <a:rPr lang="ru-RU" altLang="en-US" baseline="0" dirty="0">
                <a:latin typeface="Arial" panose="020B0604020202020204" pitchFamily="34" charset="0"/>
              </a:rPr>
              <a:t>Физические принципы, положенные в основу при разработке технологии виброизображения, позволяют измерять поведенческие параметры с частотой, ограниченной только техническими возможностями аппаратуры и алгоритмами измерения поведенческих параметров. Если раньше поведенческие и психофизиологические параметры человека представлялись постоянной или очень медленно меняющейся характеристикой, то с появлением технологии виброизображения ситуация существенно изменилась. Например, тестирование человека с помощью опросников </a:t>
            </a:r>
            <a:r>
              <a:rPr lang="en-US" altLang="en-US" baseline="0" dirty="0">
                <a:latin typeface="Arial" panose="020B0604020202020204" pitchFamily="34" charset="0"/>
              </a:rPr>
              <a:t>MMPI</a:t>
            </a:r>
            <a:r>
              <a:rPr lang="ru-RU" altLang="en-US" baseline="0" dirty="0">
                <a:latin typeface="Arial" panose="020B0604020202020204" pitchFamily="34" charset="0"/>
              </a:rPr>
              <a:t>,</a:t>
            </a:r>
            <a:r>
              <a:rPr lang="en-US" altLang="en-US" baseline="0" dirty="0">
                <a:latin typeface="Arial" panose="020B0604020202020204" pitchFamily="34" charset="0"/>
              </a:rPr>
              <a:t> </a:t>
            </a:r>
            <a:r>
              <a:rPr lang="ru-RU" altLang="en-US" baseline="0" dirty="0">
                <a:latin typeface="Arial" panose="020B0604020202020204" pitchFamily="34" charset="0"/>
              </a:rPr>
              <a:t>включающего 500 вопросов, обычно составляет не менее 2 часов. Естественно, что никакое изменение психофизиологических характеристик внутри этого интервала не фиксировалось</a:t>
            </a:r>
            <a:r>
              <a:rPr lang="en-US" altLang="en-US" baseline="0" dirty="0">
                <a:latin typeface="Arial" panose="020B0604020202020204" pitchFamily="34" charset="0"/>
              </a:rPr>
              <a:t>, </a:t>
            </a:r>
            <a:r>
              <a:rPr lang="ru-RU" altLang="en-US" baseline="0" dirty="0">
                <a:latin typeface="Arial" panose="020B0604020202020204" pitchFamily="34" charset="0"/>
              </a:rPr>
              <a:t>хотя очевидно, что психофизиологическое состояние любого человека за 2 часа непрерывного тестирования значительно изменяется. Приведенные на слайде временные, корреляционные и параметрические зависимости свидетельствуют о постоянном изменении поведенческих параметров, причем закономерность этого изменения зависит как от внутренних, так и внешних факторов.</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531258-1683-4818-8E89-768DDF69AD74}" type="slidenum">
              <a:rPr lang="ru-RU" altLang="ru-RU" smtClean="0"/>
              <a:pPr/>
              <a:t>21</a:t>
            </a:fld>
            <a:endParaRPr lang="ru-RU" alt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a:latin typeface="Arial" panose="020B0604020202020204" pitchFamily="34" charset="0"/>
              </a:rPr>
              <a:t>Для создания базы данных поведенческих параметров можно</a:t>
            </a:r>
            <a:r>
              <a:rPr lang="ru-RU" altLang="en-US" baseline="0" dirty="0">
                <a:latin typeface="Arial" panose="020B0604020202020204" pitchFamily="34" charset="0"/>
              </a:rPr>
              <a:t> использовать как средние значения поведенческих параметров за период измерения</a:t>
            </a:r>
            <a:r>
              <a:rPr lang="en-US" altLang="en-US" baseline="0" dirty="0">
                <a:latin typeface="Arial" panose="020B0604020202020204" pitchFamily="34" charset="0"/>
              </a:rPr>
              <a:t>, </a:t>
            </a:r>
            <a:r>
              <a:rPr lang="ru-RU" altLang="en-US" baseline="0" dirty="0">
                <a:latin typeface="Arial" panose="020B0604020202020204" pitchFamily="34" charset="0"/>
              </a:rPr>
              <a:t>так и мгновенные значения. Естественно, что размер таких баз данных существенно различается, так как технология виброизображения позволяет получать 5 отсчетов поведенческих параметров за секунду, соответственно 300 значений каждого параметра за 1 минуту измерений. Таким образом, базы данных средних и мгновенных значений различаются по размеру в 300 раз для минутных измерений и в 900 раз для 3-минутных измерений.</a:t>
            </a:r>
          </a:p>
          <a:p>
            <a:r>
              <a:rPr lang="ru-RU" altLang="en-US" baseline="0" dirty="0">
                <a:latin typeface="Arial" panose="020B0604020202020204" pitchFamily="34" charset="0"/>
              </a:rPr>
              <a:t>Размер базы данных значительно влияет на скорость обучения ИИ, естественно, что обучение по базе меньшего размера занимает пропорционально меньше времени, поэтому при постановке задачи разработки диагностики </a:t>
            </a:r>
            <a:r>
              <a:rPr lang="en-US" altLang="en-US" baseline="0" dirty="0">
                <a:latin typeface="Arial" panose="020B0604020202020204" pitchFamily="34" charset="0"/>
              </a:rPr>
              <a:t>COVID-19 </a:t>
            </a:r>
            <a:r>
              <a:rPr lang="ru-RU" altLang="en-US" baseline="0" dirty="0">
                <a:latin typeface="Arial" panose="020B0604020202020204" pitchFamily="34" charset="0"/>
              </a:rPr>
              <a:t>по поведенческим параметрам мы изначально выбрали базу средних значений и начали отработку алгоритма по ней. Тем более, что как показывают приведенные сравнительные гистограммы, средние значения поведенческих параметров более значимо различаются в группах пациентов и норме, чем гистограммы, полученные по мгновенным значениям.</a:t>
            </a:r>
            <a:endParaRPr lang="en-US" altLang="en-US" baseline="0" dirty="0">
              <a:latin typeface="Arial" panose="020B0604020202020204" pitchFamily="34" charset="0"/>
            </a:endParaRPr>
          </a:p>
          <a:p>
            <a:endParaRPr lang="en-US" altLang="en-US" dirty="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FA61B0-187E-470E-B17E-36C1282C9D24}" type="slidenum">
              <a:rPr lang="ru-RU" altLang="ru-RU" smtClean="0"/>
              <a:pPr/>
              <a:t>22</a:t>
            </a:fld>
            <a:endParaRPr lang="ru-RU" altLang="ru-R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a:latin typeface="Arial" panose="020B0604020202020204" pitchFamily="34" charset="0"/>
              </a:rPr>
              <a:t>В ходе</a:t>
            </a:r>
            <a:r>
              <a:rPr lang="ru-RU" altLang="en-US" baseline="0" dirty="0">
                <a:latin typeface="Arial" panose="020B0604020202020204" pitchFamily="34" charset="0"/>
              </a:rPr>
              <a:t> разработки оптимальной структуры нейронной сети были исследованы различные варианты ее построений. Полученные результаты приведены в ряде опубликованных научных работ. На данном этапе работы мы пришли к выводу, что оптимальным вариантом для обработки баз данных поведенческих параметров, с точки зрения повышения точности, является трехслойная структура с прямой связью при использовании 40 и 68 входных поведенческих параметров.</a:t>
            </a:r>
            <a:endParaRPr lang="en-US" altLang="en-US" dirty="0">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FA7C44-201E-47E9-9539-CD70F21D8BFD}" type="slidenum">
              <a:rPr lang="ru-RU" altLang="ru-RU" smtClean="0"/>
              <a:pPr/>
              <a:t>23</a:t>
            </a:fld>
            <a:endParaRPr lang="ru-RU" alt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На данный момент момент общая база данных, которую использует Элсис для диагностики </a:t>
            </a:r>
            <a:r>
              <a:rPr lang="ru-RU" dirty="0" err="1"/>
              <a:t>ковида</a:t>
            </a:r>
            <a:r>
              <a:rPr lang="ru-RU" dirty="0"/>
              <a:t>, состоит</a:t>
            </a:r>
            <a:r>
              <a:rPr lang="ru-RU" baseline="0" dirty="0"/>
              <a:t> из более 1 миллиона </a:t>
            </a:r>
            <a:r>
              <a:rPr lang="ru-RU" dirty="0"/>
              <a:t>измерений мгновенных значений поведенческих параметров, включая пациентов с подтвержденным диагнозом</a:t>
            </a:r>
            <a:r>
              <a:rPr lang="ru-RU" baseline="0" dirty="0"/>
              <a:t> </a:t>
            </a:r>
            <a:r>
              <a:rPr lang="en-US" baseline="0" dirty="0"/>
              <a:t>COVID-</a:t>
            </a:r>
            <a:r>
              <a:rPr lang="ru-RU" baseline="0" dirty="0"/>
              <a:t>19 и контрольной группы с подтвержденным отсутствием заболевания </a:t>
            </a:r>
            <a:r>
              <a:rPr lang="en-US" baseline="0" dirty="0"/>
              <a:t>COVID-19. </a:t>
            </a:r>
            <a:r>
              <a:rPr lang="ru-RU" baseline="0" dirty="0"/>
              <a:t>Причем, в контрольную группу были включены не только здоровые люди, но и носители различных заболеваний, в том числе сердечно-сосудистой системы, онкологии и гриппа. Такой подход позволяет выявлять именно специфическое влияние </a:t>
            </a:r>
            <a:r>
              <a:rPr lang="en-US" baseline="0" dirty="0"/>
              <a:t>COVID-19 </a:t>
            </a:r>
            <a:r>
              <a:rPr lang="ru-RU" baseline="0" dirty="0"/>
              <a:t>на микродвижения, а не тяжесть заболевания. Стандартным подходом при обучении ИИ является создание независимой базы данных, на которой осуществляется обучение ИИ, и тестовой базы данных, на которой осуществляется проверка точности алгоритма диагностики заболевания.</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24</a:t>
            </a:fld>
            <a:endParaRPr lang="ru-RU" altLang="ru-RU" dirty="0"/>
          </a:p>
        </p:txBody>
      </p:sp>
    </p:spTree>
    <p:extLst>
      <p:ext uri="{BB962C8B-B14F-4D97-AF65-F5344CB8AC3E}">
        <p14:creationId xmlns:p14="http://schemas.microsoft.com/office/powerpoint/2010/main" val="2801622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a:latin typeface="Arial" panose="020B0604020202020204" pitchFamily="34" charset="0"/>
              </a:rPr>
              <a:t>Нами были проанализированы различные настройки</a:t>
            </a:r>
            <a:r>
              <a:rPr lang="ru-RU" altLang="en-US" baseline="0" dirty="0">
                <a:latin typeface="Arial" panose="020B0604020202020204" pitchFamily="34" charset="0"/>
              </a:rPr>
              <a:t> систем виброизображения, включающие интервал дискретизации 5 и 10 Гц, а также период накопления информации о микродвижении от 2,5 до 20 секунд. Результаты, демонстрирующие точность метода, полученные на текущих базах данных, приведены на данном слайде. Естественно, что увеличение времени наблюдения за человеком приводит к определенному увеличению точности диагностики. При этом всего 5-секундный анализ позволяет достигнуть примерно 90% точности результатов, причем чувствительность и специфичность незначительно различаются между собой. 20-секундные измерения позволяют еще в 2 раза уменьшить вероятность ошибки, а 3 20-секундных измерения позволяют довести точность диагностики до 99%.</a:t>
            </a:r>
            <a:endParaRPr lang="en-US" altLang="en-US" dirty="0">
              <a:latin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84D2B6-68CB-4BBD-8365-B8488DE7C8F3}" type="slidenum">
              <a:rPr lang="ru-RU" altLang="ru-RU" smtClean="0"/>
              <a:pPr/>
              <a:t>25</a:t>
            </a:fld>
            <a:endParaRPr lang="ru-RU" altLang="ru-RU" dirty="0"/>
          </a:p>
        </p:txBody>
      </p:sp>
    </p:spTree>
    <p:extLst>
      <p:ext uri="{BB962C8B-B14F-4D97-AF65-F5344CB8AC3E}">
        <p14:creationId xmlns:p14="http://schemas.microsoft.com/office/powerpoint/2010/main" val="2546354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 ходе работы над повышением точности диагностики </a:t>
            </a:r>
            <a:r>
              <a:rPr lang="en-US" dirty="0"/>
              <a:t>COVID-19 </a:t>
            </a:r>
            <a:r>
              <a:rPr lang="ru-RU" dirty="0"/>
              <a:t>нами были сформулированы несколько принципов, которые необходимо использовать для диагностики произвольного заболевания с помощью технологии виброизображения.</a:t>
            </a:r>
          </a:p>
          <a:p>
            <a:r>
              <a:rPr lang="ru-RU" dirty="0"/>
              <a:t>Я не случайно говорю о произвольном заболевании, так как система виброизображения использует физические, математические и кибернетические принципы в своей работе, которые не зависят от биологических характеристик объекта</a:t>
            </a:r>
            <a:r>
              <a:rPr lang="en-US" dirty="0"/>
              <a:t>, </a:t>
            </a:r>
            <a:r>
              <a:rPr lang="ru-RU" dirty="0"/>
              <a:t>так как человек - это прежде всего физический объект, подчиняющийся физическим законам.</a:t>
            </a:r>
            <a:endParaRPr lang="en-US"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26</a:t>
            </a:fld>
            <a:endParaRPr lang="ru-RU" altLang="ru-RU" dirty="0"/>
          </a:p>
        </p:txBody>
      </p:sp>
    </p:spTree>
    <p:extLst>
      <p:ext uri="{BB962C8B-B14F-4D97-AF65-F5344CB8AC3E}">
        <p14:creationId xmlns:p14="http://schemas.microsoft.com/office/powerpoint/2010/main" val="3837022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Обучение ИИ по поведенческим параметрам, измеренным на разных стадиях заболевания, позволяет диагностировать не только конкретное заболевание, но и его стадию</a:t>
            </a:r>
            <a:r>
              <a:rPr lang="en-US" dirty="0"/>
              <a:t>. </a:t>
            </a:r>
            <a:r>
              <a:rPr lang="ru-RU" dirty="0"/>
              <a:t>Например, обучение ИИ по поведенческим параметрам, полученным на ранней стадии </a:t>
            </a:r>
            <a:r>
              <a:rPr lang="ru-RU" dirty="0" err="1"/>
              <a:t>ковида</a:t>
            </a:r>
            <a:r>
              <a:rPr lang="ru-RU" dirty="0"/>
              <a:t>, позволяет успешно диагностировать заболевших на стадии инкубационного периода за 5-7 дней до появления явных симптомов заболевания и положительного результата </a:t>
            </a:r>
            <a:r>
              <a:rPr lang="ru-RU" dirty="0" err="1"/>
              <a:t>ПЦР</a:t>
            </a:r>
            <a:r>
              <a:rPr lang="ru-RU" dirty="0"/>
              <a:t> теста.</a:t>
            </a:r>
          </a:p>
          <a:p>
            <a:r>
              <a:rPr lang="ru-RU" dirty="0"/>
              <a:t>В то время как обучение ИИ по видео заболевших на поздней стадии ковида заметно отличается по поведенческим параметрам от ранней стадии заболевания</a:t>
            </a:r>
            <a:r>
              <a:rPr lang="en-US" dirty="0"/>
              <a:t>. </a:t>
            </a:r>
            <a:r>
              <a:rPr lang="ru-RU" dirty="0"/>
              <a:t>Для каждого из алгоритмов достаточно иметь чувствительность около 50%, чтобы суммарный алгоритм, выявляющий заболевание по максимальному показателю из двух алгоритмов, имел чувствительность близкую к 100%.</a:t>
            </a:r>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27</a:t>
            </a:fld>
            <a:endParaRPr lang="ru-RU" altLang="ru-RU" dirty="0"/>
          </a:p>
        </p:txBody>
      </p:sp>
    </p:spTree>
    <p:extLst>
      <p:ext uri="{BB962C8B-B14F-4D97-AF65-F5344CB8AC3E}">
        <p14:creationId xmlns:p14="http://schemas.microsoft.com/office/powerpoint/2010/main" val="1716759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Разработанная в компании Элсис программа </a:t>
            </a:r>
            <a:r>
              <a:rPr lang="en-US" dirty="0"/>
              <a:t>Covid5s </a:t>
            </a:r>
            <a:r>
              <a:rPr lang="ru-RU" dirty="0"/>
              <a:t>позволяет выявить ковид за 5 секунд примерно с 90% точностью</a:t>
            </a:r>
            <a:r>
              <a:rPr lang="en-US" dirty="0"/>
              <a:t>, </a:t>
            </a:r>
            <a:r>
              <a:rPr lang="ru-RU" dirty="0"/>
              <a:t>увеличение время наблюдения за человеком до 20 секунд повышает точность или снижает ошибки примерно в 2 раза до 95%.</a:t>
            </a:r>
            <a:r>
              <a:rPr lang="en-US" dirty="0"/>
              <a:t> </a:t>
            </a:r>
            <a:r>
              <a:rPr lang="ru-RU" dirty="0"/>
              <a:t>Результат диагностики выводится мгновенно на экране монитора</a:t>
            </a:r>
            <a:r>
              <a:rPr lang="en-US" dirty="0"/>
              <a:t>, </a:t>
            </a:r>
            <a:r>
              <a:rPr lang="ru-RU" dirty="0"/>
              <a:t>причем объект исследования может находится достаточно далеко от телевизионной камеры и даже не знать о том, что его исследуют на наличие ковида</a:t>
            </a:r>
            <a:r>
              <a:rPr lang="en-US" dirty="0"/>
              <a:t>.</a:t>
            </a:r>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28</a:t>
            </a:fld>
            <a:endParaRPr lang="ru-RU" altLang="ru-RU" dirty="0"/>
          </a:p>
        </p:txBody>
      </p:sp>
    </p:spTree>
    <p:extLst>
      <p:ext uri="{BB962C8B-B14F-4D97-AF65-F5344CB8AC3E}">
        <p14:creationId xmlns:p14="http://schemas.microsoft.com/office/powerpoint/2010/main" val="1548266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Естественно, что описанный</a:t>
            </a:r>
            <a:r>
              <a:rPr lang="ru-RU" baseline="0" dirty="0"/>
              <a:t> метод диагностики </a:t>
            </a:r>
            <a:r>
              <a:rPr lang="en-US" baseline="0" dirty="0"/>
              <a:t>COVID-19</a:t>
            </a:r>
            <a:r>
              <a:rPr lang="ru-RU" baseline="0" dirty="0"/>
              <a:t>, основанный на анализе микродвижений головы человека, допускает возможность не только компьютерной диагностики, но может быть перенесен на мобильные устройства, так как камеры современных мобильных телефонов по своим параметрам превосходят используемые веб камеры, а процессоры мобильных телефонов близки по мощности с компьютерными процессорами.</a:t>
            </a:r>
            <a:r>
              <a:rPr lang="en-US" baseline="0" dirty="0"/>
              <a:t> </a:t>
            </a:r>
            <a:r>
              <a:rPr lang="ru-RU" baseline="0" dirty="0"/>
              <a:t>Однако, ряд чисто технических проблем, связанных с различной мощностью телефонных процессоров, требует серьезных инвестиций в разработку ПО, успешно выявляющих заболевание на различных телефонах пользователей.</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29</a:t>
            </a:fld>
            <a:endParaRPr lang="ru-RU" altLang="ru-RU" dirty="0"/>
          </a:p>
        </p:txBody>
      </p:sp>
    </p:spTree>
    <p:extLst>
      <p:ext uri="{BB962C8B-B14F-4D97-AF65-F5344CB8AC3E}">
        <p14:creationId xmlns:p14="http://schemas.microsoft.com/office/powerpoint/2010/main" val="341735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a:latin typeface="Arial" panose="020B0604020202020204" pitchFamily="34" charset="0"/>
              </a:rPr>
              <a:t>Неслучайно создателем нового направления в науке, Физиология активности, считается советский физиолог Николай Александрович Бернштейн, получивший в 1947 году Сталинскую премию за цикл работ по биодинамике. Еще в 1924 году Бернштейн подготовил к изданию обширный труд «Общая биомеханика» и разработал метод циклографии с использованием кинокамеры, который позволял подробно зафиксировать все фазы движения. Для разработки технологии виброизображения ему не хватило веб камеры и компьютера, хотя Бернштейн использовал все возможности современной техники того времени.</a:t>
            </a:r>
          </a:p>
          <a:p>
            <a:r>
              <a:rPr lang="ru-RU" altLang="en-US" dirty="0">
                <a:latin typeface="Arial" panose="020B0604020202020204" pitchFamily="34" charset="0"/>
              </a:rPr>
              <a:t>Одной из наиболее известных научных книг 20-го века является работа одного из основателей кибернетики Норберта Винера  «Кибернетика, или Управление и связь в животном и машине». В ней были изложены общие информационно-энергетические подходы, существующие в живой и неживой природе. Причем, если изложенные Винером кибернетические принципы успешно развиваются в технических решениях, то этим же принципам, описанным Винером для живых организмов, не уделяется должного внимания.</a:t>
            </a:r>
          </a:p>
          <a:p>
            <a:r>
              <a:rPr lang="ru-RU" altLang="en-US" dirty="0">
                <a:latin typeface="Arial" panose="020B0604020202020204" pitchFamily="34" charset="0"/>
              </a:rPr>
              <a:t>Приведенные высказывания ученых носили больше теоретический характер, хотя Николай Бернштейн и пытался использовать полученные знания для повышения эффективности труда и в спорте.</a:t>
            </a:r>
          </a:p>
          <a:p>
            <a:r>
              <a:rPr lang="ru-RU" altLang="en-US" dirty="0">
                <a:latin typeface="Arial" panose="020B0604020202020204" pitchFamily="34" charset="0"/>
              </a:rPr>
              <a:t>Тем большее значение имеет практическая миокинетическая методика, предложенная испано-бразильским психологом Мира-И-Лопес, позволяющая количественно оценить регулярность движений руки и устанавливающая связь между этими движениями и психологическим состоянием тестируемого человека.</a:t>
            </a:r>
          </a:p>
          <a:p>
            <a:r>
              <a:rPr lang="ru-RU" altLang="en-US" dirty="0">
                <a:latin typeface="Arial" panose="020B0604020202020204" pitchFamily="34" charset="0"/>
              </a:rPr>
              <a:t>Конрад Лоренц – основоположник науки о поведении животных и нобелевский лауреат 1973 года,  также считал, что методы оценки эмоций животных и человека идентичны.</a:t>
            </a:r>
          </a:p>
          <a:p>
            <a:r>
              <a:rPr lang="ru-RU" altLang="en-US" dirty="0">
                <a:latin typeface="Arial" panose="020B0604020202020204" pitchFamily="34" charset="0"/>
              </a:rPr>
              <a:t>Единственным из цитированных ученных, который живет в настоящее время (дай Бог ему здоровья и успехов), является американский профессор Говард Гарднер, разработчик теории множественного интеллекта. Несмотря на то, что Гарднер никогда не занимался психофизиологией движений, я позволил себе внести его в список теоретиков вибры по целому ряду причин. Во первых (и этого может быть достаточно), его теория хорошо согласуется с информационно-энергетическим подходом Винера, только более сконцентрирована на процессах сознания человека. Во вторых, основные упреки противников теории Множественного интеллекта состояли в отсутствии практического подтверждения теории Гарднера, а технология виброизображения подтверждает теорию множественного интеллекта на практике. Поэтому я считаю, что косвенная связь между теорией множественного интеллекта и психофизиологией движения достаточна для использования его трудов в технологии виброизображения, как и наоборот.</a:t>
            </a:r>
            <a:endParaRPr lang="en-US" altLang="en-US" dirty="0">
              <a:latin typeface="Arial" panose="020B0604020202020204" pitchFamily="34"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72444-4495-4541-AEAD-DE0B517B80C9}" type="slidenum">
              <a:rPr lang="ru-RU" altLang="ru-RU" smtClean="0"/>
              <a:pPr/>
              <a:t>3</a:t>
            </a:fld>
            <a:endParaRPr lang="ru-RU" altLang="ru-RU" dirty="0"/>
          </a:p>
        </p:txBody>
      </p:sp>
    </p:spTree>
    <p:extLst>
      <p:ext uri="{BB962C8B-B14F-4D97-AF65-F5344CB8AC3E}">
        <p14:creationId xmlns:p14="http://schemas.microsoft.com/office/powerpoint/2010/main" val="44449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Именно ранняя</a:t>
            </a:r>
            <a:r>
              <a:rPr lang="ru-RU" baseline="0" dirty="0"/>
              <a:t> диагностика </a:t>
            </a:r>
            <a:r>
              <a:rPr lang="en-US" baseline="0" dirty="0"/>
              <a:t>COVID-19 </a:t>
            </a:r>
            <a:r>
              <a:rPr lang="ru-RU" baseline="0" dirty="0"/>
              <a:t>имела шансы остановить пандемию</a:t>
            </a:r>
            <a:r>
              <a:rPr lang="en-US" b="0" baseline="0" dirty="0"/>
              <a:t>. </a:t>
            </a:r>
            <a:r>
              <a:rPr lang="ru-RU" b="0" baseline="0" dirty="0"/>
              <a:t>Существующие биохимические методы диагностики инерционны и выявляют заболевание, когда оно начинает проявлять себя явными симптомами</a:t>
            </a:r>
            <a:r>
              <a:rPr lang="en-US" b="0" baseline="0" dirty="0"/>
              <a:t>. </a:t>
            </a:r>
            <a:r>
              <a:rPr lang="ru-RU" b="0" baseline="0" dirty="0"/>
              <a:t>Анализ рефлексных движений практически безынерционен, движения человека моментально реагируют на изменение физического состояния и появление вирусов в минимальной концентрации</a:t>
            </a:r>
            <a:r>
              <a:rPr lang="en-US" b="0" baseline="0" dirty="0"/>
              <a:t>. </a:t>
            </a:r>
            <a:r>
              <a:rPr lang="ru-RU" b="0" baseline="0" dirty="0"/>
              <a:t>Применяя </a:t>
            </a:r>
            <a:r>
              <a:rPr lang="ru-RU" baseline="0" dirty="0"/>
              <a:t>бесконтактную систему диагностики </a:t>
            </a:r>
            <a:r>
              <a:rPr lang="en-US" baseline="0" dirty="0"/>
              <a:t>COVID-19 </a:t>
            </a:r>
            <a:r>
              <a:rPr lang="ru-RU" baseline="0" dirty="0"/>
              <a:t>на нашем предприятии в качестве предсменного контроля, мы выявляли </a:t>
            </a:r>
            <a:r>
              <a:rPr lang="en-US" baseline="0" dirty="0"/>
              <a:t>COVID-19 </a:t>
            </a:r>
            <a:r>
              <a:rPr lang="ru-RU" baseline="0" dirty="0"/>
              <a:t>у сотрудников за 5-7 дней до появления положительного результата в ПЦР тестировании</a:t>
            </a:r>
            <a:r>
              <a:rPr lang="en-US" baseline="0" dirty="0"/>
              <a:t>. </a:t>
            </a:r>
            <a:r>
              <a:rPr lang="ru-RU" baseline="0" dirty="0"/>
              <a:t>Причем система, обученная на штамм альфа, уверенно выявляла носителей штамма дельта, значит и омикрон.</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30</a:t>
            </a:fld>
            <a:endParaRPr lang="ru-RU" altLang="ru-RU" dirty="0"/>
          </a:p>
        </p:txBody>
      </p:sp>
    </p:spTree>
    <p:extLst>
      <p:ext uri="{BB962C8B-B14F-4D97-AF65-F5344CB8AC3E}">
        <p14:creationId xmlns:p14="http://schemas.microsoft.com/office/powerpoint/2010/main" val="631695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0" dirty="0"/>
              <a:t>Субъективное недоверие к разработанной технологии привело к недостаточности инвестиций для проведения клинических испытаний АПК </a:t>
            </a:r>
            <a:r>
              <a:rPr lang="en-US" b="0" dirty="0"/>
              <a:t>Covid5s</a:t>
            </a:r>
            <a:r>
              <a:rPr lang="ru-RU" b="0" dirty="0"/>
              <a:t> и отсутствию медицинской сертификации программы диагностики </a:t>
            </a:r>
            <a:r>
              <a:rPr lang="en-US" b="0" dirty="0"/>
              <a:t>COVID-19</a:t>
            </a:r>
            <a:r>
              <a:rPr lang="ru-RU" b="0" dirty="0"/>
              <a:t>.</a:t>
            </a:r>
            <a:endParaRPr lang="en-US" b="0" dirty="0"/>
          </a:p>
          <a:p>
            <a:r>
              <a:rPr lang="ru-RU" b="0" dirty="0"/>
              <a:t>Однако проведенные нами исследования не были напрасными</a:t>
            </a:r>
            <a:r>
              <a:rPr lang="en-US" b="0" dirty="0"/>
              <a:t>, </a:t>
            </a:r>
            <a:r>
              <a:rPr lang="ru-RU" b="0" dirty="0"/>
              <a:t>отработанная технология обучения ИИ на примере конкретного заболевания и контрольной группы позволяет оптимистически смотреть на возможность диагностики инфекционных и не инфекционных заболеваний с помощью обученного ИИ и технологии виброизображения.</a:t>
            </a:r>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31</a:t>
            </a:fld>
            <a:endParaRPr lang="ru-RU" altLang="ru-RU" dirty="0"/>
          </a:p>
        </p:txBody>
      </p:sp>
    </p:spTree>
    <p:extLst>
      <p:ext uri="{BB962C8B-B14F-4D97-AF65-F5344CB8AC3E}">
        <p14:creationId xmlns:p14="http://schemas.microsoft.com/office/powerpoint/2010/main" val="3964254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Естественно, что бесконтактная и дистанционная диагностика заболеваний</a:t>
            </a:r>
            <a:r>
              <a:rPr lang="en-US" dirty="0"/>
              <a:t>, </a:t>
            </a:r>
            <a:r>
              <a:rPr lang="ru-RU" dirty="0"/>
              <a:t>особенно инфекционных, это мечта любого практикующего врача, так как она уменьшает риски заразиться от пациента и заболеть</a:t>
            </a:r>
            <a:r>
              <a:rPr lang="en-US" dirty="0"/>
              <a:t>. </a:t>
            </a:r>
            <a:r>
              <a:rPr lang="ru-RU" dirty="0"/>
              <a:t>Мы помним сколько врачей заразилось и тяжело болело во время пандемии ковида</a:t>
            </a:r>
            <a:r>
              <a:rPr lang="en-US" dirty="0"/>
              <a:t>. </a:t>
            </a:r>
            <a:r>
              <a:rPr lang="ru-RU" dirty="0"/>
              <a:t>Кроме того, физические подходы к заболеванию позволяют проводить диагностику, практически, моментально после обучения ИИ</a:t>
            </a:r>
            <a:r>
              <a:rPr lang="en-US" dirty="0"/>
              <a:t>, </a:t>
            </a:r>
            <a:r>
              <a:rPr lang="ru-RU" dirty="0"/>
              <a:t>а само обучение требует только получения видео от определенной категории заболевших пациентов</a:t>
            </a:r>
            <a:r>
              <a:rPr lang="en-US" dirty="0"/>
              <a:t>. </a:t>
            </a:r>
            <a:r>
              <a:rPr lang="ru-RU" dirty="0"/>
              <a:t>Кажется, что все достаточно просто и можно быстро настроить программу, например на диагностику СПИДа</a:t>
            </a:r>
            <a:r>
              <a:rPr lang="en-US" dirty="0"/>
              <a:t>, </a:t>
            </a:r>
            <a:r>
              <a:rPr lang="ru-RU" dirty="0"/>
              <a:t>гепатита или онкологических заболеваний</a:t>
            </a:r>
            <a:r>
              <a:rPr lang="en-US" dirty="0"/>
              <a:t>. </a:t>
            </a:r>
            <a:r>
              <a:rPr lang="ru-RU" dirty="0"/>
              <a:t>К сожалению, все не так просто и главная сложность - это отбор пациентов со строго определенным заболеванием</a:t>
            </a:r>
            <a:r>
              <a:rPr lang="en-US" dirty="0"/>
              <a:t>. </a:t>
            </a:r>
            <a:r>
              <a:rPr lang="ru-RU" dirty="0"/>
              <a:t>А людей, у которых есть только одно нужное заболевание существовать не может</a:t>
            </a:r>
            <a:r>
              <a:rPr lang="en-US" dirty="0"/>
              <a:t>, </a:t>
            </a:r>
            <a:r>
              <a:rPr lang="ru-RU" dirty="0"/>
              <a:t>поэтому выборка пациентов должна быть весьма значительна</a:t>
            </a:r>
            <a:r>
              <a:rPr lang="en-US" dirty="0"/>
              <a:t>, </a:t>
            </a:r>
            <a:r>
              <a:rPr lang="ru-RU" dirty="0"/>
              <a:t>чтобы компенсировать влияние множественных заболеваний на основное исследуемое</a:t>
            </a:r>
            <a:r>
              <a:rPr lang="en-US" dirty="0"/>
              <a:t>. </a:t>
            </a:r>
            <a:r>
              <a:rPr lang="ru-RU" dirty="0"/>
              <a:t>Но, на мой взгляд, выгода от возможностей бесконтактной диагностики значительно превосходит сложности от сбора информации.</a:t>
            </a:r>
          </a:p>
        </p:txBody>
      </p:sp>
      <p:sp>
        <p:nvSpPr>
          <p:cNvPr id="4" name="Номер слайда 3"/>
          <p:cNvSpPr>
            <a:spLocks noGrp="1"/>
          </p:cNvSpPr>
          <p:nvPr>
            <p:ph type="sldNum" sz="quarter" idx="10"/>
          </p:nvPr>
        </p:nvSpPr>
        <p:spPr/>
        <p:txBody>
          <a:bodyPr/>
          <a:lstStyle/>
          <a:p>
            <a:pPr>
              <a:defRPr/>
            </a:pPr>
            <a:fld id="{9AFEC05D-9295-4F62-9793-FE88F7FB9076}" type="slidenum">
              <a:rPr lang="ru-RU" altLang="ru-RU" smtClean="0"/>
              <a:pPr>
                <a:defRPr/>
              </a:pPr>
              <a:t>32</a:t>
            </a:fld>
            <a:endParaRPr lang="ru-RU" altLang="ru-RU" dirty="0"/>
          </a:p>
        </p:txBody>
      </p:sp>
    </p:spTree>
    <p:extLst>
      <p:ext uri="{BB962C8B-B14F-4D97-AF65-F5344CB8AC3E}">
        <p14:creationId xmlns:p14="http://schemas.microsoft.com/office/powerpoint/2010/main" val="1253773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a:t>
            </a:r>
            <a:r>
              <a:rPr lang="ru-RU" baseline="0" dirty="0"/>
              <a:t> настоящее время методы с использованием ИИ в медицине активно развиваются во всем мире. Технология виброизображения дает возможность использовать кибернетический подход к человеку и объективно измерять поведенческие характеристики как стандартные физические величины. Сочетание ИИ и ВИ создает практически неограниченные возможности развития научных и практических приложений, которые можно использовать для остановки пандемии </a:t>
            </a:r>
            <a:r>
              <a:rPr lang="en-US" baseline="0" dirty="0"/>
              <a:t>COVID-19. </a:t>
            </a:r>
            <a:r>
              <a:rPr lang="ru-RU" baseline="0" dirty="0"/>
              <a:t>Однако, для этого приходится преодолевать недоверие к новым методам в медицине, а также значительные организационные и бюрократические барьеры.</a:t>
            </a:r>
          </a:p>
          <a:p>
            <a:r>
              <a:rPr lang="ru-RU" baseline="0" dirty="0"/>
              <a:t>Я надеюсь, что сегодняшний доклад прибавит сторонников новой технологии, так как мы заинтересованы в партнерских предложениях, и необходимы значительные усилия для развития медицинского направления в технологии виброизображения,</a:t>
            </a:r>
            <a:r>
              <a:rPr lang="en-US" baseline="0" dirty="0"/>
              <a:t> </a:t>
            </a:r>
            <a:r>
              <a:rPr lang="ru-RU" baseline="0" dirty="0"/>
              <a:t>так как предлагаемый подход потенциально применим к диагностике любого заболевания.</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33</a:t>
            </a:fld>
            <a:endParaRPr lang="ru-RU" altLang="ru-RU" dirty="0"/>
          </a:p>
        </p:txBody>
      </p:sp>
    </p:spTree>
    <p:extLst>
      <p:ext uri="{BB962C8B-B14F-4D97-AF65-F5344CB8AC3E}">
        <p14:creationId xmlns:p14="http://schemas.microsoft.com/office/powerpoint/2010/main" val="3763314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a:latin typeface="Arial" panose="020B0604020202020204" pitchFamily="34" charset="0"/>
              </a:rPr>
              <a:t>Спасибо за внимание, я готов ответить на вопросы по презентации и на любые вопросы и предложения сейчас и по электронной почте по возможному сотрудничеству в развитии бесконтактных технологий медицинской диагностики. </a:t>
            </a:r>
            <a:endParaRPr lang="en-US" altLang="ru-RU" dirty="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47D479-8DE6-4BDC-978F-B855FEF2C58E}" type="slidenum">
              <a:rPr lang="ru-RU" altLang="ru-RU" smtClean="0"/>
              <a:pPr/>
              <a:t>34</a:t>
            </a:fld>
            <a:endParaRPr lang="ru-RU" alt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 своем докладе я более подробно остановлюсь на исследованиях микровибраций австрийского профессора </a:t>
            </a:r>
            <a:r>
              <a:rPr lang="ru-RU" dirty="0" err="1"/>
              <a:t>Хуберта</a:t>
            </a:r>
            <a:r>
              <a:rPr lang="ru-RU" dirty="0"/>
              <a:t> </a:t>
            </a:r>
            <a:r>
              <a:rPr lang="ru-RU" dirty="0" err="1"/>
              <a:t>Рорахера</a:t>
            </a:r>
            <a:r>
              <a:rPr lang="ru-RU" dirty="0"/>
              <a:t>,</a:t>
            </a:r>
            <a:r>
              <a:rPr lang="en-US" dirty="0"/>
              <a:t> </a:t>
            </a:r>
            <a:r>
              <a:rPr lang="ru-RU" dirty="0"/>
              <a:t>установившего в 1946 году, что у людей и теплокровных животных происходит постоянная вибрация мышц</a:t>
            </a:r>
            <a:r>
              <a:rPr lang="en-US" dirty="0"/>
              <a:t>. </a:t>
            </a:r>
            <a:r>
              <a:rPr lang="ru-RU" dirty="0"/>
              <a:t>Он предположил, что физиологической основой этого процесса является выработка тепла для поддержания постоянной температуры тела и прежде всего мозга</a:t>
            </a:r>
            <a:r>
              <a:rPr lang="en-US" dirty="0"/>
              <a:t>.</a:t>
            </a:r>
          </a:p>
          <a:p>
            <a:r>
              <a:rPr lang="ru-RU" dirty="0"/>
              <a:t>Рорахер исследовал микровибрации людей и животных с помощью самых современных на тот момент механических датчиков вибрации или акселерометров.</a:t>
            </a:r>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4</a:t>
            </a:fld>
            <a:endParaRPr lang="ru-RU" altLang="ru-RU" dirty="0"/>
          </a:p>
        </p:txBody>
      </p:sp>
    </p:spTree>
    <p:extLst>
      <p:ext uri="{BB962C8B-B14F-4D97-AF65-F5344CB8AC3E}">
        <p14:creationId xmlns:p14="http://schemas.microsoft.com/office/powerpoint/2010/main" val="1358090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Так как Рорахер имел медицинское</a:t>
            </a:r>
            <a:r>
              <a:rPr lang="en-US" dirty="0"/>
              <a:t>, </a:t>
            </a:r>
            <a:r>
              <a:rPr lang="ru-RU" dirty="0"/>
              <a:t>психологическое и юридическое образование, то проводимые им эксперименты были достаточно обширны и проводились в лучших клиниках и университетах Австрии на людях и животных около 20 лет с конца 40 до конца 60 годов прошлого века</a:t>
            </a:r>
            <a:r>
              <a:rPr lang="en-US" dirty="0"/>
              <a:t>. </a:t>
            </a:r>
            <a:r>
              <a:rPr lang="ru-RU" dirty="0"/>
              <a:t>Он установил, что амплитуда мышечных вибраций зависит от ПФС</a:t>
            </a:r>
            <a:r>
              <a:rPr lang="en-US" dirty="0"/>
              <a:t>, </a:t>
            </a:r>
            <a:r>
              <a:rPr lang="ru-RU" dirty="0"/>
              <a:t>во сне и при анестезии она уменьшается</a:t>
            </a:r>
            <a:r>
              <a:rPr lang="en-US" dirty="0"/>
              <a:t>, </a:t>
            </a:r>
            <a:r>
              <a:rPr lang="ru-RU" dirty="0"/>
              <a:t>а в состоянии бодрствования – увеличивается.</a:t>
            </a:r>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5</a:t>
            </a:fld>
            <a:endParaRPr lang="ru-RU" altLang="ru-RU" dirty="0"/>
          </a:p>
        </p:txBody>
      </p:sp>
    </p:spTree>
    <p:extLst>
      <p:ext uri="{BB962C8B-B14F-4D97-AF65-F5344CB8AC3E}">
        <p14:creationId xmlns:p14="http://schemas.microsoft.com/office/powerpoint/2010/main" val="836068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Так же частота и амплитуда микровибрации мышц зависит от их расположения на теле человека</a:t>
            </a:r>
            <a:r>
              <a:rPr lang="en-US" dirty="0"/>
              <a:t>, </a:t>
            </a:r>
            <a:r>
              <a:rPr lang="ru-RU" dirty="0"/>
              <a:t>минимальная амплитуда может составлять доли микрон</a:t>
            </a:r>
            <a:r>
              <a:rPr lang="en-US" dirty="0"/>
              <a:t>, </a:t>
            </a:r>
            <a:r>
              <a:rPr lang="ru-RU" dirty="0"/>
              <a:t>а максимальная может превышать десятки микрон в возбужденном состоянии человека.</a:t>
            </a:r>
            <a:r>
              <a:rPr lang="en-US" dirty="0"/>
              <a:t> </a:t>
            </a:r>
            <a:r>
              <a:rPr lang="ru-RU" dirty="0"/>
              <a:t>Частота вибраций мышц обычно находилась в диапазоне от 1 до 1 Гц</a:t>
            </a:r>
            <a:r>
              <a:rPr lang="en-US" dirty="0"/>
              <a:t>. </a:t>
            </a:r>
            <a:r>
              <a:rPr lang="ru-RU" dirty="0"/>
              <a:t>С помощью контактных датчиков вибрации </a:t>
            </a:r>
            <a:r>
              <a:rPr lang="ru-RU" dirty="0" err="1"/>
              <a:t>Рорахер</a:t>
            </a:r>
            <a:r>
              <a:rPr lang="ru-RU" dirty="0"/>
              <a:t> исследовал амплитуду и частоту микровибраций практически всех мышц и частей тела</a:t>
            </a:r>
            <a:r>
              <a:rPr lang="en-US" dirty="0"/>
              <a:t> </a:t>
            </a:r>
            <a:r>
              <a:rPr lang="ru-RU" dirty="0"/>
              <a:t>человека и животных</a:t>
            </a:r>
            <a:r>
              <a:rPr lang="en-US" dirty="0"/>
              <a:t>.</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6</a:t>
            </a:fld>
            <a:endParaRPr lang="ru-RU" altLang="ru-RU" dirty="0"/>
          </a:p>
        </p:txBody>
      </p:sp>
    </p:spTree>
    <p:extLst>
      <p:ext uri="{BB962C8B-B14F-4D97-AF65-F5344CB8AC3E}">
        <p14:creationId xmlns:p14="http://schemas.microsoft.com/office/powerpoint/2010/main" val="1004675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 то время шла активная дискуссия о биологических причинах микровибрации, и многие американские ученные были убеждены в том, что сердечная деятельность является единственной причиной фиксируемой вибрации</a:t>
            </a:r>
            <a:r>
              <a:rPr lang="en-US" dirty="0"/>
              <a:t>. </a:t>
            </a:r>
            <a:r>
              <a:rPr lang="ru-RU" dirty="0"/>
              <a:t>В то время как Рорахер и некоторые японские ученые были убеждены, что основной составляющей микровибраций являются мышечные сокращения.</a:t>
            </a:r>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7</a:t>
            </a:fld>
            <a:endParaRPr lang="ru-RU" altLang="ru-RU" dirty="0"/>
          </a:p>
        </p:txBody>
      </p:sp>
    </p:spTree>
    <p:extLst>
      <p:ext uri="{BB962C8B-B14F-4D97-AF65-F5344CB8AC3E}">
        <p14:creationId xmlns:p14="http://schemas.microsoft.com/office/powerpoint/2010/main" val="2274699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Для доказательства своей правоты Рорахер провел множество исследований на различных теплокровных животных и установил, что микровибрация сохраняется в течение нескольких часов после удаления сердца или прекращения сердечной деятельности</a:t>
            </a:r>
            <a:r>
              <a:rPr lang="en-US" dirty="0"/>
              <a:t>. </a:t>
            </a:r>
            <a:r>
              <a:rPr lang="ru-RU" dirty="0"/>
              <a:t>Так же доказательством мышечного происхождения микровибраций является ее отсутствие у хладнокровных животных. При этом </a:t>
            </a:r>
            <a:r>
              <a:rPr lang="ru-RU" dirty="0" err="1"/>
              <a:t>Рорахер</a:t>
            </a:r>
            <a:r>
              <a:rPr lang="ru-RU" dirty="0"/>
              <a:t> не отрицал что сердечная составляющая также вносит свой вклад в процесс регистрируемых у человека вибраций</a:t>
            </a:r>
            <a:r>
              <a:rPr lang="en-US" dirty="0"/>
              <a:t>.</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8</a:t>
            </a:fld>
            <a:endParaRPr lang="ru-RU" altLang="ru-RU" dirty="0"/>
          </a:p>
        </p:txBody>
      </p:sp>
    </p:spTree>
    <p:extLst>
      <p:ext uri="{BB962C8B-B14F-4D97-AF65-F5344CB8AC3E}">
        <p14:creationId xmlns:p14="http://schemas.microsoft.com/office/powerpoint/2010/main" val="2460731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 человеческом организме отсутствует единый орган, отвечающий за поддержание теплового баланса, но именно теория постоянного сокращения мышечных волокон позволила объяснить многие физиологические процессы и, на мой взгляд, незаслуженно мало упоминается в настоящее время. Отмечу, что спортивные применения технологии виброизображения получили достаточно широкое применение, и доклады об этом будут представлены на данной конференции</a:t>
            </a:r>
            <a:r>
              <a:rPr lang="en-US" dirty="0"/>
              <a:t>. </a:t>
            </a:r>
            <a:r>
              <a:rPr lang="ru-RU" dirty="0"/>
              <a:t>Вероятно спортивные технологии, основанные на анализе сокращении мышц интуитивно чувствуют близость с технологией виброизображения</a:t>
            </a:r>
            <a:r>
              <a:rPr lang="en-US" dirty="0"/>
              <a:t>, </a:t>
            </a:r>
            <a:r>
              <a:rPr lang="ru-RU" dirty="0"/>
              <a:t>хотя и не до конца представляли насколько эта связь вызвана реальными физиологическими процессами</a:t>
            </a:r>
            <a:r>
              <a:rPr lang="en-US" dirty="0"/>
              <a:t>.</a:t>
            </a:r>
            <a:endParaRPr lang="ru-RU" dirty="0"/>
          </a:p>
        </p:txBody>
      </p:sp>
      <p:sp>
        <p:nvSpPr>
          <p:cNvPr id="4" name="Slide Number Placeholder 3"/>
          <p:cNvSpPr>
            <a:spLocks noGrp="1"/>
          </p:cNvSpPr>
          <p:nvPr>
            <p:ph type="sldNum" sz="quarter" idx="5"/>
          </p:nvPr>
        </p:nvSpPr>
        <p:spPr/>
        <p:txBody>
          <a:bodyPr/>
          <a:lstStyle/>
          <a:p>
            <a:pPr>
              <a:defRPr/>
            </a:pPr>
            <a:fld id="{9AFEC05D-9295-4F62-9793-FE88F7FB9076}" type="slidenum">
              <a:rPr lang="ru-RU" altLang="ru-RU" smtClean="0"/>
              <a:pPr>
                <a:defRPr/>
              </a:pPr>
              <a:t>9</a:t>
            </a:fld>
            <a:endParaRPr lang="ru-RU" altLang="ru-RU" dirty="0"/>
          </a:p>
        </p:txBody>
      </p:sp>
    </p:spTree>
    <p:extLst>
      <p:ext uri="{BB962C8B-B14F-4D97-AF65-F5344CB8AC3E}">
        <p14:creationId xmlns:p14="http://schemas.microsoft.com/office/powerpoint/2010/main" val="343019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30471814-B24A-429B-BEA6-B6A47CDE5DE5}" type="slidenum">
              <a:rPr lang="ru-RU" altLang="ru-RU"/>
              <a:pPr>
                <a:defRPr/>
              </a:pPr>
              <a:t>‹#›</a:t>
            </a:fld>
            <a:endParaRPr lang="ru-RU" altLang="ru-RU" dirty="0"/>
          </a:p>
        </p:txBody>
      </p:sp>
    </p:spTree>
    <p:extLst>
      <p:ext uri="{BB962C8B-B14F-4D97-AF65-F5344CB8AC3E}">
        <p14:creationId xmlns:p14="http://schemas.microsoft.com/office/powerpoint/2010/main" val="235393253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8D0B0685-3B57-4E00-9C92-33F887144E17}" type="slidenum">
              <a:rPr lang="ru-RU" altLang="ru-RU"/>
              <a:pPr>
                <a:defRPr/>
              </a:pPr>
              <a:t>‹#›</a:t>
            </a:fld>
            <a:endParaRPr lang="ru-RU" altLang="ru-RU" dirty="0"/>
          </a:p>
        </p:txBody>
      </p:sp>
    </p:spTree>
    <p:extLst>
      <p:ext uri="{BB962C8B-B14F-4D97-AF65-F5344CB8AC3E}">
        <p14:creationId xmlns:p14="http://schemas.microsoft.com/office/powerpoint/2010/main" val="389571563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13103D88-0967-4691-B26D-E3E50E1A671E}" type="slidenum">
              <a:rPr lang="ru-RU" altLang="ru-RU"/>
              <a:pPr>
                <a:defRPr/>
              </a:pPr>
              <a:t>‹#›</a:t>
            </a:fld>
            <a:endParaRPr lang="ru-RU" altLang="ru-RU" dirty="0"/>
          </a:p>
        </p:txBody>
      </p:sp>
    </p:spTree>
    <p:extLst>
      <p:ext uri="{BB962C8B-B14F-4D97-AF65-F5344CB8AC3E}">
        <p14:creationId xmlns:p14="http://schemas.microsoft.com/office/powerpoint/2010/main" val="118243381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E6D98964-9827-4D6F-AF97-D13E6D3C32A9}" type="slidenum">
              <a:rPr lang="ru-RU" altLang="ru-RU"/>
              <a:pPr>
                <a:defRPr/>
              </a:pPr>
              <a:t>‹#›</a:t>
            </a:fld>
            <a:endParaRPr lang="ru-RU" altLang="ru-RU" dirty="0"/>
          </a:p>
        </p:txBody>
      </p:sp>
    </p:spTree>
    <p:extLst>
      <p:ext uri="{BB962C8B-B14F-4D97-AF65-F5344CB8AC3E}">
        <p14:creationId xmlns:p14="http://schemas.microsoft.com/office/powerpoint/2010/main" val="28893625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BF8E8684-C827-4F7B-AA46-05F11237C24C}" type="slidenum">
              <a:rPr lang="ru-RU" altLang="ru-RU"/>
              <a:pPr>
                <a:defRPr/>
              </a:pPr>
              <a:t>‹#›</a:t>
            </a:fld>
            <a:endParaRPr lang="ru-RU" altLang="ru-RU" dirty="0"/>
          </a:p>
        </p:txBody>
      </p:sp>
    </p:spTree>
    <p:extLst>
      <p:ext uri="{BB962C8B-B14F-4D97-AF65-F5344CB8AC3E}">
        <p14:creationId xmlns:p14="http://schemas.microsoft.com/office/powerpoint/2010/main" val="351925723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7" name="Rectangle 6"/>
          <p:cNvSpPr>
            <a:spLocks noGrp="1" noChangeArrowheads="1"/>
          </p:cNvSpPr>
          <p:nvPr>
            <p:ph type="sldNum" sz="quarter" idx="12"/>
          </p:nvPr>
        </p:nvSpPr>
        <p:spPr>
          <a:ln/>
        </p:spPr>
        <p:txBody>
          <a:bodyPr/>
          <a:lstStyle>
            <a:lvl1pPr>
              <a:defRPr/>
            </a:lvl1pPr>
          </a:lstStyle>
          <a:p>
            <a:pPr>
              <a:defRPr/>
            </a:pPr>
            <a:fld id="{455FDC50-F826-4CF4-8B8B-0CDBA70AAF3C}" type="slidenum">
              <a:rPr lang="ru-RU" altLang="ru-RU"/>
              <a:pPr>
                <a:defRPr/>
              </a:pPr>
              <a:t>‹#›</a:t>
            </a:fld>
            <a:endParaRPr lang="ru-RU" altLang="ru-RU" dirty="0"/>
          </a:p>
        </p:txBody>
      </p:sp>
    </p:spTree>
    <p:extLst>
      <p:ext uri="{BB962C8B-B14F-4D97-AF65-F5344CB8AC3E}">
        <p14:creationId xmlns:p14="http://schemas.microsoft.com/office/powerpoint/2010/main" val="334748035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dirty="0"/>
          </a:p>
        </p:txBody>
      </p:sp>
      <p:sp>
        <p:nvSpPr>
          <p:cNvPr id="8"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9" name="Rectangle 6"/>
          <p:cNvSpPr>
            <a:spLocks noGrp="1" noChangeArrowheads="1"/>
          </p:cNvSpPr>
          <p:nvPr>
            <p:ph type="sldNum" sz="quarter" idx="12"/>
          </p:nvPr>
        </p:nvSpPr>
        <p:spPr>
          <a:ln/>
        </p:spPr>
        <p:txBody>
          <a:bodyPr/>
          <a:lstStyle>
            <a:lvl1pPr>
              <a:defRPr/>
            </a:lvl1pPr>
          </a:lstStyle>
          <a:p>
            <a:pPr>
              <a:defRPr/>
            </a:pPr>
            <a:fld id="{7B8F4E1E-6601-418E-A3C5-C545227DA7FF}" type="slidenum">
              <a:rPr lang="ru-RU" altLang="ru-RU"/>
              <a:pPr>
                <a:defRPr/>
              </a:pPr>
              <a:t>‹#›</a:t>
            </a:fld>
            <a:endParaRPr lang="ru-RU" altLang="ru-RU" dirty="0"/>
          </a:p>
        </p:txBody>
      </p:sp>
    </p:spTree>
    <p:extLst>
      <p:ext uri="{BB962C8B-B14F-4D97-AF65-F5344CB8AC3E}">
        <p14:creationId xmlns:p14="http://schemas.microsoft.com/office/powerpoint/2010/main" val="295033242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dirty="0"/>
          </a:p>
        </p:txBody>
      </p:sp>
      <p:sp>
        <p:nvSpPr>
          <p:cNvPr id="4"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5" name="Rectangle 6"/>
          <p:cNvSpPr>
            <a:spLocks noGrp="1" noChangeArrowheads="1"/>
          </p:cNvSpPr>
          <p:nvPr>
            <p:ph type="sldNum" sz="quarter" idx="12"/>
          </p:nvPr>
        </p:nvSpPr>
        <p:spPr>
          <a:ln/>
        </p:spPr>
        <p:txBody>
          <a:bodyPr/>
          <a:lstStyle>
            <a:lvl1pPr>
              <a:defRPr/>
            </a:lvl1pPr>
          </a:lstStyle>
          <a:p>
            <a:pPr>
              <a:defRPr/>
            </a:pPr>
            <a:fld id="{6B074EBE-D218-41C5-AA34-B5A3D915DE30}" type="slidenum">
              <a:rPr lang="ru-RU" altLang="ru-RU"/>
              <a:pPr>
                <a:defRPr/>
              </a:pPr>
              <a:t>‹#›</a:t>
            </a:fld>
            <a:endParaRPr lang="ru-RU" altLang="ru-RU" dirty="0"/>
          </a:p>
        </p:txBody>
      </p:sp>
    </p:spTree>
    <p:extLst>
      <p:ext uri="{BB962C8B-B14F-4D97-AF65-F5344CB8AC3E}">
        <p14:creationId xmlns:p14="http://schemas.microsoft.com/office/powerpoint/2010/main" val="280352737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dirty="0"/>
          </a:p>
        </p:txBody>
      </p:sp>
      <p:sp>
        <p:nvSpPr>
          <p:cNvPr id="3"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4" name="Rectangle 6"/>
          <p:cNvSpPr>
            <a:spLocks noGrp="1" noChangeArrowheads="1"/>
          </p:cNvSpPr>
          <p:nvPr>
            <p:ph type="sldNum" sz="quarter" idx="12"/>
          </p:nvPr>
        </p:nvSpPr>
        <p:spPr>
          <a:ln/>
        </p:spPr>
        <p:txBody>
          <a:bodyPr/>
          <a:lstStyle>
            <a:lvl1pPr>
              <a:defRPr/>
            </a:lvl1pPr>
          </a:lstStyle>
          <a:p>
            <a:pPr>
              <a:defRPr/>
            </a:pPr>
            <a:fld id="{200AA82F-8859-4735-AA8E-2A5E245BDA2E}" type="slidenum">
              <a:rPr lang="ru-RU" altLang="ru-RU"/>
              <a:pPr>
                <a:defRPr/>
              </a:pPr>
              <a:t>‹#›</a:t>
            </a:fld>
            <a:endParaRPr lang="ru-RU" altLang="ru-RU" dirty="0"/>
          </a:p>
        </p:txBody>
      </p:sp>
    </p:spTree>
    <p:extLst>
      <p:ext uri="{BB962C8B-B14F-4D97-AF65-F5344CB8AC3E}">
        <p14:creationId xmlns:p14="http://schemas.microsoft.com/office/powerpoint/2010/main" val="118542935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7" name="Rectangle 6"/>
          <p:cNvSpPr>
            <a:spLocks noGrp="1" noChangeArrowheads="1"/>
          </p:cNvSpPr>
          <p:nvPr>
            <p:ph type="sldNum" sz="quarter" idx="12"/>
          </p:nvPr>
        </p:nvSpPr>
        <p:spPr>
          <a:ln/>
        </p:spPr>
        <p:txBody>
          <a:bodyPr/>
          <a:lstStyle>
            <a:lvl1pPr>
              <a:defRPr/>
            </a:lvl1pPr>
          </a:lstStyle>
          <a:p>
            <a:pPr>
              <a:defRPr/>
            </a:pPr>
            <a:fld id="{6A4FEE2F-51BB-43B9-B540-A7F69D2C9059}" type="slidenum">
              <a:rPr lang="ru-RU" altLang="ru-RU"/>
              <a:pPr>
                <a:defRPr/>
              </a:pPr>
              <a:t>‹#›</a:t>
            </a:fld>
            <a:endParaRPr lang="ru-RU" altLang="ru-RU" dirty="0"/>
          </a:p>
        </p:txBody>
      </p:sp>
    </p:spTree>
    <p:extLst>
      <p:ext uri="{BB962C8B-B14F-4D97-AF65-F5344CB8AC3E}">
        <p14:creationId xmlns:p14="http://schemas.microsoft.com/office/powerpoint/2010/main" val="270247976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7" name="Rectangle 6"/>
          <p:cNvSpPr>
            <a:spLocks noGrp="1" noChangeArrowheads="1"/>
          </p:cNvSpPr>
          <p:nvPr>
            <p:ph type="sldNum" sz="quarter" idx="12"/>
          </p:nvPr>
        </p:nvSpPr>
        <p:spPr>
          <a:ln/>
        </p:spPr>
        <p:txBody>
          <a:bodyPr/>
          <a:lstStyle>
            <a:lvl1pPr>
              <a:defRPr/>
            </a:lvl1pPr>
          </a:lstStyle>
          <a:p>
            <a:pPr>
              <a:defRPr/>
            </a:pPr>
            <a:fld id="{58C45681-7BCC-4300-B73E-E4B778F78D3D}" type="slidenum">
              <a:rPr lang="ru-RU" altLang="ru-RU"/>
              <a:pPr>
                <a:defRPr/>
              </a:pPr>
              <a:t>‹#›</a:t>
            </a:fld>
            <a:endParaRPr lang="ru-RU" altLang="ru-RU" dirty="0"/>
          </a:p>
        </p:txBody>
      </p:sp>
    </p:spTree>
    <p:extLst>
      <p:ext uri="{BB962C8B-B14F-4D97-AF65-F5344CB8AC3E}">
        <p14:creationId xmlns:p14="http://schemas.microsoft.com/office/powerpoint/2010/main" val="80490091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eaLnBrk="1" hangingPunct="1">
              <a:defRPr sz="1400">
                <a:latin typeface="+mn-lt"/>
              </a:defRPr>
            </a:lvl1pPr>
          </a:lstStyle>
          <a:p>
            <a:pPr>
              <a:defRPr/>
            </a:pPr>
            <a:endParaRPr lang="ru-RU" dirty="0"/>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ctr" eaLnBrk="1" hangingPunct="1">
              <a:defRPr sz="1400">
                <a:latin typeface="+mn-lt"/>
              </a:defRPr>
            </a:lvl1pPr>
          </a:lstStyle>
          <a:p>
            <a:pPr>
              <a:defRPr/>
            </a:pPr>
            <a:endParaRPr lang="ru-RU" dirty="0"/>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6DE69EAE-2217-4E82-9556-109B2337FA06}" type="slidenum">
              <a:rPr lang="ru-RU" altLang="ru-RU"/>
              <a:pPr>
                <a:defRPr/>
              </a:pPr>
              <a:t>‹#›</a:t>
            </a:fld>
            <a:endParaRPr lang="ru-RU" altLang="ru-RU"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13" indent="-227013" algn="l" rtl="0" fontAlgn="base">
        <a:spcBef>
          <a:spcPct val="20000"/>
        </a:spcBef>
        <a:spcAft>
          <a:spcPct val="0"/>
        </a:spcAft>
        <a:buChar char="»"/>
        <a:defRPr sz="2000">
          <a:solidFill>
            <a:schemeClr val="tx1"/>
          </a:solidFill>
          <a:latin typeface="+mn-lt"/>
        </a:defRPr>
      </a:lvl6pPr>
      <a:lvl7pPr marL="2970213" indent="-227013" algn="l" rtl="0" fontAlgn="base">
        <a:spcBef>
          <a:spcPct val="20000"/>
        </a:spcBef>
        <a:spcAft>
          <a:spcPct val="0"/>
        </a:spcAft>
        <a:buChar char="»"/>
        <a:defRPr sz="2000">
          <a:solidFill>
            <a:schemeClr val="tx1"/>
          </a:solidFill>
          <a:latin typeface="+mn-lt"/>
        </a:defRPr>
      </a:lvl7pPr>
      <a:lvl8pPr marL="3427413" indent="-227013" algn="l" rtl="0" fontAlgn="base">
        <a:spcBef>
          <a:spcPct val="20000"/>
        </a:spcBef>
        <a:spcAft>
          <a:spcPct val="0"/>
        </a:spcAft>
        <a:buChar char="»"/>
        <a:defRPr sz="2000">
          <a:solidFill>
            <a:schemeClr val="tx1"/>
          </a:solidFill>
          <a:latin typeface="+mn-lt"/>
        </a:defRPr>
      </a:lvl8pPr>
      <a:lvl9pPr marL="3884613" indent="-227013"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4.png"/><Relationship Id="rId7" Type="http://schemas.openxmlformats.org/officeDocument/2006/relationships/diagramLayout" Target="../diagrams/layout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15.gif"/><Relationship Id="rId10" Type="http://schemas.microsoft.com/office/2007/relationships/diagramDrawing" Target="../diagrams/drawing1.xml"/><Relationship Id="rId4" Type="http://schemas.microsoft.com/office/2007/relationships/hdphoto" Target="../media/hdphoto1.wdp"/><Relationship Id="rId9" Type="http://schemas.openxmlformats.org/officeDocument/2006/relationships/diagramColors" Target="../diagrams/colors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9" name="Text Box 5"/>
          <p:cNvSpPr txBox="1">
            <a:spLocks noChangeArrowheads="1"/>
          </p:cNvSpPr>
          <p:nvPr/>
        </p:nvSpPr>
        <p:spPr bwMode="auto">
          <a:xfrm>
            <a:off x="129565" y="3225780"/>
            <a:ext cx="8956431" cy="1432890"/>
          </a:xfrm>
          <a:prstGeom prst="rect">
            <a:avLst/>
          </a:prstGeom>
          <a:noFill/>
          <a:ln w="9525">
            <a:noFill/>
            <a:miter lim="800000"/>
            <a:headEnd/>
            <a:tailEnd/>
          </a:ln>
          <a:effectLst/>
        </p:spPr>
        <p:txBody>
          <a:bodyPr wrap="square" lIns="80133" tIns="40067" rIns="80133" bIns="40067">
            <a:spAutoFit/>
          </a:bodyPr>
          <a:lstStyle/>
          <a:p>
            <a:pPr algn="ctr">
              <a:lnSpc>
                <a:spcPct val="107000"/>
              </a:lnSpc>
              <a:spcAft>
                <a:spcPts val="0"/>
              </a:spcAft>
              <a:defRPr/>
            </a:pPr>
            <a:r>
              <a:rPr lang="ru-RU" sz="2800" b="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Анализ микровибраций с помощью технологии виброизображения и искусственного интеллекта при диагностике </a:t>
            </a:r>
            <a:r>
              <a:rPr lang="en-US" sz="2800" b="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COVID-19</a:t>
            </a:r>
            <a:endParaRPr lang="ru-RU" sz="2800" b="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99" name="Text Box 6"/>
          <p:cNvSpPr txBox="1">
            <a:spLocks noChangeArrowheads="1"/>
          </p:cNvSpPr>
          <p:nvPr/>
        </p:nvSpPr>
        <p:spPr bwMode="auto">
          <a:xfrm>
            <a:off x="739775" y="4976837"/>
            <a:ext cx="8066088" cy="137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33" tIns="40067" rIns="80133" bIns="40067">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en-US" sz="2800" dirty="0">
                <a:cs typeface="Calibri" panose="020F0502020204030204" pitchFamily="34" charset="0"/>
              </a:rPr>
              <a:t>В.А. Минкин</a:t>
            </a:r>
            <a:endParaRPr lang="en-US" altLang="en-US" sz="2800" dirty="0">
              <a:cs typeface="Calibri" panose="020F0502020204030204" pitchFamily="34" charset="0"/>
            </a:endParaRPr>
          </a:p>
          <a:p>
            <a:pPr algn="ctr">
              <a:spcBef>
                <a:spcPct val="0"/>
              </a:spcBef>
              <a:buFontTx/>
              <a:buNone/>
            </a:pPr>
            <a:r>
              <a:rPr lang="ru-RU" altLang="en-US" sz="2800" dirty="0">
                <a:cs typeface="Calibri" panose="020F0502020204030204" pitchFamily="34" charset="0"/>
              </a:rPr>
              <a:t>ООО «Многопрофильное предприятие «Элсис»</a:t>
            </a:r>
          </a:p>
          <a:p>
            <a:pPr algn="ctr">
              <a:spcBef>
                <a:spcPct val="0"/>
              </a:spcBef>
              <a:buFontTx/>
              <a:buNone/>
            </a:pPr>
            <a:r>
              <a:rPr lang="ru-RU" altLang="en-US" sz="2800" dirty="0">
                <a:cs typeface="Calibri" panose="020F0502020204030204" pitchFamily="34" charset="0"/>
              </a:rPr>
              <a:t>РФ, Санкт-Петербург, </a:t>
            </a:r>
            <a:r>
              <a:rPr lang="en-US" altLang="en-US" sz="2800" dirty="0">
                <a:cs typeface="Calibri" panose="020F0502020204030204" pitchFamily="34" charset="0"/>
              </a:rPr>
              <a:t>2022</a:t>
            </a:r>
          </a:p>
        </p:txBody>
      </p:sp>
      <p:sp>
        <p:nvSpPr>
          <p:cNvPr id="4100" name="Rectangle 1"/>
          <p:cNvSpPr>
            <a:spLocks noChangeArrowheads="1"/>
          </p:cNvSpPr>
          <p:nvPr/>
        </p:nvSpPr>
        <p:spPr bwMode="auto">
          <a:xfrm>
            <a:off x="288925" y="141288"/>
            <a:ext cx="7950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en-US" sz="1800" b="1" i="1" dirty="0">
                <a:latin typeface="Arial" panose="020B0604020202020204" pitchFamily="34" charset="0"/>
              </a:rPr>
              <a:t>5-я Международная научно-техническая конференция Современная психофизиология. Технология виброизображения (Vibraimage)</a:t>
            </a:r>
          </a:p>
        </p:txBody>
      </p:sp>
      <p:pic>
        <p:nvPicPr>
          <p:cNvPr id="4102"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75" y="1266825"/>
            <a:ext cx="28733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D9B2D4D-F1C3-4E78-DA97-6614FD8D227F}"/>
              </a:ext>
            </a:extLst>
          </p:cNvPr>
          <p:cNvPicPr>
            <a:picLocks noChangeAspect="1"/>
          </p:cNvPicPr>
          <p:nvPr/>
        </p:nvPicPr>
        <p:blipFill>
          <a:blip r:embed="rId4"/>
          <a:stretch>
            <a:fillRect/>
          </a:stretch>
        </p:blipFill>
        <p:spPr>
          <a:xfrm>
            <a:off x="5629277" y="1065213"/>
            <a:ext cx="2901948" cy="177409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4BCF3A-1F5F-DB12-E28D-1E9E478E8A94}"/>
              </a:ext>
            </a:extLst>
          </p:cNvPr>
          <p:cNvSpPr>
            <a:spLocks noGrp="1"/>
          </p:cNvSpPr>
          <p:nvPr>
            <p:ph type="sldNum" sz="quarter" idx="12"/>
          </p:nvPr>
        </p:nvSpPr>
        <p:spPr/>
        <p:txBody>
          <a:bodyPr/>
          <a:lstStyle/>
          <a:p>
            <a:pPr>
              <a:defRPr/>
            </a:pPr>
            <a:fld id="{200AA82F-8859-4735-AA8E-2A5E245BDA2E}" type="slidenum">
              <a:rPr lang="ru-RU" altLang="ru-RU" smtClean="0"/>
              <a:pPr>
                <a:defRPr/>
              </a:pPr>
              <a:t>10</a:t>
            </a:fld>
            <a:endParaRPr lang="ru-RU" altLang="ru-RU" dirty="0"/>
          </a:p>
        </p:txBody>
      </p:sp>
      <p:sp>
        <p:nvSpPr>
          <p:cNvPr id="4" name="TextBox 3">
            <a:extLst>
              <a:ext uri="{FF2B5EF4-FFF2-40B4-BE49-F238E27FC236}">
                <a16:creationId xmlns:a16="http://schemas.microsoft.com/office/drawing/2014/main" id="{67486718-2159-AC9D-BBED-424FC35B17A6}"/>
              </a:ext>
            </a:extLst>
          </p:cNvPr>
          <p:cNvSpPr txBox="1"/>
          <p:nvPr/>
        </p:nvSpPr>
        <p:spPr>
          <a:xfrm>
            <a:off x="70338" y="-29825"/>
            <a:ext cx="9003323" cy="1138773"/>
          </a:xfrm>
          <a:prstGeom prst="rect">
            <a:avLst/>
          </a:prstGeom>
          <a:noFill/>
        </p:spPr>
        <p:txBody>
          <a:bodyPr wrap="square">
            <a:spAutoFit/>
          </a:bodyPr>
          <a:lstStyle/>
          <a:p>
            <a:pPr algn="ctr"/>
            <a:r>
              <a:rPr lang="ru-RU" sz="3400" dirty="0">
                <a:solidFill>
                  <a:schemeClr val="accent2"/>
                </a:solidFill>
              </a:rPr>
              <a:t>Микровибрация и постоянство температуры тела</a:t>
            </a:r>
          </a:p>
        </p:txBody>
      </p:sp>
      <p:sp>
        <p:nvSpPr>
          <p:cNvPr id="6" name="TextBox 5">
            <a:extLst>
              <a:ext uri="{FF2B5EF4-FFF2-40B4-BE49-F238E27FC236}">
                <a16:creationId xmlns:a16="http://schemas.microsoft.com/office/drawing/2014/main" id="{B4FA3911-8947-126F-0A07-8CB0097D357A}"/>
              </a:ext>
            </a:extLst>
          </p:cNvPr>
          <p:cNvSpPr txBox="1"/>
          <p:nvPr/>
        </p:nvSpPr>
        <p:spPr>
          <a:xfrm>
            <a:off x="597875" y="1049131"/>
            <a:ext cx="8083731" cy="2585323"/>
          </a:xfrm>
          <a:prstGeom prst="rect">
            <a:avLst/>
          </a:prstGeom>
          <a:noFill/>
        </p:spPr>
        <p:txBody>
          <a:bodyPr wrap="square">
            <a:spAutoFit/>
          </a:bodyPr>
          <a:lstStyle/>
          <a:p>
            <a:r>
              <a:rPr lang="ru-RU" dirty="0"/>
              <a:t>«Теплокровность» означает, что организм способен поддерживать постоянную температуру тела на уровне 36,5 градусов Цельсия или более; это делает теплокровных существ в значительной степени независимыми от внешней температуры; они остаются способными к непрерывному действию, несмотря на смену сезонов.</a:t>
            </a:r>
          </a:p>
          <a:p>
            <a:r>
              <a:rPr lang="ru-RU" dirty="0"/>
              <a:t>У всех теплокровных животных, включая толстокожих, микровибрация постоянно обнаруживалась примерно с той же частотой и амплитудой, что и у людей, в то время как у всех хладнокровных животных она отсутствовала:</a:t>
            </a:r>
          </a:p>
        </p:txBody>
      </p:sp>
      <p:sp>
        <p:nvSpPr>
          <p:cNvPr id="10" name="TextBox 9">
            <a:extLst>
              <a:ext uri="{FF2B5EF4-FFF2-40B4-BE49-F238E27FC236}">
                <a16:creationId xmlns:a16="http://schemas.microsoft.com/office/drawing/2014/main" id="{0F713E8C-F449-7141-BE4A-17F66A1E6EE6}"/>
              </a:ext>
            </a:extLst>
          </p:cNvPr>
          <p:cNvSpPr txBox="1"/>
          <p:nvPr/>
        </p:nvSpPr>
        <p:spPr>
          <a:xfrm>
            <a:off x="597875" y="3574636"/>
            <a:ext cx="7955816" cy="3139321"/>
          </a:xfrm>
          <a:prstGeom prst="rect">
            <a:avLst/>
          </a:prstGeom>
          <a:noFill/>
        </p:spPr>
        <p:txBody>
          <a:bodyPr wrap="square">
            <a:spAutoFit/>
          </a:bodyPr>
          <a:lstStyle/>
          <a:p>
            <a:r>
              <a:rPr lang="ru-RU" dirty="0"/>
              <a:t>Какой процент всей мускулатуры должен всегда сокращаться, чтобы производить достаточно тепла для поддержания температуры тела на уровне 36,5 градусов при расслаблении?</a:t>
            </a:r>
          </a:p>
          <a:p>
            <a:r>
              <a:rPr lang="ru-RU" dirty="0"/>
              <a:t>2,5% мышц постоянно сокращаясь дают 1700 килокалорий</a:t>
            </a:r>
          </a:p>
          <a:p>
            <a:r>
              <a:rPr lang="ru-RU" dirty="0"/>
              <a:t>1 грамм мышц производит 0,003 калорий за одно сокращение, и, следовательно, 0,03 калорий в секунду за 10 перемещений; это дает 1,80 калорий за одну минуту, 108 за один час и 2592 калории на один грамм сокращенной мышцы за сутки.</a:t>
            </a:r>
          </a:p>
          <a:p>
            <a:r>
              <a:rPr lang="ru-RU" dirty="0"/>
              <a:t>Температура тела поддерживается постоянной с высокой точностью; это означает, что мышечные процессы, которые служат для производства тепла, должны быть очень точно отрегулированы.</a:t>
            </a:r>
          </a:p>
        </p:txBody>
      </p:sp>
    </p:spTree>
    <p:extLst>
      <p:ext uri="{BB962C8B-B14F-4D97-AF65-F5344CB8AC3E}">
        <p14:creationId xmlns:p14="http://schemas.microsoft.com/office/powerpoint/2010/main" val="347302622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80E816-E4A8-B93A-747D-9F7EDF65A5C3}"/>
              </a:ext>
            </a:extLst>
          </p:cNvPr>
          <p:cNvSpPr>
            <a:spLocks noGrp="1"/>
          </p:cNvSpPr>
          <p:nvPr>
            <p:ph type="sldNum" sz="quarter" idx="12"/>
          </p:nvPr>
        </p:nvSpPr>
        <p:spPr/>
        <p:txBody>
          <a:bodyPr/>
          <a:lstStyle/>
          <a:p>
            <a:pPr>
              <a:defRPr/>
            </a:pPr>
            <a:fld id="{200AA82F-8859-4735-AA8E-2A5E245BDA2E}" type="slidenum">
              <a:rPr lang="ru-RU" altLang="ru-RU" smtClean="0"/>
              <a:pPr>
                <a:defRPr/>
              </a:pPr>
              <a:t>11</a:t>
            </a:fld>
            <a:endParaRPr lang="ru-RU" altLang="ru-RU" dirty="0"/>
          </a:p>
        </p:txBody>
      </p:sp>
      <p:sp>
        <p:nvSpPr>
          <p:cNvPr id="4" name="TextBox 3">
            <a:extLst>
              <a:ext uri="{FF2B5EF4-FFF2-40B4-BE49-F238E27FC236}">
                <a16:creationId xmlns:a16="http://schemas.microsoft.com/office/drawing/2014/main" id="{4A360E42-8678-6B1D-F05A-AED6BA8F66E1}"/>
              </a:ext>
            </a:extLst>
          </p:cNvPr>
          <p:cNvSpPr txBox="1"/>
          <p:nvPr/>
        </p:nvSpPr>
        <p:spPr>
          <a:xfrm>
            <a:off x="965002" y="331784"/>
            <a:ext cx="7252875" cy="523220"/>
          </a:xfrm>
          <a:prstGeom prst="rect">
            <a:avLst/>
          </a:prstGeom>
          <a:noFill/>
        </p:spPr>
        <p:txBody>
          <a:bodyPr wrap="square">
            <a:spAutoFit/>
          </a:bodyPr>
          <a:lstStyle/>
          <a:p>
            <a:r>
              <a:rPr lang="ru-RU" sz="2800" dirty="0">
                <a:solidFill>
                  <a:schemeClr val="accent2"/>
                </a:solidFill>
              </a:rPr>
              <a:t>Применения микровибрации по Рорахеру</a:t>
            </a:r>
          </a:p>
        </p:txBody>
      </p:sp>
      <p:sp>
        <p:nvSpPr>
          <p:cNvPr id="6" name="TextBox 5">
            <a:extLst>
              <a:ext uri="{FF2B5EF4-FFF2-40B4-BE49-F238E27FC236}">
                <a16:creationId xmlns:a16="http://schemas.microsoft.com/office/drawing/2014/main" id="{42D8CA86-9FD7-20BD-996E-1CE6D34993F6}"/>
              </a:ext>
            </a:extLst>
          </p:cNvPr>
          <p:cNvSpPr txBox="1"/>
          <p:nvPr/>
        </p:nvSpPr>
        <p:spPr>
          <a:xfrm>
            <a:off x="5931876" y="1312204"/>
            <a:ext cx="2526324" cy="2308324"/>
          </a:xfrm>
          <a:prstGeom prst="rect">
            <a:avLst/>
          </a:prstGeom>
          <a:noFill/>
        </p:spPr>
        <p:txBody>
          <a:bodyPr wrap="square">
            <a:spAutoFit/>
          </a:bodyPr>
          <a:lstStyle/>
          <a:p>
            <a:r>
              <a:rPr lang="ru-RU" dirty="0"/>
              <a:t>Микровибрация как индикатор психологического напряжения.</a:t>
            </a:r>
            <a:endParaRPr lang="en-US" dirty="0"/>
          </a:p>
          <a:p>
            <a:r>
              <a:rPr lang="ru-RU" dirty="0"/>
              <a:t>Средняя частота вибрации пропорциональна стрессу</a:t>
            </a:r>
          </a:p>
        </p:txBody>
      </p:sp>
      <p:pic>
        <p:nvPicPr>
          <p:cNvPr id="8" name="Picture 7">
            <a:extLst>
              <a:ext uri="{FF2B5EF4-FFF2-40B4-BE49-F238E27FC236}">
                <a16:creationId xmlns:a16="http://schemas.microsoft.com/office/drawing/2014/main" id="{12817452-97EC-CEDA-575D-88D5D8C75DB8}"/>
              </a:ext>
            </a:extLst>
          </p:cNvPr>
          <p:cNvPicPr>
            <a:picLocks noChangeAspect="1"/>
          </p:cNvPicPr>
          <p:nvPr/>
        </p:nvPicPr>
        <p:blipFill>
          <a:blip r:embed="rId3"/>
          <a:stretch>
            <a:fillRect/>
          </a:stretch>
        </p:blipFill>
        <p:spPr>
          <a:xfrm>
            <a:off x="351692" y="1081952"/>
            <a:ext cx="5463251" cy="2490158"/>
          </a:xfrm>
          <a:prstGeom prst="rect">
            <a:avLst/>
          </a:prstGeom>
        </p:spPr>
      </p:pic>
      <p:pic>
        <p:nvPicPr>
          <p:cNvPr id="10" name="Picture 9">
            <a:extLst>
              <a:ext uri="{FF2B5EF4-FFF2-40B4-BE49-F238E27FC236}">
                <a16:creationId xmlns:a16="http://schemas.microsoft.com/office/drawing/2014/main" id="{A77307CC-8F3D-BE39-E6B0-F85C9018BF9B}"/>
              </a:ext>
            </a:extLst>
          </p:cNvPr>
          <p:cNvPicPr>
            <a:picLocks noChangeAspect="1"/>
          </p:cNvPicPr>
          <p:nvPr/>
        </p:nvPicPr>
        <p:blipFill>
          <a:blip r:embed="rId4"/>
          <a:stretch>
            <a:fillRect/>
          </a:stretch>
        </p:blipFill>
        <p:spPr>
          <a:xfrm>
            <a:off x="351692" y="3659038"/>
            <a:ext cx="5463251" cy="2817962"/>
          </a:xfrm>
          <a:prstGeom prst="rect">
            <a:avLst/>
          </a:prstGeom>
        </p:spPr>
      </p:pic>
      <p:sp>
        <p:nvSpPr>
          <p:cNvPr id="12" name="TextBox 11">
            <a:extLst>
              <a:ext uri="{FF2B5EF4-FFF2-40B4-BE49-F238E27FC236}">
                <a16:creationId xmlns:a16="http://schemas.microsoft.com/office/drawing/2014/main" id="{A880FE7C-BB29-2955-2887-023E051F9351}"/>
              </a:ext>
            </a:extLst>
          </p:cNvPr>
          <p:cNvSpPr txBox="1"/>
          <p:nvPr/>
        </p:nvSpPr>
        <p:spPr>
          <a:xfrm>
            <a:off x="5931876" y="4217075"/>
            <a:ext cx="2907323" cy="2031325"/>
          </a:xfrm>
          <a:prstGeom prst="rect">
            <a:avLst/>
          </a:prstGeom>
          <a:noFill/>
        </p:spPr>
        <p:txBody>
          <a:bodyPr wrap="square">
            <a:spAutoFit/>
          </a:bodyPr>
          <a:lstStyle/>
          <a:p>
            <a:r>
              <a:rPr lang="ru-RU" dirty="0"/>
              <a:t>Изменение частоты и амплитуды микровибрации при снятие гипса при переломах рук и уменьшении болевых ощущений.</a:t>
            </a:r>
          </a:p>
        </p:txBody>
      </p:sp>
    </p:spTree>
    <p:extLst>
      <p:ext uri="{BB962C8B-B14F-4D97-AF65-F5344CB8AC3E}">
        <p14:creationId xmlns:p14="http://schemas.microsoft.com/office/powerpoint/2010/main" val="369704723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4DE547-5A6F-43E7-0516-589A79C2A40E}"/>
              </a:ext>
            </a:extLst>
          </p:cNvPr>
          <p:cNvSpPr>
            <a:spLocks noGrp="1"/>
          </p:cNvSpPr>
          <p:nvPr>
            <p:ph type="sldNum" sz="quarter" idx="12"/>
          </p:nvPr>
        </p:nvSpPr>
        <p:spPr/>
        <p:txBody>
          <a:bodyPr/>
          <a:lstStyle/>
          <a:p>
            <a:pPr>
              <a:defRPr/>
            </a:pPr>
            <a:fld id="{200AA82F-8859-4735-AA8E-2A5E245BDA2E}" type="slidenum">
              <a:rPr lang="ru-RU" altLang="ru-RU" smtClean="0"/>
              <a:pPr>
                <a:defRPr/>
              </a:pPr>
              <a:t>12</a:t>
            </a:fld>
            <a:endParaRPr lang="ru-RU" altLang="ru-RU" dirty="0"/>
          </a:p>
        </p:txBody>
      </p:sp>
      <p:sp>
        <p:nvSpPr>
          <p:cNvPr id="4" name="TextBox 3">
            <a:extLst>
              <a:ext uri="{FF2B5EF4-FFF2-40B4-BE49-F238E27FC236}">
                <a16:creationId xmlns:a16="http://schemas.microsoft.com/office/drawing/2014/main" id="{85661606-2CD6-5BD0-500C-F28150D7BF32}"/>
              </a:ext>
            </a:extLst>
          </p:cNvPr>
          <p:cNvSpPr txBox="1"/>
          <p:nvPr/>
        </p:nvSpPr>
        <p:spPr>
          <a:xfrm>
            <a:off x="1768934" y="658769"/>
            <a:ext cx="5603059" cy="369332"/>
          </a:xfrm>
          <a:prstGeom prst="rect">
            <a:avLst/>
          </a:prstGeom>
          <a:noFill/>
        </p:spPr>
        <p:txBody>
          <a:bodyPr wrap="square">
            <a:spAutoFit/>
          </a:bodyPr>
          <a:lstStyle/>
          <a:p>
            <a:r>
              <a:rPr lang="ru-RU" dirty="0"/>
              <a:t>Установление условий амплитуды микровибрации</a:t>
            </a:r>
          </a:p>
        </p:txBody>
      </p:sp>
      <p:sp>
        <p:nvSpPr>
          <p:cNvPr id="6" name="TextBox 5">
            <a:extLst>
              <a:ext uri="{FF2B5EF4-FFF2-40B4-BE49-F238E27FC236}">
                <a16:creationId xmlns:a16="http://schemas.microsoft.com/office/drawing/2014/main" id="{5BB1A1F1-940D-F96E-E42B-0EC501550802}"/>
              </a:ext>
            </a:extLst>
          </p:cNvPr>
          <p:cNvSpPr txBox="1"/>
          <p:nvPr/>
        </p:nvSpPr>
        <p:spPr>
          <a:xfrm>
            <a:off x="108439" y="1277662"/>
            <a:ext cx="8723045" cy="1477328"/>
          </a:xfrm>
          <a:prstGeom prst="rect">
            <a:avLst/>
          </a:prstGeom>
          <a:noFill/>
        </p:spPr>
        <p:txBody>
          <a:bodyPr wrap="square">
            <a:spAutoFit/>
          </a:bodyPr>
          <a:lstStyle/>
          <a:p>
            <a:r>
              <a:rPr lang="ru-RU" dirty="0"/>
              <a:t>Среди психологических результатов исследования МВ выделяется тот факт, что микровибрация может быть в определенной степени обусловлена (т.е. ее можно превратить в «условный рефлекс» на нейтральный стимул, если он был предварительно предоставлен вместе с соответствующим биологическим стимулом).</a:t>
            </a:r>
          </a:p>
        </p:txBody>
      </p:sp>
      <p:sp>
        <p:nvSpPr>
          <p:cNvPr id="8" name="TextBox 7">
            <a:extLst>
              <a:ext uri="{FF2B5EF4-FFF2-40B4-BE49-F238E27FC236}">
                <a16:creationId xmlns:a16="http://schemas.microsoft.com/office/drawing/2014/main" id="{7C55DAC9-EE01-7482-D684-2035FCB45C6A}"/>
              </a:ext>
            </a:extLst>
          </p:cNvPr>
          <p:cNvSpPr txBox="1"/>
          <p:nvPr/>
        </p:nvSpPr>
        <p:spPr>
          <a:xfrm>
            <a:off x="108440" y="2727552"/>
            <a:ext cx="8723044" cy="646331"/>
          </a:xfrm>
          <a:prstGeom prst="rect">
            <a:avLst/>
          </a:prstGeom>
          <a:noFill/>
        </p:spPr>
        <p:txBody>
          <a:bodyPr wrap="square">
            <a:spAutoFit/>
          </a:bodyPr>
          <a:lstStyle/>
          <a:p>
            <a:r>
              <a:rPr lang="ru-RU" dirty="0"/>
              <a:t>Различия в микровибрации между здоровыми людьми, невротиками, шизофрениками и людьми с повреждениями головного мозга.</a:t>
            </a:r>
          </a:p>
        </p:txBody>
      </p:sp>
      <p:sp>
        <p:nvSpPr>
          <p:cNvPr id="10" name="TextBox 9">
            <a:extLst>
              <a:ext uri="{FF2B5EF4-FFF2-40B4-BE49-F238E27FC236}">
                <a16:creationId xmlns:a16="http://schemas.microsoft.com/office/drawing/2014/main" id="{6AF28F4B-61B0-492A-8B59-A87AECDC9F31}"/>
              </a:ext>
            </a:extLst>
          </p:cNvPr>
          <p:cNvSpPr txBox="1"/>
          <p:nvPr/>
        </p:nvSpPr>
        <p:spPr>
          <a:xfrm>
            <a:off x="108439" y="3509432"/>
            <a:ext cx="8924050" cy="3139321"/>
          </a:xfrm>
          <a:prstGeom prst="rect">
            <a:avLst/>
          </a:prstGeom>
          <a:noFill/>
        </p:spPr>
        <p:txBody>
          <a:bodyPr wrap="square">
            <a:spAutoFit/>
          </a:bodyPr>
          <a:lstStyle/>
          <a:p>
            <a:r>
              <a:rPr lang="ru-RU" dirty="0"/>
              <a:t>Филогенетические аспекты</a:t>
            </a:r>
          </a:p>
          <a:p>
            <a:r>
              <a:rPr lang="ru-RU" dirty="0"/>
              <a:t>Филогенетический аспект микровибрации заключается в следующем: если тело теплокровных существ непрерывно встряхивают, эндолимфатическая жидкость в арках лабиринта внутреннего уха находится в постоянном движении, за счет чего происходит постоянная стимуляция расположенных там рецепторов.</a:t>
            </a:r>
          </a:p>
          <a:p>
            <a:r>
              <a:rPr lang="ru-RU" dirty="0"/>
              <a:t>«Выведение потенциалов действия вестибулярного нерва показало, что в &lt;положении покоя&gt; большое количество сенсорных клеток активирует непрерывные импульсы в устойчивом ритме», (Рейн, 1964). Эти непрерывные возбуждения, причину которых, вероятно, следует искать в микровибрации, могут лечь в основу позиционных ощущений человека, находящегося в состоянии покоя. (</a:t>
            </a:r>
            <a:r>
              <a:rPr lang="ru-RU" dirty="0" err="1"/>
              <a:t>Рорахер</a:t>
            </a:r>
            <a:r>
              <a:rPr lang="en-US" dirty="0"/>
              <a:t>, 1969)</a:t>
            </a:r>
            <a:endParaRPr lang="ru-RU" dirty="0"/>
          </a:p>
        </p:txBody>
      </p:sp>
      <p:sp>
        <p:nvSpPr>
          <p:cNvPr id="12" name="TextBox 11">
            <a:extLst>
              <a:ext uri="{FF2B5EF4-FFF2-40B4-BE49-F238E27FC236}">
                <a16:creationId xmlns:a16="http://schemas.microsoft.com/office/drawing/2014/main" id="{0C2AC9E2-AF00-83D8-F099-11345522C605}"/>
              </a:ext>
            </a:extLst>
          </p:cNvPr>
          <p:cNvSpPr txBox="1"/>
          <p:nvPr/>
        </p:nvSpPr>
        <p:spPr>
          <a:xfrm>
            <a:off x="797741" y="124781"/>
            <a:ext cx="7842740" cy="523220"/>
          </a:xfrm>
          <a:prstGeom prst="rect">
            <a:avLst/>
          </a:prstGeom>
          <a:noFill/>
        </p:spPr>
        <p:txBody>
          <a:bodyPr wrap="square">
            <a:spAutoFit/>
          </a:bodyPr>
          <a:lstStyle/>
          <a:p>
            <a:r>
              <a:rPr lang="ru-RU" sz="2800" dirty="0">
                <a:solidFill>
                  <a:schemeClr val="accent2"/>
                </a:solidFill>
              </a:rPr>
              <a:t>Применения микровибрации по Рорахеру</a:t>
            </a:r>
          </a:p>
        </p:txBody>
      </p:sp>
    </p:spTree>
    <p:extLst>
      <p:ext uri="{BB962C8B-B14F-4D97-AF65-F5344CB8AC3E}">
        <p14:creationId xmlns:p14="http://schemas.microsoft.com/office/powerpoint/2010/main" val="166074375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D75AB8-C9AE-0D10-F1DA-04E41308C0A3}"/>
              </a:ext>
            </a:extLst>
          </p:cNvPr>
          <p:cNvSpPr>
            <a:spLocks noGrp="1"/>
          </p:cNvSpPr>
          <p:nvPr>
            <p:ph type="sldNum" sz="quarter" idx="12"/>
          </p:nvPr>
        </p:nvSpPr>
        <p:spPr/>
        <p:txBody>
          <a:bodyPr/>
          <a:lstStyle/>
          <a:p>
            <a:pPr>
              <a:defRPr/>
            </a:pPr>
            <a:fld id="{200AA82F-8859-4735-AA8E-2A5E245BDA2E}" type="slidenum">
              <a:rPr lang="ru-RU" altLang="ru-RU" smtClean="0"/>
              <a:pPr>
                <a:defRPr/>
              </a:pPr>
              <a:t>13</a:t>
            </a:fld>
            <a:endParaRPr lang="ru-RU" altLang="ru-RU" dirty="0"/>
          </a:p>
        </p:txBody>
      </p:sp>
      <p:sp>
        <p:nvSpPr>
          <p:cNvPr id="4" name="TextBox 3">
            <a:extLst>
              <a:ext uri="{FF2B5EF4-FFF2-40B4-BE49-F238E27FC236}">
                <a16:creationId xmlns:a16="http://schemas.microsoft.com/office/drawing/2014/main" id="{2B92E5FF-1240-17A4-AC9B-1C94168581B2}"/>
              </a:ext>
            </a:extLst>
          </p:cNvPr>
          <p:cNvSpPr txBox="1"/>
          <p:nvPr/>
        </p:nvSpPr>
        <p:spPr>
          <a:xfrm>
            <a:off x="808892" y="257128"/>
            <a:ext cx="7443010" cy="523220"/>
          </a:xfrm>
          <a:prstGeom prst="rect">
            <a:avLst/>
          </a:prstGeom>
          <a:noFill/>
        </p:spPr>
        <p:txBody>
          <a:bodyPr wrap="square">
            <a:spAutoFit/>
          </a:bodyPr>
          <a:lstStyle/>
          <a:p>
            <a:r>
              <a:rPr lang="ru-RU" sz="2800" dirty="0">
                <a:solidFill>
                  <a:schemeClr val="accent2"/>
                </a:solidFill>
              </a:rPr>
              <a:t>Выводы о микровибрации по Рорахеру</a:t>
            </a:r>
          </a:p>
        </p:txBody>
      </p:sp>
      <p:sp>
        <p:nvSpPr>
          <p:cNvPr id="6" name="TextBox 5">
            <a:extLst>
              <a:ext uri="{FF2B5EF4-FFF2-40B4-BE49-F238E27FC236}">
                <a16:creationId xmlns:a16="http://schemas.microsoft.com/office/drawing/2014/main" id="{A400DE70-4875-E5FA-12B3-A5B07ADADD51}"/>
              </a:ext>
            </a:extLst>
          </p:cNvPr>
          <p:cNvSpPr txBox="1"/>
          <p:nvPr/>
        </p:nvSpPr>
        <p:spPr>
          <a:xfrm>
            <a:off x="433754" y="994845"/>
            <a:ext cx="8135815" cy="1200329"/>
          </a:xfrm>
          <a:prstGeom prst="rect">
            <a:avLst/>
          </a:prstGeom>
          <a:noFill/>
        </p:spPr>
        <p:txBody>
          <a:bodyPr wrap="square">
            <a:spAutoFit/>
          </a:bodyPr>
          <a:lstStyle/>
          <a:p>
            <a:r>
              <a:rPr lang="ru-RU" dirty="0"/>
              <a:t>Микровибрация представляет собой постоянный невидимый микротремор организма теплокровного животного. Ее частота составляет от 1 до 18 колебаний в секунду с отчетливым учащением от 7 до 13 в секунду; амплитуда - от 0,5 до 10 мкм при возможности расслабления.</a:t>
            </a:r>
          </a:p>
        </p:txBody>
      </p:sp>
      <p:sp>
        <p:nvSpPr>
          <p:cNvPr id="8" name="TextBox 7">
            <a:extLst>
              <a:ext uri="{FF2B5EF4-FFF2-40B4-BE49-F238E27FC236}">
                <a16:creationId xmlns:a16="http://schemas.microsoft.com/office/drawing/2014/main" id="{13BC7BF0-1917-3078-BE96-C5DA6AED5A75}"/>
              </a:ext>
            </a:extLst>
          </p:cNvPr>
          <p:cNvSpPr txBox="1"/>
          <p:nvPr/>
        </p:nvSpPr>
        <p:spPr>
          <a:xfrm>
            <a:off x="182293" y="2212428"/>
            <a:ext cx="5624147" cy="2862322"/>
          </a:xfrm>
          <a:prstGeom prst="rect">
            <a:avLst/>
          </a:prstGeom>
          <a:noFill/>
        </p:spPr>
        <p:txBody>
          <a:bodyPr wrap="square">
            <a:spAutoFit/>
          </a:bodyPr>
          <a:lstStyle/>
          <a:p>
            <a:r>
              <a:rPr lang="ru-RU" dirty="0"/>
              <a:t>Предполагается, что причиной микровибрации являются непрерывные, чередующиеся сокращения отдельных двигательных единиц, распределенных по всей мускулатуре. Эти чередующиеся сокращения, которые происходят одновременно во многих мышцах, заставляют все тело совершать очень нерегулярные микродвижения, похожие на макроскопические треморы, которые никогда не прекращаются от самого рождения и до смерти.</a:t>
            </a:r>
          </a:p>
        </p:txBody>
      </p:sp>
      <p:sp>
        <p:nvSpPr>
          <p:cNvPr id="10" name="TextBox 9">
            <a:extLst>
              <a:ext uri="{FF2B5EF4-FFF2-40B4-BE49-F238E27FC236}">
                <a16:creationId xmlns:a16="http://schemas.microsoft.com/office/drawing/2014/main" id="{70D50299-0E52-8411-32C3-7DAA33D3B983}"/>
              </a:ext>
            </a:extLst>
          </p:cNvPr>
          <p:cNvSpPr txBox="1"/>
          <p:nvPr/>
        </p:nvSpPr>
        <p:spPr>
          <a:xfrm>
            <a:off x="277543" y="5151511"/>
            <a:ext cx="8135815" cy="1477328"/>
          </a:xfrm>
          <a:prstGeom prst="rect">
            <a:avLst/>
          </a:prstGeom>
          <a:noFill/>
        </p:spPr>
        <p:txBody>
          <a:bodyPr wrap="square">
            <a:spAutoFit/>
          </a:bodyPr>
          <a:lstStyle/>
          <a:p>
            <a:r>
              <a:rPr lang="ru-RU" dirty="0"/>
              <a:t>Расчет количества тепла, которое может вырабатываться при постоянных чередующихся сокращениях волокон, показал, что в состоянии покоя только 2,5% общей мышечной массы должно находиться в состоянии постоянного чередующегося сокращения, чтобы вырабатывать тепло, необходимое для поддержания температуры тела на постоянном уровне. </a:t>
            </a:r>
          </a:p>
        </p:txBody>
      </p:sp>
      <p:pic>
        <p:nvPicPr>
          <p:cNvPr id="3" name="Picture 2">
            <a:extLst>
              <a:ext uri="{FF2B5EF4-FFF2-40B4-BE49-F238E27FC236}">
                <a16:creationId xmlns:a16="http://schemas.microsoft.com/office/drawing/2014/main" id="{1775EF02-4ACC-2923-259C-84ECF46BEA6F}"/>
              </a:ext>
            </a:extLst>
          </p:cNvPr>
          <p:cNvPicPr>
            <a:picLocks noChangeAspect="1"/>
          </p:cNvPicPr>
          <p:nvPr/>
        </p:nvPicPr>
        <p:blipFill>
          <a:blip r:embed="rId3"/>
          <a:stretch>
            <a:fillRect/>
          </a:stretch>
        </p:blipFill>
        <p:spPr>
          <a:xfrm>
            <a:off x="5939704" y="2392425"/>
            <a:ext cx="3022003" cy="2561834"/>
          </a:xfrm>
          <a:prstGeom prst="rect">
            <a:avLst/>
          </a:prstGeom>
        </p:spPr>
      </p:pic>
    </p:spTree>
    <p:extLst>
      <p:ext uri="{BB962C8B-B14F-4D97-AF65-F5344CB8AC3E}">
        <p14:creationId xmlns:p14="http://schemas.microsoft.com/office/powerpoint/2010/main" val="276739627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0EE95-ECA4-B3A8-163A-EDECA5EFFA1C}"/>
              </a:ext>
            </a:extLst>
          </p:cNvPr>
          <p:cNvSpPr>
            <a:spLocks noGrp="1"/>
          </p:cNvSpPr>
          <p:nvPr>
            <p:ph type="sldNum" sz="quarter" idx="12"/>
          </p:nvPr>
        </p:nvSpPr>
        <p:spPr/>
        <p:txBody>
          <a:bodyPr/>
          <a:lstStyle/>
          <a:p>
            <a:pPr>
              <a:defRPr/>
            </a:pPr>
            <a:fld id="{200AA82F-8859-4735-AA8E-2A5E245BDA2E}" type="slidenum">
              <a:rPr lang="ru-RU" altLang="ru-RU" smtClean="0"/>
              <a:pPr>
                <a:defRPr/>
              </a:pPr>
              <a:t>14</a:t>
            </a:fld>
            <a:endParaRPr lang="ru-RU" altLang="ru-RU" dirty="0"/>
          </a:p>
        </p:txBody>
      </p:sp>
      <p:sp>
        <p:nvSpPr>
          <p:cNvPr id="4" name="TextBox 3">
            <a:extLst>
              <a:ext uri="{FF2B5EF4-FFF2-40B4-BE49-F238E27FC236}">
                <a16:creationId xmlns:a16="http://schemas.microsoft.com/office/drawing/2014/main" id="{92D7AA26-A148-314B-94AB-BDA0A28305D8}"/>
              </a:ext>
            </a:extLst>
          </p:cNvPr>
          <p:cNvSpPr txBox="1"/>
          <p:nvPr/>
        </p:nvSpPr>
        <p:spPr>
          <a:xfrm>
            <a:off x="225669" y="847797"/>
            <a:ext cx="8853855" cy="923330"/>
          </a:xfrm>
          <a:prstGeom prst="rect">
            <a:avLst/>
          </a:prstGeom>
          <a:noFill/>
        </p:spPr>
        <p:txBody>
          <a:bodyPr wrap="square">
            <a:spAutoFit/>
          </a:bodyPr>
          <a:lstStyle/>
          <a:p>
            <a:r>
              <a:rPr lang="ru-RU" dirty="0"/>
              <a:t>В психологических экспериментах амплитуда микровибрации оказалась полезным индикатором психического напряжения и возбуждения. Она подходит для испытаний фармацевтических препаратов расслабляющего действия.</a:t>
            </a:r>
          </a:p>
        </p:txBody>
      </p:sp>
      <p:sp>
        <p:nvSpPr>
          <p:cNvPr id="6" name="TextBox 5">
            <a:extLst>
              <a:ext uri="{FF2B5EF4-FFF2-40B4-BE49-F238E27FC236}">
                <a16:creationId xmlns:a16="http://schemas.microsoft.com/office/drawing/2014/main" id="{0FE41785-77F1-21DA-957F-C127A9CAD929}"/>
              </a:ext>
            </a:extLst>
          </p:cNvPr>
          <p:cNvSpPr txBox="1"/>
          <p:nvPr/>
        </p:nvSpPr>
        <p:spPr>
          <a:xfrm>
            <a:off x="225669" y="1739183"/>
            <a:ext cx="8853855" cy="1477328"/>
          </a:xfrm>
          <a:prstGeom prst="rect">
            <a:avLst/>
          </a:prstGeom>
          <a:noFill/>
        </p:spPr>
        <p:txBody>
          <a:bodyPr wrap="square">
            <a:spAutoFit/>
          </a:bodyPr>
          <a:lstStyle/>
          <a:p>
            <a:r>
              <a:rPr lang="ru-RU" dirty="0"/>
              <a:t>Теоретические соображения позволяют предположить, что микровибрация, обусловленная постоянным колебанием всего тела, является длительным раздражителем эндолимфатической жидкости в лабиринте и, таким образом, способствует тонкой регуляции равновесия при движениях теплокровных существ.</a:t>
            </a:r>
          </a:p>
        </p:txBody>
      </p:sp>
      <p:sp>
        <p:nvSpPr>
          <p:cNvPr id="8" name="TextBox 7">
            <a:extLst>
              <a:ext uri="{FF2B5EF4-FFF2-40B4-BE49-F238E27FC236}">
                <a16:creationId xmlns:a16="http://schemas.microsoft.com/office/drawing/2014/main" id="{030C540A-AF43-0BBA-8EAE-F0D46BC31F59}"/>
              </a:ext>
            </a:extLst>
          </p:cNvPr>
          <p:cNvSpPr txBox="1"/>
          <p:nvPr/>
        </p:nvSpPr>
        <p:spPr>
          <a:xfrm>
            <a:off x="1911324" y="3090470"/>
            <a:ext cx="4572000" cy="369332"/>
          </a:xfrm>
          <a:prstGeom prst="rect">
            <a:avLst/>
          </a:prstGeom>
          <a:noFill/>
        </p:spPr>
        <p:txBody>
          <a:bodyPr wrap="square">
            <a:spAutoFit/>
          </a:bodyPr>
          <a:lstStyle/>
          <a:p>
            <a:r>
              <a:rPr lang="ru-RU" dirty="0"/>
              <a:t>Применение МВ в фармакологии</a:t>
            </a:r>
          </a:p>
        </p:txBody>
      </p:sp>
      <p:sp>
        <p:nvSpPr>
          <p:cNvPr id="10" name="TextBox 9">
            <a:extLst>
              <a:ext uri="{FF2B5EF4-FFF2-40B4-BE49-F238E27FC236}">
                <a16:creationId xmlns:a16="http://schemas.microsoft.com/office/drawing/2014/main" id="{A70CE644-B768-298F-4695-8F594FFED365}"/>
              </a:ext>
            </a:extLst>
          </p:cNvPr>
          <p:cNvSpPr txBox="1"/>
          <p:nvPr/>
        </p:nvSpPr>
        <p:spPr>
          <a:xfrm>
            <a:off x="219808" y="3456824"/>
            <a:ext cx="8698522" cy="369332"/>
          </a:xfrm>
          <a:prstGeom prst="rect">
            <a:avLst/>
          </a:prstGeom>
          <a:noFill/>
        </p:spPr>
        <p:txBody>
          <a:bodyPr wrap="square">
            <a:spAutoFit/>
          </a:bodyPr>
          <a:lstStyle/>
          <a:p>
            <a:r>
              <a:rPr lang="ru-RU" dirty="0"/>
              <a:t>Анестетики. Все анестетики уменьшают амплитуду МВ и сокращают частоту.</a:t>
            </a:r>
          </a:p>
        </p:txBody>
      </p:sp>
      <p:sp>
        <p:nvSpPr>
          <p:cNvPr id="12" name="TextBox 11">
            <a:extLst>
              <a:ext uri="{FF2B5EF4-FFF2-40B4-BE49-F238E27FC236}">
                <a16:creationId xmlns:a16="http://schemas.microsoft.com/office/drawing/2014/main" id="{C5C670C4-AFC3-7014-E092-590C34541BB9}"/>
              </a:ext>
            </a:extLst>
          </p:cNvPr>
          <p:cNvSpPr txBox="1"/>
          <p:nvPr/>
        </p:nvSpPr>
        <p:spPr>
          <a:xfrm>
            <a:off x="219808" y="3886513"/>
            <a:ext cx="8698523" cy="369332"/>
          </a:xfrm>
          <a:prstGeom prst="rect">
            <a:avLst/>
          </a:prstGeom>
          <a:noFill/>
        </p:spPr>
        <p:txBody>
          <a:bodyPr wrap="square">
            <a:spAutoFit/>
          </a:bodyPr>
          <a:lstStyle/>
          <a:p>
            <a:r>
              <a:rPr lang="ru-RU" dirty="0"/>
              <a:t>Транквилизаторы. Хлорпромазин ингибирует МВ во многих случаях.</a:t>
            </a:r>
          </a:p>
        </p:txBody>
      </p:sp>
      <p:sp>
        <p:nvSpPr>
          <p:cNvPr id="14" name="TextBox 13">
            <a:extLst>
              <a:ext uri="{FF2B5EF4-FFF2-40B4-BE49-F238E27FC236}">
                <a16:creationId xmlns:a16="http://schemas.microsoft.com/office/drawing/2014/main" id="{75B488AC-099E-A47A-A8DF-9AA44771D574}"/>
              </a:ext>
            </a:extLst>
          </p:cNvPr>
          <p:cNvSpPr txBox="1"/>
          <p:nvPr/>
        </p:nvSpPr>
        <p:spPr>
          <a:xfrm>
            <a:off x="219808" y="4319813"/>
            <a:ext cx="6424246" cy="369332"/>
          </a:xfrm>
          <a:prstGeom prst="rect">
            <a:avLst/>
          </a:prstGeom>
          <a:noFill/>
        </p:spPr>
        <p:txBody>
          <a:bodyPr wrap="square">
            <a:spAutoFit/>
          </a:bodyPr>
          <a:lstStyle/>
          <a:p>
            <a:r>
              <a:rPr lang="ru-RU" dirty="0"/>
              <a:t>Релаксанты. МВ ингибируется релаксантами.</a:t>
            </a:r>
          </a:p>
        </p:txBody>
      </p:sp>
      <p:sp>
        <p:nvSpPr>
          <p:cNvPr id="16" name="TextBox 15">
            <a:extLst>
              <a:ext uri="{FF2B5EF4-FFF2-40B4-BE49-F238E27FC236}">
                <a16:creationId xmlns:a16="http://schemas.microsoft.com/office/drawing/2014/main" id="{F518F83D-52D1-3A99-2D6D-29F24890C1CE}"/>
              </a:ext>
            </a:extLst>
          </p:cNvPr>
          <p:cNvSpPr txBox="1"/>
          <p:nvPr/>
        </p:nvSpPr>
        <p:spPr>
          <a:xfrm>
            <a:off x="219808" y="4778366"/>
            <a:ext cx="8537329" cy="646331"/>
          </a:xfrm>
          <a:prstGeom prst="rect">
            <a:avLst/>
          </a:prstGeom>
          <a:noFill/>
        </p:spPr>
        <p:txBody>
          <a:bodyPr wrap="square">
            <a:spAutoFit/>
          </a:bodyPr>
          <a:lstStyle/>
          <a:p>
            <a:r>
              <a:rPr lang="ru-RU" dirty="0"/>
              <a:t>Противоэпилептические препараты. Введение средних доз противоэпилептических препаратов не оказывает явного влияния на МВ.</a:t>
            </a:r>
          </a:p>
        </p:txBody>
      </p:sp>
      <p:sp>
        <p:nvSpPr>
          <p:cNvPr id="18" name="TextBox 17">
            <a:extLst>
              <a:ext uri="{FF2B5EF4-FFF2-40B4-BE49-F238E27FC236}">
                <a16:creationId xmlns:a16="http://schemas.microsoft.com/office/drawing/2014/main" id="{4023B24A-A6DD-6F1D-520C-A88E9677232F}"/>
              </a:ext>
            </a:extLst>
          </p:cNvPr>
          <p:cNvSpPr txBox="1"/>
          <p:nvPr/>
        </p:nvSpPr>
        <p:spPr>
          <a:xfrm>
            <a:off x="219808" y="5441303"/>
            <a:ext cx="8692661" cy="1200329"/>
          </a:xfrm>
          <a:prstGeom prst="rect">
            <a:avLst/>
          </a:prstGeom>
          <a:noFill/>
        </p:spPr>
        <p:txBody>
          <a:bodyPr wrap="square">
            <a:spAutoFit/>
          </a:bodyPr>
          <a:lstStyle/>
          <a:p>
            <a:pPr algn="ctr"/>
            <a:r>
              <a:rPr lang="ru-RU" dirty="0"/>
              <a:t>Влияние лекарственных препаратов на МВ человека</a:t>
            </a:r>
          </a:p>
          <a:p>
            <a:r>
              <a:rPr lang="ru-RU" dirty="0"/>
              <a:t>Частотный анализ МВ. Алкоголь укрепляет тета-группу; снотворное, лекарственные препараты или миорелаксанты подавляют МВ. Адреналин увеличивает </a:t>
            </a:r>
            <a:r>
              <a:rPr lang="ru-RU" dirty="0" err="1"/>
              <a:t>тета</a:t>
            </a:r>
            <a:r>
              <a:rPr lang="ru-RU" dirty="0"/>
              <a:t>-группу. </a:t>
            </a:r>
          </a:p>
        </p:txBody>
      </p:sp>
      <p:sp>
        <p:nvSpPr>
          <p:cNvPr id="13" name="TextBox 12">
            <a:extLst>
              <a:ext uri="{FF2B5EF4-FFF2-40B4-BE49-F238E27FC236}">
                <a16:creationId xmlns:a16="http://schemas.microsoft.com/office/drawing/2014/main" id="{32F994E0-B44D-D864-FE03-DB7929A2E52A}"/>
              </a:ext>
            </a:extLst>
          </p:cNvPr>
          <p:cNvSpPr txBox="1"/>
          <p:nvPr/>
        </p:nvSpPr>
        <p:spPr>
          <a:xfrm>
            <a:off x="943299" y="140494"/>
            <a:ext cx="6858037" cy="523220"/>
          </a:xfrm>
          <a:prstGeom prst="rect">
            <a:avLst/>
          </a:prstGeom>
          <a:noFill/>
        </p:spPr>
        <p:txBody>
          <a:bodyPr wrap="square">
            <a:spAutoFit/>
          </a:bodyPr>
          <a:lstStyle/>
          <a:p>
            <a:pPr algn="ctr"/>
            <a:r>
              <a:rPr lang="ru-RU" sz="2800" dirty="0">
                <a:solidFill>
                  <a:schemeClr val="accent2"/>
                </a:solidFill>
              </a:rPr>
              <a:t>Выводы о микровибрации по Рорахеру</a:t>
            </a:r>
          </a:p>
        </p:txBody>
      </p:sp>
    </p:spTree>
    <p:extLst>
      <p:ext uri="{BB962C8B-B14F-4D97-AF65-F5344CB8AC3E}">
        <p14:creationId xmlns:p14="http://schemas.microsoft.com/office/powerpoint/2010/main" val="208288703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F40890-8783-95AB-9831-8F40F9CD0898}"/>
              </a:ext>
            </a:extLst>
          </p:cNvPr>
          <p:cNvSpPr>
            <a:spLocks noGrp="1"/>
          </p:cNvSpPr>
          <p:nvPr>
            <p:ph type="sldNum" sz="quarter" idx="12"/>
          </p:nvPr>
        </p:nvSpPr>
        <p:spPr/>
        <p:txBody>
          <a:bodyPr/>
          <a:lstStyle/>
          <a:p>
            <a:pPr>
              <a:defRPr/>
            </a:pPr>
            <a:fld id="{200AA82F-8859-4735-AA8E-2A5E245BDA2E}" type="slidenum">
              <a:rPr lang="ru-RU" altLang="ru-RU" smtClean="0"/>
              <a:pPr>
                <a:defRPr/>
              </a:pPr>
              <a:t>15</a:t>
            </a:fld>
            <a:endParaRPr lang="ru-RU" altLang="ru-RU" dirty="0"/>
          </a:p>
        </p:txBody>
      </p:sp>
      <p:pic>
        <p:nvPicPr>
          <p:cNvPr id="4" name="Picture 3">
            <a:extLst>
              <a:ext uri="{FF2B5EF4-FFF2-40B4-BE49-F238E27FC236}">
                <a16:creationId xmlns:a16="http://schemas.microsoft.com/office/drawing/2014/main" id="{4C7A39FC-20F0-EB61-294F-F0497A93AF20}"/>
              </a:ext>
            </a:extLst>
          </p:cNvPr>
          <p:cNvPicPr>
            <a:picLocks noChangeAspect="1"/>
          </p:cNvPicPr>
          <p:nvPr/>
        </p:nvPicPr>
        <p:blipFill>
          <a:blip r:embed="rId3"/>
          <a:stretch>
            <a:fillRect/>
          </a:stretch>
        </p:blipFill>
        <p:spPr>
          <a:xfrm>
            <a:off x="778026" y="820726"/>
            <a:ext cx="4328932" cy="2449902"/>
          </a:xfrm>
          <a:prstGeom prst="rect">
            <a:avLst/>
          </a:prstGeom>
        </p:spPr>
      </p:pic>
      <p:pic>
        <p:nvPicPr>
          <p:cNvPr id="6" name="Picture 5">
            <a:extLst>
              <a:ext uri="{FF2B5EF4-FFF2-40B4-BE49-F238E27FC236}">
                <a16:creationId xmlns:a16="http://schemas.microsoft.com/office/drawing/2014/main" id="{37B9E0A4-6F82-AA5A-6693-60BCA4AC60BD}"/>
              </a:ext>
            </a:extLst>
          </p:cNvPr>
          <p:cNvPicPr>
            <a:picLocks noChangeAspect="1"/>
          </p:cNvPicPr>
          <p:nvPr/>
        </p:nvPicPr>
        <p:blipFill>
          <a:blip r:embed="rId4"/>
          <a:stretch>
            <a:fillRect/>
          </a:stretch>
        </p:blipFill>
        <p:spPr>
          <a:xfrm>
            <a:off x="835899" y="3587373"/>
            <a:ext cx="4213185" cy="2409645"/>
          </a:xfrm>
          <a:prstGeom prst="rect">
            <a:avLst/>
          </a:prstGeom>
        </p:spPr>
      </p:pic>
      <p:sp>
        <p:nvSpPr>
          <p:cNvPr id="8" name="TextBox 7">
            <a:extLst>
              <a:ext uri="{FF2B5EF4-FFF2-40B4-BE49-F238E27FC236}">
                <a16:creationId xmlns:a16="http://schemas.microsoft.com/office/drawing/2014/main" id="{397006F8-534C-35E4-C8CA-A0311C1BDC28}"/>
              </a:ext>
            </a:extLst>
          </p:cNvPr>
          <p:cNvSpPr txBox="1"/>
          <p:nvPr/>
        </p:nvSpPr>
        <p:spPr>
          <a:xfrm>
            <a:off x="383176" y="163325"/>
            <a:ext cx="9027041" cy="523220"/>
          </a:xfrm>
          <a:prstGeom prst="rect">
            <a:avLst/>
          </a:prstGeom>
          <a:noFill/>
        </p:spPr>
        <p:txBody>
          <a:bodyPr wrap="square">
            <a:spAutoFit/>
          </a:bodyPr>
          <a:lstStyle/>
          <a:p>
            <a:r>
              <a:rPr lang="ru-RU" sz="2800" dirty="0">
                <a:solidFill>
                  <a:schemeClr val="accent2"/>
                </a:solidFill>
              </a:rPr>
              <a:t>Лечение шизофрении с контролем микровибраций</a:t>
            </a:r>
          </a:p>
        </p:txBody>
      </p:sp>
      <p:sp>
        <p:nvSpPr>
          <p:cNvPr id="10" name="TextBox 9">
            <a:extLst>
              <a:ext uri="{FF2B5EF4-FFF2-40B4-BE49-F238E27FC236}">
                <a16:creationId xmlns:a16="http://schemas.microsoft.com/office/drawing/2014/main" id="{D49B6A01-A0DC-3791-62FA-B90253987F34}"/>
              </a:ext>
            </a:extLst>
          </p:cNvPr>
          <p:cNvSpPr txBox="1"/>
          <p:nvPr/>
        </p:nvSpPr>
        <p:spPr>
          <a:xfrm>
            <a:off x="5789047" y="1582560"/>
            <a:ext cx="3117885" cy="923330"/>
          </a:xfrm>
          <a:prstGeom prst="rect">
            <a:avLst/>
          </a:prstGeom>
          <a:noFill/>
        </p:spPr>
        <p:txBody>
          <a:bodyPr wrap="square">
            <a:spAutoFit/>
          </a:bodyPr>
          <a:lstStyle/>
          <a:p>
            <a:r>
              <a:rPr lang="ru-RU" dirty="0"/>
              <a:t>6 случаев МВ с  </a:t>
            </a:r>
          </a:p>
          <a:p>
            <a:r>
              <a:rPr lang="ru-RU" dirty="0"/>
              <a:t>успешным лечением</a:t>
            </a:r>
          </a:p>
          <a:p>
            <a:r>
              <a:rPr lang="ru-RU" dirty="0"/>
              <a:t>Рорахер</a:t>
            </a:r>
            <a:r>
              <a:rPr lang="en-US" dirty="0"/>
              <a:t>&amp;</a:t>
            </a:r>
            <a:r>
              <a:rPr lang="ru-RU" dirty="0" err="1"/>
              <a:t>Иманага</a:t>
            </a:r>
            <a:r>
              <a:rPr lang="en-US" dirty="0"/>
              <a:t>, 1969</a:t>
            </a:r>
            <a:endParaRPr lang="ru-RU" dirty="0"/>
          </a:p>
        </p:txBody>
      </p:sp>
      <p:sp>
        <p:nvSpPr>
          <p:cNvPr id="12" name="TextBox 11">
            <a:extLst>
              <a:ext uri="{FF2B5EF4-FFF2-40B4-BE49-F238E27FC236}">
                <a16:creationId xmlns:a16="http://schemas.microsoft.com/office/drawing/2014/main" id="{79A31660-3C3A-E8EC-1FA3-CEDDE626590E}"/>
              </a:ext>
            </a:extLst>
          </p:cNvPr>
          <p:cNvSpPr txBox="1"/>
          <p:nvPr/>
        </p:nvSpPr>
        <p:spPr>
          <a:xfrm>
            <a:off x="5849815" y="4167445"/>
            <a:ext cx="2853918" cy="1477328"/>
          </a:xfrm>
          <a:prstGeom prst="rect">
            <a:avLst/>
          </a:prstGeom>
          <a:noFill/>
        </p:spPr>
        <p:txBody>
          <a:bodyPr wrap="square">
            <a:spAutoFit/>
          </a:bodyPr>
          <a:lstStyle/>
          <a:p>
            <a:r>
              <a:rPr lang="ru-RU" dirty="0"/>
              <a:t>6 случаев МВ с  </a:t>
            </a:r>
          </a:p>
          <a:p>
            <a:r>
              <a:rPr lang="ru-RU" dirty="0"/>
              <a:t>безрезультативным лечением</a:t>
            </a:r>
          </a:p>
          <a:p>
            <a:r>
              <a:rPr lang="ru-RU" dirty="0" err="1"/>
              <a:t>Рорахер&amp;Иманага</a:t>
            </a:r>
            <a:r>
              <a:rPr lang="ru-RU" dirty="0"/>
              <a:t>, 1969</a:t>
            </a:r>
          </a:p>
          <a:p>
            <a:endParaRPr lang="ru-RU" dirty="0"/>
          </a:p>
        </p:txBody>
      </p:sp>
    </p:spTree>
    <p:extLst>
      <p:ext uri="{BB962C8B-B14F-4D97-AF65-F5344CB8AC3E}">
        <p14:creationId xmlns:p14="http://schemas.microsoft.com/office/powerpoint/2010/main" val="376050014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vestibul3"/>
          <p:cNvPicPr>
            <a:picLocks noChangeAspect="1"/>
          </p:cNvPicPr>
          <p:nvPr/>
        </p:nvPicPr>
        <p:blipFill>
          <a:blip r:embed="rId3">
            <a:grayscl/>
            <a:extLst>
              <a:ext uri="{BEBA8EAE-BF5A-486C-A8C5-ECC9F3942E4B}">
                <a14:imgProps xmlns:a14="http://schemas.microsoft.com/office/drawing/2010/main">
                  <a14:imgLayer r:embed="rId4">
                    <a14:imgEffect>
                      <a14:brightnessContrast bright="12000" contrast="1000"/>
                    </a14:imgEffect>
                  </a14:imgLayer>
                </a14:imgProps>
              </a:ext>
              <a:ext uri="{28A0092B-C50C-407E-A947-70E740481C1C}">
                <a14:useLocalDpi xmlns:a14="http://schemas.microsoft.com/office/drawing/2010/main" val="0"/>
              </a:ext>
            </a:extLst>
          </a:blip>
          <a:srcRect l="1755" t="2325"/>
          <a:stretch>
            <a:fillRect/>
          </a:stretch>
        </p:blipFill>
        <p:spPr bwMode="auto">
          <a:xfrm>
            <a:off x="220717" y="672662"/>
            <a:ext cx="8662933" cy="580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811338" y="1338263"/>
            <a:ext cx="1584325" cy="143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pic>
        <p:nvPicPr>
          <p:cNvPr id="1843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8063" y="901700"/>
            <a:ext cx="32607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aphicFrame>
        <p:nvGraphicFramePr>
          <p:cNvPr id="7" name="Схема 6"/>
          <p:cNvGraphicFramePr/>
          <p:nvPr>
            <p:extLst>
              <p:ext uri="{D42A27DB-BD31-4B8C-83A1-F6EECF244321}">
                <p14:modId xmlns:p14="http://schemas.microsoft.com/office/powerpoint/2010/main" val="242262308"/>
              </p:ext>
            </p:extLst>
          </p:nvPr>
        </p:nvGraphicFramePr>
        <p:xfrm>
          <a:off x="5265390" y="964264"/>
          <a:ext cx="3135240" cy="52253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ectangle 8"/>
          <p:cNvSpPr/>
          <p:nvPr/>
        </p:nvSpPr>
        <p:spPr>
          <a:xfrm>
            <a:off x="2290763" y="5761038"/>
            <a:ext cx="695325" cy="428625"/>
          </a:xfrm>
          <a:prstGeom prst="rect">
            <a:avLst/>
          </a:prstGeom>
        </p:spPr>
        <p:txBody>
          <a:bodyPr wrap="none">
            <a:spAutoFit/>
          </a:bodyPr>
          <a:lstStyle/>
          <a:p>
            <a:pPr algn="ctr">
              <a:defRPr/>
            </a:pPr>
            <a:r>
              <a:rPr lang="en-US" sz="2177" dirty="0">
                <a:latin typeface="Calibri" pitchFamily="34"/>
                <a:ea typeface="Microsoft YaHei" pitchFamily="2"/>
                <a:cs typeface="Mangal" pitchFamily="2"/>
              </a:rPr>
              <a:t>VER </a:t>
            </a:r>
            <a:endParaRPr lang="ru-RU" sz="2177" dirty="0">
              <a:ea typeface="Tahoma" pitchFamily="34" charset="0"/>
              <a:cs typeface="Tahoma" pitchFamily="34" charset="0"/>
            </a:endParaRPr>
          </a:p>
        </p:txBody>
      </p:sp>
      <p:sp>
        <p:nvSpPr>
          <p:cNvPr id="10" name="TextBox 9"/>
          <p:cNvSpPr txBox="1"/>
          <p:nvPr/>
        </p:nvSpPr>
        <p:spPr>
          <a:xfrm>
            <a:off x="392111" y="-41842"/>
            <a:ext cx="8359775" cy="613286"/>
          </a:xfrm>
          <a:prstGeom prst="rect">
            <a:avLst/>
          </a:prstGeom>
          <a:noFill/>
          <a:ln>
            <a:noFill/>
          </a:ln>
        </p:spPr>
        <p:txBody>
          <a:bodyPr wrap="square" lIns="81638" tIns="40819" rIns="81638" bIns="40819"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r>
              <a:rPr lang="ru-RU" sz="3600" b="1" dirty="0">
                <a:solidFill>
                  <a:schemeClr val="accent2"/>
                </a:solidFill>
                <a:latin typeface="+mn-lt"/>
                <a:ea typeface="Microsoft YaHei" pitchFamily="2"/>
                <a:cs typeface="Mangal" pitchFamily="2"/>
              </a:rPr>
              <a:t>Вестибулярно-эмоциональный рефлекс </a:t>
            </a:r>
          </a:p>
        </p:txBody>
      </p:sp>
      <p:sp>
        <p:nvSpPr>
          <p:cNvPr id="12" name="Slide Number Placeholder 6"/>
          <p:cNvSpPr>
            <a:spLocks noGrp="1"/>
          </p:cNvSpPr>
          <p:nvPr>
            <p:ph type="sldNum" sz="quarter" idx="12"/>
          </p:nvPr>
        </p:nvSpPr>
        <p:spPr>
          <a:xfrm>
            <a:off x="8458200" y="6418263"/>
            <a:ext cx="425450" cy="307975"/>
          </a:xfrm>
        </p:spPr>
        <p:txBody>
          <a:bodyPr anchor="ctr" anchorCtr="1">
            <a:spAutoFit/>
          </a:bodyPr>
          <a:lstStyle/>
          <a:p>
            <a:pPr>
              <a:defRPr/>
            </a:pPr>
            <a:fld id="{E6EAF9AA-203C-4E1A-9B5C-F5443B3186AA}" type="slidenum">
              <a:rPr lang="ru-RU">
                <a:latin typeface="+mn-lt"/>
              </a:rPr>
              <a:pPr>
                <a:defRPr/>
              </a:pPr>
              <a:t>16</a:t>
            </a:fld>
            <a:endParaRPr lang="ru-RU" dirty="0">
              <a:latin typeface="+mn-lt"/>
            </a:endParaRPr>
          </a:p>
        </p:txBody>
      </p:sp>
      <p:grpSp>
        <p:nvGrpSpPr>
          <p:cNvPr id="11" name="Группа 10"/>
          <p:cNvGrpSpPr/>
          <p:nvPr/>
        </p:nvGrpSpPr>
        <p:grpSpPr>
          <a:xfrm>
            <a:off x="6370885" y="4154178"/>
            <a:ext cx="335508" cy="279590"/>
            <a:chOff x="1399865" y="1913723"/>
            <a:chExt cx="335508" cy="279590"/>
          </a:xfrm>
        </p:grpSpPr>
        <p:sp>
          <p:nvSpPr>
            <p:cNvPr id="14" name="Стрелка вправо 13"/>
            <p:cNvSpPr/>
            <p:nvPr/>
          </p:nvSpPr>
          <p:spPr>
            <a:xfrm rot="5400000">
              <a:off x="1427824" y="1885764"/>
              <a:ext cx="279590" cy="335508"/>
            </a:xfrm>
            <a:prstGeom prst="rightArrow">
              <a:avLst>
                <a:gd name="adj1" fmla="val 60000"/>
                <a:gd name="adj2" fmla="val 50000"/>
              </a:avLst>
            </a:prstGeom>
            <a:solidFill>
              <a:schemeClr val="tx1"/>
            </a:solidFill>
          </p:spPr>
          <p:style>
            <a:lnRef idx="0">
              <a:schemeClr val="dk1">
                <a:tint val="60000"/>
                <a:hueOff val="0"/>
                <a:satOff val="0"/>
                <a:lumOff val="0"/>
                <a:alphaOff val="0"/>
              </a:schemeClr>
            </a:lnRef>
            <a:fillRef idx="1">
              <a:scrgbClr r="0" g="0" b="0"/>
            </a:fillRef>
            <a:effectRef idx="0">
              <a:schemeClr val="dk1">
                <a:tint val="60000"/>
                <a:hueOff val="0"/>
                <a:satOff val="0"/>
                <a:lumOff val="0"/>
                <a:alphaOff val="0"/>
              </a:schemeClr>
            </a:effectRef>
            <a:fontRef idx="minor">
              <a:schemeClr val="dk1">
                <a:hueOff val="0"/>
                <a:satOff val="0"/>
                <a:lumOff val="0"/>
                <a:alphaOff val="0"/>
              </a:schemeClr>
            </a:fontRef>
          </p:style>
        </p:sp>
        <p:sp>
          <p:nvSpPr>
            <p:cNvPr id="15" name="Стрелка вправо 4"/>
            <p:cNvSpPr txBox="1"/>
            <p:nvPr/>
          </p:nvSpPr>
          <p:spPr>
            <a:xfrm>
              <a:off x="1466968" y="1913723"/>
              <a:ext cx="201304" cy="1957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p:txBody>
        </p:sp>
      </p:grpSp>
    </p:spTree>
    <p:extLst>
      <p:ext uri="{BB962C8B-B14F-4D97-AF65-F5344CB8AC3E}">
        <p14:creationId xmlns:p14="http://schemas.microsoft.com/office/powerpoint/2010/main" val="80332211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A51165B-B1AE-4C7D-99D6-72E1466561F8}" type="slidenum">
              <a:rPr lang="ru-RU" altLang="ru-RU" sz="1400" smtClean="0">
                <a:solidFill>
                  <a:srgbClr val="000000"/>
                </a:solidFill>
              </a:rPr>
              <a:pPr>
                <a:spcBef>
                  <a:spcPct val="0"/>
                </a:spcBef>
                <a:buFontTx/>
                <a:buNone/>
              </a:pPr>
              <a:t>17</a:t>
            </a:fld>
            <a:endParaRPr lang="ru-RU" altLang="ru-RU" sz="1400" dirty="0">
              <a:solidFill>
                <a:srgbClr val="000000"/>
              </a:solidFill>
            </a:endParaRPr>
          </a:p>
        </p:txBody>
      </p:sp>
      <p:sp>
        <p:nvSpPr>
          <p:cNvPr id="7170" name="Rectangle 2"/>
          <p:cNvSpPr>
            <a:spLocks noGrp="1" noChangeArrowheads="1"/>
          </p:cNvSpPr>
          <p:nvPr>
            <p:ph type="title"/>
          </p:nvPr>
        </p:nvSpPr>
        <p:spPr>
          <a:xfrm>
            <a:off x="49213" y="152400"/>
            <a:ext cx="8878887" cy="782638"/>
          </a:xfrm>
        </p:spPr>
        <p:txBody>
          <a:bodyPr/>
          <a:lstStyle/>
          <a:p>
            <a:pPr eaLnBrk="1" hangingPunct="1">
              <a:defRPr/>
            </a:pPr>
            <a:r>
              <a:rPr lang="ru-RU" sz="3200" dirty="0">
                <a:solidFill>
                  <a:schemeClr val="accent2"/>
                </a:solidFill>
              </a:rPr>
              <a:t>Системы виброизображения первого поколения. Средства измерения прямого преобразования.</a:t>
            </a:r>
            <a:endParaRPr lang="ru-RU" sz="3200" dirty="0">
              <a:solidFill>
                <a:schemeClr val="accent2"/>
              </a:solidFill>
              <a:effectLst>
                <a:outerShdw blurRad="38100" dist="38100" dir="2700000" algn="tl">
                  <a:srgbClr val="C0C0C0"/>
                </a:outerShdw>
              </a:effectLst>
            </a:endParaRPr>
          </a:p>
        </p:txBody>
      </p:sp>
      <p:sp>
        <p:nvSpPr>
          <p:cNvPr id="6148" name="Rectangle 5"/>
          <p:cNvSpPr>
            <a:spLocks noChangeArrowheads="1"/>
          </p:cNvSpPr>
          <p:nvPr/>
        </p:nvSpPr>
        <p:spPr bwMode="auto">
          <a:xfrm>
            <a:off x="227013" y="1277938"/>
            <a:ext cx="85217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buFontTx/>
              <a:buNone/>
            </a:pPr>
            <a:endParaRPr lang="ru-RU" altLang="en-US" sz="2800" dirty="0">
              <a:solidFill>
                <a:srgbClr val="3333CC"/>
              </a:solidFill>
            </a:endParaRPr>
          </a:p>
        </p:txBody>
      </p:sp>
      <p:cxnSp>
        <p:nvCxnSpPr>
          <p:cNvPr id="39" name="Прямая со стрелкой 38"/>
          <p:cNvCxnSpPr/>
          <p:nvPr/>
        </p:nvCxnSpPr>
        <p:spPr>
          <a:xfrm>
            <a:off x="5440680" y="10107930"/>
            <a:ext cx="390525" cy="0"/>
          </a:xfrm>
          <a:prstGeom prst="straightConnector1">
            <a:avLst/>
          </a:prstGeom>
          <a:noFill/>
          <a:ln w="6350" cap="flat" cmpd="sng" algn="ctr">
            <a:solidFill>
              <a:sysClr val="windowText" lastClr="000000"/>
            </a:solidFill>
            <a:prstDash val="solid"/>
            <a:miter lim="800000"/>
            <a:tailEnd type="triangle"/>
          </a:ln>
          <a:effectLst/>
        </p:spPr>
      </p:cxnSp>
      <p:grpSp>
        <p:nvGrpSpPr>
          <p:cNvPr id="40" name="Группа 39"/>
          <p:cNvGrpSpPr/>
          <p:nvPr/>
        </p:nvGrpSpPr>
        <p:grpSpPr>
          <a:xfrm>
            <a:off x="946637" y="1604396"/>
            <a:ext cx="7082451" cy="1568316"/>
            <a:chOff x="946637" y="1604396"/>
            <a:chExt cx="7082451" cy="1568316"/>
          </a:xfrm>
        </p:grpSpPr>
        <p:cxnSp>
          <p:nvCxnSpPr>
            <p:cNvPr id="41" name="Прямая со стрелкой 18"/>
            <p:cNvCxnSpPr/>
            <p:nvPr/>
          </p:nvCxnSpPr>
          <p:spPr>
            <a:xfrm>
              <a:off x="5380321" y="2433693"/>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2" name="Прямая со стрелкой 23"/>
            <p:cNvCxnSpPr/>
            <p:nvPr/>
          </p:nvCxnSpPr>
          <p:spPr>
            <a:xfrm>
              <a:off x="7422258" y="2445351"/>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3" name="Прямая со стрелкой 19"/>
            <p:cNvCxnSpPr/>
            <p:nvPr/>
          </p:nvCxnSpPr>
          <p:spPr>
            <a:xfrm>
              <a:off x="6395616" y="2433693"/>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5" name="Прямая со стрелкой 17"/>
            <p:cNvCxnSpPr/>
            <p:nvPr/>
          </p:nvCxnSpPr>
          <p:spPr>
            <a:xfrm>
              <a:off x="4376991" y="2433693"/>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6" name="Прямая со стрелкой 16"/>
            <p:cNvCxnSpPr/>
            <p:nvPr/>
          </p:nvCxnSpPr>
          <p:spPr>
            <a:xfrm>
              <a:off x="3433914" y="2433693"/>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7" name="Прямая со стрелкой 15"/>
            <p:cNvCxnSpPr/>
            <p:nvPr/>
          </p:nvCxnSpPr>
          <p:spPr>
            <a:xfrm>
              <a:off x="2450016" y="2445353"/>
              <a:ext cx="473657" cy="0"/>
            </a:xfrm>
            <a:prstGeom prst="straightConnector1">
              <a:avLst/>
            </a:prstGeom>
            <a:noFill/>
            <a:ln w="6350" cap="flat" cmpd="sng" algn="ctr">
              <a:solidFill>
                <a:sysClr val="windowText" lastClr="000000"/>
              </a:solidFill>
              <a:prstDash val="solid"/>
              <a:miter lim="800000"/>
              <a:tailEnd type="triangle"/>
            </a:ln>
            <a:effectLst/>
          </p:spPr>
        </p:cxnSp>
        <p:cxnSp>
          <p:nvCxnSpPr>
            <p:cNvPr id="48" name="Прямая со стрелкой 14"/>
            <p:cNvCxnSpPr/>
            <p:nvPr/>
          </p:nvCxnSpPr>
          <p:spPr>
            <a:xfrm>
              <a:off x="946637" y="2460344"/>
              <a:ext cx="473657" cy="0"/>
            </a:xfrm>
            <a:prstGeom prst="straightConnector1">
              <a:avLst/>
            </a:prstGeom>
            <a:noFill/>
            <a:ln w="6350" cap="flat" cmpd="sng" algn="ctr">
              <a:solidFill>
                <a:sysClr val="windowText" lastClr="000000"/>
              </a:solidFill>
              <a:prstDash val="solid"/>
              <a:miter lim="800000"/>
              <a:tailEnd type="triangle"/>
            </a:ln>
            <a:effectLst/>
          </p:spPr>
        </p:cxnSp>
        <p:sp>
          <p:nvSpPr>
            <p:cNvPr id="49" name="Надпись 2"/>
            <p:cNvSpPr txBox="1">
              <a:spLocks noChangeArrowheads="1"/>
            </p:cNvSpPr>
            <p:nvPr/>
          </p:nvSpPr>
          <p:spPr bwMode="auto">
            <a:xfrm>
              <a:off x="1428766" y="1604397"/>
              <a:ext cx="1013549" cy="1568315"/>
            </a:xfrm>
            <a:prstGeom prst="rect">
              <a:avLst/>
            </a:prstGeom>
            <a:solidFill>
              <a:srgbClr val="FFFFFF"/>
            </a:solidFill>
            <a:ln w="9525">
              <a:solidFill>
                <a:srgbClr val="000000"/>
              </a:solidFill>
              <a:miter lim="800000"/>
              <a:headEnd/>
              <a:tailEnd/>
            </a:ln>
          </p:spPr>
          <p:txBody>
            <a:bodyPr rot="0" vert="horz" wrap="square" lIns="36000" tIns="45720" rIns="36000" bIns="45720" anchor="ctr" anchorCtr="0">
              <a:noAutofit/>
            </a:bodyPr>
            <a:lstStyle/>
            <a:p>
              <a:pPr marL="36000" algn="ctr">
                <a:spcBef>
                  <a:spcPts val="600"/>
                </a:spcBef>
                <a:spcAft>
                  <a:spcPts val="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Движения головы</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0" name="Надпись 2"/>
                <p:cNvSpPr txBox="1">
                  <a:spLocks noChangeArrowheads="1"/>
                </p:cNvSpPr>
                <p:nvPr/>
              </p:nvSpPr>
              <p:spPr bwMode="auto">
                <a:xfrm>
                  <a:off x="2912534" y="1604397"/>
                  <a:ext cx="508315" cy="1568315"/>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ru-RU" i="1"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ru-RU" i="1">
                                <a:effectLst/>
                                <a:latin typeface="Cambria Math" panose="02040503050406030204" pitchFamily="18" charset="0"/>
                                <a:ea typeface="Calibri" panose="020F0502020204030204" pitchFamily="34" charset="0"/>
                                <a:cs typeface="Times New Roman" panose="02020603050405020304" pitchFamily="18" charset="0"/>
                              </a:rPr>
                              <m:t>𝑑𝐸</m:t>
                            </m:r>
                          </m:num>
                          <m:den>
                            <m:r>
                              <a:rPr lang="ru-RU" i="1">
                                <a:effectLst/>
                                <a:latin typeface="Cambria Math" panose="02040503050406030204" pitchFamily="18" charset="0"/>
                                <a:ea typeface="Calibri" panose="020F0502020204030204" pitchFamily="34" charset="0"/>
                                <a:cs typeface="Times New Roman" panose="02020603050405020304" pitchFamily="18" charset="0"/>
                              </a:rPr>
                              <m:t>𝑑𝑡</m:t>
                            </m:r>
                          </m:den>
                        </m:f>
                      </m:oMath>
                    </m:oMathPara>
                  </a14:m>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Надпись 2"/>
                <p:cNvSpPr txBox="1">
                  <a:spLocks noRot="1" noChangeAspect="1" noMove="1" noResize="1" noEditPoints="1" noAdjustHandles="1" noChangeArrowheads="1" noChangeShapeType="1" noTextEdit="1"/>
                </p:cNvSpPr>
                <p:nvPr/>
              </p:nvSpPr>
              <p:spPr bwMode="auto">
                <a:xfrm>
                  <a:off x="2912534" y="1604397"/>
                  <a:ext cx="508315" cy="1568315"/>
                </a:xfrm>
                <a:prstGeom prst="rect">
                  <a:avLst/>
                </a:prstGeom>
                <a:blipFill>
                  <a:blip r:embed="rId3"/>
                  <a:stretch>
                    <a:fillRect/>
                  </a:stretch>
                </a:blipFill>
                <a:ln w="9525">
                  <a:solidFill>
                    <a:srgbClr val="000000"/>
                  </a:solidFill>
                  <a:miter lim="800000"/>
                  <a:headEnd/>
                  <a:tailEnd/>
                </a:ln>
              </p:spPr>
              <p:txBody>
                <a:bodyPr/>
                <a:lstStyle/>
                <a:p>
                  <a:r>
                    <a:rPr lang="ru-RU">
                      <a:noFill/>
                    </a:rPr>
                    <a:t> </a:t>
                  </a:r>
                </a:p>
              </p:txBody>
            </p:sp>
          </mc:Fallback>
        </mc:AlternateContent>
        <p:sp>
          <p:nvSpPr>
            <p:cNvPr id="51" name="Надпись 2"/>
            <p:cNvSpPr txBox="1">
              <a:spLocks noChangeArrowheads="1"/>
            </p:cNvSpPr>
            <p:nvPr/>
          </p:nvSpPr>
          <p:spPr bwMode="auto">
            <a:xfrm>
              <a:off x="6912403" y="1604396"/>
              <a:ext cx="509855" cy="1568316"/>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P</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E</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Надпись 2"/>
            <p:cNvSpPr txBox="1">
              <a:spLocks noChangeArrowheads="1"/>
            </p:cNvSpPr>
            <p:nvPr/>
          </p:nvSpPr>
          <p:spPr bwMode="auto">
            <a:xfrm>
              <a:off x="5851170" y="1604396"/>
              <a:ext cx="598425" cy="1568316"/>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0"/>
                </a:spcAft>
              </a:pPr>
              <a:r>
                <a:rPr lang="ru-RU"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P</a:t>
              </a:r>
              <a:r>
                <a:rPr lang="en-US"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Надпись 2"/>
            <p:cNvSpPr txBox="1">
              <a:spLocks noChangeArrowheads="1"/>
            </p:cNvSpPr>
            <p:nvPr/>
          </p:nvSpPr>
          <p:spPr bwMode="auto">
            <a:xfrm>
              <a:off x="1026735" y="1856136"/>
              <a:ext cx="393559" cy="604874"/>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X</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Надпись 2"/>
            <p:cNvSpPr txBox="1">
              <a:spLocks noChangeArrowheads="1"/>
            </p:cNvSpPr>
            <p:nvPr/>
          </p:nvSpPr>
          <p:spPr bwMode="auto">
            <a:xfrm>
              <a:off x="2450016" y="1785399"/>
              <a:ext cx="461334" cy="691491"/>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Надпись 2"/>
            <p:cNvSpPr txBox="1">
              <a:spLocks noChangeArrowheads="1"/>
            </p:cNvSpPr>
            <p:nvPr/>
          </p:nvSpPr>
          <p:spPr bwMode="auto">
            <a:xfrm>
              <a:off x="3430447" y="1688899"/>
              <a:ext cx="461334" cy="756454"/>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6" name="Надпись 2"/>
            <p:cNvSpPr txBox="1">
              <a:spLocks noChangeArrowheads="1"/>
            </p:cNvSpPr>
            <p:nvPr/>
          </p:nvSpPr>
          <p:spPr bwMode="auto">
            <a:xfrm>
              <a:off x="4380072" y="1682338"/>
              <a:ext cx="517557" cy="763013"/>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Надпись 2"/>
            <p:cNvSpPr txBox="1">
              <a:spLocks noChangeArrowheads="1"/>
            </p:cNvSpPr>
            <p:nvPr/>
          </p:nvSpPr>
          <p:spPr bwMode="auto">
            <a:xfrm>
              <a:off x="5315482" y="1728893"/>
              <a:ext cx="517557" cy="708148"/>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Надпись 2"/>
            <p:cNvSpPr txBox="1">
              <a:spLocks noChangeArrowheads="1"/>
            </p:cNvSpPr>
            <p:nvPr/>
          </p:nvSpPr>
          <p:spPr bwMode="auto">
            <a:xfrm>
              <a:off x="6395616" y="1783957"/>
              <a:ext cx="517557" cy="649738"/>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en-US" baseline="-250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Надпись 2"/>
            <p:cNvSpPr txBox="1">
              <a:spLocks noChangeArrowheads="1"/>
            </p:cNvSpPr>
            <p:nvPr/>
          </p:nvSpPr>
          <p:spPr bwMode="auto">
            <a:xfrm>
              <a:off x="7375981" y="1812316"/>
              <a:ext cx="653107" cy="606318"/>
            </a:xfrm>
            <a:prstGeom prst="rect">
              <a:avLst/>
            </a:prstGeom>
            <a:noFill/>
            <a:ln w="9525">
              <a:noFill/>
              <a:miter lim="800000"/>
              <a:headEnd/>
              <a:tailEnd/>
            </a:ln>
          </p:spPr>
          <p:txBody>
            <a:bodyPr rot="0" vert="horz" wrap="square" lIns="91440" tIns="45720" rIns="91440" bIns="45720" anchor="b" anchorCtr="0">
              <a:noAutofit/>
            </a:bodyPr>
            <a:lstStyle/>
            <a:p>
              <a:pPr algn="ctr">
                <a:lnSpc>
                  <a:spcPct val="107000"/>
                </a:lnSpc>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Y</a:t>
              </a:r>
              <a:r>
                <a:rPr lang="ru-RU" baseline="-25000" dirty="0">
                  <a:effectLst/>
                  <a:latin typeface="Times New Roman" panose="02020603050405020304" pitchFamily="18" charset="0"/>
                  <a:ea typeface="Calibri" panose="020F0502020204030204" pitchFamily="34" charset="0"/>
                  <a:cs typeface="Times New Roman" panose="02020603050405020304" pitchFamily="18" charset="0"/>
                </a:rPr>
                <a:t>вых</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0" name="Надпись 2"/>
                <p:cNvSpPr txBox="1">
                  <a:spLocks noChangeArrowheads="1"/>
                </p:cNvSpPr>
                <p:nvPr/>
              </p:nvSpPr>
              <p:spPr bwMode="auto">
                <a:xfrm>
                  <a:off x="3916322" y="1604398"/>
                  <a:ext cx="501104" cy="1568314"/>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ru-RU" i="1">
                                <a:effectLst/>
                                <a:latin typeface="Cambria Math" panose="02040503050406030204" pitchFamily="18" charset="0"/>
                                <a:ea typeface="Calibri" panose="020F0502020204030204" pitchFamily="34" charset="0"/>
                                <a:cs typeface="Times New Roman" panose="02020603050405020304" pitchFamily="18" charset="0"/>
                              </a:rPr>
                            </m:ctrlPr>
                          </m:fPr>
                          <m:num>
                            <m:r>
                              <a:rPr lang="ru-RU" i="1">
                                <a:effectLst/>
                                <a:latin typeface="Cambria Math" panose="02040503050406030204" pitchFamily="18" charset="0"/>
                                <a:ea typeface="Calibri" panose="020F0502020204030204" pitchFamily="34" charset="0"/>
                                <a:cs typeface="Times New Roman" panose="02020603050405020304" pitchFamily="18" charset="0"/>
                              </a:rPr>
                              <m:t>𝑑𝑞</m:t>
                            </m:r>
                          </m:num>
                          <m:den>
                            <m:r>
                              <a:rPr lang="ru-RU" i="1">
                                <a:effectLst/>
                                <a:latin typeface="Cambria Math" panose="02040503050406030204" pitchFamily="18" charset="0"/>
                                <a:ea typeface="Calibri" panose="020F0502020204030204" pitchFamily="34" charset="0"/>
                                <a:cs typeface="Times New Roman" panose="02020603050405020304" pitchFamily="18" charset="0"/>
                              </a:rPr>
                              <m:t>𝑑𝑡</m:t>
                            </m:r>
                          </m:den>
                        </m:f>
                      </m:oMath>
                    </m:oMathPara>
                  </a14:m>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7" name="Надпись 2"/>
                <p:cNvSpPr txBox="1">
                  <a:spLocks noRot="1" noChangeAspect="1" noMove="1" noResize="1" noEditPoints="1" noAdjustHandles="1" noChangeArrowheads="1" noChangeShapeType="1" noTextEdit="1"/>
                </p:cNvSpPr>
                <p:nvPr/>
              </p:nvSpPr>
              <p:spPr bwMode="auto">
                <a:xfrm>
                  <a:off x="3916322" y="1604398"/>
                  <a:ext cx="501104" cy="1568314"/>
                </a:xfrm>
                <a:prstGeom prst="rect">
                  <a:avLst/>
                </a:prstGeom>
                <a:blipFill>
                  <a:blip r:embed="rId4"/>
                  <a:stretch>
                    <a:fillRect/>
                  </a:stretch>
                </a:blipFill>
                <a:ln w="9525">
                  <a:solidFill>
                    <a:srgbClr val="000000"/>
                  </a:solidFill>
                  <a:miter lim="800000"/>
                  <a:headEnd/>
                  <a:tailEnd/>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1" name="Надпись 2"/>
                <p:cNvSpPr txBox="1">
                  <a:spLocks noChangeArrowheads="1"/>
                </p:cNvSpPr>
                <p:nvPr/>
              </p:nvSpPr>
              <p:spPr bwMode="auto">
                <a:xfrm>
                  <a:off x="4861849" y="1604398"/>
                  <a:ext cx="507544" cy="1568314"/>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ru-RU" i="1">
                                <a:effectLst/>
                                <a:latin typeface="Cambria Math" panose="02040503050406030204" pitchFamily="18" charset="0"/>
                                <a:ea typeface="Calibri" panose="020F0502020204030204" pitchFamily="34" charset="0"/>
                                <a:cs typeface="Times New Roman" panose="02020603050405020304" pitchFamily="18" charset="0"/>
                              </a:rPr>
                            </m:ctrlPr>
                          </m:fPr>
                          <m:num>
                            <m:r>
                              <a:rPr lang="ru-RU" i="1">
                                <a:effectLst/>
                                <a:latin typeface="Cambria Math" panose="02040503050406030204" pitchFamily="18" charset="0"/>
                                <a:ea typeface="Calibri" panose="020F0502020204030204" pitchFamily="34" charset="0"/>
                                <a:cs typeface="Times New Roman" panose="02020603050405020304" pitchFamily="18" charset="0"/>
                              </a:rPr>
                              <m:t>𝑑𝑈</m:t>
                            </m:r>
                          </m:num>
                          <m:den>
                            <m:r>
                              <a:rPr lang="ru-RU" i="1">
                                <a:effectLst/>
                                <a:latin typeface="Cambria Math" panose="02040503050406030204" pitchFamily="18" charset="0"/>
                                <a:ea typeface="Calibri" panose="020F0502020204030204" pitchFamily="34" charset="0"/>
                                <a:cs typeface="Times New Roman" panose="02020603050405020304" pitchFamily="18" charset="0"/>
                              </a:rPr>
                              <m:t>𝑑𝑡</m:t>
                            </m:r>
                          </m:den>
                        </m:f>
                      </m:oMath>
                    </m:oMathPara>
                  </a14:m>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8" name="Надпись 2"/>
                <p:cNvSpPr txBox="1">
                  <a:spLocks noRot="1" noChangeAspect="1" noMove="1" noResize="1" noEditPoints="1" noAdjustHandles="1" noChangeArrowheads="1" noChangeShapeType="1" noTextEdit="1"/>
                </p:cNvSpPr>
                <p:nvPr/>
              </p:nvSpPr>
              <p:spPr bwMode="auto">
                <a:xfrm>
                  <a:off x="4861849" y="1604398"/>
                  <a:ext cx="507544" cy="1568314"/>
                </a:xfrm>
                <a:prstGeom prst="rect">
                  <a:avLst/>
                </a:prstGeom>
                <a:blipFill>
                  <a:blip r:embed="rId5"/>
                  <a:stretch>
                    <a:fillRect/>
                  </a:stretch>
                </a:blipFill>
                <a:ln w="9525">
                  <a:solidFill>
                    <a:srgbClr val="000000"/>
                  </a:solidFill>
                  <a:miter lim="800000"/>
                  <a:headEnd/>
                  <a:tailEnd/>
                </a:ln>
              </p:spPr>
              <p:txBody>
                <a:bodyPr/>
                <a:lstStyle/>
                <a:p>
                  <a:r>
                    <a:rPr lang="ru-RU">
                      <a:noFill/>
                    </a:rPr>
                    <a:t> </a:t>
                  </a:r>
                </a:p>
              </p:txBody>
            </p:sp>
          </mc:Fallback>
        </mc:AlternateContent>
      </p:grpSp>
      <p:sp>
        <p:nvSpPr>
          <p:cNvPr id="62" name="Rectangle 76"/>
          <p:cNvSpPr>
            <a:spLocks noChangeArrowheads="1"/>
          </p:cNvSpPr>
          <p:nvPr/>
        </p:nvSpPr>
        <p:spPr bwMode="auto">
          <a:xfrm>
            <a:off x="288306" y="3359360"/>
            <a:ext cx="870108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en-US"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Структурная схема системы виброизображения прямого преобразования.</a:t>
            </a:r>
            <a:endParaRPr kumimoji="0" lang="en-US" altLang="en-US"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X</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 характеристики ПФС; </a:t>
            </a:r>
            <a:endPar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Y</a:t>
            </a:r>
            <a:r>
              <a:rPr kumimoji="0" lang="ru-RU" altLang="en-US" b="0" i="1"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1</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 изменение светового потока в зависимости от контраста объекта</a:t>
            </a:r>
            <a:r>
              <a:rPr lang="en-US" altLang="en-US" i="1" dirty="0">
                <a:latin typeface="+mj-lt"/>
                <a:ea typeface="Calibri" panose="020F0502020204030204" pitchFamily="34" charset="0"/>
                <a:cs typeface="Times New Roman" panose="02020603050405020304" pitchFamily="18" charset="0"/>
              </a:rPr>
              <a:t> </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и его  двигательной активности;</a:t>
            </a:r>
            <a:endPar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Y</a:t>
            </a:r>
            <a:r>
              <a:rPr kumimoji="0" lang="ru-RU" altLang="en-US" b="0" i="1"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2 </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пространственное преобразование светового потока</a:t>
            </a:r>
            <a:r>
              <a:rPr lang="en-US" altLang="en-US" i="1" dirty="0">
                <a:latin typeface="+mj-lt"/>
                <a:ea typeface="Calibri" panose="020F0502020204030204" pitchFamily="34" charset="0"/>
                <a:cs typeface="Times New Roman" panose="02020603050405020304" pitchFamily="18" charset="0"/>
              </a:rPr>
              <a:t> </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с помощью оптики телевизионной камеры; </a:t>
            </a:r>
            <a:endPar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Y</a:t>
            </a:r>
            <a:r>
              <a:rPr kumimoji="0" lang="ru-RU" altLang="en-US" b="0" i="1"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3</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 преобразование заряда в фотоприемнике; </a:t>
            </a:r>
            <a:endPar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Y</a:t>
            </a:r>
            <a:r>
              <a:rPr kumimoji="0" lang="ru-RU" altLang="en-US" b="0" i="1"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4</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 аналого-цифровое преобразование сигнала в цифру; </a:t>
            </a:r>
            <a:endPar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Y</a:t>
            </a:r>
            <a:r>
              <a:rPr kumimoji="0" lang="ru-RU" altLang="en-US" b="0" i="1"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5</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 первичные параметры виброизображения; </a:t>
            </a:r>
            <a:endPar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Y</a:t>
            </a:r>
            <a:r>
              <a:rPr kumimoji="0" lang="ru-RU" altLang="en-US" b="0" i="1" u="none" strike="noStrike" cap="none" normalizeH="0" baseline="-30000" dirty="0">
                <a:ln>
                  <a:noFill/>
                </a:ln>
                <a:solidFill>
                  <a:schemeClr val="tx1"/>
                </a:solidFill>
                <a:effectLst/>
                <a:latin typeface="+mj-lt"/>
                <a:ea typeface="Calibri" panose="020F0502020204030204" pitchFamily="34" charset="0"/>
                <a:cs typeface="Times New Roman" panose="02020603050405020304" pitchFamily="18" charset="0"/>
              </a:rPr>
              <a:t>вых</a:t>
            </a:r>
            <a:r>
              <a:rPr kumimoji="0" lang="ru-RU" altLang="en-US"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 восстановленные характеристики ПФС.</a:t>
            </a:r>
            <a:endParaRPr kumimoji="0" lang="ru-RU" altLang="en-US" b="0" i="0" u="none" strike="noStrike" cap="none" normalizeH="0" baseline="0" dirty="0">
              <a:ln>
                <a:noFill/>
              </a:ln>
              <a:solidFill>
                <a:schemeClr val="tx1"/>
              </a:solidFill>
              <a:effectLst/>
              <a:latin typeface="+mj-lt"/>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660" y="145280"/>
            <a:ext cx="7868540" cy="1176642"/>
          </a:xfrm>
        </p:spPr>
        <p:txBody>
          <a:bodyPr/>
          <a:lstStyle/>
          <a:p>
            <a:r>
              <a:rPr lang="ru-RU" sz="3600" dirty="0">
                <a:solidFill>
                  <a:schemeClr val="accent2"/>
                </a:solidFill>
              </a:rPr>
              <a:t>Базовые параметры систем виброизображения первого поколения</a:t>
            </a:r>
            <a:endParaRPr lang="en-US" sz="3600" dirty="0"/>
          </a:p>
        </p:txBody>
      </p:sp>
      <p:sp>
        <p:nvSpPr>
          <p:cNvPr id="3" name="Content Placeholder 2"/>
          <p:cNvSpPr>
            <a:spLocks noGrp="1"/>
          </p:cNvSpPr>
          <p:nvPr>
            <p:ph idx="1"/>
          </p:nvPr>
        </p:nvSpPr>
        <p:spPr>
          <a:xfrm>
            <a:off x="444381" y="1506775"/>
            <a:ext cx="8013819" cy="4842750"/>
          </a:xfrm>
        </p:spPr>
        <p:txBody>
          <a:bodyPr/>
          <a:lstStyle/>
          <a:p>
            <a:r>
              <a:rPr lang="ru-RU" dirty="0"/>
              <a:t>Амплитудные </a:t>
            </a:r>
            <a:r>
              <a:rPr lang="en-US" dirty="0"/>
              <a:t>Ai-A6</a:t>
            </a:r>
            <a:endParaRPr lang="ru-RU" dirty="0"/>
          </a:p>
          <a:p>
            <a:r>
              <a:rPr lang="ru-RU" dirty="0"/>
              <a:t>Частотные</a:t>
            </a:r>
            <a:r>
              <a:rPr lang="en-US" dirty="0"/>
              <a:t>   Fi- F12   </a:t>
            </a:r>
            <a:endParaRPr lang="ru-RU" dirty="0"/>
          </a:p>
          <a:p>
            <a:r>
              <a:rPr lang="ru-RU" dirty="0"/>
              <a:t>Симметрии</a:t>
            </a:r>
            <a:r>
              <a:rPr lang="en-US" dirty="0"/>
              <a:t>   Si-S7  </a:t>
            </a:r>
            <a:endParaRPr lang="ru-RU" dirty="0"/>
          </a:p>
          <a:p>
            <a:r>
              <a:rPr lang="ru-RU" dirty="0"/>
              <a:t>Обработки</a:t>
            </a:r>
            <a:r>
              <a:rPr lang="en-US" dirty="0"/>
              <a:t>      Pi-P30</a:t>
            </a:r>
          </a:p>
          <a:p>
            <a:pPr marL="0" indent="0">
              <a:buNone/>
            </a:pPr>
            <a:endParaRPr lang="ru-RU" dirty="0"/>
          </a:p>
          <a:p>
            <a:r>
              <a:rPr lang="ru-RU" dirty="0"/>
              <a:t>Поведенческие</a:t>
            </a:r>
            <a:r>
              <a:rPr lang="en-US" dirty="0"/>
              <a:t> E1-E16</a:t>
            </a:r>
            <a:endParaRPr lang="ru-RU" dirty="0"/>
          </a:p>
          <a:p>
            <a:endParaRPr lang="en-US" dirty="0"/>
          </a:p>
          <a:p>
            <a:r>
              <a:rPr lang="ru-RU" dirty="0"/>
              <a:t>Системные</a:t>
            </a:r>
            <a:r>
              <a:rPr lang="en-US" dirty="0"/>
              <a:t> I;</a:t>
            </a:r>
            <a:r>
              <a:rPr lang="ru-RU" dirty="0"/>
              <a:t> </a:t>
            </a:r>
            <a:r>
              <a:rPr lang="en-US" dirty="0"/>
              <a:t>E;</a:t>
            </a:r>
            <a:r>
              <a:rPr lang="ru-RU" dirty="0"/>
              <a:t> </a:t>
            </a:r>
            <a:r>
              <a:rPr lang="en-US" dirty="0"/>
              <a:t>P;</a:t>
            </a:r>
            <a:r>
              <a:rPr lang="ru-RU" dirty="0"/>
              <a:t> </a:t>
            </a:r>
            <a:r>
              <a:rPr lang="en-US" dirty="0"/>
              <a:t>M;</a:t>
            </a:r>
            <a:r>
              <a:rPr lang="ru-RU" dirty="0"/>
              <a:t> </a:t>
            </a:r>
            <a:r>
              <a:rPr lang="en-US" dirty="0"/>
              <a:t>SD</a:t>
            </a:r>
          </a:p>
        </p:txBody>
      </p:sp>
      <p:sp>
        <p:nvSpPr>
          <p:cNvPr id="4" name="Slide Number Placeholder 3"/>
          <p:cNvSpPr>
            <a:spLocks noGrp="1"/>
          </p:cNvSpPr>
          <p:nvPr>
            <p:ph type="sldNum" sz="quarter" idx="12"/>
          </p:nvPr>
        </p:nvSpPr>
        <p:spPr/>
        <p:txBody>
          <a:bodyPr/>
          <a:lstStyle/>
          <a:p>
            <a:pPr>
              <a:defRPr/>
            </a:pPr>
            <a:fld id="{E6D98964-9827-4D6F-AF97-D13E6D3C32A9}" type="slidenum">
              <a:rPr lang="ru-RU" altLang="ru-RU" smtClean="0"/>
              <a:pPr>
                <a:defRPr/>
              </a:pPr>
              <a:t>18</a:t>
            </a:fld>
            <a:endParaRPr lang="ru-RU" altLang="ru-RU" dirty="0"/>
          </a:p>
        </p:txBody>
      </p:sp>
      <p:pic>
        <p:nvPicPr>
          <p:cNvPr id="6" name="Picture 5"/>
          <p:cNvPicPr>
            <a:picLocks noChangeAspect="1"/>
          </p:cNvPicPr>
          <p:nvPr/>
        </p:nvPicPr>
        <p:blipFill>
          <a:blip r:embed="rId3"/>
          <a:stretch>
            <a:fillRect/>
          </a:stretch>
        </p:blipFill>
        <p:spPr>
          <a:xfrm>
            <a:off x="4990136" y="1543086"/>
            <a:ext cx="1676190" cy="571429"/>
          </a:xfrm>
          <a:prstGeom prst="rect">
            <a:avLst/>
          </a:prstGeom>
        </p:spPr>
      </p:pic>
      <p:pic>
        <p:nvPicPr>
          <p:cNvPr id="7" name="Picture 6"/>
          <p:cNvPicPr>
            <a:picLocks noChangeAspect="1"/>
          </p:cNvPicPr>
          <p:nvPr/>
        </p:nvPicPr>
        <p:blipFill>
          <a:blip r:embed="rId4"/>
          <a:stretch>
            <a:fillRect/>
          </a:stretch>
        </p:blipFill>
        <p:spPr>
          <a:xfrm>
            <a:off x="4732481" y="2159523"/>
            <a:ext cx="2533333" cy="542857"/>
          </a:xfrm>
          <a:prstGeom prst="rect">
            <a:avLst/>
          </a:prstGeom>
        </p:spPr>
      </p:pic>
      <p:pic>
        <p:nvPicPr>
          <p:cNvPr id="8" name="Picture 7"/>
          <p:cNvPicPr>
            <a:picLocks noChangeAspect="1"/>
          </p:cNvPicPr>
          <p:nvPr/>
        </p:nvPicPr>
        <p:blipFill>
          <a:blip r:embed="rId5"/>
          <a:stretch>
            <a:fillRect/>
          </a:stretch>
        </p:blipFill>
        <p:spPr>
          <a:xfrm>
            <a:off x="5189624" y="2809772"/>
            <a:ext cx="1619048" cy="542857"/>
          </a:xfrm>
          <a:prstGeom prst="rect">
            <a:avLst/>
          </a:prstGeom>
        </p:spPr>
      </p:pic>
      <p:pic>
        <p:nvPicPr>
          <p:cNvPr id="9" name="Picture 8"/>
          <p:cNvPicPr>
            <a:picLocks noChangeAspect="1"/>
          </p:cNvPicPr>
          <p:nvPr/>
        </p:nvPicPr>
        <p:blipFill>
          <a:blip r:embed="rId6"/>
          <a:stretch>
            <a:fillRect/>
          </a:stretch>
        </p:blipFill>
        <p:spPr>
          <a:xfrm>
            <a:off x="5189624" y="3322040"/>
            <a:ext cx="3019048" cy="704762"/>
          </a:xfrm>
          <a:prstGeom prst="rect">
            <a:avLst/>
          </a:prstGeom>
        </p:spPr>
      </p:pic>
      <p:pic>
        <p:nvPicPr>
          <p:cNvPr id="10" name="Picture 9"/>
          <p:cNvPicPr>
            <a:picLocks noChangeAspect="1"/>
          </p:cNvPicPr>
          <p:nvPr/>
        </p:nvPicPr>
        <p:blipFill>
          <a:blip r:embed="rId7"/>
          <a:stretch>
            <a:fillRect/>
          </a:stretch>
        </p:blipFill>
        <p:spPr>
          <a:xfrm>
            <a:off x="3785374" y="4864404"/>
            <a:ext cx="4085714" cy="895238"/>
          </a:xfrm>
          <a:prstGeom prst="rect">
            <a:avLst/>
          </a:prstGeom>
        </p:spPr>
      </p:pic>
    </p:spTree>
    <p:extLst>
      <p:ext uri="{BB962C8B-B14F-4D97-AF65-F5344CB8AC3E}">
        <p14:creationId xmlns:p14="http://schemas.microsoft.com/office/powerpoint/2010/main" val="182616685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69A66A6-99F4-4EE9-9F70-73E0C9A295F9}" type="slidenum">
              <a:rPr lang="ru-RU" altLang="ru-RU" sz="1400" smtClean="0"/>
              <a:pPr>
                <a:spcBef>
                  <a:spcPct val="0"/>
                </a:spcBef>
                <a:buFontTx/>
                <a:buNone/>
              </a:pPr>
              <a:t>19</a:t>
            </a:fld>
            <a:endParaRPr lang="ru-RU" altLang="ru-RU" sz="1400" dirty="0"/>
          </a:p>
        </p:txBody>
      </p:sp>
      <p:sp>
        <p:nvSpPr>
          <p:cNvPr id="7170" name="Rectangle 2"/>
          <p:cNvSpPr>
            <a:spLocks noGrp="1" noChangeArrowheads="1"/>
          </p:cNvSpPr>
          <p:nvPr>
            <p:ph type="title"/>
          </p:nvPr>
        </p:nvSpPr>
        <p:spPr>
          <a:xfrm>
            <a:off x="0" y="151850"/>
            <a:ext cx="9144000" cy="1205936"/>
          </a:xfrm>
        </p:spPr>
        <p:txBody>
          <a:bodyPr/>
          <a:lstStyle/>
          <a:p>
            <a:pPr eaLnBrk="1" hangingPunct="1">
              <a:defRPr/>
            </a:pPr>
            <a:r>
              <a:rPr lang="ru-RU" sz="2800" dirty="0">
                <a:solidFill>
                  <a:schemeClr val="accent2"/>
                </a:solidFill>
              </a:rPr>
              <a:t>Поведенческие параметры как характеристики микродвижений головы, имеющие минимальную корреляцию между собой</a:t>
            </a:r>
            <a:endParaRPr lang="ru-RU" sz="2800" dirty="0">
              <a:solidFill>
                <a:schemeClr val="accent2"/>
              </a:solidFill>
              <a:effectLst>
                <a:outerShdw blurRad="38100" dist="38100" dir="2700000" algn="tl">
                  <a:srgbClr val="C0C0C0"/>
                </a:outerShdw>
              </a:effectLst>
            </a:endParaRPr>
          </a:p>
        </p:txBody>
      </p:sp>
      <p:sp>
        <p:nvSpPr>
          <p:cNvPr id="8196" name="Rectangle 5"/>
          <p:cNvSpPr>
            <a:spLocks noChangeArrowheads="1"/>
          </p:cNvSpPr>
          <p:nvPr/>
        </p:nvSpPr>
        <p:spPr bwMode="auto">
          <a:xfrm>
            <a:off x="227013" y="1277938"/>
            <a:ext cx="85217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buFontTx/>
              <a:buNone/>
            </a:pPr>
            <a:endParaRPr lang="ru-RU" altLang="en-US" sz="2800" dirty="0">
              <a:solidFill>
                <a:schemeClr val="accent2"/>
              </a:solidFill>
            </a:endParaRPr>
          </a:p>
        </p:txBody>
      </p:sp>
      <p:sp>
        <p:nvSpPr>
          <p:cNvPr id="6" name="Rectangle 12"/>
          <p:cNvSpPr>
            <a:spLocks noChangeArrowheads="1"/>
          </p:cNvSpPr>
          <p:nvPr/>
        </p:nvSpPr>
        <p:spPr bwMode="auto">
          <a:xfrm>
            <a:off x="49213" y="-511126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7" name="Rectangle 22"/>
          <p:cNvSpPr>
            <a:spLocks noChangeArrowheads="1"/>
          </p:cNvSpPr>
          <p:nvPr/>
        </p:nvSpPr>
        <p:spPr bwMode="auto">
          <a:xfrm>
            <a:off x="49213" y="-465406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graphicFrame>
        <p:nvGraphicFramePr>
          <p:cNvPr id="2" name="Table 1"/>
          <p:cNvGraphicFramePr>
            <a:graphicFrameLocks noGrp="1"/>
          </p:cNvGraphicFramePr>
          <p:nvPr>
            <p:extLst>
              <p:ext uri="{D42A27DB-BD31-4B8C-83A1-F6EECF244321}">
                <p14:modId xmlns:p14="http://schemas.microsoft.com/office/powerpoint/2010/main" val="3995213000"/>
              </p:ext>
            </p:extLst>
          </p:nvPr>
        </p:nvGraphicFramePr>
        <p:xfrm>
          <a:off x="1152415" y="1465110"/>
          <a:ext cx="6614729" cy="4530985"/>
        </p:xfrm>
        <a:graphic>
          <a:graphicData uri="http://schemas.openxmlformats.org/drawingml/2006/table">
            <a:tbl>
              <a:tblPr/>
              <a:tblGrid>
                <a:gridCol w="2021970">
                  <a:extLst>
                    <a:ext uri="{9D8B030D-6E8A-4147-A177-3AD203B41FA5}">
                      <a16:colId xmlns:a16="http://schemas.microsoft.com/office/drawing/2014/main" val="2451504167"/>
                    </a:ext>
                  </a:extLst>
                </a:gridCol>
                <a:gridCol w="1270952">
                  <a:extLst>
                    <a:ext uri="{9D8B030D-6E8A-4147-A177-3AD203B41FA5}">
                      <a16:colId xmlns:a16="http://schemas.microsoft.com/office/drawing/2014/main" val="2572996853"/>
                    </a:ext>
                  </a:extLst>
                </a:gridCol>
                <a:gridCol w="1270952">
                  <a:extLst>
                    <a:ext uri="{9D8B030D-6E8A-4147-A177-3AD203B41FA5}">
                      <a16:colId xmlns:a16="http://schemas.microsoft.com/office/drawing/2014/main" val="2801195392"/>
                    </a:ext>
                  </a:extLst>
                </a:gridCol>
                <a:gridCol w="1126526">
                  <a:extLst>
                    <a:ext uri="{9D8B030D-6E8A-4147-A177-3AD203B41FA5}">
                      <a16:colId xmlns:a16="http://schemas.microsoft.com/office/drawing/2014/main" val="4102336826"/>
                    </a:ext>
                  </a:extLst>
                </a:gridCol>
                <a:gridCol w="924329">
                  <a:extLst>
                    <a:ext uri="{9D8B030D-6E8A-4147-A177-3AD203B41FA5}">
                      <a16:colId xmlns:a16="http://schemas.microsoft.com/office/drawing/2014/main" val="2774675453"/>
                    </a:ext>
                  </a:extLst>
                </a:gridCol>
              </a:tblGrid>
              <a:tr h="411041">
                <a:tc>
                  <a:txBody>
                    <a:bodyPr/>
                    <a:lstStyle/>
                    <a:p>
                      <a:pPr algn="ctr" fontAlgn="ctr"/>
                      <a:r>
                        <a:rPr lang="en-US" sz="1400" b="1" i="0" u="none" strike="noStrike" dirty="0">
                          <a:solidFill>
                            <a:srgbClr val="000000"/>
                          </a:solidFill>
                          <a:effectLst/>
                          <a:latin typeface="+mj-lt"/>
                        </a:rPr>
                        <a:t>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mj-lt"/>
                        </a:rPr>
                        <a:t>M</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mj-lt"/>
                        </a:rPr>
                        <a:t>SD</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mj-lt"/>
                        </a:rPr>
                        <a:t>Vi (S/M)</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ru-RU" sz="1400" b="1" i="0" u="none" strike="noStrike" dirty="0">
                          <a:solidFill>
                            <a:srgbClr val="000000"/>
                          </a:solidFill>
                          <a:effectLst/>
                          <a:latin typeface="+mj-lt"/>
                        </a:rPr>
                        <a:t>С</a:t>
                      </a:r>
                      <a:endParaRPr lang="en-US" sz="1400" b="1" i="0" u="none" strike="noStrike" dirty="0">
                        <a:solidFill>
                          <a:srgbClr val="000000"/>
                        </a:solidFill>
                        <a:effectLst/>
                        <a:latin typeface="+mj-lt"/>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41503697"/>
                  </a:ext>
                </a:extLst>
              </a:tr>
              <a:tr h="276311">
                <a:tc>
                  <a:txBody>
                    <a:bodyPr/>
                    <a:lstStyle/>
                    <a:p>
                      <a:pPr algn="l" fontAlgn="ctr"/>
                      <a:r>
                        <a:rPr lang="en-US" sz="1800" b="0" i="0" u="none" strike="noStrike" dirty="0">
                          <a:solidFill>
                            <a:srgbClr val="000000"/>
                          </a:solidFill>
                          <a:effectLst/>
                          <a:latin typeface="+mj-lt"/>
                        </a:rPr>
                        <a:t>(P1)</a:t>
                      </a:r>
                      <a:r>
                        <a:rPr lang="en-US" sz="1800" b="0" i="0" u="none" strike="noStrike" baseline="0" dirty="0">
                          <a:solidFill>
                            <a:srgbClr val="000000"/>
                          </a:solidFill>
                          <a:effectLst/>
                          <a:latin typeface="+mj-lt"/>
                        </a:rPr>
                        <a:t> </a:t>
                      </a:r>
                      <a:r>
                        <a:rPr lang="en-US" sz="1800" b="0" i="0" u="none" strike="noStrike" dirty="0">
                          <a:solidFill>
                            <a:srgbClr val="000000"/>
                          </a:solidFill>
                          <a:effectLst/>
                          <a:latin typeface="+mj-lt"/>
                        </a:rPr>
                        <a:t>Aggression</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38,28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5,50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14,36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0,56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2523454"/>
                  </a:ext>
                </a:extLst>
              </a:tr>
              <a:tr h="276311">
                <a:tc>
                  <a:txBody>
                    <a:bodyPr/>
                    <a:lstStyle/>
                    <a:p>
                      <a:pPr algn="l" fontAlgn="ctr"/>
                      <a:r>
                        <a:rPr lang="en-US" sz="1800" b="0" i="0" u="none" strike="noStrike" dirty="0">
                          <a:solidFill>
                            <a:srgbClr val="000000"/>
                          </a:solidFill>
                          <a:effectLst/>
                          <a:latin typeface="+mj-lt"/>
                        </a:rPr>
                        <a:t>(P2)</a:t>
                      </a:r>
                      <a:r>
                        <a:rPr lang="en-US" sz="1800" b="0" i="0" u="none" strike="noStrike" baseline="0" dirty="0">
                          <a:solidFill>
                            <a:srgbClr val="000000"/>
                          </a:solidFill>
                          <a:effectLst/>
                          <a:latin typeface="+mj-lt"/>
                        </a:rPr>
                        <a:t> </a:t>
                      </a:r>
                      <a:r>
                        <a:rPr lang="en-US" sz="1800" b="0" i="0" u="none" strike="noStrike" dirty="0">
                          <a:solidFill>
                            <a:srgbClr val="000000"/>
                          </a:solidFill>
                          <a:effectLst/>
                          <a:latin typeface="+mj-lt"/>
                        </a:rPr>
                        <a:t>Stress</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35,50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8,32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23,44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0,58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4762926"/>
                  </a:ext>
                </a:extLst>
              </a:tr>
              <a:tr h="336796">
                <a:tc>
                  <a:txBody>
                    <a:bodyPr/>
                    <a:lstStyle/>
                    <a:p>
                      <a:pPr algn="l" fontAlgn="ctr"/>
                      <a:r>
                        <a:rPr lang="en-US" sz="1800" b="0" i="0" u="none" strike="noStrike" dirty="0">
                          <a:solidFill>
                            <a:srgbClr val="000000"/>
                          </a:solidFill>
                          <a:effectLst/>
                          <a:latin typeface="+mj-lt"/>
                        </a:rPr>
                        <a:t>(P3)</a:t>
                      </a:r>
                      <a:r>
                        <a:rPr lang="en-US" sz="1800" b="0" i="0" u="none" strike="noStrike" baseline="0" dirty="0">
                          <a:solidFill>
                            <a:srgbClr val="000000"/>
                          </a:solidFill>
                          <a:effectLst/>
                          <a:latin typeface="+mj-lt"/>
                        </a:rPr>
                        <a:t> T</a:t>
                      </a:r>
                      <a:r>
                        <a:rPr lang="en-US" sz="1800" b="0" i="0" u="none" strike="noStrike" dirty="0">
                          <a:solidFill>
                            <a:srgbClr val="000000"/>
                          </a:solidFill>
                          <a:effectLst/>
                          <a:latin typeface="+mj-lt"/>
                        </a:rPr>
                        <a:t>ension</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34,99</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5,17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14,78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-0,27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5743921"/>
                  </a:ext>
                </a:extLst>
              </a:tr>
              <a:tr h="360854">
                <a:tc>
                  <a:txBody>
                    <a:bodyPr/>
                    <a:lstStyle/>
                    <a:p>
                      <a:pPr algn="l" fontAlgn="ctr"/>
                      <a:r>
                        <a:rPr lang="en-US" sz="1800" b="0" i="0" u="none" strike="noStrike" dirty="0">
                          <a:solidFill>
                            <a:srgbClr val="000000"/>
                          </a:solidFill>
                          <a:effectLst/>
                          <a:latin typeface="+mj-lt"/>
                        </a:rPr>
                        <a:t>(P4)</a:t>
                      </a:r>
                      <a:r>
                        <a:rPr lang="en-US" sz="1800" b="0" i="0" u="none" strike="noStrike" baseline="0" dirty="0">
                          <a:solidFill>
                            <a:srgbClr val="000000"/>
                          </a:solidFill>
                          <a:effectLst/>
                          <a:latin typeface="+mj-lt"/>
                        </a:rPr>
                        <a:t> S</a:t>
                      </a:r>
                      <a:r>
                        <a:rPr lang="en-US" sz="1800" b="0" i="0" u="none" strike="noStrike" dirty="0">
                          <a:solidFill>
                            <a:srgbClr val="000000"/>
                          </a:solidFill>
                          <a:effectLst/>
                          <a:latin typeface="+mj-lt"/>
                        </a:rPr>
                        <a:t>uspect</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36,25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5,07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13,99</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0,68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7341976"/>
                  </a:ext>
                </a:extLst>
              </a:tr>
              <a:tr h="348825">
                <a:tc>
                  <a:txBody>
                    <a:bodyPr/>
                    <a:lstStyle/>
                    <a:p>
                      <a:pPr algn="l" fontAlgn="ctr"/>
                      <a:r>
                        <a:rPr lang="en-US" sz="1800" b="0" i="0" u="none" strike="noStrike" dirty="0">
                          <a:solidFill>
                            <a:srgbClr val="000000"/>
                          </a:solidFill>
                          <a:effectLst/>
                          <a:latin typeface="+mj-lt"/>
                        </a:rPr>
                        <a:t>(P5)</a:t>
                      </a:r>
                      <a:r>
                        <a:rPr lang="en-US" sz="1800" b="0" i="0" u="none" strike="noStrike" baseline="0" dirty="0">
                          <a:solidFill>
                            <a:srgbClr val="000000"/>
                          </a:solidFill>
                          <a:effectLst/>
                          <a:latin typeface="+mj-lt"/>
                        </a:rPr>
                        <a:t> B</a:t>
                      </a:r>
                      <a:r>
                        <a:rPr lang="en-US" sz="1800" b="0" i="0" u="none" strike="noStrike" dirty="0">
                          <a:solidFill>
                            <a:srgbClr val="000000"/>
                          </a:solidFill>
                          <a:effectLst/>
                          <a:latin typeface="+mj-lt"/>
                        </a:rPr>
                        <a:t>alance</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45,41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9,81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21,61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3055744"/>
                  </a:ext>
                </a:extLst>
              </a:tr>
              <a:tr h="384910">
                <a:tc>
                  <a:txBody>
                    <a:bodyPr/>
                    <a:lstStyle/>
                    <a:p>
                      <a:pPr algn="l" fontAlgn="ctr"/>
                      <a:r>
                        <a:rPr lang="en-US" sz="1800" b="0" i="0" u="none" strike="noStrike" dirty="0">
                          <a:solidFill>
                            <a:srgbClr val="000000"/>
                          </a:solidFill>
                          <a:effectLst/>
                          <a:latin typeface="+mj-lt"/>
                        </a:rPr>
                        <a:t>(P6)</a:t>
                      </a:r>
                      <a:r>
                        <a:rPr lang="en-US" sz="1800" b="0" i="0" u="none" strike="noStrike" baseline="0" dirty="0">
                          <a:solidFill>
                            <a:srgbClr val="000000"/>
                          </a:solidFill>
                          <a:effectLst/>
                          <a:latin typeface="+mj-lt"/>
                        </a:rPr>
                        <a:t> </a:t>
                      </a:r>
                      <a:r>
                        <a:rPr lang="en-US" sz="1800" b="0" i="0" u="none" strike="noStrike" dirty="0">
                          <a:solidFill>
                            <a:srgbClr val="000000"/>
                          </a:solidFill>
                          <a:effectLst/>
                          <a:latin typeface="+mj-lt"/>
                        </a:rPr>
                        <a:t>Charm</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65,36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7,75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11,85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-0,32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9466630"/>
                  </a:ext>
                </a:extLst>
              </a:tr>
              <a:tr h="408967">
                <a:tc>
                  <a:txBody>
                    <a:bodyPr/>
                    <a:lstStyle/>
                    <a:p>
                      <a:pPr algn="l" fontAlgn="ctr"/>
                      <a:r>
                        <a:rPr lang="en-US" sz="1800" b="0" i="0" u="none" strike="noStrike" dirty="0">
                          <a:solidFill>
                            <a:srgbClr val="000000"/>
                          </a:solidFill>
                          <a:effectLst/>
                          <a:latin typeface="+mj-lt"/>
                        </a:rPr>
                        <a:t>(P7)</a:t>
                      </a:r>
                      <a:r>
                        <a:rPr lang="en-US" sz="1800" b="0" i="0" u="none" strike="noStrike" baseline="0" dirty="0">
                          <a:solidFill>
                            <a:srgbClr val="000000"/>
                          </a:solidFill>
                          <a:effectLst/>
                          <a:latin typeface="+mj-lt"/>
                        </a:rPr>
                        <a:t> E</a:t>
                      </a:r>
                      <a:r>
                        <a:rPr lang="en-US" sz="1800" b="0" i="0" u="none" strike="noStrike" dirty="0">
                          <a:solidFill>
                            <a:srgbClr val="000000"/>
                          </a:solidFill>
                          <a:effectLst/>
                          <a:latin typeface="+mj-lt"/>
                        </a:rPr>
                        <a:t>nergy</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10,66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4,87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45,70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0,41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350028"/>
                  </a:ext>
                </a:extLst>
              </a:tr>
              <a:tr h="372882">
                <a:tc>
                  <a:txBody>
                    <a:bodyPr/>
                    <a:lstStyle/>
                    <a:p>
                      <a:pPr algn="l" fontAlgn="ctr"/>
                      <a:r>
                        <a:rPr lang="en-US" sz="1800" b="0" i="0" u="none" strike="noStrike" dirty="0">
                          <a:solidFill>
                            <a:srgbClr val="000000"/>
                          </a:solidFill>
                          <a:effectLst/>
                          <a:latin typeface="+mj-lt"/>
                        </a:rPr>
                        <a:t>(P8)</a:t>
                      </a:r>
                      <a:r>
                        <a:rPr lang="ru-RU" sz="1800" b="0" i="0" u="none" strike="noStrike" dirty="0">
                          <a:solidFill>
                            <a:srgbClr val="000000"/>
                          </a:solidFill>
                          <a:effectLst/>
                          <a:latin typeface="+mj-lt"/>
                        </a:rPr>
                        <a:t> </a:t>
                      </a:r>
                      <a:r>
                        <a:rPr lang="en-US" sz="1800" b="0" i="0" u="none" strike="noStrike" dirty="0">
                          <a:solidFill>
                            <a:srgbClr val="000000"/>
                          </a:solidFill>
                          <a:effectLst/>
                          <a:latin typeface="+mj-lt"/>
                        </a:rPr>
                        <a:t>Self-Regulation</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54,27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7,48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13,78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0,81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0653958"/>
                  </a:ext>
                </a:extLst>
              </a:tr>
              <a:tr h="336796">
                <a:tc>
                  <a:txBody>
                    <a:bodyPr/>
                    <a:lstStyle/>
                    <a:p>
                      <a:pPr algn="l" fontAlgn="ctr"/>
                      <a:r>
                        <a:rPr lang="en-US" sz="1800" b="0" i="0" u="none" strike="noStrike" dirty="0">
                          <a:solidFill>
                            <a:srgbClr val="000000"/>
                          </a:solidFill>
                          <a:effectLst/>
                          <a:latin typeface="+mj-lt"/>
                        </a:rPr>
                        <a:t>(P9)</a:t>
                      </a:r>
                      <a:r>
                        <a:rPr lang="ru-RU" sz="1800" b="0" i="0" u="none" strike="noStrike" dirty="0">
                          <a:solidFill>
                            <a:srgbClr val="000000"/>
                          </a:solidFill>
                          <a:effectLst/>
                          <a:latin typeface="+mj-lt"/>
                        </a:rPr>
                        <a:t> </a:t>
                      </a:r>
                      <a:r>
                        <a:rPr lang="en-US" sz="1800" b="0" i="0" u="none" strike="noStrike" dirty="0">
                          <a:solidFill>
                            <a:srgbClr val="000000"/>
                          </a:solidFill>
                          <a:effectLst/>
                          <a:latin typeface="+mj-lt"/>
                        </a:rPr>
                        <a:t>Inhibition</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18,04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3,90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21,60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-0,48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370751"/>
                  </a:ext>
                </a:extLst>
              </a:tr>
              <a:tr h="336796">
                <a:tc>
                  <a:txBody>
                    <a:bodyPr/>
                    <a:lstStyle/>
                    <a:p>
                      <a:pPr algn="l" fontAlgn="ctr"/>
                      <a:r>
                        <a:rPr lang="en-US" sz="1800" b="0" i="0" u="none" strike="noStrike" dirty="0">
                          <a:solidFill>
                            <a:srgbClr val="000000"/>
                          </a:solidFill>
                          <a:effectLst/>
                          <a:latin typeface="+mj-lt"/>
                        </a:rPr>
                        <a:t>(P10)</a:t>
                      </a:r>
                      <a:r>
                        <a:rPr lang="ru-RU" sz="1800" b="0" i="0" u="none" strike="noStrike" dirty="0">
                          <a:solidFill>
                            <a:srgbClr val="000000"/>
                          </a:solidFill>
                          <a:effectLst/>
                          <a:latin typeface="+mj-lt"/>
                        </a:rPr>
                        <a:t> </a:t>
                      </a:r>
                      <a:r>
                        <a:rPr lang="en-US" sz="1800" b="0" i="0" u="none" strike="noStrike" dirty="0">
                          <a:solidFill>
                            <a:srgbClr val="000000"/>
                          </a:solidFill>
                          <a:effectLst/>
                          <a:latin typeface="+mj-lt"/>
                        </a:rPr>
                        <a:t>Neuroticism</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38,97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8,64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22,16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-0,43</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4685856"/>
                  </a:ext>
                </a:extLst>
              </a:tr>
              <a:tr h="336796">
                <a:tc>
                  <a:txBody>
                    <a:bodyPr/>
                    <a:lstStyle/>
                    <a:p>
                      <a:pPr algn="l" fontAlgn="ctr"/>
                      <a:r>
                        <a:rPr lang="en-US" sz="1800" b="0" i="0" u="none" strike="noStrike" dirty="0">
                          <a:solidFill>
                            <a:srgbClr val="000000"/>
                          </a:solidFill>
                          <a:effectLst/>
                          <a:latin typeface="+mj-lt"/>
                        </a:rPr>
                        <a:t>(P11)</a:t>
                      </a:r>
                      <a:r>
                        <a:rPr lang="ru-RU" sz="1800" b="0" i="0" u="none" strike="noStrike" dirty="0">
                          <a:solidFill>
                            <a:srgbClr val="000000"/>
                          </a:solidFill>
                          <a:effectLst/>
                          <a:latin typeface="+mj-lt"/>
                        </a:rPr>
                        <a:t> </a:t>
                      </a:r>
                      <a:r>
                        <a:rPr lang="en-US" sz="1800" b="0" i="0" u="none" strike="noStrike" dirty="0">
                          <a:solidFill>
                            <a:srgbClr val="000000"/>
                          </a:solidFill>
                          <a:effectLst/>
                          <a:latin typeface="+mj-lt"/>
                        </a:rPr>
                        <a:t>Depression</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43,61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7,90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18,11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0,54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396241"/>
                  </a:ext>
                </a:extLst>
              </a:tr>
              <a:tr h="336796">
                <a:tc>
                  <a:txBody>
                    <a:bodyPr/>
                    <a:lstStyle/>
                    <a:p>
                      <a:pPr algn="l" fontAlgn="ctr"/>
                      <a:r>
                        <a:rPr lang="en-US" sz="1800" b="0" i="0" u="none" strike="noStrike" dirty="0">
                          <a:solidFill>
                            <a:srgbClr val="000000"/>
                          </a:solidFill>
                          <a:effectLst/>
                          <a:latin typeface="+mj-lt"/>
                        </a:rPr>
                        <a:t>(P12)</a:t>
                      </a:r>
                      <a:r>
                        <a:rPr lang="en-US" sz="1800" b="0" i="0" u="none" strike="noStrike" baseline="0" dirty="0">
                          <a:solidFill>
                            <a:srgbClr val="000000"/>
                          </a:solidFill>
                          <a:effectLst/>
                          <a:latin typeface="+mj-lt"/>
                        </a:rPr>
                        <a:t> H</a:t>
                      </a:r>
                      <a:r>
                        <a:rPr lang="en-US" sz="1800" b="0" i="0" u="none" strike="noStrike" dirty="0">
                          <a:solidFill>
                            <a:srgbClr val="000000"/>
                          </a:solidFill>
                          <a:effectLst/>
                          <a:latin typeface="+mj-lt"/>
                        </a:rPr>
                        <a:t>appiness</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mj-lt"/>
                        </a:rPr>
                        <a:t>28,24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5,42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19,18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mj-lt"/>
                        </a:rPr>
                        <a:t>0,39</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1458623"/>
                  </a:ext>
                </a:extLst>
              </a:tr>
            </a:tbl>
          </a:graphicData>
        </a:graphic>
      </p:graphicFrame>
      <p:sp>
        <p:nvSpPr>
          <p:cNvPr id="5" name="Rectangle 4"/>
          <p:cNvSpPr/>
          <p:nvPr/>
        </p:nvSpPr>
        <p:spPr>
          <a:xfrm>
            <a:off x="227013" y="5996095"/>
            <a:ext cx="8892947" cy="369332"/>
          </a:xfrm>
          <a:prstGeom prst="rect">
            <a:avLst/>
          </a:prstGeom>
        </p:spPr>
        <p:txBody>
          <a:bodyPr wrap="none">
            <a:spAutoFit/>
          </a:bodyPr>
          <a:lstStyle/>
          <a:p>
            <a:r>
              <a:rPr lang="en-US" dirty="0"/>
              <a:t>+ I, E, P; C; </a:t>
            </a:r>
            <a:r>
              <a:rPr lang="ru-RU" dirty="0"/>
              <a:t>Всего 40 поведенческих параметров</a:t>
            </a:r>
            <a:r>
              <a:rPr lang="en-US" dirty="0"/>
              <a:t>, </a:t>
            </a:r>
            <a:r>
              <a:rPr lang="ru-RU" dirty="0"/>
              <a:t>измеряемых с частотой </a:t>
            </a:r>
            <a:r>
              <a:rPr lang="en-US" dirty="0"/>
              <a:t>f </a:t>
            </a:r>
            <a:r>
              <a:rPr lang="ru-RU" dirty="0"/>
              <a:t>кадр</a:t>
            </a:r>
            <a:r>
              <a:rPr lang="en-US" dirty="0"/>
              <a:t>/</a:t>
            </a:r>
            <a:r>
              <a:rPr lang="ru-RU" dirty="0"/>
              <a:t>с</a:t>
            </a:r>
            <a:endParaRPr lang="en-US"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30250" y="152400"/>
            <a:ext cx="7772400" cy="782638"/>
          </a:xfrm>
        </p:spPr>
        <p:txBody>
          <a:bodyPr/>
          <a:lstStyle/>
          <a:p>
            <a:pPr eaLnBrk="1" hangingPunct="1">
              <a:defRPr/>
            </a:pPr>
            <a:r>
              <a:rPr lang="ru-RU" altLang="en-US" dirty="0">
                <a:solidFill>
                  <a:schemeClr val="accent2"/>
                </a:solidFill>
              </a:rPr>
              <a:t>Психофизиология движений</a:t>
            </a:r>
            <a:endParaRPr lang="ru-RU" dirty="0">
              <a:solidFill>
                <a:schemeClr val="accent2"/>
              </a:solidFill>
              <a:effectLst>
                <a:outerShdw blurRad="38100" dist="38100" dir="2700000" algn="tl">
                  <a:srgbClr val="C0C0C0"/>
                </a:outerShdw>
              </a:effectLst>
            </a:endParaRPr>
          </a:p>
        </p:txBody>
      </p:sp>
      <p:sp>
        <p:nvSpPr>
          <p:cNvPr id="6148" name="Rectangle 5"/>
          <p:cNvSpPr>
            <a:spLocks noChangeArrowheads="1"/>
          </p:cNvSpPr>
          <p:nvPr/>
        </p:nvSpPr>
        <p:spPr bwMode="auto">
          <a:xfrm>
            <a:off x="406400" y="935038"/>
            <a:ext cx="85217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buFontTx/>
              <a:buNone/>
            </a:pPr>
            <a:endParaRPr lang="ru-RU" altLang="en-US" sz="2800" dirty="0">
              <a:solidFill>
                <a:schemeClr val="accent2"/>
              </a:solidFill>
            </a:endParaRPr>
          </a:p>
        </p:txBody>
      </p:sp>
      <p:sp>
        <p:nvSpPr>
          <p:cNvPr id="6149" name="Объект 3"/>
          <p:cNvSpPr>
            <a:spLocks noGrp="1"/>
          </p:cNvSpPr>
          <p:nvPr>
            <p:ph idx="1"/>
          </p:nvPr>
        </p:nvSpPr>
        <p:spPr>
          <a:xfrm>
            <a:off x="781050" y="1004266"/>
            <a:ext cx="7772400" cy="5457825"/>
          </a:xfrm>
        </p:spPr>
        <p:txBody>
          <a:bodyPr/>
          <a:lstStyle/>
          <a:p>
            <a:pPr marL="0" indent="0">
              <a:buFontTx/>
              <a:buNone/>
            </a:pPr>
            <a:r>
              <a:rPr lang="ru-RU" altLang="en-US" sz="2000" dirty="0"/>
              <a:t>Жизнь – это движение.</a:t>
            </a:r>
          </a:p>
          <a:p>
            <a:pPr marL="0" indent="0" algn="r">
              <a:buFontTx/>
              <a:buNone/>
            </a:pPr>
            <a:r>
              <a:rPr lang="ru-RU" altLang="en-US" sz="2000" dirty="0">
                <a:solidFill>
                  <a:schemeClr val="accent2"/>
                </a:solidFill>
              </a:rPr>
              <a:t>Аристотель (347 г. до н. э.)</a:t>
            </a:r>
          </a:p>
          <a:p>
            <a:pPr marL="0" indent="0">
              <a:buFontTx/>
              <a:buNone/>
            </a:pPr>
            <a:r>
              <a:rPr lang="ru-RU" altLang="en-US" sz="2000" dirty="0"/>
              <a:t>Все внешние проявления мозговой деятельности могут быть сведены на мышечное движение.</a:t>
            </a:r>
          </a:p>
          <a:p>
            <a:pPr marL="0" indent="0" algn="r">
              <a:buFontTx/>
              <a:buNone/>
            </a:pPr>
            <a:r>
              <a:rPr lang="ru-RU" altLang="en-US" sz="2000" dirty="0">
                <a:solidFill>
                  <a:schemeClr val="accent2"/>
                </a:solidFill>
              </a:rPr>
              <a:t>И.М. Сеченов (1863)</a:t>
            </a:r>
          </a:p>
          <a:p>
            <a:pPr marL="0" indent="0">
              <a:buFontTx/>
              <a:buNone/>
            </a:pPr>
            <a:r>
              <a:rPr lang="ru-RU" altLang="en-US" sz="2000" dirty="0"/>
              <a:t>Рефлекторные действия характеризуют эмоции.</a:t>
            </a:r>
          </a:p>
          <a:p>
            <a:pPr marL="0" indent="0" algn="r">
              <a:buFontTx/>
              <a:buNone/>
            </a:pPr>
            <a:r>
              <a:rPr lang="ru-RU" altLang="en-US" sz="2000" dirty="0">
                <a:solidFill>
                  <a:schemeClr val="accent2"/>
                </a:solidFill>
              </a:rPr>
              <a:t>Чарльз Дарвин (1872)</a:t>
            </a:r>
          </a:p>
          <a:p>
            <a:pPr marL="0" indent="0">
              <a:buFontTx/>
              <a:buNone/>
            </a:pPr>
            <a:r>
              <a:rPr lang="ru-RU" altLang="en-US" sz="2000" dirty="0"/>
              <a:t>У человека не случайных движений.</a:t>
            </a:r>
          </a:p>
          <a:p>
            <a:pPr marL="0" indent="0" algn="r">
              <a:buFontTx/>
              <a:buNone/>
            </a:pPr>
            <a:r>
              <a:rPr lang="ru-RU" altLang="en-US" sz="2000" dirty="0">
                <a:solidFill>
                  <a:schemeClr val="accent2"/>
                </a:solidFill>
              </a:rPr>
              <a:t>Зигмунд Фрейд (1899)</a:t>
            </a:r>
          </a:p>
          <a:p>
            <a:pPr marL="0" indent="0">
              <a:buFontTx/>
              <a:buNone/>
            </a:pPr>
            <a:r>
              <a:rPr lang="ru-RU" altLang="en-US" sz="2000" dirty="0"/>
              <a:t>Основными процессами в физиологии являются возбуждение и торможение.</a:t>
            </a:r>
          </a:p>
          <a:p>
            <a:pPr marL="0" indent="0" algn="r">
              <a:spcAft>
                <a:spcPts val="600"/>
              </a:spcAft>
              <a:buFontTx/>
              <a:buNone/>
            </a:pPr>
            <a:r>
              <a:rPr lang="ru-RU" altLang="en-US" sz="2000" dirty="0">
                <a:solidFill>
                  <a:schemeClr val="accent2"/>
                </a:solidFill>
              </a:rPr>
              <a:t>И. П. Павлов (1904)</a:t>
            </a:r>
            <a:endParaRPr lang="en-US" altLang="en-US" sz="2000" dirty="0">
              <a:solidFill>
                <a:schemeClr val="accent2"/>
              </a:solidFill>
            </a:endParaRPr>
          </a:p>
          <a:p>
            <a:pPr marL="0" indent="0">
              <a:spcBef>
                <a:spcPct val="0"/>
              </a:spcBef>
              <a:buFontTx/>
              <a:buNone/>
            </a:pPr>
            <a:r>
              <a:rPr lang="ru-RU" altLang="ru-RU" sz="2000" dirty="0">
                <a:solidFill>
                  <a:srgbClr val="000000"/>
                </a:solidFill>
              </a:rPr>
              <a:t>Интроверт и экстраверт отличаются направлением выделяемой энергии.</a:t>
            </a:r>
          </a:p>
          <a:p>
            <a:pPr marL="0" indent="0" algn="r">
              <a:spcBef>
                <a:spcPct val="0"/>
              </a:spcBef>
              <a:buFontTx/>
              <a:buNone/>
            </a:pPr>
            <a:r>
              <a:rPr lang="ru-RU" altLang="ru-RU" sz="2000" dirty="0">
                <a:solidFill>
                  <a:srgbClr val="3333CC"/>
                </a:solidFill>
              </a:rPr>
              <a:t>Карл Юнг (1929)</a:t>
            </a:r>
          </a:p>
        </p:txBody>
      </p:sp>
      <p:sp>
        <p:nvSpPr>
          <p:cNvPr id="6" name="Slide Number Placeholder 5"/>
          <p:cNvSpPr txBox="1">
            <a:spLocks/>
          </p:cNvSpPr>
          <p:nvPr/>
        </p:nvSpPr>
        <p:spPr bwMode="auto">
          <a:xfrm>
            <a:off x="8627164" y="6218582"/>
            <a:ext cx="358165"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defPPr>
              <a:defRPr lang="ru-RU"/>
            </a:defPPr>
            <a:lvl1pPr algn="r" rtl="0" eaLnBrk="1" fontAlgn="base" hangingPunct="1">
              <a:spcBef>
                <a:spcPct val="20000"/>
              </a:spcBef>
              <a:spcAft>
                <a:spcPct val="0"/>
              </a:spcAft>
              <a:buChar char="•"/>
              <a:defRPr sz="3200"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Times New Roman" panose="02020603050405020304" pitchFamily="18"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Times New Roman" panose="02020603050405020304" pitchFamily="18"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9pPr>
          </a:lstStyle>
          <a:p>
            <a:pPr>
              <a:spcBef>
                <a:spcPct val="0"/>
              </a:spcBef>
              <a:buFontTx/>
              <a:buNone/>
            </a:pPr>
            <a:r>
              <a:rPr lang="ru-RU" altLang="en-US" sz="1400" dirty="0"/>
              <a:t>2</a:t>
            </a:r>
          </a:p>
        </p:txBody>
      </p:sp>
    </p:spTree>
    <p:extLst>
      <p:ext uri="{BB962C8B-B14F-4D97-AF65-F5344CB8AC3E}">
        <p14:creationId xmlns:p14="http://schemas.microsoft.com/office/powerpoint/2010/main" val="294845871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20</a:t>
            </a:fld>
            <a:endParaRPr lang="ru-RU" altLang="ru-RU" dirty="0"/>
          </a:p>
        </p:txBody>
      </p:sp>
      <p:sp>
        <p:nvSpPr>
          <p:cNvPr id="3" name="Rectangle 2"/>
          <p:cNvSpPr/>
          <p:nvPr/>
        </p:nvSpPr>
        <p:spPr>
          <a:xfrm>
            <a:off x="137759" y="144564"/>
            <a:ext cx="8836351" cy="1077218"/>
          </a:xfrm>
          <a:prstGeom prst="rect">
            <a:avLst/>
          </a:prstGeom>
        </p:spPr>
        <p:txBody>
          <a:bodyPr wrap="square">
            <a:spAutoFit/>
          </a:bodyPr>
          <a:lstStyle/>
          <a:p>
            <a:pPr algn="ctr">
              <a:defRPr/>
            </a:pPr>
            <a:r>
              <a:rPr lang="ru-RU" altLang="ru-RU" sz="3200" kern="0" dirty="0">
                <a:solidFill>
                  <a:srgbClr val="3333CC"/>
                </a:solidFill>
                <a:latin typeface="+mn-lt"/>
              </a:rPr>
              <a:t>Системы виброизображения четвертого поколения. Применение ИИ и ИНС. </a:t>
            </a:r>
            <a:endParaRPr lang="en-US" altLang="ru-RU" sz="3200" kern="0" dirty="0">
              <a:latin typeface="+mn-lt"/>
            </a:endParaRPr>
          </a:p>
        </p:txBody>
      </p:sp>
      <p:sp>
        <p:nvSpPr>
          <p:cNvPr id="5" name="Rectangle 4"/>
          <p:cNvSpPr/>
          <p:nvPr/>
        </p:nvSpPr>
        <p:spPr>
          <a:xfrm>
            <a:off x="383000" y="5750202"/>
            <a:ext cx="8371840" cy="830997"/>
          </a:xfrm>
          <a:prstGeom prst="rect">
            <a:avLst/>
          </a:prstGeom>
        </p:spPr>
        <p:txBody>
          <a:bodyPr wrap="square">
            <a:spAutoFit/>
          </a:bodyPr>
          <a:lstStyle/>
          <a:p>
            <a:pPr algn="ctr"/>
            <a:r>
              <a:rPr lang="ru-RU" sz="2400" dirty="0"/>
              <a:t>Измерение поведенческих параметров технологией ВИ с применением ИИ</a:t>
            </a:r>
          </a:p>
        </p:txBody>
      </p:sp>
      <p:grpSp>
        <p:nvGrpSpPr>
          <p:cNvPr id="89" name="Группа 88"/>
          <p:cNvGrpSpPr/>
          <p:nvPr/>
        </p:nvGrpSpPr>
        <p:grpSpPr>
          <a:xfrm>
            <a:off x="677628" y="1224582"/>
            <a:ext cx="8174112" cy="4350100"/>
            <a:chOff x="498724" y="1439629"/>
            <a:chExt cx="8174112" cy="4350100"/>
          </a:xfrm>
        </p:grpSpPr>
        <p:sp>
          <p:nvSpPr>
            <p:cNvPr id="91" name="Rectangle 3"/>
            <p:cNvSpPr/>
            <p:nvPr/>
          </p:nvSpPr>
          <p:spPr>
            <a:xfrm>
              <a:off x="3568036" y="3603876"/>
              <a:ext cx="2119170" cy="461665"/>
            </a:xfrm>
            <a:prstGeom prst="rect">
              <a:avLst/>
            </a:prstGeom>
          </p:spPr>
          <p:txBody>
            <a:bodyPr wrap="none">
              <a:spAutoFit/>
            </a:bodyPr>
            <a:lstStyle/>
            <a:p>
              <a:r>
                <a:rPr lang="ru-RU" sz="2400" dirty="0">
                  <a:cs typeface="Arial" panose="020B0604020202020204" pitchFamily="34" charset="0"/>
                </a:rPr>
                <a:t>Обучение ИИ</a:t>
              </a:r>
            </a:p>
          </p:txBody>
        </p:sp>
        <p:cxnSp>
          <p:nvCxnSpPr>
            <p:cNvPr id="95" name="Прямая соединительная линия 94"/>
            <p:cNvCxnSpPr/>
            <p:nvPr/>
          </p:nvCxnSpPr>
          <p:spPr>
            <a:xfrm flipV="1">
              <a:off x="498724" y="4050741"/>
              <a:ext cx="8091179" cy="55293"/>
            </a:xfrm>
            <a:prstGeom prst="line">
              <a:avLst/>
            </a:prstGeom>
            <a:noFill/>
            <a:ln w="28575" cap="flat" cmpd="sng" algn="ctr">
              <a:solidFill>
                <a:sysClr val="windowText" lastClr="000000"/>
              </a:solidFill>
              <a:prstDash val="lgDash"/>
              <a:miter lim="800000"/>
            </a:ln>
            <a:effectLst/>
          </p:spPr>
        </p:cxnSp>
        <p:cxnSp>
          <p:nvCxnSpPr>
            <p:cNvPr id="97" name="Прямая со стрелкой 96"/>
            <p:cNvCxnSpPr/>
            <p:nvPr/>
          </p:nvCxnSpPr>
          <p:spPr>
            <a:xfrm flipH="1">
              <a:off x="7233133" y="3346723"/>
              <a:ext cx="7654" cy="12014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Прямая со стрелкой 98"/>
            <p:cNvCxnSpPr/>
            <p:nvPr/>
          </p:nvCxnSpPr>
          <p:spPr>
            <a:xfrm flipH="1">
              <a:off x="7090800" y="3337657"/>
              <a:ext cx="13186" cy="1210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Прямая со стрелкой 100"/>
            <p:cNvCxnSpPr>
              <a:stCxn id="158" idx="2"/>
              <a:endCxn id="207" idx="0"/>
            </p:cNvCxnSpPr>
            <p:nvPr/>
          </p:nvCxnSpPr>
          <p:spPr>
            <a:xfrm>
              <a:off x="6971496" y="3337657"/>
              <a:ext cx="1" cy="12105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Прямая со стрелкой 101"/>
            <p:cNvCxnSpPr/>
            <p:nvPr/>
          </p:nvCxnSpPr>
          <p:spPr>
            <a:xfrm flipH="1">
              <a:off x="6846110" y="3337657"/>
              <a:ext cx="6488" cy="1210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Прямая со стрелкой 102"/>
            <p:cNvCxnSpPr/>
            <p:nvPr/>
          </p:nvCxnSpPr>
          <p:spPr>
            <a:xfrm flipH="1">
              <a:off x="6741422" y="3337657"/>
              <a:ext cx="1" cy="1210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Прямая со стрелкой 140"/>
            <p:cNvCxnSpPr/>
            <p:nvPr/>
          </p:nvCxnSpPr>
          <p:spPr>
            <a:xfrm>
              <a:off x="6620333" y="3346723"/>
              <a:ext cx="12519" cy="12048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Прямая со стрелкой 141"/>
            <p:cNvCxnSpPr/>
            <p:nvPr/>
          </p:nvCxnSpPr>
          <p:spPr>
            <a:xfrm flipH="1">
              <a:off x="7331863" y="3321678"/>
              <a:ext cx="7901" cy="12298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3" name="Группа 142"/>
            <p:cNvGrpSpPr/>
            <p:nvPr/>
          </p:nvGrpSpPr>
          <p:grpSpPr>
            <a:xfrm>
              <a:off x="759371" y="4242154"/>
              <a:ext cx="7913465" cy="1547575"/>
              <a:chOff x="753761" y="4740065"/>
              <a:chExt cx="8253506" cy="1873219"/>
            </a:xfrm>
          </p:grpSpPr>
          <p:pic>
            <p:nvPicPr>
              <p:cNvPr id="199" name="Рисунок 19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761" y="4740065"/>
                <a:ext cx="976184" cy="1873219"/>
              </a:xfrm>
              <a:prstGeom prst="rect">
                <a:avLst/>
              </a:prstGeom>
            </p:spPr>
          </p:pic>
          <p:sp>
            <p:nvSpPr>
              <p:cNvPr id="200" name="Прямоугольник 199"/>
              <p:cNvSpPr/>
              <p:nvPr/>
            </p:nvSpPr>
            <p:spPr>
              <a:xfrm>
                <a:off x="8173991" y="5120585"/>
                <a:ext cx="807597" cy="9646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1" name="TextBox 200"/>
              <p:cNvSpPr txBox="1"/>
              <p:nvPr/>
            </p:nvSpPr>
            <p:spPr>
              <a:xfrm>
                <a:off x="8164694" y="5110459"/>
                <a:ext cx="47991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a:t>
                </a:r>
                <a:endParaRPr lang="ru-RU" dirty="0">
                  <a:latin typeface="Times New Roman" panose="02020603050405020304" pitchFamily="18" charset="0"/>
                  <a:cs typeface="Times New Roman" panose="02020603050405020304" pitchFamily="18" charset="0"/>
                </a:endParaRPr>
              </a:p>
            </p:txBody>
          </p:sp>
          <p:sp>
            <p:nvSpPr>
              <p:cNvPr id="202" name="TextBox 201"/>
              <p:cNvSpPr txBox="1"/>
              <p:nvPr/>
            </p:nvSpPr>
            <p:spPr>
              <a:xfrm>
                <a:off x="8527348" y="5676266"/>
                <a:ext cx="47991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0</a:t>
                </a:r>
                <a:endParaRPr lang="ru-RU" dirty="0">
                  <a:latin typeface="Times New Roman" panose="02020603050405020304" pitchFamily="18" charset="0"/>
                  <a:cs typeface="Times New Roman" panose="02020603050405020304" pitchFamily="18" charset="0"/>
                </a:endParaRPr>
              </a:p>
            </p:txBody>
          </p:sp>
          <p:cxnSp>
            <p:nvCxnSpPr>
              <p:cNvPr id="203" name="Прямая соединительная линия 202"/>
              <p:cNvCxnSpPr/>
              <p:nvPr/>
            </p:nvCxnSpPr>
            <p:spPr>
              <a:xfrm flipV="1">
                <a:off x="8164694" y="5120585"/>
                <a:ext cx="816894" cy="964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Прямая со стрелкой 203"/>
              <p:cNvCxnSpPr>
                <a:stCxn id="207" idx="3"/>
                <a:endCxn id="200" idx="1"/>
              </p:cNvCxnSpPr>
              <p:nvPr/>
            </p:nvCxnSpPr>
            <p:spPr>
              <a:xfrm>
                <a:off x="7690021" y="5597839"/>
                <a:ext cx="483970" cy="50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5" name="Группа 204"/>
              <p:cNvGrpSpPr/>
              <p:nvPr/>
            </p:nvGrpSpPr>
            <p:grpSpPr>
              <a:xfrm>
                <a:off x="1575650" y="5110459"/>
                <a:ext cx="6114370" cy="974762"/>
                <a:chOff x="1575650" y="5110459"/>
                <a:chExt cx="6114370" cy="974762"/>
              </a:xfrm>
            </p:grpSpPr>
            <p:sp>
              <p:nvSpPr>
                <p:cNvPr id="206" name="Прямоугольник 205"/>
                <p:cNvSpPr/>
                <p:nvPr/>
              </p:nvSpPr>
              <p:spPr>
                <a:xfrm>
                  <a:off x="3929572" y="5110460"/>
                  <a:ext cx="938865" cy="974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7" name="Прямоугольник 206"/>
                <p:cNvSpPr/>
                <p:nvPr/>
              </p:nvSpPr>
              <p:spPr>
                <a:xfrm>
                  <a:off x="6775620" y="5110459"/>
                  <a:ext cx="914400" cy="9747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8" name="TextBox 207"/>
                <p:cNvSpPr txBox="1"/>
                <p:nvPr/>
              </p:nvSpPr>
              <p:spPr>
                <a:xfrm>
                  <a:off x="4159044" y="5438436"/>
                  <a:ext cx="47991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VI</a:t>
                  </a:r>
                  <a:endParaRPr lang="ru-RU" dirty="0">
                    <a:latin typeface="Times New Roman" panose="02020603050405020304" pitchFamily="18" charset="0"/>
                    <a:cs typeface="Times New Roman" panose="02020603050405020304" pitchFamily="18" charset="0"/>
                  </a:endParaRPr>
                </a:p>
              </p:txBody>
            </p:sp>
            <p:sp>
              <p:nvSpPr>
                <p:cNvPr id="209" name="TextBox 208"/>
                <p:cNvSpPr txBox="1"/>
                <p:nvPr/>
              </p:nvSpPr>
              <p:spPr>
                <a:xfrm>
                  <a:off x="6992860" y="5413173"/>
                  <a:ext cx="47991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a:t>
                  </a:r>
                  <a:endParaRPr lang="ru-RU" dirty="0">
                    <a:latin typeface="Times New Roman" panose="02020603050405020304" pitchFamily="18" charset="0"/>
                    <a:cs typeface="Times New Roman" panose="02020603050405020304" pitchFamily="18" charset="0"/>
                  </a:endParaRPr>
                </a:p>
              </p:txBody>
            </p:sp>
            <p:cxnSp>
              <p:nvCxnSpPr>
                <p:cNvPr id="210" name="Прямая со стрелкой 209"/>
                <p:cNvCxnSpPr/>
                <p:nvPr/>
              </p:nvCxnSpPr>
              <p:spPr>
                <a:xfrm>
                  <a:off x="4868437" y="5295125"/>
                  <a:ext cx="190718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Прямая со стрелкой 210"/>
                <p:cNvCxnSpPr>
                  <a:stCxn id="206" idx="3"/>
                  <a:endCxn id="207" idx="1"/>
                </p:cNvCxnSpPr>
                <p:nvPr/>
              </p:nvCxnSpPr>
              <p:spPr>
                <a:xfrm flipV="1">
                  <a:off x="4868437" y="5597840"/>
                  <a:ext cx="1907183"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Прямая со стрелкой 211"/>
                <p:cNvCxnSpPr/>
                <p:nvPr/>
              </p:nvCxnSpPr>
              <p:spPr>
                <a:xfrm>
                  <a:off x="4868437" y="5860932"/>
                  <a:ext cx="190718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Прямая со стрелкой 212"/>
                <p:cNvCxnSpPr/>
                <p:nvPr/>
              </p:nvCxnSpPr>
              <p:spPr>
                <a:xfrm>
                  <a:off x="1575650" y="5594761"/>
                  <a:ext cx="2360262" cy="1"/>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144" name="Прямоугольник 143"/>
            <p:cNvSpPr/>
            <p:nvPr/>
          </p:nvSpPr>
          <p:spPr>
            <a:xfrm>
              <a:off x="759371" y="1610139"/>
              <a:ext cx="876728" cy="17115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45" name="Рисунок 1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56" y="1634112"/>
              <a:ext cx="236956" cy="391796"/>
            </a:xfrm>
            <a:prstGeom prst="rect">
              <a:avLst/>
            </a:prstGeom>
          </p:spPr>
        </p:pic>
        <p:pic>
          <p:nvPicPr>
            <p:cNvPr id="146" name="Рисунок 1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412" y="1634112"/>
              <a:ext cx="236956" cy="391796"/>
            </a:xfrm>
            <a:prstGeom prst="rect">
              <a:avLst/>
            </a:prstGeom>
          </p:spPr>
        </p:pic>
        <p:pic>
          <p:nvPicPr>
            <p:cNvPr id="147" name="Рисунок 1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368" y="1634112"/>
              <a:ext cx="236956" cy="391796"/>
            </a:xfrm>
            <a:prstGeom prst="rect">
              <a:avLst/>
            </a:prstGeom>
          </p:spPr>
        </p:pic>
        <p:pic>
          <p:nvPicPr>
            <p:cNvPr id="148" name="Рисунок 1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56" y="2025908"/>
              <a:ext cx="236956" cy="391796"/>
            </a:xfrm>
            <a:prstGeom prst="rect">
              <a:avLst/>
            </a:prstGeom>
          </p:spPr>
        </p:pic>
        <p:pic>
          <p:nvPicPr>
            <p:cNvPr id="149" name="Рисунок 1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411" y="2032370"/>
              <a:ext cx="236956" cy="391796"/>
            </a:xfrm>
            <a:prstGeom prst="rect">
              <a:avLst/>
            </a:prstGeom>
          </p:spPr>
        </p:pic>
        <p:pic>
          <p:nvPicPr>
            <p:cNvPr id="150" name="Рисунок 1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368" y="2038831"/>
              <a:ext cx="236956" cy="391796"/>
            </a:xfrm>
            <a:prstGeom prst="rect">
              <a:avLst/>
            </a:prstGeom>
          </p:spPr>
        </p:pic>
        <p:pic>
          <p:nvPicPr>
            <p:cNvPr id="151" name="Рисунок 1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56" y="2437080"/>
              <a:ext cx="236956" cy="391796"/>
            </a:xfrm>
            <a:prstGeom prst="rect">
              <a:avLst/>
            </a:prstGeom>
          </p:spPr>
        </p:pic>
        <p:pic>
          <p:nvPicPr>
            <p:cNvPr id="152" name="Рисунок 1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410" y="2430618"/>
              <a:ext cx="236956" cy="391796"/>
            </a:xfrm>
            <a:prstGeom prst="rect">
              <a:avLst/>
            </a:prstGeom>
          </p:spPr>
        </p:pic>
        <p:pic>
          <p:nvPicPr>
            <p:cNvPr id="153" name="Рисунок 1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368" y="2443541"/>
              <a:ext cx="236956" cy="391796"/>
            </a:xfrm>
            <a:prstGeom prst="rect">
              <a:avLst/>
            </a:prstGeom>
          </p:spPr>
        </p:pic>
        <p:pic>
          <p:nvPicPr>
            <p:cNvPr id="154" name="Рисунок 1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56" y="2848251"/>
              <a:ext cx="236956" cy="391796"/>
            </a:xfrm>
            <a:prstGeom prst="rect">
              <a:avLst/>
            </a:prstGeom>
          </p:spPr>
        </p:pic>
        <p:pic>
          <p:nvPicPr>
            <p:cNvPr id="155" name="Рисунок 1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410" y="2853655"/>
              <a:ext cx="236956" cy="391796"/>
            </a:xfrm>
            <a:prstGeom prst="rect">
              <a:avLst/>
            </a:prstGeom>
          </p:spPr>
        </p:pic>
        <p:pic>
          <p:nvPicPr>
            <p:cNvPr id="156" name="Рисунок 1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364" y="2853647"/>
              <a:ext cx="236956" cy="391796"/>
            </a:xfrm>
            <a:prstGeom prst="rect">
              <a:avLst/>
            </a:prstGeom>
          </p:spPr>
        </p:pic>
        <p:pic>
          <p:nvPicPr>
            <p:cNvPr id="157" name="Рисунок 156"/>
            <p:cNvPicPr>
              <a:picLocks noChangeAspect="1"/>
            </p:cNvPicPr>
            <p:nvPr/>
          </p:nvPicPr>
          <p:blipFill>
            <a:blip r:embed="rId4"/>
            <a:stretch>
              <a:fillRect/>
            </a:stretch>
          </p:blipFill>
          <p:spPr>
            <a:xfrm>
              <a:off x="3804340" y="1610148"/>
              <a:ext cx="900184" cy="1727510"/>
            </a:xfrm>
            <a:prstGeom prst="rect">
              <a:avLst/>
            </a:prstGeom>
          </p:spPr>
        </p:pic>
        <p:sp>
          <p:nvSpPr>
            <p:cNvPr id="158" name="Прямоугольник 157"/>
            <p:cNvSpPr/>
            <p:nvPr/>
          </p:nvSpPr>
          <p:spPr>
            <a:xfrm>
              <a:off x="6533132" y="1615155"/>
              <a:ext cx="876728" cy="17225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9" name="Прямоугольник 158"/>
            <p:cNvSpPr/>
            <p:nvPr/>
          </p:nvSpPr>
          <p:spPr>
            <a:xfrm>
              <a:off x="2489129" y="1439629"/>
              <a:ext cx="568694" cy="8053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0" name="Прямоугольник 159"/>
            <p:cNvSpPr/>
            <p:nvPr/>
          </p:nvSpPr>
          <p:spPr>
            <a:xfrm>
              <a:off x="2489130" y="2822414"/>
              <a:ext cx="568694" cy="8053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1" name="Прямоугольник 160"/>
            <p:cNvSpPr/>
            <p:nvPr/>
          </p:nvSpPr>
          <p:spPr>
            <a:xfrm>
              <a:off x="5334481" y="2094848"/>
              <a:ext cx="568694" cy="8053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2" name="TextBox 161"/>
            <p:cNvSpPr txBox="1"/>
            <p:nvPr/>
          </p:nvSpPr>
          <p:spPr>
            <a:xfrm>
              <a:off x="2543402" y="1677447"/>
              <a:ext cx="460147" cy="30512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a:t>
              </a:r>
              <a:endParaRPr lang="ru-RU" dirty="0">
                <a:latin typeface="Times New Roman" panose="02020603050405020304" pitchFamily="18" charset="0"/>
                <a:cs typeface="Times New Roman" panose="02020603050405020304" pitchFamily="18" charset="0"/>
              </a:endParaRPr>
            </a:p>
          </p:txBody>
        </p:sp>
        <p:sp>
          <p:nvSpPr>
            <p:cNvPr id="163" name="TextBox 162"/>
            <p:cNvSpPr txBox="1"/>
            <p:nvPr/>
          </p:nvSpPr>
          <p:spPr>
            <a:xfrm>
              <a:off x="2574992" y="3055005"/>
              <a:ext cx="460147" cy="30512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VI</a:t>
              </a:r>
              <a:endParaRPr lang="ru-RU" dirty="0">
                <a:latin typeface="Times New Roman" panose="02020603050405020304" pitchFamily="18" charset="0"/>
                <a:cs typeface="Times New Roman" panose="02020603050405020304" pitchFamily="18" charset="0"/>
              </a:endParaRPr>
            </a:p>
          </p:txBody>
        </p:sp>
        <p:sp>
          <p:nvSpPr>
            <p:cNvPr id="164" name="TextBox 163"/>
            <p:cNvSpPr txBox="1"/>
            <p:nvPr/>
          </p:nvSpPr>
          <p:spPr>
            <a:xfrm>
              <a:off x="5443029" y="2344937"/>
              <a:ext cx="460147" cy="30512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AI</a:t>
              </a:r>
              <a:endParaRPr lang="ru-RU" dirty="0">
                <a:latin typeface="Times New Roman" panose="02020603050405020304" pitchFamily="18" charset="0"/>
                <a:cs typeface="Times New Roman" panose="02020603050405020304" pitchFamily="18" charset="0"/>
              </a:endParaRPr>
            </a:p>
          </p:txBody>
        </p:sp>
        <p:cxnSp>
          <p:nvCxnSpPr>
            <p:cNvPr id="165" name="Прямая со стрелкой 164"/>
            <p:cNvCxnSpPr>
              <a:endCxn id="159" idx="1"/>
            </p:cNvCxnSpPr>
            <p:nvPr/>
          </p:nvCxnSpPr>
          <p:spPr>
            <a:xfrm flipV="1">
              <a:off x="1636099" y="1842283"/>
              <a:ext cx="853030" cy="2525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Прямая со стрелкой 165"/>
            <p:cNvCxnSpPr>
              <a:endCxn id="160" idx="1"/>
            </p:cNvCxnSpPr>
            <p:nvPr/>
          </p:nvCxnSpPr>
          <p:spPr>
            <a:xfrm>
              <a:off x="1636099" y="2745557"/>
              <a:ext cx="853031" cy="4795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Прямая со стрелкой 166"/>
            <p:cNvCxnSpPr>
              <a:stCxn id="159" idx="3"/>
            </p:cNvCxnSpPr>
            <p:nvPr/>
          </p:nvCxnSpPr>
          <p:spPr>
            <a:xfrm flipV="1">
              <a:off x="3057824" y="1830010"/>
              <a:ext cx="746516" cy="12273"/>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8" name="Прямая со стрелкой 167"/>
            <p:cNvCxnSpPr/>
            <p:nvPr/>
          </p:nvCxnSpPr>
          <p:spPr>
            <a:xfrm flipV="1">
              <a:off x="3057825" y="3137251"/>
              <a:ext cx="746515" cy="17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Прямая со стрелкой 168"/>
            <p:cNvCxnSpPr/>
            <p:nvPr/>
          </p:nvCxnSpPr>
          <p:spPr>
            <a:xfrm>
              <a:off x="4704524" y="2486263"/>
              <a:ext cx="629957"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Прямая соединительная линия 169"/>
            <p:cNvCxnSpPr/>
            <p:nvPr/>
          </p:nvCxnSpPr>
          <p:spPr>
            <a:xfrm flipV="1">
              <a:off x="3057824" y="3512694"/>
              <a:ext cx="2545154" cy="187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Прямая со стрелкой 170"/>
            <p:cNvCxnSpPr/>
            <p:nvPr/>
          </p:nvCxnSpPr>
          <p:spPr>
            <a:xfrm flipH="1" flipV="1">
              <a:off x="5610881" y="2900156"/>
              <a:ext cx="7936" cy="6125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2" name="Рисунок 1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422" y="1658546"/>
              <a:ext cx="231825" cy="383311"/>
            </a:xfrm>
            <a:prstGeom prst="rect">
              <a:avLst/>
            </a:prstGeom>
          </p:spPr>
        </p:pic>
        <p:pic>
          <p:nvPicPr>
            <p:cNvPr id="173" name="Рисунок 1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6768" y="1650627"/>
              <a:ext cx="231825" cy="383311"/>
            </a:xfrm>
            <a:prstGeom prst="rect">
              <a:avLst/>
            </a:prstGeom>
          </p:spPr>
        </p:pic>
        <p:pic>
          <p:nvPicPr>
            <p:cNvPr id="174" name="Рисунок 1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8592" y="1658546"/>
              <a:ext cx="231825" cy="383311"/>
            </a:xfrm>
            <a:prstGeom prst="rect">
              <a:avLst/>
            </a:prstGeom>
          </p:spPr>
        </p:pic>
        <p:pic>
          <p:nvPicPr>
            <p:cNvPr id="175" name="Рисунок 1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4943" y="2070010"/>
              <a:ext cx="231825" cy="383311"/>
            </a:xfrm>
            <a:prstGeom prst="rect">
              <a:avLst/>
            </a:prstGeom>
          </p:spPr>
        </p:pic>
        <p:pic>
          <p:nvPicPr>
            <p:cNvPr id="176" name="Рисунок 1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4252" y="2070010"/>
              <a:ext cx="231825" cy="383311"/>
            </a:xfrm>
            <a:prstGeom prst="rect">
              <a:avLst/>
            </a:prstGeom>
          </p:spPr>
        </p:pic>
        <p:pic>
          <p:nvPicPr>
            <p:cNvPr id="177" name="Рисунок 1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6076" y="2060263"/>
              <a:ext cx="231825" cy="383311"/>
            </a:xfrm>
            <a:prstGeom prst="rect">
              <a:avLst/>
            </a:prstGeom>
          </p:spPr>
        </p:pic>
        <p:pic>
          <p:nvPicPr>
            <p:cNvPr id="178" name="Рисунок 1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0129" y="2497501"/>
              <a:ext cx="234123" cy="387111"/>
            </a:xfrm>
            <a:prstGeom prst="rect">
              <a:avLst/>
            </a:prstGeom>
          </p:spPr>
        </p:pic>
        <p:pic>
          <p:nvPicPr>
            <p:cNvPr id="179" name="Рисунок 1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5894" y="2502961"/>
              <a:ext cx="234123" cy="387111"/>
            </a:xfrm>
            <a:prstGeom prst="rect">
              <a:avLst/>
            </a:prstGeom>
          </p:spPr>
        </p:pic>
        <p:pic>
          <p:nvPicPr>
            <p:cNvPr id="180" name="Рисунок 17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502" y="2509868"/>
              <a:ext cx="234123" cy="387111"/>
            </a:xfrm>
            <a:prstGeom prst="rect">
              <a:avLst/>
            </a:prstGeom>
          </p:spPr>
        </p:pic>
        <p:pic>
          <p:nvPicPr>
            <p:cNvPr id="181" name="Рисунок 18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6942" y="2926086"/>
              <a:ext cx="234123" cy="387111"/>
            </a:xfrm>
            <a:prstGeom prst="rect">
              <a:avLst/>
            </a:prstGeom>
          </p:spPr>
        </p:pic>
        <p:pic>
          <p:nvPicPr>
            <p:cNvPr id="182" name="Рисунок 1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8968" y="2925981"/>
              <a:ext cx="234123" cy="387111"/>
            </a:xfrm>
            <a:prstGeom prst="rect">
              <a:avLst/>
            </a:prstGeom>
          </p:spPr>
        </p:pic>
        <p:pic>
          <p:nvPicPr>
            <p:cNvPr id="183" name="Рисунок 1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0016" y="2925981"/>
              <a:ext cx="234123" cy="387111"/>
            </a:xfrm>
            <a:prstGeom prst="rect">
              <a:avLst/>
            </a:prstGeom>
          </p:spPr>
        </p:pic>
        <p:cxnSp>
          <p:nvCxnSpPr>
            <p:cNvPr id="184" name="Прямая соединительная линия 183"/>
            <p:cNvCxnSpPr>
              <a:stCxn id="157" idx="1"/>
              <a:endCxn id="157" idx="3"/>
            </p:cNvCxnSpPr>
            <p:nvPr/>
          </p:nvCxnSpPr>
          <p:spPr>
            <a:xfrm>
              <a:off x="3804340" y="2473903"/>
              <a:ext cx="9001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5" name="Рисунок 1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6713" y="1686022"/>
              <a:ext cx="239396" cy="391012"/>
            </a:xfrm>
            <a:prstGeom prst="rect">
              <a:avLst/>
            </a:prstGeom>
          </p:spPr>
        </p:pic>
        <p:pic>
          <p:nvPicPr>
            <p:cNvPr id="186" name="Рисунок 18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1404" y="1686021"/>
              <a:ext cx="239396" cy="390585"/>
            </a:xfrm>
            <a:prstGeom prst="rect">
              <a:avLst/>
            </a:prstGeom>
          </p:spPr>
        </p:pic>
        <p:pic>
          <p:nvPicPr>
            <p:cNvPr id="187" name="Рисунок 18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0368" y="1684567"/>
              <a:ext cx="239396" cy="375697"/>
            </a:xfrm>
            <a:prstGeom prst="rect">
              <a:avLst/>
            </a:prstGeom>
          </p:spPr>
        </p:pic>
        <p:pic>
          <p:nvPicPr>
            <p:cNvPr id="188" name="Рисунок 1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1132" y="2124126"/>
              <a:ext cx="239396" cy="329196"/>
            </a:xfrm>
            <a:prstGeom prst="rect">
              <a:avLst/>
            </a:prstGeom>
          </p:spPr>
        </p:pic>
        <p:pic>
          <p:nvPicPr>
            <p:cNvPr id="189" name="Рисунок 1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0528" y="2122670"/>
              <a:ext cx="239396" cy="330652"/>
            </a:xfrm>
            <a:prstGeom prst="rect">
              <a:avLst/>
            </a:prstGeom>
          </p:spPr>
        </p:pic>
        <p:pic>
          <p:nvPicPr>
            <p:cNvPr id="190" name="Рисунок 18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3986" y="2122669"/>
              <a:ext cx="239396" cy="330652"/>
            </a:xfrm>
            <a:prstGeom prst="rect">
              <a:avLst/>
            </a:prstGeom>
          </p:spPr>
        </p:pic>
        <p:pic>
          <p:nvPicPr>
            <p:cNvPr id="191" name="Рисунок 19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1132" y="2532549"/>
              <a:ext cx="257619" cy="374552"/>
            </a:xfrm>
            <a:prstGeom prst="rect">
              <a:avLst/>
            </a:prstGeom>
          </p:spPr>
        </p:pic>
        <p:pic>
          <p:nvPicPr>
            <p:cNvPr id="192" name="Рисунок 1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3346" y="2531415"/>
              <a:ext cx="257619" cy="358656"/>
            </a:xfrm>
            <a:prstGeom prst="rect">
              <a:avLst/>
            </a:prstGeom>
          </p:spPr>
        </p:pic>
        <p:pic>
          <p:nvPicPr>
            <p:cNvPr id="193" name="Рисунок 19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8770" y="2537707"/>
              <a:ext cx="257619" cy="352365"/>
            </a:xfrm>
            <a:prstGeom prst="rect">
              <a:avLst/>
            </a:prstGeom>
          </p:spPr>
        </p:pic>
        <p:pic>
          <p:nvPicPr>
            <p:cNvPr id="194" name="Рисунок 19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1132" y="2934532"/>
              <a:ext cx="257619" cy="387146"/>
            </a:xfrm>
            <a:prstGeom prst="rect">
              <a:avLst/>
            </a:prstGeom>
          </p:spPr>
        </p:pic>
        <p:pic>
          <p:nvPicPr>
            <p:cNvPr id="195" name="Рисунок 19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1151" y="2925466"/>
              <a:ext cx="257619" cy="387146"/>
            </a:xfrm>
            <a:prstGeom prst="rect">
              <a:avLst/>
            </a:prstGeom>
          </p:spPr>
        </p:pic>
        <p:pic>
          <p:nvPicPr>
            <p:cNvPr id="196" name="Рисунок 1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1978" y="2925247"/>
              <a:ext cx="257619" cy="387146"/>
            </a:xfrm>
            <a:prstGeom prst="rect">
              <a:avLst/>
            </a:prstGeom>
          </p:spPr>
        </p:pic>
        <p:cxnSp>
          <p:nvCxnSpPr>
            <p:cNvPr id="197" name="Прямая соединительная линия 196"/>
            <p:cNvCxnSpPr>
              <a:stCxn id="158" idx="1"/>
              <a:endCxn id="158" idx="3"/>
            </p:cNvCxnSpPr>
            <p:nvPr/>
          </p:nvCxnSpPr>
          <p:spPr>
            <a:xfrm>
              <a:off x="6533132" y="2476406"/>
              <a:ext cx="876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Прямая соединительная линия 197"/>
            <p:cNvCxnSpPr>
              <a:stCxn id="158" idx="1"/>
            </p:cNvCxnSpPr>
            <p:nvPr/>
          </p:nvCxnSpPr>
          <p:spPr>
            <a:xfrm flipH="1" flipV="1">
              <a:off x="5907098" y="2473141"/>
              <a:ext cx="626034" cy="326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1258072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01625" y="-177800"/>
            <a:ext cx="8686800" cy="1143000"/>
          </a:xfrm>
        </p:spPr>
        <p:txBody>
          <a:bodyPr/>
          <a:lstStyle/>
          <a:p>
            <a:r>
              <a:rPr lang="ru-RU" altLang="ru-RU" sz="3200" dirty="0">
                <a:solidFill>
                  <a:schemeClr val="accent2"/>
                </a:solidFill>
              </a:rPr>
              <a:t>Изменчивость поведенческих параметров</a:t>
            </a:r>
            <a:endParaRPr lang="en-US" altLang="ru-RU" sz="3200" dirty="0"/>
          </a:p>
        </p:txBody>
      </p:sp>
      <p:sp>
        <p:nvSpPr>
          <p:cNvPr id="1229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323EAC-3BC8-435E-9528-C193C6383929}" type="slidenum">
              <a:rPr lang="ru-RU" altLang="ru-RU" sz="1400" smtClean="0"/>
              <a:pPr>
                <a:spcBef>
                  <a:spcPct val="0"/>
                </a:spcBef>
                <a:buFontTx/>
                <a:buNone/>
              </a:pPr>
              <a:t>21</a:t>
            </a:fld>
            <a:endParaRPr lang="ru-RU" altLang="ru-RU" sz="1400" dirty="0"/>
          </a:p>
        </p:txBody>
      </p:sp>
      <p:sp>
        <p:nvSpPr>
          <p:cNvPr id="12292" name="Rectangle 4"/>
          <p:cNvSpPr>
            <a:spLocks noChangeArrowheads="1"/>
          </p:cNvSpPr>
          <p:nvPr/>
        </p:nvSpPr>
        <p:spPr bwMode="auto">
          <a:xfrm>
            <a:off x="-404813" y="3395663"/>
            <a:ext cx="7251701"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lnSpc>
                <a:spcPct val="80000"/>
              </a:lnSpc>
              <a:spcBef>
                <a:spcPct val="0"/>
              </a:spcBef>
              <a:buFontTx/>
              <a:buNone/>
            </a:pPr>
            <a:r>
              <a:rPr lang="ru-RU" altLang="ru-RU" sz="1800" dirty="0">
                <a:solidFill>
                  <a:schemeClr val="accent2"/>
                </a:solidFill>
                <a:latin typeface="Arial" panose="020B0604020202020204" pitchFamily="34" charset="0"/>
              </a:rPr>
              <a:t> </a:t>
            </a:r>
          </a:p>
        </p:txBody>
      </p:sp>
      <p:sp>
        <p:nvSpPr>
          <p:cNvPr id="2" name="Rectangle 1"/>
          <p:cNvSpPr/>
          <p:nvPr/>
        </p:nvSpPr>
        <p:spPr>
          <a:xfrm>
            <a:off x="1866934" y="6141357"/>
            <a:ext cx="5737981" cy="461665"/>
          </a:xfrm>
          <a:prstGeom prst="rect">
            <a:avLst/>
          </a:prstGeom>
        </p:spPr>
        <p:txBody>
          <a:bodyPr wrap="none">
            <a:spAutoFit/>
          </a:bodyPr>
          <a:lstStyle/>
          <a:p>
            <a:r>
              <a:rPr lang="ru-RU" altLang="en-US" sz="2400" dirty="0"/>
              <a:t>При предъявлении внешних стимулов </a:t>
            </a:r>
            <a:endParaRPr lang="en-US" sz="2400" dirty="0"/>
          </a:p>
        </p:txBody>
      </p:sp>
      <p:sp>
        <p:nvSpPr>
          <p:cNvPr id="3" name="Rectangle 2"/>
          <p:cNvSpPr/>
          <p:nvPr/>
        </p:nvSpPr>
        <p:spPr>
          <a:xfrm>
            <a:off x="1866934" y="3164830"/>
            <a:ext cx="5676747" cy="461665"/>
          </a:xfrm>
          <a:prstGeom prst="rect">
            <a:avLst/>
          </a:prstGeom>
        </p:spPr>
        <p:txBody>
          <a:bodyPr wrap="none">
            <a:spAutoFit/>
          </a:bodyPr>
          <a:lstStyle/>
          <a:p>
            <a:r>
              <a:rPr lang="ru-RU" altLang="en-US" sz="2400" dirty="0"/>
              <a:t>Без предъявления внешних стимулов </a:t>
            </a:r>
            <a:endParaRPr lang="en-US" sz="2400" dirty="0"/>
          </a:p>
        </p:txBody>
      </p:sp>
      <p:pic>
        <p:nvPicPr>
          <p:cNvPr id="6" name="Picture 5"/>
          <p:cNvPicPr>
            <a:picLocks noChangeAspect="1"/>
          </p:cNvPicPr>
          <p:nvPr/>
        </p:nvPicPr>
        <p:blipFill>
          <a:blip r:embed="rId3"/>
          <a:stretch>
            <a:fillRect/>
          </a:stretch>
        </p:blipFill>
        <p:spPr>
          <a:xfrm>
            <a:off x="3221036" y="766038"/>
            <a:ext cx="2578759" cy="2279476"/>
          </a:xfrm>
          <a:prstGeom prst="rect">
            <a:avLst/>
          </a:prstGeom>
        </p:spPr>
      </p:pic>
      <p:pic>
        <p:nvPicPr>
          <p:cNvPr id="7" name="Picture 6"/>
          <p:cNvPicPr>
            <a:picLocks noChangeAspect="1"/>
          </p:cNvPicPr>
          <p:nvPr/>
        </p:nvPicPr>
        <p:blipFill>
          <a:blip r:embed="rId4"/>
          <a:stretch>
            <a:fillRect/>
          </a:stretch>
        </p:blipFill>
        <p:spPr>
          <a:xfrm>
            <a:off x="301625" y="766037"/>
            <a:ext cx="2740411" cy="2297873"/>
          </a:xfrm>
          <a:prstGeom prst="rect">
            <a:avLst/>
          </a:prstGeom>
        </p:spPr>
      </p:pic>
      <p:pic>
        <p:nvPicPr>
          <p:cNvPr id="9" name="Picture 8"/>
          <p:cNvPicPr>
            <a:picLocks noChangeAspect="1"/>
          </p:cNvPicPr>
          <p:nvPr/>
        </p:nvPicPr>
        <p:blipFill>
          <a:blip r:embed="rId5"/>
          <a:stretch>
            <a:fillRect/>
          </a:stretch>
        </p:blipFill>
        <p:spPr>
          <a:xfrm>
            <a:off x="3221037" y="3764995"/>
            <a:ext cx="2753043" cy="2253169"/>
          </a:xfrm>
          <a:prstGeom prst="rect">
            <a:avLst/>
          </a:prstGeom>
        </p:spPr>
      </p:pic>
      <p:pic>
        <p:nvPicPr>
          <p:cNvPr id="10" name="Picture 9"/>
          <p:cNvPicPr>
            <a:picLocks noChangeAspect="1"/>
          </p:cNvPicPr>
          <p:nvPr/>
        </p:nvPicPr>
        <p:blipFill>
          <a:blip r:embed="rId6"/>
          <a:stretch>
            <a:fillRect/>
          </a:stretch>
        </p:blipFill>
        <p:spPr>
          <a:xfrm>
            <a:off x="301625" y="3797205"/>
            <a:ext cx="2740411" cy="2204873"/>
          </a:xfrm>
          <a:prstGeom prst="rect">
            <a:avLst/>
          </a:prstGeom>
        </p:spPr>
      </p:pic>
      <p:pic>
        <p:nvPicPr>
          <p:cNvPr id="4" name="Picture 3"/>
          <p:cNvPicPr>
            <a:picLocks noChangeAspect="1"/>
          </p:cNvPicPr>
          <p:nvPr/>
        </p:nvPicPr>
        <p:blipFill>
          <a:blip r:embed="rId7"/>
          <a:stretch>
            <a:fillRect/>
          </a:stretch>
        </p:blipFill>
        <p:spPr>
          <a:xfrm>
            <a:off x="5974081" y="766037"/>
            <a:ext cx="2654334" cy="2278260"/>
          </a:xfrm>
          <a:prstGeom prst="rect">
            <a:avLst/>
          </a:prstGeom>
        </p:spPr>
      </p:pic>
      <p:pic>
        <p:nvPicPr>
          <p:cNvPr id="5" name="Picture 4"/>
          <p:cNvPicPr>
            <a:picLocks noChangeAspect="1"/>
          </p:cNvPicPr>
          <p:nvPr/>
        </p:nvPicPr>
        <p:blipFill>
          <a:blip r:embed="rId8"/>
          <a:stretch>
            <a:fillRect/>
          </a:stretch>
        </p:blipFill>
        <p:spPr>
          <a:xfrm>
            <a:off x="6153082" y="3764995"/>
            <a:ext cx="2503996" cy="2253169"/>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45EB695-9D97-4D21-BA77-A9B8EABEA80A}" type="slidenum">
              <a:rPr lang="ru-RU" altLang="ru-RU" sz="1400" smtClean="0"/>
              <a:pPr>
                <a:spcBef>
                  <a:spcPct val="0"/>
                </a:spcBef>
                <a:buFontTx/>
                <a:buNone/>
              </a:pPr>
              <a:t>22</a:t>
            </a:fld>
            <a:endParaRPr lang="ru-RU" altLang="ru-RU" sz="1400" dirty="0"/>
          </a:p>
        </p:txBody>
      </p:sp>
      <p:sp>
        <p:nvSpPr>
          <p:cNvPr id="2" name="Rectangle 2"/>
          <p:cNvSpPr>
            <a:spLocks noGrp="1" noChangeArrowheads="1"/>
          </p:cNvSpPr>
          <p:nvPr>
            <p:ph type="title"/>
          </p:nvPr>
        </p:nvSpPr>
        <p:spPr>
          <a:xfrm>
            <a:off x="203994" y="72231"/>
            <a:ext cx="8802687" cy="741363"/>
          </a:xfrm>
        </p:spPr>
        <p:txBody>
          <a:bodyPr/>
          <a:lstStyle/>
          <a:p>
            <a:pPr eaLnBrk="1" hangingPunct="1">
              <a:defRPr/>
            </a:pPr>
            <a:r>
              <a:rPr lang="ru-RU" sz="2800" dirty="0">
                <a:solidFill>
                  <a:srgbClr val="3333CC"/>
                </a:solidFill>
                <a:effectLst>
                  <a:outerShdw blurRad="38100" dist="38100" dir="2700000" algn="tl">
                    <a:srgbClr val="C0C0C0"/>
                  </a:outerShdw>
                </a:effectLst>
              </a:rPr>
              <a:t>Средние и мгновенные значения поведенческих параметров</a:t>
            </a:r>
            <a:r>
              <a:rPr lang="en-US" sz="2800" dirty="0">
                <a:solidFill>
                  <a:srgbClr val="3333CC"/>
                </a:solidFill>
                <a:effectLst>
                  <a:outerShdw blurRad="38100" dist="38100" dir="2700000" algn="tl">
                    <a:srgbClr val="C0C0C0"/>
                  </a:outerShdw>
                </a:effectLst>
              </a:rPr>
              <a:t> </a:t>
            </a:r>
            <a:r>
              <a:rPr lang="ru-RU" sz="2800" dirty="0">
                <a:solidFill>
                  <a:srgbClr val="3333CC"/>
                </a:solidFill>
                <a:effectLst>
                  <a:outerShdw blurRad="38100" dist="38100" dir="2700000" algn="tl">
                    <a:srgbClr val="C0C0C0"/>
                  </a:outerShdw>
                </a:effectLst>
              </a:rPr>
              <a:t>при диагностике </a:t>
            </a:r>
            <a:r>
              <a:rPr lang="en-US" sz="2800" dirty="0">
                <a:solidFill>
                  <a:srgbClr val="3333CC"/>
                </a:solidFill>
                <a:effectLst>
                  <a:outerShdw blurRad="38100" dist="38100" dir="2700000" algn="tl">
                    <a:srgbClr val="C0C0C0"/>
                  </a:outerShdw>
                </a:effectLst>
              </a:rPr>
              <a:t>COVID-19</a:t>
            </a:r>
            <a:endParaRPr lang="ru-RU" sz="2800" dirty="0"/>
          </a:p>
        </p:txBody>
      </p:sp>
      <p:sp>
        <p:nvSpPr>
          <p:cNvPr id="3" name="Rectangle 2"/>
          <p:cNvSpPr/>
          <p:nvPr/>
        </p:nvSpPr>
        <p:spPr>
          <a:xfrm>
            <a:off x="73378" y="5674407"/>
            <a:ext cx="4049984" cy="1200329"/>
          </a:xfrm>
          <a:prstGeom prst="rect">
            <a:avLst/>
          </a:prstGeom>
        </p:spPr>
        <p:txBody>
          <a:bodyPr wrap="square">
            <a:spAutoFit/>
          </a:bodyPr>
          <a:lstStyle/>
          <a:p>
            <a:pPr algn="ctr">
              <a:defRPr/>
            </a:pPr>
            <a:r>
              <a:rPr lang="ru-RU" sz="2400" dirty="0">
                <a:effectLst>
                  <a:outerShdw blurRad="38100" dist="38100" dir="2700000" algn="tl">
                    <a:srgbClr val="C0C0C0"/>
                  </a:outerShdw>
                </a:effectLst>
              </a:rPr>
              <a:t>Сравнение пациентов и нормы по базе средних значений</a:t>
            </a:r>
            <a:endParaRPr lang="en-US" sz="2400" dirty="0">
              <a:effectLst>
                <a:outerShdw blurRad="38100" dist="38100" dir="2700000" algn="tl">
                  <a:srgbClr val="C0C0C0"/>
                </a:outerShdw>
              </a:effectLst>
            </a:endParaRPr>
          </a:p>
        </p:txBody>
      </p:sp>
      <p:pic>
        <p:nvPicPr>
          <p:cNvPr id="4" name="Picture 3"/>
          <p:cNvPicPr>
            <a:picLocks noChangeAspect="1"/>
          </p:cNvPicPr>
          <p:nvPr/>
        </p:nvPicPr>
        <p:blipFill>
          <a:blip r:embed="rId3"/>
          <a:stretch>
            <a:fillRect/>
          </a:stretch>
        </p:blipFill>
        <p:spPr>
          <a:xfrm>
            <a:off x="578268" y="895650"/>
            <a:ext cx="3362316" cy="2348350"/>
          </a:xfrm>
          <a:prstGeom prst="rect">
            <a:avLst/>
          </a:prstGeom>
        </p:spPr>
      </p:pic>
      <p:pic>
        <p:nvPicPr>
          <p:cNvPr id="5" name="Picture 4"/>
          <p:cNvPicPr>
            <a:picLocks noChangeAspect="1"/>
          </p:cNvPicPr>
          <p:nvPr/>
        </p:nvPicPr>
        <p:blipFill>
          <a:blip r:embed="rId4"/>
          <a:stretch>
            <a:fillRect/>
          </a:stretch>
        </p:blipFill>
        <p:spPr>
          <a:xfrm>
            <a:off x="578268" y="3433919"/>
            <a:ext cx="3362316" cy="2240488"/>
          </a:xfrm>
          <a:prstGeom prst="rect">
            <a:avLst/>
          </a:prstGeom>
        </p:spPr>
      </p:pic>
      <p:pic>
        <p:nvPicPr>
          <p:cNvPr id="6" name="Picture 5"/>
          <p:cNvPicPr>
            <a:picLocks noChangeAspect="1"/>
          </p:cNvPicPr>
          <p:nvPr/>
        </p:nvPicPr>
        <p:blipFill>
          <a:blip r:embed="rId5"/>
          <a:stretch>
            <a:fillRect/>
          </a:stretch>
        </p:blipFill>
        <p:spPr>
          <a:xfrm>
            <a:off x="4123362" y="1203255"/>
            <a:ext cx="4883319" cy="3828620"/>
          </a:xfrm>
          <a:prstGeom prst="rect">
            <a:avLst/>
          </a:prstGeom>
        </p:spPr>
      </p:pic>
      <p:sp>
        <p:nvSpPr>
          <p:cNvPr id="7" name="Rectangle 6"/>
          <p:cNvSpPr/>
          <p:nvPr/>
        </p:nvSpPr>
        <p:spPr>
          <a:xfrm>
            <a:off x="4366180" y="5212408"/>
            <a:ext cx="4374039" cy="1200329"/>
          </a:xfrm>
          <a:prstGeom prst="rect">
            <a:avLst/>
          </a:prstGeom>
        </p:spPr>
        <p:txBody>
          <a:bodyPr wrap="square">
            <a:spAutoFit/>
          </a:bodyPr>
          <a:lstStyle/>
          <a:p>
            <a:pPr algn="ctr"/>
            <a:r>
              <a:rPr lang="ru-RU" sz="2400" dirty="0"/>
              <a:t>Сравнение пациентов и нормы по базе мгновенных значений</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45821" y="21075"/>
            <a:ext cx="8494713" cy="1081088"/>
          </a:xfrm>
        </p:spPr>
        <p:txBody>
          <a:bodyPr/>
          <a:lstStyle/>
          <a:p>
            <a:pPr>
              <a:lnSpc>
                <a:spcPts val="3838"/>
              </a:lnSpc>
            </a:pPr>
            <a:r>
              <a:rPr lang="ru-RU" altLang="en-US" sz="3200" dirty="0">
                <a:solidFill>
                  <a:schemeClr val="accent2"/>
                </a:solidFill>
              </a:rPr>
              <a:t>Структура обучения  ИНС по поведенческим</a:t>
            </a:r>
            <a:br>
              <a:rPr lang="ru-RU" altLang="en-US" sz="3200" dirty="0">
                <a:solidFill>
                  <a:schemeClr val="accent2"/>
                </a:solidFill>
              </a:rPr>
            </a:br>
            <a:r>
              <a:rPr lang="ru-RU" altLang="en-US" sz="3200" dirty="0">
                <a:solidFill>
                  <a:schemeClr val="accent2"/>
                </a:solidFill>
              </a:rPr>
              <a:t>параметрам</a:t>
            </a:r>
            <a:endParaRPr lang="en-US" altLang="en-US" sz="3200" dirty="0">
              <a:solidFill>
                <a:schemeClr val="accent2"/>
              </a:solidFill>
            </a:endParaRPr>
          </a:p>
        </p:txBody>
      </p:sp>
      <p:sp>
        <p:nvSpPr>
          <p:cNvPr id="1433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9C9CA75-FAC2-40D4-92AE-E790BEF692E0}" type="slidenum">
              <a:rPr lang="ru-RU" altLang="ru-RU" sz="1400" smtClean="0"/>
              <a:pPr>
                <a:spcBef>
                  <a:spcPct val="0"/>
                </a:spcBef>
                <a:buFontTx/>
                <a:buNone/>
              </a:pPr>
              <a:t>23</a:t>
            </a:fld>
            <a:endParaRPr lang="ru-RU" altLang="ru-RU" sz="1400" dirty="0"/>
          </a:p>
        </p:txBody>
      </p:sp>
      <p:pic>
        <p:nvPicPr>
          <p:cNvPr id="5" name="Picture 4"/>
          <p:cNvPicPr>
            <a:picLocks noChangeAspect="1"/>
          </p:cNvPicPr>
          <p:nvPr/>
        </p:nvPicPr>
        <p:blipFill>
          <a:blip r:embed="rId3"/>
          <a:stretch>
            <a:fillRect/>
          </a:stretch>
        </p:blipFill>
        <p:spPr>
          <a:xfrm>
            <a:off x="345821" y="753740"/>
            <a:ext cx="8237298" cy="5904563"/>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240109" y="6232158"/>
            <a:ext cx="663307" cy="457200"/>
          </a:xfrm>
        </p:spPr>
        <p:txBody>
          <a:bodyPr/>
          <a:lstStyle/>
          <a:p>
            <a:pPr>
              <a:defRPr/>
            </a:pPr>
            <a:fld id="{200AA82F-8859-4735-AA8E-2A5E245BDA2E}" type="slidenum">
              <a:rPr lang="ru-RU" altLang="ru-RU" smtClean="0"/>
              <a:pPr>
                <a:defRPr/>
              </a:pPr>
              <a:t>24</a:t>
            </a:fld>
            <a:endParaRPr lang="ru-RU" altLang="ru-RU" dirty="0"/>
          </a:p>
        </p:txBody>
      </p:sp>
      <p:grpSp>
        <p:nvGrpSpPr>
          <p:cNvPr id="3" name="Группа 2"/>
          <p:cNvGrpSpPr/>
          <p:nvPr/>
        </p:nvGrpSpPr>
        <p:grpSpPr>
          <a:xfrm>
            <a:off x="1400932" y="1157384"/>
            <a:ext cx="6655089" cy="4383021"/>
            <a:chOff x="-141948" y="-132957"/>
            <a:chExt cx="5385971" cy="2960851"/>
          </a:xfrm>
        </p:grpSpPr>
        <p:sp>
          <p:nvSpPr>
            <p:cNvPr id="4" name="Прямоугольник 3"/>
            <p:cNvSpPr/>
            <p:nvPr/>
          </p:nvSpPr>
          <p:spPr>
            <a:xfrm>
              <a:off x="457130" y="1016584"/>
              <a:ext cx="1561320" cy="675735"/>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36000" tIns="36000" rIns="36000" bIns="36000" numCol="1" spcCol="0" rtlCol="0" fromWordArt="0" anchor="ctr" anchorCtr="0" forceAA="0" compatLnSpc="1">
              <a:prstTxWarp prst="textNoShape">
                <a:avLst/>
              </a:prstTxWarp>
              <a:noAutofit/>
            </a:bodyPr>
            <a:lstStyle/>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Данные для обучения (БДМЗПП_ОИИ)</a:t>
              </a:r>
            </a:p>
            <a:p>
              <a:pPr algn="ctr">
                <a:lnSpc>
                  <a:spcPct val="107000"/>
                </a:lnSpc>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Learning</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141948" y="2186958"/>
              <a:ext cx="1280170" cy="631883"/>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36000" tIns="36000" rIns="36000" bIns="36000" numCol="1" spcCol="0" rtlCol="0" fromWordArt="0" anchor="ctr" anchorCtr="0" forceAA="0" compatLnSpc="1">
              <a:prstTxWarp prst="textNoShape">
                <a:avLst/>
              </a:prstTxWarp>
              <a:noAutofit/>
            </a:bodyPr>
            <a:lstStyle/>
            <a:p>
              <a:pPr algn="ctr">
                <a:lnSpc>
                  <a:spcPct val="107000"/>
                </a:lnSpc>
                <a:spcAft>
                  <a:spcPts val="0"/>
                </a:spcAft>
              </a:pPr>
              <a:r>
                <a:rPr lang="ru-RU" sz="1600" dirty="0">
                  <a:effectLst/>
                  <a:latin typeface="+mn-lt"/>
                  <a:ea typeface="Calibri" panose="020F0502020204030204" pitchFamily="34" charset="0"/>
                  <a:cs typeface="Times New Roman" panose="02020603050405020304" pitchFamily="18" charset="0"/>
                </a:rPr>
                <a:t>БДМЗПП _ОИИ </a:t>
              </a:r>
            </a:p>
            <a:p>
              <a:pPr algn="ctr">
                <a:lnSpc>
                  <a:spcPct val="107000"/>
                </a:lnSpc>
                <a:spcAft>
                  <a:spcPts val="0"/>
                </a:spcAft>
              </a:pPr>
              <a:r>
                <a:rPr lang="ru-RU" sz="1600" dirty="0">
                  <a:effectLst/>
                  <a:latin typeface="+mn-lt"/>
                  <a:ea typeface="Calibri" panose="020F0502020204030204" pitchFamily="34" charset="0"/>
                  <a:cs typeface="Times New Roman" panose="02020603050405020304" pitchFamily="18" charset="0"/>
                </a:rPr>
                <a:t>контроль</a:t>
              </a:r>
            </a:p>
          </p:txBody>
        </p:sp>
        <p:sp>
          <p:nvSpPr>
            <p:cNvPr id="6" name="Прямоугольник 5"/>
            <p:cNvSpPr/>
            <p:nvPr/>
          </p:nvSpPr>
          <p:spPr>
            <a:xfrm>
              <a:off x="650934" y="-132957"/>
              <a:ext cx="3376854" cy="710736"/>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36000" tIns="36000" rIns="36000" bIns="36000" numCol="1" spcCol="0" rtlCol="0" fromWordArt="0" anchor="ctr" anchorCtr="0" forceAA="0" compatLnSpc="1">
              <a:prstTxWarp prst="textNoShape">
                <a:avLst/>
              </a:prstTxWarp>
              <a:noAutofit/>
            </a:bodyPr>
            <a:lstStyle/>
            <a:p>
              <a:pPr algn="ctr">
                <a:lnSpc>
                  <a:spcPct val="107000"/>
                </a:lnSpc>
                <a:spcAft>
                  <a:spcPts val="0"/>
                </a:spcAft>
              </a:pPr>
              <a:r>
                <a:rPr lang="ru-RU" dirty="0">
                  <a:effectLst/>
                  <a:latin typeface="+mj-lt"/>
                  <a:ea typeface="Calibri" panose="020F0502020204030204" pitchFamily="34" charset="0"/>
                  <a:cs typeface="Times New Roman" panose="02020603050405020304" pitchFamily="18" charset="0"/>
                </a:rPr>
                <a:t>Общая База </a:t>
              </a:r>
              <a:r>
                <a:rPr lang="ru-RU" dirty="0">
                  <a:latin typeface="+mj-lt"/>
                  <a:ea typeface="Calibri" panose="020F0502020204030204" pitchFamily="34" charset="0"/>
                  <a:cs typeface="Times New Roman" panose="02020603050405020304" pitchFamily="18" charset="0"/>
                </a:rPr>
                <a:t>Д</a:t>
              </a:r>
              <a:r>
                <a:rPr lang="ru-RU" dirty="0">
                  <a:effectLst/>
                  <a:latin typeface="+mj-lt"/>
                  <a:ea typeface="Calibri" panose="020F0502020204030204" pitchFamily="34" charset="0"/>
                  <a:cs typeface="Times New Roman" panose="02020603050405020304" pitchFamily="18" charset="0"/>
                </a:rPr>
                <a:t>анных </a:t>
              </a:r>
              <a:r>
                <a:rPr lang="ru-RU" dirty="0">
                  <a:latin typeface="+mj-lt"/>
                  <a:ea typeface="Calibri" panose="020F0502020204030204" pitchFamily="34" charset="0"/>
                  <a:cs typeface="Times New Roman" panose="02020603050405020304" pitchFamily="18" charset="0"/>
                </a:rPr>
                <a:t>(более 1М измерений)</a:t>
              </a:r>
              <a:r>
                <a:rPr lang="ru-RU" dirty="0">
                  <a:effectLst/>
                  <a:latin typeface="+mj-lt"/>
                  <a:ea typeface="Calibri" panose="020F0502020204030204" pitchFamily="34" charset="0"/>
                  <a:cs typeface="Times New Roman" panose="02020603050405020304" pitchFamily="18" charset="0"/>
                </a:rPr>
                <a:t> мгновенных значений </a:t>
              </a:r>
            </a:p>
            <a:p>
              <a:pPr algn="ctr">
                <a:lnSpc>
                  <a:spcPct val="107000"/>
                </a:lnSpc>
                <a:spcAft>
                  <a:spcPts val="0"/>
                </a:spcAft>
              </a:pPr>
              <a:r>
                <a:rPr lang="ru-RU" dirty="0">
                  <a:effectLst/>
                  <a:latin typeface="+mj-lt"/>
                  <a:ea typeface="Calibri" panose="020F0502020204030204" pitchFamily="34" charset="0"/>
                  <a:cs typeface="Times New Roman" panose="02020603050405020304" pitchFamily="18" charset="0"/>
                </a:rPr>
                <a:t>40 поведенческих параметров (БДМЗПП)</a:t>
              </a:r>
            </a:p>
          </p:txBody>
        </p:sp>
        <p:sp>
          <p:nvSpPr>
            <p:cNvPr id="7" name="Прямоугольник 6"/>
            <p:cNvSpPr/>
            <p:nvPr/>
          </p:nvSpPr>
          <p:spPr>
            <a:xfrm>
              <a:off x="2767641" y="1023494"/>
              <a:ext cx="1753497" cy="675735"/>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36000" tIns="36000" rIns="36000" bIns="36000" numCol="1" spcCol="0" rtlCol="0" fromWordArt="0" anchor="ctr" anchorCtr="0" forceAA="0" compatLnSpc="1">
              <a:prstTxWarp prst="textNoShape">
                <a:avLst/>
              </a:prstTxWarp>
              <a:noAutofit/>
            </a:bodyPr>
            <a:lstStyle/>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Данные для тестирования (БДМЗПП_ПТД)</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Testing</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1280169" y="2187773"/>
              <a:ext cx="1258360" cy="631068"/>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36000" tIns="36000" rIns="36000" bIns="36000" numCol="1" spcCol="0" rtlCol="0" fromWordArt="0" anchor="ctr" anchorCtr="0" forceAA="0" compatLnSpc="1">
              <a:prstTxWarp prst="textNoShape">
                <a:avLst/>
              </a:prstTxWarp>
              <a:noAutofit/>
            </a:bodyPr>
            <a:lstStyle/>
            <a:p>
              <a:pPr algn="ctr">
                <a:lnSpc>
                  <a:spcPct val="107000"/>
                </a:lnSpc>
                <a:spcAft>
                  <a:spcPts val="0"/>
                </a:spcAft>
              </a:pPr>
              <a:endParaRPr lang="ru-RU" sz="1600" dirty="0">
                <a:effectLst/>
                <a:latin typeface="+mn-lt"/>
                <a:ea typeface="Calibri" panose="020F0502020204030204" pitchFamily="34" charset="0"/>
                <a:cs typeface="Times New Roman" panose="02020603050405020304" pitchFamily="18" charset="0"/>
              </a:endParaRPr>
            </a:p>
            <a:p>
              <a:pPr algn="ctr">
                <a:lnSpc>
                  <a:spcPct val="107000"/>
                </a:lnSpc>
                <a:spcAft>
                  <a:spcPts val="0"/>
                </a:spcAft>
              </a:pPr>
              <a:r>
                <a:rPr lang="ru-RU" sz="1600" dirty="0">
                  <a:effectLst/>
                  <a:latin typeface="+mn-lt"/>
                  <a:ea typeface="Calibri" panose="020F0502020204030204" pitchFamily="34" charset="0"/>
                  <a:cs typeface="Times New Roman" panose="02020603050405020304" pitchFamily="18" charset="0"/>
                </a:rPr>
                <a:t>БДМЗПП _ОИИ пациент</a:t>
              </a:r>
              <a:r>
                <a:rPr lang="ru-RU" sz="1600" dirty="0">
                  <a:latin typeface="+mn-lt"/>
                  <a:ea typeface="Calibri" panose="020F0502020204030204" pitchFamily="34" charset="0"/>
                  <a:cs typeface="Times New Roman" panose="02020603050405020304" pitchFamily="18" charset="0"/>
                </a:rPr>
                <a:t>ы</a:t>
              </a:r>
              <a:endParaRPr lang="ru-RU" sz="1600" dirty="0">
                <a:effectLst/>
                <a:latin typeface="+mn-lt"/>
                <a:ea typeface="Calibri" panose="020F0502020204030204" pitchFamily="34" charset="0"/>
                <a:cs typeface="Times New Roman" panose="02020603050405020304" pitchFamily="18" charset="0"/>
              </a:endParaRPr>
            </a:p>
            <a:p>
              <a:pPr algn="ctr">
                <a:lnSpc>
                  <a:spcPct val="107000"/>
                </a:lnSpc>
                <a:spcAft>
                  <a:spcPts val="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Прямоугольник 8"/>
            <p:cNvSpPr/>
            <p:nvPr/>
          </p:nvSpPr>
          <p:spPr>
            <a:xfrm>
              <a:off x="2680475" y="2197013"/>
              <a:ext cx="1209676" cy="630881"/>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36000" tIns="36000" rIns="36000" bIns="36000" numCol="1" spcCol="0" rtlCol="0" fromWordArt="0" anchor="ctr" anchorCtr="0" forceAA="0" compatLnSpc="1">
              <a:prstTxWarp prst="textNoShape">
                <a:avLst/>
              </a:prstTxWarp>
              <a:noAutofit/>
            </a:bodyPr>
            <a:lstStyle/>
            <a:p>
              <a:pPr algn="ctr">
                <a:lnSpc>
                  <a:spcPct val="107000"/>
                </a:lnSpc>
                <a:spcAft>
                  <a:spcPts val="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БДМЗПП_ПТД контроль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Прямоугольник 9"/>
            <p:cNvSpPr/>
            <p:nvPr/>
          </p:nvSpPr>
          <p:spPr>
            <a:xfrm>
              <a:off x="4027788" y="2182113"/>
              <a:ext cx="1216235" cy="630196"/>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36000" tIns="36000" rIns="36000" bIns="36000" numCol="1" spcCol="0" rtlCol="0" fromWordArt="0" anchor="ctr" anchorCtr="0" forceAA="0" compatLnSpc="1">
              <a:prstTxWarp prst="textNoShape">
                <a:avLst/>
              </a:prstTxWarp>
              <a:noAutofit/>
            </a:bodyPr>
            <a:lstStyle/>
            <a:p>
              <a:pPr algn="ctr">
                <a:lnSpc>
                  <a:spcPct val="107000"/>
                </a:lnSpc>
                <a:spcAft>
                  <a:spcPts val="0"/>
                </a:spcAft>
              </a:pPr>
              <a:r>
                <a:rPr lang="ru-RU" sz="1600" dirty="0">
                  <a:effectLst/>
                  <a:latin typeface="+mj-lt"/>
                  <a:ea typeface="Calibri" panose="020F0502020204030204" pitchFamily="34" charset="0"/>
                  <a:cs typeface="Times New Roman" panose="02020603050405020304" pitchFamily="18" charset="0"/>
                </a:rPr>
                <a:t>БДМЗПП_ПТД</a:t>
              </a:r>
            </a:p>
            <a:p>
              <a:pPr algn="ctr">
                <a:lnSpc>
                  <a:spcPct val="107000"/>
                </a:lnSpc>
                <a:spcAft>
                  <a:spcPts val="0"/>
                </a:spcAft>
              </a:pPr>
              <a:r>
                <a:rPr lang="ru-RU" sz="1600" dirty="0">
                  <a:effectLst/>
                  <a:latin typeface="+mj-lt"/>
                  <a:ea typeface="Calibri" panose="020F0502020204030204" pitchFamily="34" charset="0"/>
                  <a:cs typeface="Times New Roman" panose="02020603050405020304" pitchFamily="18" charset="0"/>
                </a:rPr>
                <a:t>пациенты</a:t>
              </a:r>
            </a:p>
          </p:txBody>
        </p:sp>
        <p:cxnSp>
          <p:nvCxnSpPr>
            <p:cNvPr id="11" name="Прямая соединительная линия 10"/>
            <p:cNvCxnSpPr/>
            <p:nvPr/>
          </p:nvCxnSpPr>
          <p:spPr>
            <a:xfrm flipH="1">
              <a:off x="1023582" y="586854"/>
              <a:ext cx="919774" cy="420655"/>
            </a:xfrm>
            <a:prstGeom prst="line">
              <a:avLst/>
            </a:prstGeom>
            <a:noFill/>
            <a:ln w="6350" cap="flat" cmpd="sng" algn="ctr">
              <a:solidFill>
                <a:sysClr val="windowText" lastClr="000000"/>
              </a:solidFill>
              <a:prstDash val="solid"/>
              <a:miter lim="800000"/>
            </a:ln>
            <a:effectLst/>
          </p:spPr>
        </p:cxnSp>
        <p:cxnSp>
          <p:nvCxnSpPr>
            <p:cNvPr id="12" name="Прямая соединительная линия 11"/>
            <p:cNvCxnSpPr/>
            <p:nvPr/>
          </p:nvCxnSpPr>
          <p:spPr>
            <a:xfrm>
              <a:off x="2859206" y="586854"/>
              <a:ext cx="914400" cy="436728"/>
            </a:xfrm>
            <a:prstGeom prst="line">
              <a:avLst/>
            </a:prstGeom>
            <a:noFill/>
            <a:ln w="6350" cap="flat" cmpd="sng" algn="ctr">
              <a:solidFill>
                <a:sysClr val="windowText" lastClr="000000"/>
              </a:solidFill>
              <a:prstDash val="solid"/>
              <a:miter lim="800000"/>
            </a:ln>
            <a:effectLst/>
          </p:spPr>
        </p:cxnSp>
        <p:cxnSp>
          <p:nvCxnSpPr>
            <p:cNvPr id="13" name="Прямая соединительная линия 12"/>
            <p:cNvCxnSpPr/>
            <p:nvPr/>
          </p:nvCxnSpPr>
          <p:spPr>
            <a:xfrm flipH="1">
              <a:off x="341194" y="1692323"/>
              <a:ext cx="456309" cy="477595"/>
            </a:xfrm>
            <a:prstGeom prst="line">
              <a:avLst/>
            </a:prstGeom>
            <a:noFill/>
            <a:ln w="6350" cap="flat" cmpd="sng" algn="ctr">
              <a:solidFill>
                <a:sysClr val="windowText" lastClr="000000"/>
              </a:solidFill>
              <a:prstDash val="solid"/>
              <a:miter lim="800000"/>
            </a:ln>
            <a:effectLst/>
          </p:spPr>
        </p:cxnSp>
        <p:cxnSp>
          <p:nvCxnSpPr>
            <p:cNvPr id="14" name="Прямая соединительная линия 13"/>
            <p:cNvCxnSpPr/>
            <p:nvPr/>
          </p:nvCxnSpPr>
          <p:spPr>
            <a:xfrm>
              <a:off x="1371600" y="1692323"/>
              <a:ext cx="457456" cy="477671"/>
            </a:xfrm>
            <a:prstGeom prst="line">
              <a:avLst/>
            </a:prstGeom>
            <a:noFill/>
            <a:ln w="6350" cap="flat" cmpd="sng" algn="ctr">
              <a:solidFill>
                <a:sysClr val="windowText" lastClr="000000"/>
              </a:solidFill>
              <a:prstDash val="solid"/>
              <a:miter lim="800000"/>
            </a:ln>
            <a:effectLst/>
          </p:spPr>
        </p:cxnSp>
        <p:cxnSp>
          <p:nvCxnSpPr>
            <p:cNvPr id="15" name="Прямая соединительная линия 14"/>
            <p:cNvCxnSpPr/>
            <p:nvPr/>
          </p:nvCxnSpPr>
          <p:spPr>
            <a:xfrm flipH="1">
              <a:off x="2975212" y="1699147"/>
              <a:ext cx="453333" cy="470772"/>
            </a:xfrm>
            <a:prstGeom prst="line">
              <a:avLst/>
            </a:prstGeom>
            <a:noFill/>
            <a:ln w="6350" cap="flat" cmpd="sng" algn="ctr">
              <a:solidFill>
                <a:sysClr val="windowText" lastClr="000000"/>
              </a:solidFill>
              <a:prstDash val="solid"/>
              <a:miter lim="800000"/>
            </a:ln>
            <a:effectLst/>
          </p:spPr>
        </p:cxnSp>
        <p:cxnSp>
          <p:nvCxnSpPr>
            <p:cNvPr id="16" name="Прямая соединительная линия 15"/>
            <p:cNvCxnSpPr/>
            <p:nvPr/>
          </p:nvCxnSpPr>
          <p:spPr>
            <a:xfrm>
              <a:off x="3998794" y="1699147"/>
              <a:ext cx="459162" cy="470847"/>
            </a:xfrm>
            <a:prstGeom prst="line">
              <a:avLst/>
            </a:prstGeom>
            <a:noFill/>
            <a:ln w="6350" cap="flat" cmpd="sng" algn="ctr">
              <a:solidFill>
                <a:sysClr val="windowText" lastClr="000000"/>
              </a:solidFill>
              <a:prstDash val="solid"/>
              <a:miter lim="800000"/>
            </a:ln>
            <a:effectLst/>
          </p:spPr>
        </p:cxnSp>
      </p:grpSp>
      <p:sp>
        <p:nvSpPr>
          <p:cNvPr id="17" name="Rectangle 16"/>
          <p:cNvSpPr/>
          <p:nvPr/>
        </p:nvSpPr>
        <p:spPr>
          <a:xfrm>
            <a:off x="435096" y="139396"/>
            <a:ext cx="8353121" cy="584775"/>
          </a:xfrm>
          <a:prstGeom prst="rect">
            <a:avLst/>
          </a:prstGeom>
        </p:spPr>
        <p:txBody>
          <a:bodyPr wrap="none">
            <a:spAutoFit/>
          </a:bodyPr>
          <a:lstStyle/>
          <a:p>
            <a:r>
              <a:rPr lang="ru-RU" sz="3200" dirty="0">
                <a:solidFill>
                  <a:srgbClr val="3333CC"/>
                </a:solidFill>
                <a:effectLst>
                  <a:outerShdw blurRad="38100" dist="38100" dir="2700000" algn="tl">
                    <a:srgbClr val="C0C0C0"/>
                  </a:outerShdw>
                </a:effectLst>
              </a:rPr>
              <a:t>Базы данных и формат тестирования ИНС</a:t>
            </a:r>
            <a:endParaRPr lang="en-US" sz="3200" dirty="0"/>
          </a:p>
        </p:txBody>
      </p:sp>
      <p:sp>
        <p:nvSpPr>
          <p:cNvPr id="18" name="Rectangle 17"/>
          <p:cNvSpPr/>
          <p:nvPr/>
        </p:nvSpPr>
        <p:spPr>
          <a:xfrm>
            <a:off x="958570" y="5580513"/>
            <a:ext cx="7508899" cy="1200329"/>
          </a:xfrm>
          <a:prstGeom prst="rect">
            <a:avLst/>
          </a:prstGeom>
        </p:spPr>
        <p:txBody>
          <a:bodyPr wrap="square">
            <a:spAutoFit/>
          </a:bodyPr>
          <a:lstStyle/>
          <a:p>
            <a:pPr algn="ctr"/>
            <a:r>
              <a:rPr lang="ru-RU" dirty="0"/>
              <a:t>Обучение ИНС (ИИ) по известным медицинским результатам тестирований (ПЦР, </a:t>
            </a:r>
            <a:r>
              <a:rPr lang="en-US" dirty="0"/>
              <a:t>IgM, </a:t>
            </a:r>
            <a:r>
              <a:rPr lang="ru-RU" dirty="0"/>
              <a:t>КТ) и тестирование точности (чувствительности, специфичности) по независимой базе данных пациентов и контроля</a:t>
            </a:r>
            <a:endParaRPr lang="en-US" dirty="0"/>
          </a:p>
        </p:txBody>
      </p:sp>
    </p:spTree>
    <p:extLst>
      <p:ext uri="{BB962C8B-B14F-4D97-AF65-F5344CB8AC3E}">
        <p14:creationId xmlns:p14="http://schemas.microsoft.com/office/powerpoint/2010/main" val="362523003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3C815CF-3927-46D3-B8E2-BDB36651A87E}" type="slidenum">
              <a:rPr lang="ru-RU" altLang="ru-RU" sz="1400" smtClean="0"/>
              <a:pPr>
                <a:spcBef>
                  <a:spcPct val="0"/>
                </a:spcBef>
                <a:buFontTx/>
                <a:buNone/>
              </a:pPr>
              <a:t>25</a:t>
            </a:fld>
            <a:endParaRPr lang="ru-RU" altLang="ru-RU" sz="1400" dirty="0"/>
          </a:p>
        </p:txBody>
      </p:sp>
      <p:sp>
        <p:nvSpPr>
          <p:cNvPr id="23554" name="Rectangle 2"/>
          <p:cNvSpPr>
            <a:spLocks noGrp="1" noChangeArrowheads="1"/>
          </p:cNvSpPr>
          <p:nvPr>
            <p:ph type="title"/>
          </p:nvPr>
        </p:nvSpPr>
        <p:spPr>
          <a:xfrm>
            <a:off x="462418" y="32324"/>
            <a:ext cx="8193087" cy="863600"/>
          </a:xfrm>
        </p:spPr>
        <p:txBody>
          <a:bodyPr/>
          <a:lstStyle/>
          <a:p>
            <a:pPr eaLnBrk="1" hangingPunct="1">
              <a:defRPr/>
            </a:pPr>
            <a:r>
              <a:rPr lang="ru-RU" sz="3200" dirty="0">
                <a:solidFill>
                  <a:srgbClr val="3333CC"/>
                </a:solidFill>
                <a:effectLst>
                  <a:outerShdw blurRad="38100" dist="38100" dir="2700000" algn="tl">
                    <a:srgbClr val="C0C0C0"/>
                  </a:outerShdw>
                </a:effectLst>
              </a:rPr>
              <a:t>Точность</a:t>
            </a:r>
            <a:r>
              <a:rPr lang="en-US" sz="3200" dirty="0">
                <a:solidFill>
                  <a:srgbClr val="3333CC"/>
                </a:solidFill>
                <a:effectLst>
                  <a:outerShdw blurRad="38100" dist="38100" dir="2700000" algn="tl">
                    <a:srgbClr val="C0C0C0"/>
                  </a:outerShdw>
                </a:effectLst>
              </a:rPr>
              <a:t> </a:t>
            </a:r>
            <a:r>
              <a:rPr lang="ru-RU" sz="3200" dirty="0">
                <a:solidFill>
                  <a:srgbClr val="3333CC"/>
                </a:solidFill>
                <a:effectLst>
                  <a:outerShdw blurRad="38100" dist="38100" dir="2700000" algn="tl">
                    <a:srgbClr val="C0C0C0"/>
                  </a:outerShdw>
                </a:effectLst>
              </a:rPr>
              <a:t>диагностики </a:t>
            </a:r>
            <a:r>
              <a:rPr lang="en-US" sz="3200" dirty="0">
                <a:solidFill>
                  <a:srgbClr val="3333CC"/>
                </a:solidFill>
                <a:effectLst>
                  <a:outerShdw blurRad="38100" dist="38100" dir="2700000" algn="tl">
                    <a:srgbClr val="C0C0C0"/>
                  </a:outerShdw>
                </a:effectLst>
              </a:rPr>
              <a:t>COVID-19 </a:t>
            </a:r>
            <a:r>
              <a:rPr lang="ru-RU" sz="3200" dirty="0">
                <a:solidFill>
                  <a:srgbClr val="3333CC"/>
                </a:solidFill>
                <a:effectLst>
                  <a:outerShdw blurRad="38100" dist="38100" dir="2700000" algn="tl">
                    <a:srgbClr val="C0C0C0"/>
                  </a:outerShdw>
                </a:effectLst>
              </a:rPr>
              <a:t>ВИ</a:t>
            </a:r>
            <a:r>
              <a:rPr lang="en-US" sz="3200" dirty="0">
                <a:solidFill>
                  <a:srgbClr val="3333CC"/>
                </a:solidFill>
                <a:effectLst>
                  <a:outerShdw blurRad="38100" dist="38100" dir="2700000" algn="tl">
                    <a:srgbClr val="C0C0C0"/>
                  </a:outerShdw>
                </a:effectLst>
              </a:rPr>
              <a:t>+</a:t>
            </a:r>
            <a:r>
              <a:rPr lang="ru-RU" sz="3200" dirty="0">
                <a:solidFill>
                  <a:srgbClr val="3333CC"/>
                </a:solidFill>
                <a:effectLst>
                  <a:outerShdw blurRad="38100" dist="38100" dir="2700000" algn="tl">
                    <a:srgbClr val="C0C0C0"/>
                  </a:outerShdw>
                </a:effectLst>
              </a:rPr>
              <a:t>ИИ</a:t>
            </a:r>
            <a:endParaRPr lang="ru-RU" dirty="0">
              <a:solidFill>
                <a:schemeClr val="accent2"/>
              </a:solidFill>
              <a:effectLst>
                <a:outerShdw blurRad="38100" dist="38100" dir="2700000" algn="tl">
                  <a:srgbClr val="C0C0C0"/>
                </a:outerShdw>
              </a:effectLst>
            </a:endParaRPr>
          </a:p>
        </p:txBody>
      </p:sp>
      <p:sp>
        <p:nvSpPr>
          <p:cNvPr id="21508" name="Rectangle 1"/>
          <p:cNvSpPr>
            <a:spLocks noChangeArrowheads="1"/>
          </p:cNvSpPr>
          <p:nvPr/>
        </p:nvSpPr>
        <p:spPr bwMode="auto">
          <a:xfrm>
            <a:off x="124557" y="3145343"/>
            <a:ext cx="43271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en-US" sz="2000" dirty="0">
                <a:latin typeface="Arial" panose="020B0604020202020204" pitchFamily="34" charset="0"/>
              </a:rPr>
              <a:t>ROC зависимость диагностики чувствительность-специфичность</a:t>
            </a:r>
            <a:endParaRPr lang="en-US" altLang="en-US" sz="2000" dirty="0">
              <a:latin typeface="Arial" panose="020B0604020202020204" pitchFamily="34" charset="0"/>
            </a:endParaRPr>
          </a:p>
        </p:txBody>
      </p:sp>
      <p:sp>
        <p:nvSpPr>
          <p:cNvPr id="21509" name="Rectangle 7"/>
          <p:cNvSpPr>
            <a:spLocks noChangeArrowheads="1"/>
          </p:cNvSpPr>
          <p:nvPr/>
        </p:nvSpPr>
        <p:spPr bwMode="auto">
          <a:xfrm>
            <a:off x="5527675" y="306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3" name="Rectangle 2"/>
          <p:cNvSpPr/>
          <p:nvPr/>
        </p:nvSpPr>
        <p:spPr>
          <a:xfrm>
            <a:off x="4451743" y="2933086"/>
            <a:ext cx="4395890" cy="1015663"/>
          </a:xfrm>
          <a:prstGeom prst="rect">
            <a:avLst/>
          </a:prstGeom>
        </p:spPr>
        <p:txBody>
          <a:bodyPr wrap="square">
            <a:spAutoFit/>
          </a:bodyPr>
          <a:lstStyle/>
          <a:p>
            <a:r>
              <a:rPr lang="ru-RU" sz="2000" dirty="0"/>
              <a:t>Зависимость точности диагностики проверочной БД от точности дискриминации обучаемой БД</a:t>
            </a:r>
            <a:endParaRPr lang="ru-RU" dirty="0"/>
          </a:p>
        </p:txBody>
      </p:sp>
      <p:sp>
        <p:nvSpPr>
          <p:cNvPr id="6" name="Rectangle 5"/>
          <p:cNvSpPr/>
          <p:nvPr/>
        </p:nvSpPr>
        <p:spPr>
          <a:xfrm>
            <a:off x="248087" y="5673125"/>
            <a:ext cx="3942930" cy="923330"/>
          </a:xfrm>
          <a:prstGeom prst="rect">
            <a:avLst/>
          </a:prstGeom>
        </p:spPr>
        <p:txBody>
          <a:bodyPr wrap="square">
            <a:spAutoFit/>
          </a:bodyPr>
          <a:lstStyle/>
          <a:p>
            <a:r>
              <a:rPr lang="ru-RU" dirty="0"/>
              <a:t>Зависимость точности от времени интеграции результата диагностики для (N=100) и (N=25). </a:t>
            </a:r>
            <a:endParaRPr lang="en-US" dirty="0"/>
          </a:p>
        </p:txBody>
      </p:sp>
      <p:pic>
        <p:nvPicPr>
          <p:cNvPr id="7" name="Picture 6"/>
          <p:cNvPicPr>
            <a:picLocks noChangeAspect="1"/>
          </p:cNvPicPr>
          <p:nvPr/>
        </p:nvPicPr>
        <p:blipFill>
          <a:blip r:embed="rId3"/>
          <a:stretch>
            <a:fillRect/>
          </a:stretch>
        </p:blipFill>
        <p:spPr>
          <a:xfrm>
            <a:off x="516531" y="3828360"/>
            <a:ext cx="3078440" cy="1923286"/>
          </a:xfrm>
          <a:prstGeom prst="rect">
            <a:avLst/>
          </a:prstGeom>
        </p:spPr>
      </p:pic>
      <p:pic>
        <p:nvPicPr>
          <p:cNvPr id="8" name="Picture 7"/>
          <p:cNvPicPr>
            <a:picLocks noChangeAspect="1"/>
          </p:cNvPicPr>
          <p:nvPr/>
        </p:nvPicPr>
        <p:blipFill>
          <a:blip r:embed="rId4"/>
          <a:stretch>
            <a:fillRect/>
          </a:stretch>
        </p:blipFill>
        <p:spPr>
          <a:xfrm>
            <a:off x="4349767" y="3966839"/>
            <a:ext cx="3718933" cy="1677615"/>
          </a:xfrm>
          <a:prstGeom prst="rect">
            <a:avLst/>
          </a:prstGeom>
        </p:spPr>
      </p:pic>
      <p:pic>
        <p:nvPicPr>
          <p:cNvPr id="9" name="Picture 8"/>
          <p:cNvPicPr>
            <a:picLocks noChangeAspect="1"/>
          </p:cNvPicPr>
          <p:nvPr/>
        </p:nvPicPr>
        <p:blipFill>
          <a:blip r:embed="rId5"/>
          <a:stretch>
            <a:fillRect/>
          </a:stretch>
        </p:blipFill>
        <p:spPr>
          <a:xfrm>
            <a:off x="515007" y="895924"/>
            <a:ext cx="3079964" cy="2015442"/>
          </a:xfrm>
          <a:prstGeom prst="rect">
            <a:avLst/>
          </a:prstGeom>
        </p:spPr>
      </p:pic>
      <p:pic>
        <p:nvPicPr>
          <p:cNvPr id="10" name="Picture 9"/>
          <p:cNvPicPr>
            <a:picLocks noChangeAspect="1"/>
          </p:cNvPicPr>
          <p:nvPr/>
        </p:nvPicPr>
        <p:blipFill>
          <a:blip r:embed="rId6"/>
          <a:stretch>
            <a:fillRect/>
          </a:stretch>
        </p:blipFill>
        <p:spPr>
          <a:xfrm>
            <a:off x="4349768" y="895925"/>
            <a:ext cx="3718932" cy="2014252"/>
          </a:xfrm>
          <a:prstGeom prst="rect">
            <a:avLst/>
          </a:prstGeom>
        </p:spPr>
      </p:pic>
      <p:sp>
        <p:nvSpPr>
          <p:cNvPr id="11" name="Rectangle 10"/>
          <p:cNvSpPr/>
          <p:nvPr/>
        </p:nvSpPr>
        <p:spPr>
          <a:xfrm>
            <a:off x="4191372" y="5673125"/>
            <a:ext cx="4464134" cy="923330"/>
          </a:xfrm>
          <a:prstGeom prst="rect">
            <a:avLst/>
          </a:prstGeom>
        </p:spPr>
        <p:txBody>
          <a:bodyPr wrap="square">
            <a:spAutoFit/>
          </a:bodyPr>
          <a:lstStyle/>
          <a:p>
            <a:r>
              <a:rPr lang="ru-RU" dirty="0"/>
              <a:t>Зависимости ошибок от времени интеграции результата диагностики для (N=100) и (N=25).</a:t>
            </a:r>
            <a:endParaRPr lang="en-US" dirty="0"/>
          </a:p>
        </p:txBody>
      </p:sp>
    </p:spTree>
    <p:extLst>
      <p:ext uri="{BB962C8B-B14F-4D97-AF65-F5344CB8AC3E}">
        <p14:creationId xmlns:p14="http://schemas.microsoft.com/office/powerpoint/2010/main" val="27457534"/>
      </p:ext>
    </p:extLst>
  </p:cSld>
  <p:clrMapOvr>
    <a:masterClrMapping/>
  </p:clrMapOvr>
  <p:transition spd="med" advTm="7637"/>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CC7A-3D54-A4D0-61B5-4B5E4182BE71}"/>
              </a:ext>
            </a:extLst>
          </p:cNvPr>
          <p:cNvSpPr>
            <a:spLocks noGrp="1"/>
          </p:cNvSpPr>
          <p:nvPr>
            <p:ph type="title"/>
          </p:nvPr>
        </p:nvSpPr>
        <p:spPr>
          <a:xfrm>
            <a:off x="685800" y="152400"/>
            <a:ext cx="7772400" cy="1143000"/>
          </a:xfrm>
        </p:spPr>
        <p:txBody>
          <a:bodyPr/>
          <a:lstStyle/>
          <a:p>
            <a:r>
              <a:rPr lang="ru-RU" sz="4000" dirty="0">
                <a:solidFill>
                  <a:schemeClr val="accent2"/>
                </a:solidFill>
              </a:rPr>
              <a:t>Принципы повышения точности диагностики заболеваний</a:t>
            </a:r>
          </a:p>
        </p:txBody>
      </p:sp>
      <p:sp>
        <p:nvSpPr>
          <p:cNvPr id="3" name="Content Placeholder 2">
            <a:extLst>
              <a:ext uri="{FF2B5EF4-FFF2-40B4-BE49-F238E27FC236}">
                <a16:creationId xmlns:a16="http://schemas.microsoft.com/office/drawing/2014/main" id="{26AF9BEA-2A78-648A-0070-F9FA92C1E1AD}"/>
              </a:ext>
            </a:extLst>
          </p:cNvPr>
          <p:cNvSpPr>
            <a:spLocks noGrp="1"/>
          </p:cNvSpPr>
          <p:nvPr>
            <p:ph idx="1"/>
          </p:nvPr>
        </p:nvSpPr>
        <p:spPr>
          <a:xfrm>
            <a:off x="509954" y="1512277"/>
            <a:ext cx="7772400" cy="4489938"/>
          </a:xfrm>
        </p:spPr>
        <p:txBody>
          <a:bodyPr/>
          <a:lstStyle/>
          <a:p>
            <a:r>
              <a:rPr lang="ru-RU" sz="2000" dirty="0"/>
              <a:t>Принцип дискретизации. Частота преобразования видео в параметры виброизображения должна быть максимальной при минимальном уровне шума видео изображения. </a:t>
            </a:r>
          </a:p>
          <a:p>
            <a:r>
              <a:rPr lang="ru-RU" sz="2000" dirty="0"/>
              <a:t>Принцип соответствия. Время накопления межкадровой разности должно совпадать с периодом анализируемого физиологического процесса</a:t>
            </a:r>
            <a:r>
              <a:rPr lang="en-US" sz="2000" dirty="0"/>
              <a:t>.</a:t>
            </a:r>
          </a:p>
          <a:p>
            <a:r>
              <a:rPr lang="ru-RU" sz="2000" dirty="0"/>
              <a:t>Принцип оптимальности. Количество измеряемых поведенческих параметров должно быть минимально достаточное для анализа исследуемого физиологического процесса или реакции на предъявляемый стимул.</a:t>
            </a:r>
            <a:endParaRPr lang="en-US" sz="2000" dirty="0"/>
          </a:p>
          <a:p>
            <a:r>
              <a:rPr lang="ru-RU" sz="2000" dirty="0"/>
              <a:t>Принцип бесконечности. Технология виброизображения позволяет извлечь из видео изображения любое количество биометрической информации об исследуемом объекте.</a:t>
            </a:r>
          </a:p>
        </p:txBody>
      </p:sp>
      <p:sp>
        <p:nvSpPr>
          <p:cNvPr id="4" name="Slide Number Placeholder 3">
            <a:extLst>
              <a:ext uri="{FF2B5EF4-FFF2-40B4-BE49-F238E27FC236}">
                <a16:creationId xmlns:a16="http://schemas.microsoft.com/office/drawing/2014/main" id="{BE5EB22F-B4DF-64B4-2255-D1844496BED5}"/>
              </a:ext>
            </a:extLst>
          </p:cNvPr>
          <p:cNvSpPr>
            <a:spLocks noGrp="1"/>
          </p:cNvSpPr>
          <p:nvPr>
            <p:ph type="sldNum" sz="quarter" idx="12"/>
          </p:nvPr>
        </p:nvSpPr>
        <p:spPr/>
        <p:txBody>
          <a:bodyPr/>
          <a:lstStyle/>
          <a:p>
            <a:pPr>
              <a:defRPr/>
            </a:pPr>
            <a:fld id="{E6D98964-9827-4D6F-AF97-D13E6D3C32A9}" type="slidenum">
              <a:rPr lang="ru-RU" altLang="ru-RU" smtClean="0"/>
              <a:pPr>
                <a:defRPr/>
              </a:pPr>
              <a:t>26</a:t>
            </a:fld>
            <a:endParaRPr lang="ru-RU" altLang="ru-RU" dirty="0"/>
          </a:p>
        </p:txBody>
      </p:sp>
    </p:spTree>
    <p:extLst>
      <p:ext uri="{BB962C8B-B14F-4D97-AF65-F5344CB8AC3E}">
        <p14:creationId xmlns:p14="http://schemas.microsoft.com/office/powerpoint/2010/main" val="238266289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5D54-52E3-DDE5-A3CA-BA31F630AF8E}"/>
              </a:ext>
            </a:extLst>
          </p:cNvPr>
          <p:cNvSpPr>
            <a:spLocks noGrp="1"/>
          </p:cNvSpPr>
          <p:nvPr>
            <p:ph type="title"/>
          </p:nvPr>
        </p:nvSpPr>
        <p:spPr>
          <a:xfrm>
            <a:off x="451339" y="152400"/>
            <a:ext cx="8399584" cy="457200"/>
          </a:xfrm>
        </p:spPr>
        <p:txBody>
          <a:bodyPr/>
          <a:lstStyle/>
          <a:p>
            <a:r>
              <a:rPr lang="ru-RU" dirty="0">
                <a:solidFill>
                  <a:schemeClr val="accent2"/>
                </a:solidFill>
              </a:rPr>
              <a:t>Определение стадии заболевания</a:t>
            </a:r>
          </a:p>
        </p:txBody>
      </p:sp>
      <p:sp>
        <p:nvSpPr>
          <p:cNvPr id="4" name="Slide Number Placeholder 3">
            <a:extLst>
              <a:ext uri="{FF2B5EF4-FFF2-40B4-BE49-F238E27FC236}">
                <a16:creationId xmlns:a16="http://schemas.microsoft.com/office/drawing/2014/main" id="{A17B6CC3-86AF-3CED-1510-501C86B69F7B}"/>
              </a:ext>
            </a:extLst>
          </p:cNvPr>
          <p:cNvSpPr>
            <a:spLocks noGrp="1"/>
          </p:cNvSpPr>
          <p:nvPr>
            <p:ph type="sldNum" sz="quarter" idx="12"/>
          </p:nvPr>
        </p:nvSpPr>
        <p:spPr/>
        <p:txBody>
          <a:bodyPr/>
          <a:lstStyle/>
          <a:p>
            <a:pPr>
              <a:defRPr/>
            </a:pPr>
            <a:fld id="{E6D98964-9827-4D6F-AF97-D13E6D3C32A9}" type="slidenum">
              <a:rPr lang="ru-RU" altLang="ru-RU" smtClean="0"/>
              <a:pPr>
                <a:defRPr/>
              </a:pPr>
              <a:t>27</a:t>
            </a:fld>
            <a:endParaRPr lang="ru-RU" altLang="ru-RU" dirty="0"/>
          </a:p>
        </p:txBody>
      </p:sp>
      <p:pic>
        <p:nvPicPr>
          <p:cNvPr id="5" name="Picture 4">
            <a:extLst>
              <a:ext uri="{FF2B5EF4-FFF2-40B4-BE49-F238E27FC236}">
                <a16:creationId xmlns:a16="http://schemas.microsoft.com/office/drawing/2014/main" id="{A97D4DF2-A265-8AA8-DDD6-7BB0052B2E5E}"/>
              </a:ext>
            </a:extLst>
          </p:cNvPr>
          <p:cNvPicPr>
            <a:picLocks noChangeAspect="1"/>
          </p:cNvPicPr>
          <p:nvPr/>
        </p:nvPicPr>
        <p:blipFill>
          <a:blip r:embed="rId3"/>
          <a:stretch>
            <a:fillRect/>
          </a:stretch>
        </p:blipFill>
        <p:spPr>
          <a:xfrm>
            <a:off x="363415" y="868459"/>
            <a:ext cx="4091354" cy="1987948"/>
          </a:xfrm>
          <a:prstGeom prst="rect">
            <a:avLst/>
          </a:prstGeom>
        </p:spPr>
      </p:pic>
      <p:sp>
        <p:nvSpPr>
          <p:cNvPr id="7" name="TextBox 6">
            <a:extLst>
              <a:ext uri="{FF2B5EF4-FFF2-40B4-BE49-F238E27FC236}">
                <a16:creationId xmlns:a16="http://schemas.microsoft.com/office/drawing/2014/main" id="{99D4C6A0-16E9-5AE9-5A4D-ABC531F68EF3}"/>
              </a:ext>
            </a:extLst>
          </p:cNvPr>
          <p:cNvSpPr txBox="1"/>
          <p:nvPr/>
        </p:nvSpPr>
        <p:spPr>
          <a:xfrm>
            <a:off x="216878" y="2919177"/>
            <a:ext cx="4572000" cy="830997"/>
          </a:xfrm>
          <a:prstGeom prst="rect">
            <a:avLst/>
          </a:prstGeom>
          <a:noFill/>
        </p:spPr>
        <p:txBody>
          <a:bodyPr wrap="square">
            <a:spAutoFit/>
          </a:bodyPr>
          <a:lstStyle/>
          <a:p>
            <a:r>
              <a:rPr lang="ru-RU" sz="1600" dirty="0"/>
              <a:t>Зависимость мгновенной точности диагностики тестовой базы данных А от точности дискриминации базы данных D</a:t>
            </a:r>
          </a:p>
        </p:txBody>
      </p:sp>
      <p:pic>
        <p:nvPicPr>
          <p:cNvPr id="9" name="Picture 8">
            <a:extLst>
              <a:ext uri="{FF2B5EF4-FFF2-40B4-BE49-F238E27FC236}">
                <a16:creationId xmlns:a16="http://schemas.microsoft.com/office/drawing/2014/main" id="{8A74DA59-1710-5830-FD9D-8C065B5D3297}"/>
              </a:ext>
            </a:extLst>
          </p:cNvPr>
          <p:cNvPicPr>
            <a:picLocks noChangeAspect="1"/>
          </p:cNvPicPr>
          <p:nvPr/>
        </p:nvPicPr>
        <p:blipFill>
          <a:blip r:embed="rId4"/>
          <a:stretch>
            <a:fillRect/>
          </a:stretch>
        </p:blipFill>
        <p:spPr>
          <a:xfrm>
            <a:off x="5349336" y="868458"/>
            <a:ext cx="3158002" cy="1707028"/>
          </a:xfrm>
          <a:prstGeom prst="rect">
            <a:avLst/>
          </a:prstGeom>
        </p:spPr>
      </p:pic>
      <p:pic>
        <p:nvPicPr>
          <p:cNvPr id="10" name="Picture 9">
            <a:extLst>
              <a:ext uri="{FF2B5EF4-FFF2-40B4-BE49-F238E27FC236}">
                <a16:creationId xmlns:a16="http://schemas.microsoft.com/office/drawing/2014/main" id="{A4648D66-90D1-6693-4B14-BDCE79289978}"/>
              </a:ext>
            </a:extLst>
          </p:cNvPr>
          <p:cNvPicPr>
            <a:picLocks noChangeAspect="1"/>
          </p:cNvPicPr>
          <p:nvPr/>
        </p:nvPicPr>
        <p:blipFill>
          <a:blip r:embed="rId5"/>
          <a:stretch>
            <a:fillRect/>
          </a:stretch>
        </p:blipFill>
        <p:spPr>
          <a:xfrm>
            <a:off x="5297683" y="2945696"/>
            <a:ext cx="2883658" cy="1579001"/>
          </a:xfrm>
          <a:prstGeom prst="rect">
            <a:avLst/>
          </a:prstGeom>
        </p:spPr>
      </p:pic>
      <p:pic>
        <p:nvPicPr>
          <p:cNvPr id="11" name="Picture 10">
            <a:extLst>
              <a:ext uri="{FF2B5EF4-FFF2-40B4-BE49-F238E27FC236}">
                <a16:creationId xmlns:a16="http://schemas.microsoft.com/office/drawing/2014/main" id="{F98B0B55-4F8A-D0B6-920A-3078B3D5C3B4}"/>
              </a:ext>
            </a:extLst>
          </p:cNvPr>
          <p:cNvPicPr>
            <a:picLocks noChangeAspect="1"/>
          </p:cNvPicPr>
          <p:nvPr/>
        </p:nvPicPr>
        <p:blipFill>
          <a:blip r:embed="rId6"/>
          <a:stretch>
            <a:fillRect/>
          </a:stretch>
        </p:blipFill>
        <p:spPr>
          <a:xfrm>
            <a:off x="5516991" y="4927486"/>
            <a:ext cx="2822693" cy="1542422"/>
          </a:xfrm>
          <a:prstGeom prst="rect">
            <a:avLst/>
          </a:prstGeom>
        </p:spPr>
      </p:pic>
      <p:pic>
        <p:nvPicPr>
          <p:cNvPr id="12" name="Picture 11">
            <a:extLst>
              <a:ext uri="{FF2B5EF4-FFF2-40B4-BE49-F238E27FC236}">
                <a16:creationId xmlns:a16="http://schemas.microsoft.com/office/drawing/2014/main" id="{08F07F13-295C-0221-F53B-15DB5C450466}"/>
              </a:ext>
            </a:extLst>
          </p:cNvPr>
          <p:cNvPicPr>
            <a:picLocks noChangeAspect="1"/>
          </p:cNvPicPr>
          <p:nvPr/>
        </p:nvPicPr>
        <p:blipFill>
          <a:blip r:embed="rId7"/>
          <a:stretch>
            <a:fillRect/>
          </a:stretch>
        </p:blipFill>
        <p:spPr>
          <a:xfrm>
            <a:off x="656491" y="3905277"/>
            <a:ext cx="3798277" cy="1892966"/>
          </a:xfrm>
          <a:prstGeom prst="rect">
            <a:avLst/>
          </a:prstGeom>
        </p:spPr>
      </p:pic>
      <p:sp>
        <p:nvSpPr>
          <p:cNvPr id="16" name="TextBox 15">
            <a:extLst>
              <a:ext uri="{FF2B5EF4-FFF2-40B4-BE49-F238E27FC236}">
                <a16:creationId xmlns:a16="http://schemas.microsoft.com/office/drawing/2014/main" id="{37BD0ECB-61FC-0C86-0BB6-C69D1C1C4FA2}"/>
              </a:ext>
            </a:extLst>
          </p:cNvPr>
          <p:cNvSpPr txBox="1"/>
          <p:nvPr/>
        </p:nvSpPr>
        <p:spPr>
          <a:xfrm>
            <a:off x="-52675" y="5839773"/>
            <a:ext cx="4923533" cy="879023"/>
          </a:xfrm>
          <a:prstGeom prst="rect">
            <a:avLst/>
          </a:prstGeom>
          <a:noFill/>
        </p:spPr>
        <p:txBody>
          <a:bodyPr wrap="square">
            <a:spAutoFit/>
          </a:bodyPr>
          <a:lstStyle/>
          <a:p>
            <a:pPr marL="457200">
              <a:spcAft>
                <a:spcPts val="0"/>
              </a:spcAft>
            </a:pPr>
            <a:r>
              <a:rPr lang="ru-RU" sz="1600" dirty="0">
                <a:effectLst/>
                <a:ea typeface="Calibri" panose="020F0502020204030204" pitchFamily="34" charset="0"/>
                <a:cs typeface="Arial" panose="020B0604020202020204" pitchFamily="34" charset="0"/>
              </a:rPr>
              <a:t>Расчет экспериментальной и теоретической точности диагностики по формуле</a:t>
            </a:r>
            <a:r>
              <a:rPr lang="ru-RU"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algn="just">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1600" baseline="-25000" dirty="0">
                <a:effectLst/>
                <a:latin typeface="Times New Roman" panose="02020603050405020304" pitchFamily="18" charset="0"/>
                <a:ea typeface="Calibri" panose="020F0502020204030204" pitchFamily="34" charset="0"/>
                <a:cs typeface="Times New Roman" panose="02020603050405020304" pitchFamily="18" charset="0"/>
              </a:rPr>
              <a:t>CT-T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=1 − (1−A</a:t>
            </a:r>
            <a:r>
              <a:rPr lang="en-US" sz="1600" baseline="-25000" dirty="0">
                <a:effectLst/>
                <a:latin typeface="Times New Roman" panose="02020603050405020304" pitchFamily="18" charset="0"/>
                <a:ea typeface="Calibri" panose="020F0502020204030204" pitchFamily="34" charset="0"/>
                <a:cs typeface="Times New Roman" panose="02020603050405020304" pitchFamily="18" charset="0"/>
              </a:rPr>
              <a:t>CT1</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х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(1−A</a:t>
            </a:r>
            <a:r>
              <a:rPr lang="en-US" sz="1600" baseline="-25000" dirty="0">
                <a:effectLst/>
                <a:latin typeface="Times New Roman" panose="02020603050405020304" pitchFamily="18" charset="0"/>
                <a:ea typeface="Calibri" panose="020F0502020204030204" pitchFamily="34" charset="0"/>
                <a:cs typeface="Times New Roman" panose="02020603050405020304" pitchFamily="18" charset="0"/>
              </a:rPr>
              <a:t>CT2</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845437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28</a:t>
            </a:fld>
            <a:endParaRPr lang="ru-RU" altLang="ru-RU" dirty="0"/>
          </a:p>
        </p:txBody>
      </p:sp>
      <p:sp>
        <p:nvSpPr>
          <p:cNvPr id="3" name="Rectangle 2"/>
          <p:cNvSpPr/>
          <p:nvPr/>
        </p:nvSpPr>
        <p:spPr>
          <a:xfrm>
            <a:off x="104783" y="152400"/>
            <a:ext cx="8934434" cy="954107"/>
          </a:xfrm>
          <a:prstGeom prst="rect">
            <a:avLst/>
          </a:prstGeom>
        </p:spPr>
        <p:txBody>
          <a:bodyPr wrap="none">
            <a:spAutoFit/>
          </a:bodyPr>
          <a:lstStyle/>
          <a:p>
            <a:pPr algn="ctr"/>
            <a:r>
              <a:rPr lang="ru-RU" sz="2800" dirty="0">
                <a:solidFill>
                  <a:srgbClr val="3333CC"/>
                </a:solidFill>
                <a:effectLst>
                  <a:outerShdw blurRad="38100" dist="38100" dir="2700000" algn="tl">
                    <a:srgbClr val="C0C0C0"/>
                  </a:outerShdw>
                </a:effectLst>
              </a:rPr>
              <a:t>Медицинские исследования бесконтактного метода </a:t>
            </a:r>
            <a:endParaRPr lang="en-US" sz="2800" dirty="0">
              <a:solidFill>
                <a:srgbClr val="3333CC"/>
              </a:solidFill>
              <a:effectLst>
                <a:outerShdw blurRad="38100" dist="38100" dir="2700000" algn="tl">
                  <a:srgbClr val="C0C0C0"/>
                </a:outerShdw>
              </a:effectLst>
            </a:endParaRPr>
          </a:p>
          <a:p>
            <a:pPr algn="ctr"/>
            <a:r>
              <a:rPr lang="ru-RU" sz="2800" dirty="0">
                <a:solidFill>
                  <a:srgbClr val="3333CC"/>
                </a:solidFill>
                <a:effectLst>
                  <a:outerShdw blurRad="38100" dist="38100" dir="2700000" algn="tl">
                    <a:srgbClr val="C0C0C0"/>
                  </a:outerShdw>
                </a:effectLst>
              </a:rPr>
              <a:t>диагностики </a:t>
            </a:r>
            <a:r>
              <a:rPr lang="en-US" sz="2800" dirty="0">
                <a:solidFill>
                  <a:srgbClr val="3333CC"/>
                </a:solidFill>
                <a:effectLst>
                  <a:outerShdw blurRad="38100" dist="38100" dir="2700000" algn="tl">
                    <a:srgbClr val="C0C0C0"/>
                  </a:outerShdw>
                </a:effectLst>
              </a:rPr>
              <a:t>COVID</a:t>
            </a:r>
            <a:r>
              <a:rPr lang="ru-RU" sz="2800" dirty="0">
                <a:solidFill>
                  <a:srgbClr val="3333CC"/>
                </a:solidFill>
                <a:effectLst>
                  <a:outerShdw blurRad="38100" dist="38100" dir="2700000" algn="tl">
                    <a:srgbClr val="C0C0C0"/>
                  </a:outerShdw>
                </a:effectLst>
              </a:rPr>
              <a:t>-</a:t>
            </a:r>
            <a:r>
              <a:rPr lang="en-US" sz="2800" dirty="0">
                <a:solidFill>
                  <a:srgbClr val="3333CC"/>
                </a:solidFill>
                <a:effectLst>
                  <a:outerShdw blurRad="38100" dist="38100" dir="2700000" algn="tl">
                    <a:srgbClr val="C0C0C0"/>
                  </a:outerShdw>
                </a:effectLst>
              </a:rPr>
              <a:t>19</a:t>
            </a:r>
            <a:r>
              <a:rPr lang="ru-RU" sz="2800" dirty="0">
                <a:solidFill>
                  <a:srgbClr val="3333CC"/>
                </a:solidFill>
                <a:effectLst>
                  <a:outerShdw blurRad="38100" dist="38100" dir="2700000" algn="tl">
                    <a:srgbClr val="C0C0C0"/>
                  </a:outerShdw>
                </a:effectLst>
              </a:rPr>
              <a:t>. АПК </a:t>
            </a:r>
            <a:r>
              <a:rPr lang="en-US" sz="2800" dirty="0">
                <a:solidFill>
                  <a:srgbClr val="3333CC"/>
                </a:solidFill>
                <a:effectLst>
                  <a:outerShdw blurRad="38100" dist="38100" dir="2700000" algn="tl">
                    <a:srgbClr val="C0C0C0"/>
                  </a:outerShdw>
                </a:effectLst>
              </a:rPr>
              <a:t>Covid5s</a:t>
            </a:r>
            <a:endParaRPr lang="en-US" sz="2800" dirty="0"/>
          </a:p>
        </p:txBody>
      </p:sp>
      <p:pic>
        <p:nvPicPr>
          <p:cNvPr id="4" name="Picture 3"/>
          <p:cNvPicPr>
            <a:picLocks noChangeAspect="1"/>
          </p:cNvPicPr>
          <p:nvPr/>
        </p:nvPicPr>
        <p:blipFill>
          <a:blip r:embed="rId3"/>
          <a:stretch>
            <a:fillRect/>
          </a:stretch>
        </p:blipFill>
        <p:spPr>
          <a:xfrm>
            <a:off x="427550" y="1390604"/>
            <a:ext cx="4093389" cy="2310539"/>
          </a:xfrm>
          <a:prstGeom prst="rect">
            <a:avLst/>
          </a:prstGeom>
        </p:spPr>
      </p:pic>
      <p:pic>
        <p:nvPicPr>
          <p:cNvPr id="5" name="Picture 4"/>
          <p:cNvPicPr>
            <a:picLocks noChangeAspect="1"/>
          </p:cNvPicPr>
          <p:nvPr/>
        </p:nvPicPr>
        <p:blipFill>
          <a:blip r:embed="rId4"/>
          <a:stretch>
            <a:fillRect/>
          </a:stretch>
        </p:blipFill>
        <p:spPr>
          <a:xfrm>
            <a:off x="427551" y="3989791"/>
            <a:ext cx="4093389" cy="2396493"/>
          </a:xfrm>
          <a:prstGeom prst="rect">
            <a:avLst/>
          </a:prstGeom>
        </p:spPr>
      </p:pic>
      <p:sp>
        <p:nvSpPr>
          <p:cNvPr id="6" name="Rectangle 5"/>
          <p:cNvSpPr/>
          <p:nvPr/>
        </p:nvSpPr>
        <p:spPr>
          <a:xfrm>
            <a:off x="4520940" y="2006167"/>
            <a:ext cx="4420634" cy="923330"/>
          </a:xfrm>
          <a:prstGeom prst="rect">
            <a:avLst/>
          </a:prstGeom>
        </p:spPr>
        <p:txBody>
          <a:bodyPr wrap="none">
            <a:spAutoFit/>
          </a:bodyPr>
          <a:lstStyle/>
          <a:p>
            <a:r>
              <a:rPr lang="ru-RU" dirty="0"/>
              <a:t>Отрицательный результат диагностики </a:t>
            </a:r>
          </a:p>
          <a:p>
            <a:r>
              <a:rPr lang="en-US" dirty="0"/>
              <a:t>COVID-19</a:t>
            </a:r>
            <a:r>
              <a:rPr lang="ru-RU" dirty="0"/>
              <a:t> ПО </a:t>
            </a:r>
            <a:r>
              <a:rPr lang="en-US" dirty="0"/>
              <a:t>Covid5s</a:t>
            </a:r>
            <a:endParaRPr lang="ru-RU" dirty="0"/>
          </a:p>
          <a:p>
            <a:endParaRPr lang="en-US" dirty="0"/>
          </a:p>
        </p:txBody>
      </p:sp>
      <p:sp>
        <p:nvSpPr>
          <p:cNvPr id="7" name="Rectangle 6"/>
          <p:cNvSpPr/>
          <p:nvPr/>
        </p:nvSpPr>
        <p:spPr>
          <a:xfrm>
            <a:off x="4520940" y="4615321"/>
            <a:ext cx="4572000" cy="646331"/>
          </a:xfrm>
          <a:prstGeom prst="rect">
            <a:avLst/>
          </a:prstGeom>
        </p:spPr>
        <p:txBody>
          <a:bodyPr>
            <a:spAutoFit/>
          </a:bodyPr>
          <a:lstStyle/>
          <a:p>
            <a:r>
              <a:rPr lang="ru-RU" dirty="0"/>
              <a:t>Положительный результат диагностики </a:t>
            </a:r>
          </a:p>
          <a:p>
            <a:r>
              <a:rPr lang="ru-RU" dirty="0"/>
              <a:t>COVID-19 ПО </a:t>
            </a:r>
            <a:r>
              <a:rPr lang="en-US" dirty="0"/>
              <a:t>Covid5s</a:t>
            </a:r>
            <a:endParaRPr lang="ru-RU" dirty="0"/>
          </a:p>
        </p:txBody>
      </p:sp>
    </p:spTree>
    <p:extLst>
      <p:ext uri="{BB962C8B-B14F-4D97-AF65-F5344CB8AC3E}">
        <p14:creationId xmlns:p14="http://schemas.microsoft.com/office/powerpoint/2010/main" val="426239391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29</a:t>
            </a:fld>
            <a:endParaRPr lang="ru-RU" altLang="ru-RU" dirty="0"/>
          </a:p>
        </p:txBody>
      </p:sp>
      <p:sp>
        <p:nvSpPr>
          <p:cNvPr id="3" name="Rectangle 2"/>
          <p:cNvSpPr/>
          <p:nvPr/>
        </p:nvSpPr>
        <p:spPr>
          <a:xfrm>
            <a:off x="272226" y="279977"/>
            <a:ext cx="8690290" cy="954107"/>
          </a:xfrm>
          <a:prstGeom prst="rect">
            <a:avLst/>
          </a:prstGeom>
        </p:spPr>
        <p:txBody>
          <a:bodyPr wrap="square">
            <a:spAutoFit/>
          </a:bodyPr>
          <a:lstStyle/>
          <a:p>
            <a:pPr algn="ctr"/>
            <a:r>
              <a:rPr lang="ru-RU" sz="2800" dirty="0">
                <a:solidFill>
                  <a:srgbClr val="3333CC"/>
                </a:solidFill>
                <a:effectLst>
                  <a:outerShdw blurRad="38100" dist="38100" dir="2700000" algn="tl">
                    <a:srgbClr val="C0C0C0"/>
                  </a:outerShdw>
                </a:effectLst>
              </a:rPr>
              <a:t>Бесконтактная диагностика </a:t>
            </a:r>
            <a:r>
              <a:rPr lang="en-US" sz="2800" dirty="0">
                <a:solidFill>
                  <a:srgbClr val="3333CC"/>
                </a:solidFill>
                <a:effectLst>
                  <a:outerShdw blurRad="38100" dist="38100" dir="2700000" algn="tl">
                    <a:srgbClr val="C0C0C0"/>
                  </a:outerShdw>
                </a:effectLst>
              </a:rPr>
              <a:t>COVID</a:t>
            </a:r>
            <a:r>
              <a:rPr lang="ru-RU" sz="2800" dirty="0">
                <a:solidFill>
                  <a:srgbClr val="3333CC"/>
                </a:solidFill>
                <a:effectLst>
                  <a:outerShdw blurRad="38100" dist="38100" dir="2700000" algn="tl">
                    <a:srgbClr val="C0C0C0"/>
                  </a:outerShdw>
                </a:effectLst>
              </a:rPr>
              <a:t>-</a:t>
            </a:r>
            <a:r>
              <a:rPr lang="en-US" sz="2800" dirty="0">
                <a:solidFill>
                  <a:srgbClr val="3333CC"/>
                </a:solidFill>
                <a:effectLst>
                  <a:outerShdw blurRad="38100" dist="38100" dir="2700000" algn="tl">
                    <a:srgbClr val="C0C0C0"/>
                  </a:outerShdw>
                </a:effectLst>
              </a:rPr>
              <a:t>19</a:t>
            </a:r>
            <a:r>
              <a:rPr lang="ru-RU" sz="2800" dirty="0">
                <a:solidFill>
                  <a:srgbClr val="3333CC"/>
                </a:solidFill>
                <a:effectLst>
                  <a:outerShdw blurRad="38100" dist="38100" dir="2700000" algn="tl">
                    <a:srgbClr val="C0C0C0"/>
                  </a:outerShdw>
                </a:effectLst>
              </a:rPr>
              <a:t> с помощью мобильных устройств</a:t>
            </a:r>
            <a:endParaRPr lang="en-US" sz="2800" dirty="0"/>
          </a:p>
        </p:txBody>
      </p:sp>
      <p:pic>
        <p:nvPicPr>
          <p:cNvPr id="4" name="Picture 3"/>
          <p:cNvPicPr>
            <a:picLocks noChangeAspect="1"/>
          </p:cNvPicPr>
          <p:nvPr/>
        </p:nvPicPr>
        <p:blipFill>
          <a:blip r:embed="rId3"/>
          <a:stretch>
            <a:fillRect/>
          </a:stretch>
        </p:blipFill>
        <p:spPr>
          <a:xfrm>
            <a:off x="847287" y="1234084"/>
            <a:ext cx="7309822" cy="4290028"/>
          </a:xfrm>
          <a:prstGeom prst="rect">
            <a:avLst/>
          </a:prstGeom>
        </p:spPr>
      </p:pic>
      <p:sp>
        <p:nvSpPr>
          <p:cNvPr id="5" name="Rectangle 4"/>
          <p:cNvSpPr/>
          <p:nvPr/>
        </p:nvSpPr>
        <p:spPr>
          <a:xfrm>
            <a:off x="847287" y="5759789"/>
            <a:ext cx="7221769" cy="646331"/>
          </a:xfrm>
          <a:prstGeom prst="rect">
            <a:avLst/>
          </a:prstGeom>
        </p:spPr>
        <p:txBody>
          <a:bodyPr wrap="square">
            <a:spAutoFit/>
          </a:bodyPr>
          <a:lstStyle/>
          <a:p>
            <a:pPr algn="ctr"/>
            <a:r>
              <a:rPr lang="ru-RU" dirty="0"/>
              <a:t>Различные структуры и ОС, применяемые для бесконтактной диагностики </a:t>
            </a:r>
            <a:r>
              <a:rPr lang="en-US" dirty="0"/>
              <a:t>COVID-19</a:t>
            </a:r>
            <a:r>
              <a:rPr lang="ru-RU" dirty="0"/>
              <a:t>.</a:t>
            </a:r>
            <a:endParaRPr lang="en-US" dirty="0"/>
          </a:p>
        </p:txBody>
      </p:sp>
    </p:spTree>
    <p:extLst>
      <p:ext uri="{BB962C8B-B14F-4D97-AF65-F5344CB8AC3E}">
        <p14:creationId xmlns:p14="http://schemas.microsoft.com/office/powerpoint/2010/main" val="83499786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23875" y="-88900"/>
            <a:ext cx="7772400" cy="1143000"/>
          </a:xfrm>
        </p:spPr>
        <p:txBody>
          <a:bodyPr/>
          <a:lstStyle/>
          <a:p>
            <a:r>
              <a:rPr lang="ru-RU" altLang="en-US" dirty="0">
                <a:solidFill>
                  <a:schemeClr val="accent2"/>
                </a:solidFill>
              </a:rPr>
              <a:t>Психофизиология движений</a:t>
            </a:r>
            <a:endParaRPr lang="en-US" altLang="ru-RU" dirty="0"/>
          </a:p>
        </p:txBody>
      </p:sp>
      <p:sp>
        <p:nvSpPr>
          <p:cNvPr id="8195" name="Content Placeholder 2"/>
          <p:cNvSpPr>
            <a:spLocks noGrp="1"/>
          </p:cNvSpPr>
          <p:nvPr>
            <p:ph idx="1"/>
          </p:nvPr>
        </p:nvSpPr>
        <p:spPr>
          <a:xfrm>
            <a:off x="655638" y="890588"/>
            <a:ext cx="8045450" cy="5635625"/>
          </a:xfrm>
        </p:spPr>
        <p:txBody>
          <a:bodyPr/>
          <a:lstStyle/>
          <a:p>
            <a:pPr marL="0" indent="0">
              <a:spcBef>
                <a:spcPct val="0"/>
              </a:spcBef>
              <a:buFontTx/>
              <a:buNone/>
            </a:pPr>
            <a:r>
              <a:rPr lang="ru-RU" altLang="ru-RU" sz="2000" dirty="0"/>
              <a:t>Движения человека дискретны во времени, так как корректируются обратной связью.</a:t>
            </a:r>
          </a:p>
          <a:p>
            <a:pPr marL="0" indent="0" algn="r">
              <a:spcBef>
                <a:spcPct val="0"/>
              </a:spcBef>
              <a:spcAft>
                <a:spcPts val="1200"/>
              </a:spcAft>
              <a:buFontTx/>
              <a:buNone/>
            </a:pPr>
            <a:r>
              <a:rPr lang="ru-RU" altLang="ru-RU" sz="2000" dirty="0">
                <a:solidFill>
                  <a:schemeClr val="accent2"/>
                </a:solidFill>
              </a:rPr>
              <a:t>Н.А. Бернштейн (1935)</a:t>
            </a:r>
          </a:p>
          <a:p>
            <a:pPr marL="0" indent="0">
              <a:spcBef>
                <a:spcPct val="0"/>
              </a:spcBef>
              <a:buFontTx/>
              <a:buNone/>
            </a:pPr>
            <a:r>
              <a:rPr lang="ru-RU" altLang="ru-RU" sz="2000" dirty="0"/>
              <a:t>Психофизиологические процессы связаны с обменом энергией и информацией внутри или между физиологическими системами человека.</a:t>
            </a:r>
            <a:r>
              <a:rPr lang="ru-RU" altLang="ru-RU" sz="2000" dirty="0">
                <a:solidFill>
                  <a:schemeClr val="accent2"/>
                </a:solidFill>
              </a:rPr>
              <a:t> </a:t>
            </a:r>
          </a:p>
          <a:p>
            <a:pPr marL="0" indent="0" algn="r">
              <a:spcBef>
                <a:spcPct val="0"/>
              </a:spcBef>
              <a:spcAft>
                <a:spcPts val="1200"/>
              </a:spcAft>
              <a:buFontTx/>
              <a:buNone/>
            </a:pPr>
            <a:r>
              <a:rPr lang="ru-RU" altLang="ru-RU" sz="2000" dirty="0">
                <a:solidFill>
                  <a:schemeClr val="accent2"/>
                </a:solidFill>
              </a:rPr>
              <a:t>Норберт Винер (1946)</a:t>
            </a:r>
          </a:p>
          <a:p>
            <a:pPr marL="0" indent="0">
              <a:spcBef>
                <a:spcPct val="0"/>
              </a:spcBef>
              <a:buFontTx/>
              <a:buNone/>
            </a:pPr>
            <a:r>
              <a:rPr lang="ru-RU" altLang="ru-RU" sz="2000" dirty="0"/>
              <a:t>Каждое намерение сопровождается мышечной установкой.</a:t>
            </a:r>
          </a:p>
          <a:p>
            <a:pPr marL="0" indent="0" algn="r">
              <a:spcBef>
                <a:spcPct val="0"/>
              </a:spcBef>
              <a:spcAft>
                <a:spcPts val="1200"/>
              </a:spcAft>
              <a:buFontTx/>
              <a:buNone/>
            </a:pPr>
            <a:r>
              <a:rPr lang="ru-RU" altLang="ru-RU" sz="2000" dirty="0">
                <a:solidFill>
                  <a:schemeClr val="accent2"/>
                </a:solidFill>
              </a:rPr>
              <a:t>Мира-И-Лопес (1954) </a:t>
            </a:r>
          </a:p>
          <a:p>
            <a:pPr marL="0" indent="0">
              <a:spcBef>
                <a:spcPct val="0"/>
              </a:spcBef>
              <a:buFontTx/>
              <a:buNone/>
            </a:pPr>
            <a:r>
              <a:rPr lang="ru-RU" altLang="en-US" sz="2000" dirty="0"/>
              <a:t>Амплитуда и интенсивность рефлекторных</a:t>
            </a:r>
            <a:r>
              <a:rPr lang="en-US" altLang="en-US" sz="2000" dirty="0"/>
              <a:t> </a:t>
            </a:r>
            <a:r>
              <a:rPr lang="ru-RU" altLang="en-US" sz="2000" dirty="0"/>
              <a:t>движений характеризует агрессию.</a:t>
            </a:r>
          </a:p>
          <a:p>
            <a:pPr marL="0" indent="0" algn="r">
              <a:spcBef>
                <a:spcPct val="0"/>
              </a:spcBef>
              <a:spcAft>
                <a:spcPts val="1200"/>
              </a:spcAft>
              <a:buFontTx/>
              <a:buNone/>
            </a:pPr>
            <a:r>
              <a:rPr lang="ru-RU" altLang="en-US" sz="2000" dirty="0">
                <a:solidFill>
                  <a:schemeClr val="accent2"/>
                </a:solidFill>
              </a:rPr>
              <a:t>К.</a:t>
            </a:r>
            <a:r>
              <a:rPr lang="en-US" altLang="en-US" sz="2000" dirty="0">
                <a:solidFill>
                  <a:schemeClr val="accent2"/>
                </a:solidFill>
              </a:rPr>
              <a:t> </a:t>
            </a:r>
            <a:r>
              <a:rPr lang="ru-RU" altLang="en-US" sz="2000" dirty="0">
                <a:solidFill>
                  <a:schemeClr val="accent2"/>
                </a:solidFill>
              </a:rPr>
              <a:t>Лоренц (1965)</a:t>
            </a:r>
          </a:p>
          <a:p>
            <a:pPr marL="0" indent="0">
              <a:spcBef>
                <a:spcPct val="0"/>
              </a:spcBef>
              <a:buFontTx/>
              <a:buNone/>
            </a:pPr>
            <a:r>
              <a:rPr lang="ru-RU" altLang="ru-RU" sz="2000" dirty="0"/>
              <a:t>Все люди обладают не одним интеллектом, а наделены рядом автономных интеллектов. </a:t>
            </a:r>
          </a:p>
          <a:p>
            <a:pPr marL="0" indent="0" algn="r">
              <a:spcBef>
                <a:spcPct val="0"/>
              </a:spcBef>
              <a:buFontTx/>
              <a:buNone/>
            </a:pPr>
            <a:r>
              <a:rPr lang="ru-RU" altLang="ru-RU" sz="2000" dirty="0">
                <a:solidFill>
                  <a:schemeClr val="accent2"/>
                </a:solidFill>
              </a:rPr>
              <a:t>Говард Гарднер (1983)</a:t>
            </a:r>
          </a:p>
          <a:p>
            <a:pPr marL="0" indent="0">
              <a:buFontTx/>
              <a:buNone/>
            </a:pPr>
            <a:endParaRPr lang="en-US" altLang="ru-RU" sz="2000" dirty="0">
              <a:solidFill>
                <a:schemeClr val="accent2"/>
              </a:solidFill>
            </a:endParaRPr>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90D15D3-7C9E-49AE-A4EF-1672E745B148}" type="slidenum">
              <a:rPr lang="ru-RU" altLang="ru-RU" sz="1400" smtClean="0"/>
              <a:pPr>
                <a:spcBef>
                  <a:spcPct val="0"/>
                </a:spcBef>
                <a:buFontTx/>
                <a:buNone/>
              </a:pPr>
              <a:t>3</a:t>
            </a:fld>
            <a:endParaRPr lang="ru-RU" altLang="ru-RU" sz="1400" dirty="0"/>
          </a:p>
        </p:txBody>
      </p:sp>
      <p:sp>
        <p:nvSpPr>
          <p:cNvPr id="8197" name="Rectangle 4"/>
          <p:cNvSpPr>
            <a:spLocks noChangeArrowheads="1"/>
          </p:cNvSpPr>
          <p:nvPr/>
        </p:nvSpPr>
        <p:spPr bwMode="auto">
          <a:xfrm>
            <a:off x="-404813" y="3395663"/>
            <a:ext cx="7251701"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lnSpc>
                <a:spcPct val="80000"/>
              </a:lnSpc>
              <a:spcBef>
                <a:spcPct val="0"/>
              </a:spcBef>
              <a:buFontTx/>
              <a:buNone/>
            </a:pPr>
            <a:r>
              <a:rPr lang="ru-RU" altLang="ru-RU" sz="1800" dirty="0">
                <a:solidFill>
                  <a:schemeClr val="accent2"/>
                </a:solidFill>
                <a:latin typeface="Arial" panose="020B0604020202020204" pitchFamily="34" charset="0"/>
              </a:rPr>
              <a:t> </a:t>
            </a:r>
          </a:p>
        </p:txBody>
      </p:sp>
    </p:spTree>
    <p:extLst>
      <p:ext uri="{BB962C8B-B14F-4D97-AF65-F5344CB8AC3E}">
        <p14:creationId xmlns:p14="http://schemas.microsoft.com/office/powerpoint/2010/main" val="147703774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30</a:t>
            </a:fld>
            <a:endParaRPr lang="ru-RU" altLang="ru-RU" dirty="0"/>
          </a:p>
        </p:txBody>
      </p:sp>
      <p:pic>
        <p:nvPicPr>
          <p:cNvPr id="3" name="Airp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401" y="1056684"/>
            <a:ext cx="7575350" cy="4261458"/>
          </a:xfrm>
          <a:prstGeom prst="rect">
            <a:avLst/>
          </a:prstGeom>
        </p:spPr>
      </p:pic>
      <p:sp>
        <p:nvSpPr>
          <p:cNvPr id="5" name="Rectangle 4"/>
          <p:cNvSpPr/>
          <p:nvPr/>
        </p:nvSpPr>
        <p:spPr>
          <a:xfrm>
            <a:off x="511729" y="-20534"/>
            <a:ext cx="8120542" cy="954107"/>
          </a:xfrm>
          <a:prstGeom prst="rect">
            <a:avLst/>
          </a:prstGeom>
        </p:spPr>
        <p:txBody>
          <a:bodyPr wrap="square">
            <a:spAutoFit/>
          </a:bodyPr>
          <a:lstStyle/>
          <a:p>
            <a:pPr algn="ctr"/>
            <a:r>
              <a:rPr lang="ru-RU" sz="2800" dirty="0">
                <a:solidFill>
                  <a:srgbClr val="3333CC"/>
                </a:solidFill>
                <a:effectLst>
                  <a:outerShdw blurRad="38100" dist="38100" dir="2700000" algn="tl">
                    <a:srgbClr val="C0C0C0"/>
                  </a:outerShdw>
                </a:effectLst>
              </a:rPr>
              <a:t>Возможное будущее диагностики опасных заболеваний </a:t>
            </a:r>
            <a:endParaRPr lang="en-US" sz="2800" dirty="0"/>
          </a:p>
        </p:txBody>
      </p:sp>
      <p:sp>
        <p:nvSpPr>
          <p:cNvPr id="4" name="Rectangle 3"/>
          <p:cNvSpPr/>
          <p:nvPr/>
        </p:nvSpPr>
        <p:spPr>
          <a:xfrm>
            <a:off x="793401" y="5646003"/>
            <a:ext cx="7557198" cy="830997"/>
          </a:xfrm>
          <a:prstGeom prst="rect">
            <a:avLst/>
          </a:prstGeom>
        </p:spPr>
        <p:txBody>
          <a:bodyPr wrap="none">
            <a:spAutoFit/>
          </a:bodyPr>
          <a:lstStyle/>
          <a:p>
            <a:pPr algn="ctr"/>
            <a:r>
              <a:rPr lang="ru-RU" sz="2400" dirty="0">
                <a:latin typeface="+mn-lt"/>
              </a:rPr>
              <a:t>Бесконтактная диагностика заболеваний</a:t>
            </a:r>
            <a:r>
              <a:rPr lang="en-US" sz="2400" dirty="0">
                <a:latin typeface="+mn-lt"/>
              </a:rPr>
              <a:t> </a:t>
            </a:r>
            <a:r>
              <a:rPr lang="ru-RU" sz="2400" dirty="0">
                <a:latin typeface="+mn-lt"/>
              </a:rPr>
              <a:t> должна иметь </a:t>
            </a:r>
          </a:p>
          <a:p>
            <a:pPr algn="ctr"/>
            <a:r>
              <a:rPr lang="ru-RU" sz="2400" dirty="0">
                <a:latin typeface="+mn-lt"/>
              </a:rPr>
              <a:t>широкое применение во всем мире!</a:t>
            </a:r>
            <a:endParaRPr lang="en-US" sz="2400" dirty="0">
              <a:latin typeface="+mn-lt"/>
            </a:endParaRPr>
          </a:p>
        </p:txBody>
      </p:sp>
    </p:spTree>
    <p:extLst>
      <p:ext uri="{BB962C8B-B14F-4D97-AF65-F5344CB8AC3E}">
        <p14:creationId xmlns:p14="http://schemas.microsoft.com/office/powerpoint/2010/main" val="37291675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A6A476-AF4D-DDF8-F958-0DC64C112F10}"/>
              </a:ext>
            </a:extLst>
          </p:cNvPr>
          <p:cNvSpPr>
            <a:spLocks noGrp="1"/>
          </p:cNvSpPr>
          <p:nvPr>
            <p:ph type="sldNum" sz="quarter" idx="12"/>
          </p:nvPr>
        </p:nvSpPr>
        <p:spPr/>
        <p:txBody>
          <a:bodyPr/>
          <a:lstStyle/>
          <a:p>
            <a:pPr>
              <a:defRPr/>
            </a:pPr>
            <a:fld id="{200AA82F-8859-4735-AA8E-2A5E245BDA2E}" type="slidenum">
              <a:rPr lang="ru-RU" altLang="ru-RU" smtClean="0"/>
              <a:pPr>
                <a:defRPr/>
              </a:pPr>
              <a:t>31</a:t>
            </a:fld>
            <a:endParaRPr lang="ru-RU" altLang="ru-RU" dirty="0"/>
          </a:p>
        </p:txBody>
      </p:sp>
      <p:sp>
        <p:nvSpPr>
          <p:cNvPr id="4" name="TextBox 3">
            <a:extLst>
              <a:ext uri="{FF2B5EF4-FFF2-40B4-BE49-F238E27FC236}">
                <a16:creationId xmlns:a16="http://schemas.microsoft.com/office/drawing/2014/main" id="{E7D6EA53-9C0E-9B50-76BC-2A5E20D769D5}"/>
              </a:ext>
            </a:extLst>
          </p:cNvPr>
          <p:cNvSpPr txBox="1"/>
          <p:nvPr/>
        </p:nvSpPr>
        <p:spPr>
          <a:xfrm>
            <a:off x="140676" y="139897"/>
            <a:ext cx="8827477" cy="830997"/>
          </a:xfrm>
          <a:prstGeom prst="rect">
            <a:avLst/>
          </a:prstGeom>
          <a:noFill/>
        </p:spPr>
        <p:txBody>
          <a:bodyPr wrap="square">
            <a:spAutoFit/>
          </a:bodyPr>
          <a:lstStyle/>
          <a:p>
            <a:pPr algn="ctr"/>
            <a:r>
              <a:rPr lang="ru-RU" sz="2400" dirty="0">
                <a:solidFill>
                  <a:schemeClr val="accent2"/>
                </a:solidFill>
              </a:rPr>
              <a:t>Основные проблемы бесконтактной диагностики заболеваний</a:t>
            </a:r>
          </a:p>
        </p:txBody>
      </p:sp>
      <p:sp>
        <p:nvSpPr>
          <p:cNvPr id="5" name="TextBox 4">
            <a:extLst>
              <a:ext uri="{FF2B5EF4-FFF2-40B4-BE49-F238E27FC236}">
                <a16:creationId xmlns:a16="http://schemas.microsoft.com/office/drawing/2014/main" id="{E9DD11FF-6CC8-B74D-735C-1D6521E53DBA}"/>
              </a:ext>
            </a:extLst>
          </p:cNvPr>
          <p:cNvSpPr txBox="1"/>
          <p:nvPr/>
        </p:nvSpPr>
        <p:spPr>
          <a:xfrm>
            <a:off x="998429" y="1464491"/>
            <a:ext cx="6507271" cy="5016758"/>
          </a:xfrm>
          <a:prstGeom prst="rect">
            <a:avLst/>
          </a:prstGeom>
          <a:noFill/>
        </p:spPr>
        <p:txBody>
          <a:bodyPr wrap="square">
            <a:spAutoFit/>
          </a:bodyPr>
          <a:lstStyle/>
          <a:p>
            <a:r>
              <a:rPr lang="ru-RU" sz="2000" dirty="0"/>
              <a:t>Недоверие к бесконтактным методам диагностики заболеваний.</a:t>
            </a:r>
          </a:p>
          <a:p>
            <a:endParaRPr lang="ru-RU" sz="2000" dirty="0"/>
          </a:p>
          <a:p>
            <a:r>
              <a:rPr lang="ru-RU" sz="2000" dirty="0"/>
              <a:t>Недоверие к решениям, принимаемым ИИ относительно человека.</a:t>
            </a:r>
          </a:p>
          <a:p>
            <a:endParaRPr lang="ru-RU" sz="2000" dirty="0"/>
          </a:p>
          <a:p>
            <a:r>
              <a:rPr lang="ru-RU" sz="2000" dirty="0"/>
              <a:t>Недоверие современной медицины к поведенческим параметрам как клиническим симптомам заболевания.</a:t>
            </a:r>
          </a:p>
          <a:p>
            <a:endParaRPr lang="ru-RU" sz="2000" dirty="0"/>
          </a:p>
          <a:p>
            <a:r>
              <a:rPr lang="ru-RU" sz="2000" dirty="0"/>
              <a:t>Недоверие к российским инновационным технологиям.</a:t>
            </a:r>
          </a:p>
          <a:p>
            <a:endParaRPr lang="ru-RU" sz="2000" dirty="0"/>
          </a:p>
          <a:p>
            <a:r>
              <a:rPr lang="ru-RU" sz="2000" dirty="0"/>
              <a:t>Отсутствие статистически подтвержденных результатов клинических испытаний, проведенных в соответствии с ГОСТ Р ИСО 14155-2014.</a:t>
            </a:r>
          </a:p>
        </p:txBody>
      </p:sp>
    </p:spTree>
    <p:extLst>
      <p:ext uri="{BB962C8B-B14F-4D97-AF65-F5344CB8AC3E}">
        <p14:creationId xmlns:p14="http://schemas.microsoft.com/office/powerpoint/2010/main" val="272529571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C053EE-6242-EB34-AB53-14F15FD959E0}"/>
              </a:ext>
            </a:extLst>
          </p:cNvPr>
          <p:cNvSpPr>
            <a:spLocks noGrp="1"/>
          </p:cNvSpPr>
          <p:nvPr>
            <p:ph type="sldNum" sz="quarter" idx="12"/>
          </p:nvPr>
        </p:nvSpPr>
        <p:spPr/>
        <p:txBody>
          <a:bodyPr/>
          <a:lstStyle/>
          <a:p>
            <a:pPr>
              <a:defRPr/>
            </a:pPr>
            <a:fld id="{200AA82F-8859-4735-AA8E-2A5E245BDA2E}" type="slidenum">
              <a:rPr lang="ru-RU" altLang="ru-RU" smtClean="0"/>
              <a:pPr>
                <a:defRPr/>
              </a:pPr>
              <a:t>32</a:t>
            </a:fld>
            <a:endParaRPr lang="ru-RU" altLang="ru-RU" dirty="0"/>
          </a:p>
        </p:txBody>
      </p:sp>
      <p:sp>
        <p:nvSpPr>
          <p:cNvPr id="6" name="TextBox 5">
            <a:extLst>
              <a:ext uri="{FF2B5EF4-FFF2-40B4-BE49-F238E27FC236}">
                <a16:creationId xmlns:a16="http://schemas.microsoft.com/office/drawing/2014/main" id="{7860017D-AE9B-CD28-AE1A-BC0030FB2B6D}"/>
              </a:ext>
            </a:extLst>
          </p:cNvPr>
          <p:cNvSpPr txBox="1"/>
          <p:nvPr/>
        </p:nvSpPr>
        <p:spPr>
          <a:xfrm>
            <a:off x="-105508" y="155975"/>
            <a:ext cx="924950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0" i="0" u="none" strike="noStrike" kern="1200" cap="none" spc="0" normalizeH="0" baseline="0" noProof="0" dirty="0">
                <a:ln>
                  <a:noFill/>
                </a:ln>
                <a:solidFill>
                  <a:srgbClr val="3333CC"/>
                </a:solidFill>
                <a:effectLst/>
                <a:uLnTx/>
                <a:uFillTx/>
                <a:latin typeface="Arial" panose="020B0604020202020204" pitchFamily="34" charset="0"/>
                <a:ea typeface="+mn-ea"/>
                <a:cs typeface="+mn-cs"/>
              </a:rPr>
              <a:t>Основные преимущества бесконтактной диагностики заболеваний</a:t>
            </a:r>
          </a:p>
        </p:txBody>
      </p:sp>
      <p:sp>
        <p:nvSpPr>
          <p:cNvPr id="5" name="TextBox 4">
            <a:extLst>
              <a:ext uri="{FF2B5EF4-FFF2-40B4-BE49-F238E27FC236}">
                <a16:creationId xmlns:a16="http://schemas.microsoft.com/office/drawing/2014/main" id="{9FD114A9-E516-6FC4-BB34-7631D5722B92}"/>
              </a:ext>
            </a:extLst>
          </p:cNvPr>
          <p:cNvSpPr txBox="1"/>
          <p:nvPr/>
        </p:nvSpPr>
        <p:spPr>
          <a:xfrm>
            <a:off x="463296" y="1031474"/>
            <a:ext cx="8180832" cy="5632311"/>
          </a:xfrm>
          <a:prstGeom prst="rect">
            <a:avLst/>
          </a:prstGeom>
          <a:noFill/>
          <a:ln>
            <a:noFill/>
          </a:ln>
        </p:spPr>
        <p:txBody>
          <a:bodyPr wrap="square">
            <a:spAutoFit/>
          </a:bodyPr>
          <a:lstStyle/>
          <a:p>
            <a:r>
              <a:rPr lang="ru-RU" sz="2000" dirty="0"/>
              <a:t>Бесконтактность метода и возможность автоматической диагностики исключает вероятность заражение персонала при диагностике инфекционных заболеваний.</a:t>
            </a:r>
          </a:p>
          <a:p>
            <a:endParaRPr lang="ru-RU" sz="2000" dirty="0"/>
          </a:p>
          <a:p>
            <a:r>
              <a:rPr lang="ru-RU" sz="2000" dirty="0"/>
              <a:t>Быстрое обучение ИИ при наличие базы стандартного видео пациентов и контрольной группы.</a:t>
            </a:r>
          </a:p>
          <a:p>
            <a:endParaRPr lang="ru-RU" sz="2000" dirty="0"/>
          </a:p>
          <a:p>
            <a:r>
              <a:rPr lang="ru-RU" sz="2000" dirty="0"/>
              <a:t>Возможность использования единой базы контрольной группы для диагностики различных заболеваний.</a:t>
            </a:r>
          </a:p>
          <a:p>
            <a:endParaRPr lang="ru-RU" sz="2000" dirty="0"/>
          </a:p>
          <a:p>
            <a:r>
              <a:rPr lang="ru-RU" sz="2000" dirty="0"/>
              <a:t>Быстрота диагностики заболеваний и возможность выявления заболевания на ранней стадии развития до появления видимых симптомов заболевания.</a:t>
            </a:r>
          </a:p>
          <a:p>
            <a:endParaRPr lang="ru-RU" sz="2000" dirty="0"/>
          </a:p>
          <a:p>
            <a:r>
              <a:rPr lang="ru-RU" sz="2000" dirty="0"/>
              <a:t>Открытые алгоритмы проверки точности диагностики заболеваний и возможности создания открытых баз для диагностики заболеваний на примере </a:t>
            </a:r>
            <a:r>
              <a:rPr lang="en-US" sz="2000" dirty="0"/>
              <a:t>COVID-19 </a:t>
            </a:r>
            <a:r>
              <a:rPr lang="ru-RU" sz="2000" dirty="0">
                <a:solidFill>
                  <a:schemeClr val="accent6"/>
                </a:solidFill>
                <a:latin typeface="Times New Roman" panose="02020603050405020304" pitchFamily="18" charset="0"/>
                <a:ea typeface="Calibri" panose="020F0502020204030204" pitchFamily="34" charset="0"/>
              </a:rPr>
              <a:t>https://psymaker.com/downloads/NN3.zip</a:t>
            </a:r>
            <a:endParaRPr lang="ru-RU" sz="2000" dirty="0">
              <a:ln>
                <a:solidFill>
                  <a:schemeClr val="accent2"/>
                </a:solidFill>
              </a:ln>
              <a:solidFill>
                <a:schemeClr val="accent6"/>
              </a:solidFill>
            </a:endParaRPr>
          </a:p>
        </p:txBody>
      </p:sp>
    </p:spTree>
    <p:extLst>
      <p:ext uri="{BB962C8B-B14F-4D97-AF65-F5344CB8AC3E}">
        <p14:creationId xmlns:p14="http://schemas.microsoft.com/office/powerpoint/2010/main" val="275642944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33</a:t>
            </a:fld>
            <a:endParaRPr lang="ru-RU" altLang="ru-RU" dirty="0"/>
          </a:p>
        </p:txBody>
      </p:sp>
      <p:sp>
        <p:nvSpPr>
          <p:cNvPr id="3" name="Rectangle 2"/>
          <p:cNvSpPr/>
          <p:nvPr/>
        </p:nvSpPr>
        <p:spPr>
          <a:xfrm>
            <a:off x="2237139" y="161314"/>
            <a:ext cx="4572000" cy="769441"/>
          </a:xfrm>
          <a:prstGeom prst="rect">
            <a:avLst/>
          </a:prstGeom>
        </p:spPr>
        <p:txBody>
          <a:bodyPr>
            <a:spAutoFit/>
          </a:bodyPr>
          <a:lstStyle/>
          <a:p>
            <a:pPr algn="ctr"/>
            <a:r>
              <a:rPr lang="ru-RU" sz="4400" dirty="0">
                <a:solidFill>
                  <a:srgbClr val="3333CC"/>
                </a:solidFill>
                <a:effectLst>
                  <a:outerShdw blurRad="38100" dist="38100" dir="2700000" algn="tl">
                    <a:srgbClr val="C0C0C0"/>
                  </a:outerShdw>
                </a:effectLst>
              </a:rPr>
              <a:t>Выводы</a:t>
            </a:r>
            <a:endParaRPr lang="en-US" sz="4400" dirty="0"/>
          </a:p>
        </p:txBody>
      </p:sp>
      <p:sp>
        <p:nvSpPr>
          <p:cNvPr id="4" name="Rectangle 3"/>
          <p:cNvSpPr/>
          <p:nvPr/>
        </p:nvSpPr>
        <p:spPr>
          <a:xfrm>
            <a:off x="411829" y="1050421"/>
            <a:ext cx="8222620" cy="5355312"/>
          </a:xfrm>
          <a:prstGeom prst="rect">
            <a:avLst/>
          </a:prstGeom>
        </p:spPr>
        <p:txBody>
          <a:bodyPr wrap="square">
            <a:spAutoFit/>
          </a:bodyPr>
          <a:lstStyle/>
          <a:p>
            <a:pPr marL="342900" indent="-342900">
              <a:buAutoNum type="arabicPeriod"/>
            </a:pPr>
            <a:r>
              <a:rPr lang="ru-RU" dirty="0"/>
              <a:t>Бесконтактная методика диагностики COVID-19, несмотря на фантастическую простоту реализации, основана на научном подходе к анализу рефлексных движений, статистически подтверждена и доказала свою практическую реализуемость.</a:t>
            </a:r>
          </a:p>
          <a:p>
            <a:pPr marL="342900" indent="-342900">
              <a:buAutoNum type="arabicPeriod"/>
            </a:pPr>
            <a:r>
              <a:rPr lang="ru-RU" dirty="0"/>
              <a:t>Обработка видео движения головы не ограничивается обработкой на ПК, следующий очевидный шаг − перенос этой технологии на платформы мобильных телефонов.</a:t>
            </a:r>
          </a:p>
          <a:p>
            <a:pPr marL="342900" indent="-342900">
              <a:buAutoNum type="arabicPeriod"/>
            </a:pPr>
            <a:r>
              <a:rPr lang="ru-RU" dirty="0"/>
              <a:t>Исходные базы данных результатов диагностики представлены в открытом доступе в дополнительных материалах, что позволит независимым разработчикам отрабатывать свои алгоритмы диагностики COVID-19 на основе имеющихся результатов.</a:t>
            </a:r>
          </a:p>
          <a:p>
            <a:pPr marL="342900" indent="-342900">
              <a:buAutoNum type="arabicPeriod"/>
            </a:pPr>
            <a:r>
              <a:rPr lang="ru-RU" dirty="0"/>
              <a:t>Оперативное 5-20-60-секундное видеотестирование COVID-19 защищает от распространения пандемии надежней, чем </a:t>
            </a:r>
            <a:r>
              <a:rPr lang="en-US" dirty="0"/>
              <a:t>QR </a:t>
            </a:r>
            <a:r>
              <a:rPr lang="ru-RU" dirty="0"/>
              <a:t>коды и паспорта  вакцинации, так как диагностика COVID-19 в реальном времени дает больше гарантий здоровья, чем формальные документы, не подтверждающие отсутствие заражения.</a:t>
            </a:r>
            <a:endParaRPr lang="en-US" dirty="0"/>
          </a:p>
          <a:p>
            <a:pPr marL="342900" indent="-342900">
              <a:buAutoNum type="arabicPeriod"/>
            </a:pPr>
            <a:r>
              <a:rPr lang="ru-RU" dirty="0"/>
              <a:t>Бесконтактная технология диагностики </a:t>
            </a:r>
            <a:r>
              <a:rPr lang="en-US" dirty="0"/>
              <a:t>COVID-19 </a:t>
            </a:r>
            <a:r>
              <a:rPr lang="ru-RU" dirty="0"/>
              <a:t>создала предпосылки для успешной диагностики инфекционных и неинфекционных заболеваний.</a:t>
            </a:r>
          </a:p>
        </p:txBody>
      </p:sp>
    </p:spTree>
    <p:extLst>
      <p:ext uri="{BB962C8B-B14F-4D97-AF65-F5344CB8AC3E}">
        <p14:creationId xmlns:p14="http://schemas.microsoft.com/office/powerpoint/2010/main" val="185680341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4CCA1ED-49B7-421D-B044-82DB5070921A}" type="slidenum">
              <a:rPr lang="ru-RU" altLang="ru-RU" sz="1400" smtClean="0"/>
              <a:pPr>
                <a:spcBef>
                  <a:spcPct val="0"/>
                </a:spcBef>
                <a:buFontTx/>
                <a:buNone/>
              </a:pPr>
              <a:t>34</a:t>
            </a:fld>
            <a:endParaRPr lang="ru-RU" altLang="ru-RU" sz="1400" dirty="0"/>
          </a:p>
        </p:txBody>
      </p:sp>
      <p:sp>
        <p:nvSpPr>
          <p:cNvPr id="22530" name="Rectangle 2"/>
          <p:cNvSpPr>
            <a:spLocks noGrp="1" noChangeArrowheads="1"/>
          </p:cNvSpPr>
          <p:nvPr>
            <p:ph type="title"/>
          </p:nvPr>
        </p:nvSpPr>
        <p:spPr>
          <a:xfrm>
            <a:off x="684213" y="333375"/>
            <a:ext cx="7772400" cy="987425"/>
          </a:xfrm>
        </p:spPr>
        <p:txBody>
          <a:bodyPr/>
          <a:lstStyle/>
          <a:p>
            <a:pPr eaLnBrk="1" hangingPunct="1">
              <a:defRPr/>
            </a:pPr>
            <a:r>
              <a:rPr lang="ru-RU" b="1" dirty="0">
                <a:solidFill>
                  <a:schemeClr val="accent2"/>
                </a:solidFill>
                <a:effectLst>
                  <a:outerShdw blurRad="38100" dist="38100" dir="2700000" algn="tl">
                    <a:srgbClr val="C0C0C0"/>
                  </a:outerShdw>
                </a:effectLst>
              </a:rPr>
              <a:t>Спасибо за внимание!</a:t>
            </a:r>
          </a:p>
        </p:txBody>
      </p:sp>
      <p:sp>
        <p:nvSpPr>
          <p:cNvPr id="33796" name="Rectangle 3"/>
          <p:cNvSpPr>
            <a:spLocks noGrp="1" noChangeArrowheads="1"/>
          </p:cNvSpPr>
          <p:nvPr>
            <p:ph type="body" idx="1"/>
          </p:nvPr>
        </p:nvSpPr>
        <p:spPr>
          <a:xfrm>
            <a:off x="569913" y="1458913"/>
            <a:ext cx="7989887" cy="4608512"/>
          </a:xfrm>
        </p:spPr>
        <p:txBody>
          <a:bodyPr/>
          <a:lstStyle/>
          <a:p>
            <a:pPr algn="ctr" eaLnBrk="1" hangingPunct="1">
              <a:buFontTx/>
              <a:buNone/>
            </a:pPr>
            <a:r>
              <a:rPr lang="ru-RU" altLang="ru-RU" dirty="0"/>
              <a:t>Виктор Минкин     </a:t>
            </a:r>
            <a:endParaRPr lang="en-US" altLang="ru-RU" dirty="0"/>
          </a:p>
          <a:p>
            <a:pPr algn="ctr" eaLnBrk="1" hangingPunct="1">
              <a:buFontTx/>
              <a:buNone/>
            </a:pPr>
            <a:r>
              <a:rPr lang="de-DE" altLang="ru-RU" sz="4000" dirty="0"/>
              <a:t>e</a:t>
            </a:r>
            <a:r>
              <a:rPr lang="ru-RU" altLang="ru-RU" sz="4000" dirty="0"/>
              <a:t>-</a:t>
            </a:r>
            <a:r>
              <a:rPr lang="de-DE" altLang="ru-RU" sz="4000" dirty="0"/>
              <a:t>mail</a:t>
            </a:r>
            <a:r>
              <a:rPr lang="ru-RU" altLang="ru-RU" sz="4000" dirty="0"/>
              <a:t>: </a:t>
            </a:r>
            <a:r>
              <a:rPr lang="en-US" altLang="ru-RU" sz="4000" b="1" dirty="0">
                <a:solidFill>
                  <a:schemeClr val="accent2"/>
                </a:solidFill>
              </a:rPr>
              <a:t>minkin@elsys.ru</a:t>
            </a:r>
            <a:endParaRPr lang="ru-RU" altLang="ru-RU" sz="4000" b="1" dirty="0">
              <a:solidFill>
                <a:schemeClr val="accent2"/>
              </a:solidFill>
            </a:endParaRPr>
          </a:p>
          <a:p>
            <a:pPr algn="ctr" eaLnBrk="1" hangingPunct="1">
              <a:buFontTx/>
              <a:buNone/>
            </a:pPr>
            <a:r>
              <a:rPr lang="en-US" altLang="ru-RU" sz="4000" b="1" dirty="0">
                <a:solidFill>
                  <a:schemeClr val="accent2"/>
                </a:solidFill>
              </a:rPr>
              <a:t>www.elsys.ru  </a:t>
            </a:r>
          </a:p>
          <a:p>
            <a:pPr algn="ctr" eaLnBrk="1" hangingPunct="1">
              <a:buFontTx/>
              <a:buNone/>
            </a:pPr>
            <a:r>
              <a:rPr lang="en-US" altLang="ru-RU" sz="4000" b="1" dirty="0">
                <a:solidFill>
                  <a:schemeClr val="accent2"/>
                </a:solidFill>
              </a:rPr>
              <a:t>  www.psymaker.com</a:t>
            </a:r>
          </a:p>
          <a:p>
            <a:pPr algn="ctr" eaLnBrk="1" hangingPunct="1">
              <a:buFontTx/>
              <a:buNone/>
            </a:pPr>
            <a:r>
              <a:rPr lang="en-US" altLang="ru-RU" b="1" dirty="0"/>
              <a:t> </a:t>
            </a:r>
            <a:endParaRPr lang="ru-RU" altLang="ru-RU" b="1" dirty="0"/>
          </a:p>
          <a:p>
            <a:pPr algn="ctr" eaLnBrk="1" hangingPunct="1">
              <a:buFontTx/>
              <a:buNone/>
            </a:pPr>
            <a:endParaRPr lang="ru-RU" altLang="ru-RU" dirty="0"/>
          </a:p>
          <a:p>
            <a:pPr algn="ctr" eaLnBrk="1" hangingPunct="1">
              <a:buFontTx/>
              <a:buNone/>
            </a:pPr>
            <a:endParaRPr lang="en-US" altLang="ru-RU" dirty="0"/>
          </a:p>
          <a:p>
            <a:pPr algn="ctr" eaLnBrk="1" hangingPunct="1">
              <a:buFontTx/>
              <a:buNone/>
            </a:pPr>
            <a:r>
              <a:rPr lang="en-US" altLang="ru-RU" sz="4400" b="1" dirty="0">
                <a:solidFill>
                  <a:schemeClr val="accent2"/>
                </a:solidFill>
              </a:rPr>
              <a:t>  </a:t>
            </a:r>
            <a:endParaRPr lang="ru-RU" altLang="ru-RU" sz="3600" u="sng" dirty="0">
              <a:solidFill>
                <a:schemeClr val="accent2"/>
              </a:solidFill>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FB50-992C-B22C-2C3A-7373A0925BF1}"/>
              </a:ext>
            </a:extLst>
          </p:cNvPr>
          <p:cNvSpPr>
            <a:spLocks noGrp="1"/>
          </p:cNvSpPr>
          <p:nvPr>
            <p:ph type="title"/>
          </p:nvPr>
        </p:nvSpPr>
        <p:spPr>
          <a:xfrm>
            <a:off x="-211016" y="23446"/>
            <a:ext cx="9355016" cy="1143000"/>
          </a:xfrm>
        </p:spPr>
        <p:txBody>
          <a:bodyPr/>
          <a:lstStyle/>
          <a:p>
            <a:r>
              <a:rPr lang="ru-RU" sz="3600" dirty="0">
                <a:solidFill>
                  <a:schemeClr val="accent2"/>
                </a:solidFill>
              </a:rPr>
              <a:t>Микровибрация мышц - источник энергии теплокровных животных</a:t>
            </a:r>
            <a:r>
              <a:rPr lang="en-US" sz="3600" dirty="0">
                <a:solidFill>
                  <a:schemeClr val="accent2"/>
                </a:solidFill>
              </a:rPr>
              <a:t> (</a:t>
            </a:r>
            <a:r>
              <a:rPr lang="ru-RU" sz="3600" dirty="0">
                <a:solidFill>
                  <a:schemeClr val="accent2"/>
                </a:solidFill>
              </a:rPr>
              <a:t>Хуберт </a:t>
            </a:r>
            <a:r>
              <a:rPr lang="ru-RU" sz="3600" dirty="0" err="1">
                <a:solidFill>
                  <a:schemeClr val="accent2"/>
                </a:solidFill>
              </a:rPr>
              <a:t>Рорахер</a:t>
            </a:r>
            <a:r>
              <a:rPr lang="ru-RU" sz="3600" dirty="0">
                <a:solidFill>
                  <a:schemeClr val="accent2"/>
                </a:solidFill>
              </a:rPr>
              <a:t>)</a:t>
            </a:r>
          </a:p>
        </p:txBody>
      </p:sp>
      <p:sp>
        <p:nvSpPr>
          <p:cNvPr id="3" name="Content Placeholder 2">
            <a:extLst>
              <a:ext uri="{FF2B5EF4-FFF2-40B4-BE49-F238E27FC236}">
                <a16:creationId xmlns:a16="http://schemas.microsoft.com/office/drawing/2014/main" id="{DB2020EB-92C2-74B3-DC26-835C8C66A859}"/>
              </a:ext>
            </a:extLst>
          </p:cNvPr>
          <p:cNvSpPr>
            <a:spLocks noGrp="1"/>
          </p:cNvSpPr>
          <p:nvPr>
            <p:ph idx="1"/>
          </p:nvPr>
        </p:nvSpPr>
        <p:spPr>
          <a:xfrm>
            <a:off x="5539937" y="1371599"/>
            <a:ext cx="3384143" cy="2772137"/>
          </a:xfrm>
        </p:spPr>
        <p:txBody>
          <a:bodyPr/>
          <a:lstStyle/>
          <a:p>
            <a:pPr marL="0" indent="0">
              <a:buNone/>
            </a:pPr>
            <a:r>
              <a:rPr lang="ru-RU" sz="1800" dirty="0"/>
              <a:t>Постоянная микровибрация мышц обеспечивает постоянную температуру человеческого тела и является основой терморегуляции человека и теплокровных животных.</a:t>
            </a:r>
          </a:p>
          <a:p>
            <a:pPr marL="0" indent="0" algn="r">
              <a:buNone/>
            </a:pPr>
            <a:r>
              <a:rPr lang="ru-RU" sz="1800" dirty="0"/>
              <a:t> </a:t>
            </a:r>
            <a:r>
              <a:rPr lang="ru-RU" sz="1800" dirty="0">
                <a:solidFill>
                  <a:schemeClr val="accent2"/>
                </a:solidFill>
              </a:rPr>
              <a:t>Хуберт Рорахер </a:t>
            </a:r>
            <a:endParaRPr lang="en-US" sz="1800" dirty="0">
              <a:solidFill>
                <a:schemeClr val="accent2"/>
              </a:solidFill>
            </a:endParaRPr>
          </a:p>
          <a:p>
            <a:pPr marL="0" indent="0" algn="r">
              <a:buNone/>
            </a:pPr>
            <a:r>
              <a:rPr lang="en-US" sz="1800" dirty="0">
                <a:solidFill>
                  <a:schemeClr val="accent2"/>
                </a:solidFill>
              </a:rPr>
              <a:t>Hubert Rohracher </a:t>
            </a:r>
            <a:r>
              <a:rPr lang="ru-RU" sz="1800" dirty="0">
                <a:solidFill>
                  <a:schemeClr val="accent2"/>
                </a:solidFill>
              </a:rPr>
              <a:t>(1946)</a:t>
            </a:r>
          </a:p>
        </p:txBody>
      </p:sp>
      <p:sp>
        <p:nvSpPr>
          <p:cNvPr id="4" name="Slide Number Placeholder 3">
            <a:extLst>
              <a:ext uri="{FF2B5EF4-FFF2-40B4-BE49-F238E27FC236}">
                <a16:creationId xmlns:a16="http://schemas.microsoft.com/office/drawing/2014/main" id="{D34EFAB6-126D-A936-8D53-C2367E959531}"/>
              </a:ext>
            </a:extLst>
          </p:cNvPr>
          <p:cNvSpPr>
            <a:spLocks noGrp="1"/>
          </p:cNvSpPr>
          <p:nvPr>
            <p:ph type="sldNum" sz="quarter" idx="12"/>
          </p:nvPr>
        </p:nvSpPr>
        <p:spPr/>
        <p:txBody>
          <a:bodyPr/>
          <a:lstStyle/>
          <a:p>
            <a:pPr>
              <a:defRPr/>
            </a:pPr>
            <a:fld id="{E6D98964-9827-4D6F-AF97-D13E6D3C32A9}" type="slidenum">
              <a:rPr lang="ru-RU" altLang="ru-RU" smtClean="0"/>
              <a:pPr>
                <a:defRPr/>
              </a:pPr>
              <a:t>4</a:t>
            </a:fld>
            <a:endParaRPr lang="ru-RU" altLang="ru-RU" dirty="0"/>
          </a:p>
        </p:txBody>
      </p:sp>
      <p:sp>
        <p:nvSpPr>
          <p:cNvPr id="10" name="TextBox 9">
            <a:extLst>
              <a:ext uri="{FF2B5EF4-FFF2-40B4-BE49-F238E27FC236}">
                <a16:creationId xmlns:a16="http://schemas.microsoft.com/office/drawing/2014/main" id="{3CC6342F-92A3-ADCB-A435-262545CA2B0A}"/>
              </a:ext>
            </a:extLst>
          </p:cNvPr>
          <p:cNvSpPr txBox="1"/>
          <p:nvPr/>
        </p:nvSpPr>
        <p:spPr>
          <a:xfrm>
            <a:off x="5641641" y="4143736"/>
            <a:ext cx="2934800" cy="1477328"/>
          </a:xfrm>
          <a:prstGeom prst="rect">
            <a:avLst/>
          </a:prstGeom>
          <a:noFill/>
        </p:spPr>
        <p:txBody>
          <a:bodyPr wrap="square">
            <a:spAutoFit/>
          </a:bodyPr>
          <a:lstStyle/>
          <a:p>
            <a:r>
              <a:rPr lang="ru-RU" dirty="0">
                <a:latin typeface="Times New Roman" panose="02020603050405020304" pitchFamily="18" charset="0"/>
                <a:cs typeface="Times New Roman" panose="02020603050405020304" pitchFamily="18" charset="0"/>
              </a:rPr>
              <a:t>Различные механические методы исследования микровибраций</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использованные </a:t>
            </a:r>
          </a:p>
          <a:p>
            <a:r>
              <a:rPr lang="ru-RU" dirty="0">
                <a:latin typeface="Times New Roman" panose="02020603050405020304" pitchFamily="18" charset="0"/>
                <a:cs typeface="Times New Roman" panose="02020603050405020304" pitchFamily="18" charset="0"/>
              </a:rPr>
              <a:t>профессором </a:t>
            </a:r>
            <a:r>
              <a:rPr lang="ru-RU" dirty="0" err="1">
                <a:latin typeface="Times New Roman" panose="02020603050405020304" pitchFamily="18" charset="0"/>
                <a:cs typeface="Times New Roman" panose="02020603050405020304" pitchFamily="18" charset="0"/>
              </a:rPr>
              <a:t>Рорахером</a:t>
            </a:r>
            <a:r>
              <a:rPr lang="ru-RU" dirty="0">
                <a:latin typeface="Times New Roman" panose="02020603050405020304" pitchFamily="18" charset="0"/>
                <a:cs typeface="Times New Roman" panose="02020603050405020304" pitchFamily="18" charset="0"/>
              </a:rPr>
              <a:t>.</a:t>
            </a:r>
          </a:p>
        </p:txBody>
      </p:sp>
      <p:pic>
        <p:nvPicPr>
          <p:cNvPr id="7" name="Рисунок 6"/>
          <p:cNvPicPr/>
          <p:nvPr/>
        </p:nvPicPr>
        <p:blipFill rotWithShape="1">
          <a:blip r:embed="rId3" cstate="print">
            <a:extLst>
              <a:ext uri="{28A0092B-C50C-407E-A947-70E740481C1C}">
                <a14:useLocalDpi xmlns:a14="http://schemas.microsoft.com/office/drawing/2010/main" val="0"/>
              </a:ext>
            </a:extLst>
          </a:blip>
          <a:srcRect l="4095" r="6506"/>
          <a:stretch/>
        </p:blipFill>
        <p:spPr bwMode="auto">
          <a:xfrm>
            <a:off x="364000" y="1354430"/>
            <a:ext cx="4781550" cy="47059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945803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83699-C1C2-B02C-1F4C-8C8B567089C0}"/>
              </a:ext>
            </a:extLst>
          </p:cNvPr>
          <p:cNvSpPr>
            <a:spLocks noGrp="1"/>
          </p:cNvSpPr>
          <p:nvPr>
            <p:ph type="title"/>
          </p:nvPr>
        </p:nvSpPr>
        <p:spPr>
          <a:xfrm>
            <a:off x="0" y="152400"/>
            <a:ext cx="8575431" cy="1143000"/>
          </a:xfrm>
        </p:spPr>
        <p:txBody>
          <a:bodyPr/>
          <a:lstStyle/>
          <a:p>
            <a:r>
              <a:rPr lang="ru-RU" sz="3600" dirty="0">
                <a:solidFill>
                  <a:schemeClr val="accent2"/>
                </a:solidFill>
              </a:rPr>
              <a:t>Микровибрация мышц - постоянный процесс во время сна и бодрствования</a:t>
            </a:r>
          </a:p>
        </p:txBody>
      </p:sp>
      <p:sp>
        <p:nvSpPr>
          <p:cNvPr id="4" name="Slide Number Placeholder 3">
            <a:extLst>
              <a:ext uri="{FF2B5EF4-FFF2-40B4-BE49-F238E27FC236}">
                <a16:creationId xmlns:a16="http://schemas.microsoft.com/office/drawing/2014/main" id="{BFA2C245-D221-F254-79A9-9612AB9F6517}"/>
              </a:ext>
            </a:extLst>
          </p:cNvPr>
          <p:cNvSpPr>
            <a:spLocks noGrp="1"/>
          </p:cNvSpPr>
          <p:nvPr>
            <p:ph type="sldNum" sz="quarter" idx="12"/>
          </p:nvPr>
        </p:nvSpPr>
        <p:spPr/>
        <p:txBody>
          <a:bodyPr/>
          <a:lstStyle/>
          <a:p>
            <a:pPr>
              <a:defRPr/>
            </a:pPr>
            <a:fld id="{E6D98964-9827-4D6F-AF97-D13E6D3C32A9}" type="slidenum">
              <a:rPr lang="ru-RU" altLang="ru-RU" smtClean="0"/>
              <a:pPr>
                <a:defRPr/>
              </a:pPr>
              <a:t>5</a:t>
            </a:fld>
            <a:endParaRPr lang="ru-RU" altLang="ru-RU" dirty="0"/>
          </a:p>
        </p:txBody>
      </p:sp>
      <p:pic>
        <p:nvPicPr>
          <p:cNvPr id="6" name="Picture 5">
            <a:extLst>
              <a:ext uri="{FF2B5EF4-FFF2-40B4-BE49-F238E27FC236}">
                <a16:creationId xmlns:a16="http://schemas.microsoft.com/office/drawing/2014/main" id="{7A8841A3-E443-6B0D-143A-C963C8DE8BC2}"/>
              </a:ext>
            </a:extLst>
          </p:cNvPr>
          <p:cNvPicPr>
            <a:picLocks noChangeAspect="1"/>
          </p:cNvPicPr>
          <p:nvPr/>
        </p:nvPicPr>
        <p:blipFill>
          <a:blip r:embed="rId3"/>
          <a:stretch>
            <a:fillRect/>
          </a:stretch>
        </p:blipFill>
        <p:spPr>
          <a:xfrm>
            <a:off x="561075" y="1600919"/>
            <a:ext cx="3402957" cy="4341962"/>
          </a:xfrm>
          <a:prstGeom prst="rect">
            <a:avLst/>
          </a:prstGeom>
        </p:spPr>
      </p:pic>
      <p:sp>
        <p:nvSpPr>
          <p:cNvPr id="8" name="TextBox 7">
            <a:extLst>
              <a:ext uri="{FF2B5EF4-FFF2-40B4-BE49-F238E27FC236}">
                <a16:creationId xmlns:a16="http://schemas.microsoft.com/office/drawing/2014/main" id="{C26D57F8-25F5-F2FA-AF60-02A62712FCC6}"/>
              </a:ext>
            </a:extLst>
          </p:cNvPr>
          <p:cNvSpPr txBox="1"/>
          <p:nvPr/>
        </p:nvSpPr>
        <p:spPr>
          <a:xfrm>
            <a:off x="4287714" y="1600919"/>
            <a:ext cx="4170485" cy="4801314"/>
          </a:xfrm>
          <a:prstGeom prst="rect">
            <a:avLst/>
          </a:prstGeom>
          <a:noFill/>
        </p:spPr>
        <p:txBody>
          <a:bodyPr wrap="square">
            <a:spAutoFit/>
          </a:bodyPr>
          <a:lstStyle/>
          <a:p>
            <a:r>
              <a:rPr lang="ru-RU" dirty="0"/>
              <a:t>Микровибрация во сне и под действием анестезии,</a:t>
            </a:r>
          </a:p>
          <a:p>
            <a:r>
              <a:rPr lang="ru-RU" dirty="0"/>
              <a:t> a = состояние бодрствования,</a:t>
            </a:r>
          </a:p>
          <a:p>
            <a:r>
              <a:rPr lang="ru-RU" dirty="0"/>
              <a:t> </a:t>
            </a:r>
          </a:p>
          <a:p>
            <a:r>
              <a:rPr lang="ru-RU" dirty="0"/>
              <a:t>b = глубокий сон (у того же человека),</a:t>
            </a:r>
          </a:p>
          <a:p>
            <a:endParaRPr lang="ru-RU" dirty="0"/>
          </a:p>
          <a:p>
            <a:endParaRPr lang="ru-RU" dirty="0"/>
          </a:p>
          <a:p>
            <a:r>
              <a:rPr lang="ru-RU" dirty="0"/>
              <a:t> c = состояние бодрствования,</a:t>
            </a:r>
          </a:p>
          <a:p>
            <a:endParaRPr lang="ru-RU" dirty="0"/>
          </a:p>
          <a:p>
            <a:endParaRPr lang="ru-RU" dirty="0"/>
          </a:p>
          <a:p>
            <a:endParaRPr lang="ru-RU" dirty="0"/>
          </a:p>
          <a:p>
            <a:endParaRPr lang="ru-RU" dirty="0"/>
          </a:p>
          <a:p>
            <a:r>
              <a:rPr lang="ru-RU" dirty="0"/>
              <a:t> </a:t>
            </a:r>
          </a:p>
          <a:p>
            <a:r>
              <a:rPr lang="ru-RU" dirty="0"/>
              <a:t>d = анестезия.</a:t>
            </a:r>
          </a:p>
          <a:p>
            <a:endParaRPr lang="ru-RU" dirty="0"/>
          </a:p>
          <a:p>
            <a:r>
              <a:rPr lang="ru-RU" dirty="0"/>
              <a:t>Рорахер (Микровибрация</a:t>
            </a:r>
            <a:r>
              <a:rPr lang="en-US" dirty="0"/>
              <a:t>, 1969)</a:t>
            </a:r>
            <a:endParaRPr lang="ru-RU" dirty="0"/>
          </a:p>
        </p:txBody>
      </p:sp>
    </p:spTree>
    <p:extLst>
      <p:ext uri="{BB962C8B-B14F-4D97-AF65-F5344CB8AC3E}">
        <p14:creationId xmlns:p14="http://schemas.microsoft.com/office/powerpoint/2010/main" val="76007038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49F948-8B89-E8B1-31F9-DF1BE5768C38}"/>
              </a:ext>
            </a:extLst>
          </p:cNvPr>
          <p:cNvSpPr>
            <a:spLocks noGrp="1"/>
          </p:cNvSpPr>
          <p:nvPr>
            <p:ph type="sldNum" sz="quarter" idx="12"/>
          </p:nvPr>
        </p:nvSpPr>
        <p:spPr/>
        <p:txBody>
          <a:bodyPr/>
          <a:lstStyle/>
          <a:p>
            <a:pPr>
              <a:defRPr/>
            </a:pPr>
            <a:fld id="{200AA82F-8859-4735-AA8E-2A5E245BDA2E}" type="slidenum">
              <a:rPr lang="ru-RU" altLang="ru-RU" smtClean="0"/>
              <a:pPr>
                <a:defRPr/>
              </a:pPr>
              <a:t>6</a:t>
            </a:fld>
            <a:endParaRPr lang="ru-RU" altLang="ru-RU" dirty="0"/>
          </a:p>
        </p:txBody>
      </p:sp>
      <p:sp>
        <p:nvSpPr>
          <p:cNvPr id="4" name="TextBox 3">
            <a:extLst>
              <a:ext uri="{FF2B5EF4-FFF2-40B4-BE49-F238E27FC236}">
                <a16:creationId xmlns:a16="http://schemas.microsoft.com/office/drawing/2014/main" id="{DA913E31-A254-F68F-4233-A8519D9E2D81}"/>
              </a:ext>
            </a:extLst>
          </p:cNvPr>
          <p:cNvSpPr txBox="1"/>
          <p:nvPr/>
        </p:nvSpPr>
        <p:spPr>
          <a:xfrm>
            <a:off x="155331" y="93933"/>
            <a:ext cx="8733692" cy="646331"/>
          </a:xfrm>
          <a:prstGeom prst="rect">
            <a:avLst/>
          </a:prstGeom>
          <a:noFill/>
        </p:spPr>
        <p:txBody>
          <a:bodyPr wrap="square">
            <a:spAutoFit/>
          </a:bodyPr>
          <a:lstStyle/>
          <a:p>
            <a:pPr algn="ctr"/>
            <a:r>
              <a:rPr lang="ru-RU" sz="3600" dirty="0">
                <a:solidFill>
                  <a:schemeClr val="accent2"/>
                </a:solidFill>
              </a:rPr>
              <a:t>Микровибрации скелетных мышц </a:t>
            </a:r>
            <a:endParaRPr lang="ru-RU" sz="3600" dirty="0"/>
          </a:p>
        </p:txBody>
      </p:sp>
      <p:pic>
        <p:nvPicPr>
          <p:cNvPr id="6" name="Picture 5">
            <a:extLst>
              <a:ext uri="{FF2B5EF4-FFF2-40B4-BE49-F238E27FC236}">
                <a16:creationId xmlns:a16="http://schemas.microsoft.com/office/drawing/2014/main" id="{606841C1-2A5D-22E5-73ED-5B6BE5A32FE2}"/>
              </a:ext>
            </a:extLst>
          </p:cNvPr>
          <p:cNvPicPr>
            <a:picLocks noChangeAspect="1"/>
          </p:cNvPicPr>
          <p:nvPr/>
        </p:nvPicPr>
        <p:blipFill>
          <a:blip r:embed="rId3"/>
          <a:stretch>
            <a:fillRect/>
          </a:stretch>
        </p:blipFill>
        <p:spPr>
          <a:xfrm>
            <a:off x="1794076" y="740265"/>
            <a:ext cx="5428527" cy="5109552"/>
          </a:xfrm>
          <a:prstGeom prst="rect">
            <a:avLst/>
          </a:prstGeom>
        </p:spPr>
      </p:pic>
      <p:sp>
        <p:nvSpPr>
          <p:cNvPr id="8" name="TextBox 7">
            <a:extLst>
              <a:ext uri="{FF2B5EF4-FFF2-40B4-BE49-F238E27FC236}">
                <a16:creationId xmlns:a16="http://schemas.microsoft.com/office/drawing/2014/main" id="{9CB4BB66-A5F6-ACBA-80DE-A04BD1B869FD}"/>
              </a:ext>
            </a:extLst>
          </p:cNvPr>
          <p:cNvSpPr txBox="1"/>
          <p:nvPr/>
        </p:nvSpPr>
        <p:spPr>
          <a:xfrm>
            <a:off x="155331" y="6012377"/>
            <a:ext cx="8833337" cy="646331"/>
          </a:xfrm>
          <a:prstGeom prst="rect">
            <a:avLst/>
          </a:prstGeom>
          <a:noFill/>
        </p:spPr>
        <p:txBody>
          <a:bodyPr wrap="square">
            <a:spAutoFit/>
          </a:bodyPr>
          <a:lstStyle/>
          <a:p>
            <a:r>
              <a:rPr lang="ru-RU" dirty="0"/>
              <a:t>Микровибрация различных частей тела. Числа сверху указывают амплитуду в микронах, числа снизу – частоту в герцах. Рорахер</a:t>
            </a:r>
            <a:r>
              <a:rPr lang="en-US" dirty="0"/>
              <a:t>, </a:t>
            </a:r>
            <a:r>
              <a:rPr lang="ru-RU" dirty="0"/>
              <a:t>Микровибрация</a:t>
            </a:r>
            <a:r>
              <a:rPr lang="en-US" dirty="0"/>
              <a:t>, 1969</a:t>
            </a:r>
            <a:endParaRPr lang="ru-RU" dirty="0"/>
          </a:p>
        </p:txBody>
      </p:sp>
    </p:spTree>
    <p:extLst>
      <p:ext uri="{BB962C8B-B14F-4D97-AF65-F5344CB8AC3E}">
        <p14:creationId xmlns:p14="http://schemas.microsoft.com/office/powerpoint/2010/main" val="418911568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1D8114-D487-8C91-706C-B1DB30076F80}"/>
              </a:ext>
            </a:extLst>
          </p:cNvPr>
          <p:cNvSpPr>
            <a:spLocks noGrp="1"/>
          </p:cNvSpPr>
          <p:nvPr>
            <p:ph type="sldNum" sz="quarter" idx="12"/>
          </p:nvPr>
        </p:nvSpPr>
        <p:spPr/>
        <p:txBody>
          <a:bodyPr/>
          <a:lstStyle/>
          <a:p>
            <a:pPr>
              <a:defRPr/>
            </a:pPr>
            <a:fld id="{200AA82F-8859-4735-AA8E-2A5E245BDA2E}" type="slidenum">
              <a:rPr lang="ru-RU" altLang="ru-RU" smtClean="0"/>
              <a:pPr>
                <a:defRPr/>
              </a:pPr>
              <a:t>7</a:t>
            </a:fld>
            <a:endParaRPr lang="ru-RU" altLang="ru-RU" dirty="0"/>
          </a:p>
        </p:txBody>
      </p:sp>
      <p:sp>
        <p:nvSpPr>
          <p:cNvPr id="4" name="TextBox 3">
            <a:extLst>
              <a:ext uri="{FF2B5EF4-FFF2-40B4-BE49-F238E27FC236}">
                <a16:creationId xmlns:a16="http://schemas.microsoft.com/office/drawing/2014/main" id="{19856C65-3B51-6629-4596-BB4421C59D90}"/>
              </a:ext>
            </a:extLst>
          </p:cNvPr>
          <p:cNvSpPr txBox="1"/>
          <p:nvPr/>
        </p:nvSpPr>
        <p:spPr>
          <a:xfrm>
            <a:off x="339969" y="805604"/>
            <a:ext cx="4572000" cy="5078313"/>
          </a:xfrm>
          <a:prstGeom prst="rect">
            <a:avLst/>
          </a:prstGeom>
          <a:noFill/>
        </p:spPr>
        <p:txBody>
          <a:bodyPr wrap="square">
            <a:spAutoFit/>
          </a:bodyPr>
          <a:lstStyle/>
          <a:p>
            <a:r>
              <a:rPr lang="ru-RU" dirty="0"/>
              <a:t>Интерпретация микровибрации с биологической точки зрения возможна только в том случае, если ясен механизм ее происхождения. Было высказано два взгляда на происхождение микровибрации: американские авторы в последние годы утверждали, что микровибрация («нормальный тремор в состоянии покоя») возникает исключительно по причине сотрясения тела, вызванного сердечной деятельностью, в то время как японские авторы, в том числе и я, предполагали с момента получения первых регистрационных данных микровибрации, что она вызвана постоянной мышечной активностью.</a:t>
            </a:r>
            <a:endParaRPr lang="en-US" dirty="0"/>
          </a:p>
          <a:p>
            <a:r>
              <a:rPr lang="ru-RU" dirty="0"/>
              <a:t>(Рорахер, Микровибрация, 1969)</a:t>
            </a:r>
          </a:p>
        </p:txBody>
      </p:sp>
      <p:sp>
        <p:nvSpPr>
          <p:cNvPr id="6" name="TextBox 5">
            <a:extLst>
              <a:ext uri="{FF2B5EF4-FFF2-40B4-BE49-F238E27FC236}">
                <a16:creationId xmlns:a16="http://schemas.microsoft.com/office/drawing/2014/main" id="{A9DA7D18-CF62-C0E1-FB71-7764B815F7C6}"/>
              </a:ext>
            </a:extLst>
          </p:cNvPr>
          <p:cNvSpPr txBox="1"/>
          <p:nvPr/>
        </p:nvSpPr>
        <p:spPr>
          <a:xfrm>
            <a:off x="468924" y="23446"/>
            <a:ext cx="8381999" cy="523220"/>
          </a:xfrm>
          <a:prstGeom prst="rect">
            <a:avLst/>
          </a:prstGeom>
          <a:noFill/>
        </p:spPr>
        <p:txBody>
          <a:bodyPr wrap="square">
            <a:spAutoFit/>
          </a:bodyPr>
          <a:lstStyle/>
          <a:p>
            <a:pPr algn="ctr"/>
            <a:r>
              <a:rPr lang="ru-RU" sz="2800" dirty="0">
                <a:solidFill>
                  <a:schemeClr val="accent2"/>
                </a:solidFill>
              </a:rPr>
              <a:t>Интерпретация микровибраций скелетных мышц </a:t>
            </a:r>
            <a:endParaRPr lang="ru-RU" sz="2800" dirty="0"/>
          </a:p>
        </p:txBody>
      </p:sp>
      <p:pic>
        <p:nvPicPr>
          <p:cNvPr id="8" name="Picture 7">
            <a:extLst>
              <a:ext uri="{FF2B5EF4-FFF2-40B4-BE49-F238E27FC236}">
                <a16:creationId xmlns:a16="http://schemas.microsoft.com/office/drawing/2014/main" id="{D0F715AB-F984-A212-6644-C42813534C76}"/>
              </a:ext>
            </a:extLst>
          </p:cNvPr>
          <p:cNvPicPr>
            <a:picLocks noChangeAspect="1"/>
          </p:cNvPicPr>
          <p:nvPr/>
        </p:nvPicPr>
        <p:blipFill>
          <a:blip r:embed="rId3"/>
          <a:stretch>
            <a:fillRect/>
          </a:stretch>
        </p:blipFill>
        <p:spPr>
          <a:xfrm>
            <a:off x="4941054" y="974083"/>
            <a:ext cx="3224291" cy="3743864"/>
          </a:xfrm>
          <a:prstGeom prst="rect">
            <a:avLst/>
          </a:prstGeom>
        </p:spPr>
      </p:pic>
      <p:sp>
        <p:nvSpPr>
          <p:cNvPr id="10" name="TextBox 9">
            <a:extLst>
              <a:ext uri="{FF2B5EF4-FFF2-40B4-BE49-F238E27FC236}">
                <a16:creationId xmlns:a16="http://schemas.microsoft.com/office/drawing/2014/main" id="{8C2A0515-594B-1FF9-DCCF-152AE29B29E2}"/>
              </a:ext>
            </a:extLst>
          </p:cNvPr>
          <p:cNvSpPr txBox="1"/>
          <p:nvPr/>
        </p:nvSpPr>
        <p:spPr>
          <a:xfrm>
            <a:off x="4659923" y="4834006"/>
            <a:ext cx="4319954" cy="1754326"/>
          </a:xfrm>
          <a:prstGeom prst="rect">
            <a:avLst/>
          </a:prstGeom>
          <a:noFill/>
        </p:spPr>
        <p:txBody>
          <a:bodyPr wrap="square">
            <a:spAutoFit/>
          </a:bodyPr>
          <a:lstStyle/>
          <a:p>
            <a:r>
              <a:rPr lang="ru-RU" dirty="0"/>
              <a:t>Средняя частота микровибрации, замеренная у 505 человек</a:t>
            </a:r>
            <a:r>
              <a:rPr lang="en-US" dirty="0"/>
              <a:t> (249</a:t>
            </a:r>
            <a:r>
              <a:rPr lang="ru-RU" dirty="0"/>
              <a:t>М и 256Ж) во время расслабления датчиком вибрации производства фирмы Philips с тыльной стороны левого предплечья.</a:t>
            </a:r>
          </a:p>
        </p:txBody>
      </p:sp>
    </p:spTree>
    <p:extLst>
      <p:ext uri="{BB962C8B-B14F-4D97-AF65-F5344CB8AC3E}">
        <p14:creationId xmlns:p14="http://schemas.microsoft.com/office/powerpoint/2010/main" val="324948414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091F33-784E-E334-CA04-CEE1DA506BAF}"/>
              </a:ext>
            </a:extLst>
          </p:cNvPr>
          <p:cNvSpPr>
            <a:spLocks noGrp="1"/>
          </p:cNvSpPr>
          <p:nvPr>
            <p:ph type="sldNum" sz="quarter" idx="12"/>
          </p:nvPr>
        </p:nvSpPr>
        <p:spPr/>
        <p:txBody>
          <a:bodyPr/>
          <a:lstStyle/>
          <a:p>
            <a:pPr>
              <a:defRPr/>
            </a:pPr>
            <a:fld id="{200AA82F-8859-4735-AA8E-2A5E245BDA2E}" type="slidenum">
              <a:rPr lang="ru-RU" altLang="ru-RU" smtClean="0"/>
              <a:pPr>
                <a:defRPr/>
              </a:pPr>
              <a:t>8</a:t>
            </a:fld>
            <a:endParaRPr lang="ru-RU" altLang="ru-RU" dirty="0"/>
          </a:p>
        </p:txBody>
      </p:sp>
      <p:sp>
        <p:nvSpPr>
          <p:cNvPr id="4" name="TextBox 3">
            <a:extLst>
              <a:ext uri="{FF2B5EF4-FFF2-40B4-BE49-F238E27FC236}">
                <a16:creationId xmlns:a16="http://schemas.microsoft.com/office/drawing/2014/main" id="{9E32878F-9BE9-48DF-7D3B-B79579606EDD}"/>
              </a:ext>
            </a:extLst>
          </p:cNvPr>
          <p:cNvSpPr txBox="1"/>
          <p:nvPr/>
        </p:nvSpPr>
        <p:spPr>
          <a:xfrm>
            <a:off x="586154" y="152400"/>
            <a:ext cx="7872046" cy="707886"/>
          </a:xfrm>
          <a:prstGeom prst="rect">
            <a:avLst/>
          </a:prstGeom>
          <a:noFill/>
        </p:spPr>
        <p:txBody>
          <a:bodyPr wrap="square">
            <a:spAutoFit/>
          </a:bodyPr>
          <a:lstStyle/>
          <a:p>
            <a:r>
              <a:rPr lang="ru-RU" sz="4000" dirty="0">
                <a:solidFill>
                  <a:schemeClr val="accent2"/>
                </a:solidFill>
              </a:rPr>
              <a:t>Происхождение микровибрации</a:t>
            </a:r>
          </a:p>
        </p:txBody>
      </p:sp>
      <p:sp>
        <p:nvSpPr>
          <p:cNvPr id="6" name="TextBox 5">
            <a:extLst>
              <a:ext uri="{FF2B5EF4-FFF2-40B4-BE49-F238E27FC236}">
                <a16:creationId xmlns:a16="http://schemas.microsoft.com/office/drawing/2014/main" id="{5B8DE776-13D5-693D-6341-1F01A0064E77}"/>
              </a:ext>
            </a:extLst>
          </p:cNvPr>
          <p:cNvSpPr txBox="1"/>
          <p:nvPr/>
        </p:nvSpPr>
        <p:spPr>
          <a:xfrm>
            <a:off x="410308" y="1429435"/>
            <a:ext cx="3821723" cy="2308324"/>
          </a:xfrm>
          <a:prstGeom prst="rect">
            <a:avLst/>
          </a:prstGeom>
          <a:noFill/>
        </p:spPr>
        <p:txBody>
          <a:bodyPr wrap="square">
            <a:spAutoFit/>
          </a:bodyPr>
          <a:lstStyle/>
          <a:p>
            <a:pPr marL="342900" indent="-342900">
              <a:buAutoNum type="arabicPeriod"/>
            </a:pPr>
            <a:r>
              <a:rPr lang="ru-RU" dirty="0"/>
              <a:t>Сердечно-сосудистая (баллистокардиографическая) гипотеза.</a:t>
            </a:r>
          </a:p>
          <a:p>
            <a:r>
              <a:rPr lang="ru-RU" dirty="0" err="1"/>
              <a:t>Баллистокардиографическая</a:t>
            </a:r>
            <a:r>
              <a:rPr lang="ru-RU" dirty="0"/>
              <a:t> гипотеза может быть резюмирована как охватывающая только один компонент микровибрации.</a:t>
            </a:r>
          </a:p>
        </p:txBody>
      </p:sp>
      <p:sp>
        <p:nvSpPr>
          <p:cNvPr id="8" name="TextBox 7">
            <a:extLst>
              <a:ext uri="{FF2B5EF4-FFF2-40B4-BE49-F238E27FC236}">
                <a16:creationId xmlns:a16="http://schemas.microsoft.com/office/drawing/2014/main" id="{45402821-CE0C-DB8B-CCF1-D07DD3860E2E}"/>
              </a:ext>
            </a:extLst>
          </p:cNvPr>
          <p:cNvSpPr txBox="1"/>
          <p:nvPr/>
        </p:nvSpPr>
        <p:spPr>
          <a:xfrm>
            <a:off x="246185" y="4361672"/>
            <a:ext cx="4325815" cy="2308324"/>
          </a:xfrm>
          <a:prstGeom prst="rect">
            <a:avLst/>
          </a:prstGeom>
          <a:noFill/>
        </p:spPr>
        <p:txBody>
          <a:bodyPr wrap="square">
            <a:spAutoFit/>
          </a:bodyPr>
          <a:lstStyle/>
          <a:p>
            <a:r>
              <a:rPr lang="ru-RU" dirty="0"/>
              <a:t>2. Нервно-мышечная гипотеза.</a:t>
            </a:r>
          </a:p>
          <a:p>
            <a:r>
              <a:rPr lang="ru-RU" dirty="0"/>
              <a:t>Эксперименты показали, что микровибрация сохраняется в течение 1-2 часов после клинической смерти</a:t>
            </a:r>
          </a:p>
          <a:p>
            <a:r>
              <a:rPr lang="ru-RU" dirty="0"/>
              <a:t>(Рорахер, Микровибрация, 1969)</a:t>
            </a:r>
          </a:p>
          <a:p>
            <a:endParaRPr lang="ru-RU" dirty="0"/>
          </a:p>
          <a:p>
            <a:endParaRPr lang="ru-RU" dirty="0"/>
          </a:p>
          <a:p>
            <a:endParaRPr lang="ru-RU" dirty="0"/>
          </a:p>
        </p:txBody>
      </p:sp>
      <p:pic>
        <p:nvPicPr>
          <p:cNvPr id="10" name="Picture 9">
            <a:extLst>
              <a:ext uri="{FF2B5EF4-FFF2-40B4-BE49-F238E27FC236}">
                <a16:creationId xmlns:a16="http://schemas.microsoft.com/office/drawing/2014/main" id="{4142D0F3-0A80-D9BC-B250-99E377546C6B}"/>
              </a:ext>
            </a:extLst>
          </p:cNvPr>
          <p:cNvPicPr>
            <a:picLocks noChangeAspect="1"/>
          </p:cNvPicPr>
          <p:nvPr/>
        </p:nvPicPr>
        <p:blipFill>
          <a:blip r:embed="rId3"/>
          <a:stretch>
            <a:fillRect/>
          </a:stretch>
        </p:blipFill>
        <p:spPr>
          <a:xfrm>
            <a:off x="5178483" y="1281022"/>
            <a:ext cx="3426255" cy="4295955"/>
          </a:xfrm>
          <a:prstGeom prst="rect">
            <a:avLst/>
          </a:prstGeom>
        </p:spPr>
      </p:pic>
      <p:sp>
        <p:nvSpPr>
          <p:cNvPr id="14" name="TextBox 13">
            <a:extLst>
              <a:ext uri="{FF2B5EF4-FFF2-40B4-BE49-F238E27FC236}">
                <a16:creationId xmlns:a16="http://schemas.microsoft.com/office/drawing/2014/main" id="{5A649EF6-F89E-A955-DEE2-0231E162E1F3}"/>
              </a:ext>
            </a:extLst>
          </p:cNvPr>
          <p:cNvSpPr txBox="1"/>
          <p:nvPr/>
        </p:nvSpPr>
        <p:spPr>
          <a:xfrm>
            <a:off x="4522177" y="5877724"/>
            <a:ext cx="4572000" cy="646331"/>
          </a:xfrm>
          <a:prstGeom prst="rect">
            <a:avLst/>
          </a:prstGeom>
          <a:noFill/>
        </p:spPr>
        <p:txBody>
          <a:bodyPr wrap="square">
            <a:spAutoFit/>
          </a:bodyPr>
          <a:lstStyle/>
          <a:p>
            <a:r>
              <a:rPr lang="ru-RU" dirty="0"/>
              <a:t>Частоты микровибрации 4 кроликов до и после клинической смерти</a:t>
            </a:r>
          </a:p>
        </p:txBody>
      </p:sp>
    </p:spTree>
    <p:extLst>
      <p:ext uri="{BB962C8B-B14F-4D97-AF65-F5344CB8AC3E}">
        <p14:creationId xmlns:p14="http://schemas.microsoft.com/office/powerpoint/2010/main" val="300779517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093311-8317-1E4F-3CC9-1F919051CC96}"/>
              </a:ext>
            </a:extLst>
          </p:cNvPr>
          <p:cNvSpPr>
            <a:spLocks noGrp="1"/>
          </p:cNvSpPr>
          <p:nvPr>
            <p:ph type="sldNum" sz="quarter" idx="12"/>
          </p:nvPr>
        </p:nvSpPr>
        <p:spPr/>
        <p:txBody>
          <a:bodyPr/>
          <a:lstStyle/>
          <a:p>
            <a:pPr>
              <a:defRPr/>
            </a:pPr>
            <a:fld id="{200AA82F-8859-4735-AA8E-2A5E245BDA2E}" type="slidenum">
              <a:rPr lang="ru-RU" altLang="ru-RU" smtClean="0"/>
              <a:pPr>
                <a:defRPr/>
              </a:pPr>
              <a:t>9</a:t>
            </a:fld>
            <a:endParaRPr lang="ru-RU" altLang="ru-RU" dirty="0"/>
          </a:p>
        </p:txBody>
      </p:sp>
      <p:sp>
        <p:nvSpPr>
          <p:cNvPr id="4" name="TextBox 3">
            <a:extLst>
              <a:ext uri="{FF2B5EF4-FFF2-40B4-BE49-F238E27FC236}">
                <a16:creationId xmlns:a16="http://schemas.microsoft.com/office/drawing/2014/main" id="{F7D75D4F-133E-9575-B644-436E4CBB4855}"/>
              </a:ext>
            </a:extLst>
          </p:cNvPr>
          <p:cNvSpPr txBox="1"/>
          <p:nvPr/>
        </p:nvSpPr>
        <p:spPr>
          <a:xfrm>
            <a:off x="164123" y="152400"/>
            <a:ext cx="8815753" cy="1077218"/>
          </a:xfrm>
          <a:prstGeom prst="rect">
            <a:avLst/>
          </a:prstGeom>
          <a:noFill/>
        </p:spPr>
        <p:txBody>
          <a:bodyPr wrap="square">
            <a:spAutoFit/>
          </a:bodyPr>
          <a:lstStyle/>
          <a:p>
            <a:pPr algn="ctr"/>
            <a:r>
              <a:rPr lang="ru-RU" sz="3200" dirty="0">
                <a:solidFill>
                  <a:schemeClr val="accent2"/>
                </a:solidFill>
                <a:latin typeface="+mj-lt"/>
              </a:rPr>
              <a:t>Теория попеременных сокращений мышечных волокон</a:t>
            </a:r>
          </a:p>
        </p:txBody>
      </p:sp>
      <p:sp>
        <p:nvSpPr>
          <p:cNvPr id="6" name="TextBox 5">
            <a:extLst>
              <a:ext uri="{FF2B5EF4-FFF2-40B4-BE49-F238E27FC236}">
                <a16:creationId xmlns:a16="http://schemas.microsoft.com/office/drawing/2014/main" id="{2BEC3F3F-6BF2-E6F8-1692-1993BF9CAD4D}"/>
              </a:ext>
            </a:extLst>
          </p:cNvPr>
          <p:cNvSpPr txBox="1"/>
          <p:nvPr/>
        </p:nvSpPr>
        <p:spPr>
          <a:xfrm>
            <a:off x="814752" y="1888590"/>
            <a:ext cx="7514493" cy="3693319"/>
          </a:xfrm>
          <a:prstGeom prst="rect">
            <a:avLst/>
          </a:prstGeom>
          <a:noFill/>
        </p:spPr>
        <p:txBody>
          <a:bodyPr wrap="square">
            <a:spAutoFit/>
          </a:bodyPr>
          <a:lstStyle/>
          <a:p>
            <a:r>
              <a:rPr lang="ru-RU" dirty="0"/>
              <a:t>«Теория попеременных сокращений мышечных волокон» может быть использована для удовлетворительного объяснения как происхождения непрерывных микродвижений нашего тела, так и отсутствия токов мышечного действия во время расслабления и сна. Согласно этой теории некорректно говорить о «мышцах покоя», мышцы никогда в течение всей жизни не находятся в состоянии покоя – в них непрерывно происходят попеременные сокращения отдельных волокон, которые в совокупности приводят все тело в постоянный микротремор.</a:t>
            </a:r>
          </a:p>
          <a:p>
            <a:endParaRPr lang="ru-RU" dirty="0"/>
          </a:p>
          <a:p>
            <a:r>
              <a:rPr lang="ru-RU" dirty="0"/>
              <a:t>Мышечный тонус – это не постоянное низкое базовое напряжение всех частей мышцы, а результат постоянно меняющихся индивидуальных сокращений. (Рорахер</a:t>
            </a:r>
            <a:r>
              <a:rPr lang="en-US" dirty="0"/>
              <a:t>, 1949)</a:t>
            </a:r>
            <a:endParaRPr lang="ru-RU" dirty="0"/>
          </a:p>
        </p:txBody>
      </p:sp>
    </p:spTree>
    <p:extLst>
      <p:ext uri="{BB962C8B-B14F-4D97-AF65-F5344CB8AC3E}">
        <p14:creationId xmlns:p14="http://schemas.microsoft.com/office/powerpoint/2010/main" val="3969537072"/>
      </p:ext>
    </p:extLst>
  </p:cSld>
  <p:clrMapOvr>
    <a:masterClrMapping/>
  </p:clrMapOvr>
  <p:transition spd="med"/>
</p:sld>
</file>

<file path=ppt/theme/theme1.xml><?xml version="1.0" encoding="utf-8"?>
<a:theme xmlns:a="http://schemas.openxmlformats.org/drawingml/2006/main" name="1_Оформление по умолчанию">
  <a:themeElements>
    <a:clrScheme name="1_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Оформление по умолчанию">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8896</TotalTime>
  <Words>6295</Words>
  <Application>Microsoft Office PowerPoint</Application>
  <PresentationFormat>On-screen Show (4:3)</PresentationFormat>
  <Paragraphs>448</Paragraphs>
  <Slides>34</Slides>
  <Notes>34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Cambria Math</vt:lpstr>
      <vt:lpstr>StarSymbol</vt:lpstr>
      <vt:lpstr>Times New Roman</vt:lpstr>
      <vt:lpstr>1_Оформление по умолчанию</vt:lpstr>
      <vt:lpstr>PowerPoint Presentation</vt:lpstr>
      <vt:lpstr>Психофизиология движений</vt:lpstr>
      <vt:lpstr>Психофизиология движений</vt:lpstr>
      <vt:lpstr>Микровибрация мышц - источник энергии теплокровных животных (Хуберт Рорахер)</vt:lpstr>
      <vt:lpstr>Микровибрация мышц - постоянный процесс во время сна и бодрствования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Системы виброизображения первого поколения. Средства измерения прямого преобразования.</vt:lpstr>
      <vt:lpstr>Базовые параметры систем виброизображения первого поколения</vt:lpstr>
      <vt:lpstr>Поведенческие параметры как характеристики микродвижений головы, имеющие минимальную корреляцию между собой</vt:lpstr>
      <vt:lpstr>PowerPoint Presentation</vt:lpstr>
      <vt:lpstr>Изменчивость поведенческих параметров</vt:lpstr>
      <vt:lpstr>Средние и мгновенные значения поведенческих параметров при диагностике COVID-19</vt:lpstr>
      <vt:lpstr>Структура обучения  ИНС по поведенческим параметрам</vt:lpstr>
      <vt:lpstr>PowerPoint Presentation</vt:lpstr>
      <vt:lpstr>Точность диагностики COVID-19 ВИ+ИИ</vt:lpstr>
      <vt:lpstr>Принципы повышения точности диагностики заболеваний</vt:lpstr>
      <vt:lpstr>Определение стадии заболевания</vt:lpstr>
      <vt:lpstr>PowerPoint Presentation</vt:lpstr>
      <vt:lpstr>PowerPoint Presentation</vt:lpstr>
      <vt:lpstr>PowerPoint Presentation</vt:lpstr>
      <vt:lpstr>PowerPoint Presentation</vt:lpstr>
      <vt:lpstr>PowerPoint Presentation</vt:lpstr>
      <vt:lpstr>PowerPoint Presentation</vt:lpstr>
      <vt:lpstr>Спасибо за внимание!</vt:lpstr>
    </vt:vector>
  </TitlesOfParts>
  <Company>ELSYS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Didenko</dc:creator>
  <cp:lastModifiedBy>Viktor Minkin</cp:lastModifiedBy>
  <cp:revision>756</cp:revision>
  <dcterms:created xsi:type="dcterms:W3CDTF">2007-11-14T08:50:08Z</dcterms:created>
  <dcterms:modified xsi:type="dcterms:W3CDTF">2022-07-21T10:22:23Z</dcterms:modified>
</cp:coreProperties>
</file>