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257" r:id="rId2"/>
    <p:sldId id="326" r:id="rId3"/>
    <p:sldId id="337" r:id="rId4"/>
    <p:sldId id="324" r:id="rId5"/>
    <p:sldId id="317" r:id="rId6"/>
    <p:sldId id="276" r:id="rId7"/>
    <p:sldId id="347" r:id="rId8"/>
    <p:sldId id="346" r:id="rId9"/>
    <p:sldId id="322" r:id="rId10"/>
    <p:sldId id="304" r:id="rId11"/>
    <p:sldId id="274" r:id="rId12"/>
    <p:sldId id="339" r:id="rId13"/>
    <p:sldId id="338" r:id="rId14"/>
    <p:sldId id="341" r:id="rId15"/>
    <p:sldId id="264" r:id="rId16"/>
    <p:sldId id="344" r:id="rId17"/>
    <p:sldId id="315" r:id="rId18"/>
    <p:sldId id="323" r:id="rId19"/>
    <p:sldId id="320" r:id="rId20"/>
    <p:sldId id="321" r:id="rId21"/>
    <p:sldId id="327" r:id="rId22"/>
    <p:sldId id="348" r:id="rId23"/>
    <p:sldId id="345" r:id="rId24"/>
    <p:sldId id="328" r:id="rId25"/>
    <p:sldId id="329" r:id="rId26"/>
    <p:sldId id="342" r:id="rId27"/>
    <p:sldId id="343" r:id="rId28"/>
    <p:sldId id="330" r:id="rId29"/>
    <p:sldId id="331" r:id="rId30"/>
    <p:sldId id="335" r:id="rId31"/>
    <p:sldId id="333" r:id="rId32"/>
    <p:sldId id="332" r:id="rId33"/>
    <p:sldId id="336" r:id="rId34"/>
    <p:sldId id="340" r:id="rId35"/>
    <p:sldId id="334" r:id="rId36"/>
    <p:sldId id="273" r:id="rId3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81030" autoAdjust="0"/>
  </p:normalViewPr>
  <p:slideViewPr>
    <p:cSldViewPr snapToGrid="0">
      <p:cViewPr varScale="1">
        <p:scale>
          <a:sx n="69" d="100"/>
          <a:sy n="69" d="100"/>
        </p:scale>
        <p:origin x="1781"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302"/>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dirty="0"/>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dirty="0"/>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dirty="0"/>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4FCE5-7B01-4E78-915E-454902486500}" type="slidenum">
              <a:rPr lang="ru-RU" altLang="ru-RU"/>
              <a:pPr>
                <a:defRPr/>
              </a:pPr>
              <a:t>‹#›</a:t>
            </a:fld>
            <a:endParaRPr lang="ru-RU" altLang="ru-RU"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dirty="0"/>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dirty="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dirty="0"/>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EC05D-9295-4F62-9793-FE88F7FB907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latin typeface="Arial" panose="020B0604020202020204" pitchFamily="34" charset="0"/>
              </a:rPr>
              <a:t>Уважаемые коллеги. Я рад приветствовать Вас на открытии пятой конференции, посвящённой технологии виброизображения</a:t>
            </a:r>
            <a:r>
              <a:rPr lang="en-US" altLang="ru-RU" baseline="0" dirty="0">
                <a:latin typeface="Arial" panose="020B0604020202020204" pitchFamily="34" charset="0"/>
              </a:rPr>
              <a:t>.</a:t>
            </a:r>
            <a:r>
              <a:rPr lang="ru-RU" altLang="ru-RU" baseline="0" dirty="0">
                <a:latin typeface="Arial" panose="020B0604020202020204" pitchFamily="34" charset="0"/>
              </a:rPr>
              <a:t> Я начну конференцию докладом о новой программе психофизиологического </a:t>
            </a:r>
            <a:r>
              <a:rPr lang="ru-RU" altLang="ru-RU" baseline="0" dirty="0" err="1">
                <a:latin typeface="Arial" panose="020B0604020202020204" pitchFamily="34" charset="0"/>
              </a:rPr>
              <a:t>профайлинга</a:t>
            </a:r>
            <a:r>
              <a:rPr lang="en-US" altLang="ru-RU" baseline="0" dirty="0">
                <a:latin typeface="Arial" panose="020B0604020202020204" pitchFamily="34" charset="0"/>
              </a:rPr>
              <a:t> MI-Sins</a:t>
            </a:r>
            <a:r>
              <a:rPr lang="ru-RU" altLang="ru-RU" baseline="0" dirty="0">
                <a:latin typeface="Arial" panose="020B0604020202020204" pitchFamily="34" charset="0"/>
              </a:rPr>
              <a:t>.</a:t>
            </a:r>
            <a:r>
              <a:rPr lang="en-US" altLang="ru-RU" baseline="0" dirty="0">
                <a:latin typeface="Arial" panose="020B0604020202020204" pitchFamily="34" charset="0"/>
              </a:rPr>
              <a:t> </a:t>
            </a:r>
            <a:r>
              <a:rPr lang="ru-RU" altLang="ru-RU" baseline="0" dirty="0" err="1">
                <a:latin typeface="Arial" panose="020B0604020202020204" pitchFamily="34" charset="0"/>
              </a:rPr>
              <a:t>Синс</a:t>
            </a:r>
            <a:r>
              <a:rPr lang="ru-RU" altLang="ru-RU" baseline="0" dirty="0">
                <a:latin typeface="Arial" panose="020B0604020202020204" pitchFamily="34" charset="0"/>
              </a:rPr>
              <a:t> в английском языке означает грехи и программа так названа потому что она определяет профиль множественного интеллекта (МИ) и профиль грехов или пороков исследуемого человека.</a:t>
            </a:r>
            <a:endParaRPr lang="en-US" altLang="ru-RU" baseline="0" dirty="0">
              <a:latin typeface="Arial" panose="020B0604020202020204" pitchFamily="34" charset="0"/>
            </a:endParaRPr>
          </a:p>
          <a:p>
            <a:endParaRPr lang="ru-RU" altLang="ru-RU" baseline="0" dirty="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F722-8D57-4217-8DBE-5FE7F2AA2CEE}" type="slidenum">
              <a:rPr lang="ru-RU" altLang="ru-RU" smtClean="0"/>
              <a:pPr/>
              <a:t>1</a:t>
            </a:fld>
            <a:endParaRPr lang="ru-RU" alt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baseline="0" dirty="0">
                <a:latin typeface="Arial" panose="020B0604020202020204" pitchFamily="34" charset="0"/>
              </a:rPr>
              <a:t>После краткого изложения структуры тестирования я хочу остановиться на анализируемой психофизиологической реакции, которая в технологии виброизображения традиционно вычисляется на основе информационной и энергетической составляющей психофизиологического состояния</a:t>
            </a:r>
            <a:r>
              <a:rPr lang="en-US" altLang="en-US" baseline="0" dirty="0">
                <a:latin typeface="Arial" panose="020B0604020202020204" pitchFamily="34" charset="0"/>
              </a:rPr>
              <a:t>. </a:t>
            </a:r>
            <a:r>
              <a:rPr lang="ru-RU" altLang="en-US" baseline="0" dirty="0">
                <a:latin typeface="Arial" panose="020B0604020202020204" pitchFamily="34" charset="0"/>
              </a:rPr>
              <a:t>Типичный вид временной зависимости </a:t>
            </a:r>
            <a:r>
              <a:rPr lang="en-US" altLang="en-US" baseline="0" dirty="0">
                <a:latin typeface="Arial" panose="020B0604020202020204" pitchFamily="34" charset="0"/>
              </a:rPr>
              <a:t>I,</a:t>
            </a:r>
            <a:r>
              <a:rPr lang="ru-RU" altLang="en-US" baseline="0" dirty="0">
                <a:latin typeface="Arial" panose="020B0604020202020204" pitchFamily="34" charset="0"/>
              </a:rPr>
              <a:t> </a:t>
            </a:r>
            <a:r>
              <a:rPr lang="en-US" altLang="en-US" baseline="0" dirty="0">
                <a:latin typeface="Arial" panose="020B0604020202020204" pitchFamily="34" charset="0"/>
              </a:rPr>
              <a:t>E, P </a:t>
            </a:r>
            <a:r>
              <a:rPr lang="ru-RU" altLang="en-US" baseline="0" dirty="0">
                <a:latin typeface="Arial" panose="020B0604020202020204" pitchFamily="34" charset="0"/>
              </a:rPr>
              <a:t>при предъявлении 48 стимулов представлен на данном слайде</a:t>
            </a:r>
            <a:r>
              <a:rPr lang="en-US" altLang="en-US" baseline="0" dirty="0">
                <a:latin typeface="Arial" panose="020B0604020202020204" pitchFamily="34" charset="0"/>
              </a:rPr>
              <a:t>. </a:t>
            </a:r>
            <a:r>
              <a:rPr lang="ru-RU" altLang="en-US" baseline="0" dirty="0">
                <a:latin typeface="Arial" panose="020B0604020202020204" pitchFamily="34" charset="0"/>
              </a:rPr>
              <a:t>Периодичность и величина изменения текущего психофизиологического состояния определяется внутренними физиологическими процессами и значимостью предъявляемых стимулов</a:t>
            </a:r>
            <a:r>
              <a:rPr lang="en-US" altLang="en-US" baseline="0" dirty="0">
                <a:latin typeface="Arial" panose="020B0604020202020204" pitchFamily="34" charset="0"/>
              </a:rPr>
              <a:t>.</a:t>
            </a:r>
            <a:endParaRPr lang="ru-RU" altLang="en-US" baseline="0"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31258-1683-4818-8E89-768DDF69AD74}" type="slidenum">
              <a:rPr lang="ru-RU" altLang="ru-RU" smtClean="0"/>
              <a:pPr/>
              <a:t>10</a:t>
            </a:fld>
            <a:endParaRPr lang="ru-RU" alt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Конечно, настройки системы виброизображения никак не влияют на психофизиологическую реакцию испытуемого</a:t>
            </a:r>
            <a:r>
              <a:rPr lang="en-US" altLang="en-US" dirty="0">
                <a:latin typeface="Arial" panose="020B0604020202020204" pitchFamily="34" charset="0"/>
              </a:rPr>
              <a:t>. </a:t>
            </a:r>
            <a:r>
              <a:rPr lang="ru-RU" altLang="en-US" dirty="0">
                <a:latin typeface="Arial" panose="020B0604020202020204" pitchFamily="34" charset="0"/>
              </a:rPr>
              <a:t>Но так как основным принципом технологии виброизображения является накопление межкадровой разности за период анализа микродвижений</a:t>
            </a:r>
            <a:r>
              <a:rPr lang="en-US" altLang="en-US" dirty="0">
                <a:latin typeface="Arial" panose="020B0604020202020204" pitchFamily="34" charset="0"/>
              </a:rPr>
              <a:t>,</a:t>
            </a:r>
            <a:r>
              <a:rPr lang="ru-RU" altLang="en-US" dirty="0">
                <a:latin typeface="Arial" panose="020B0604020202020204" pitchFamily="34" charset="0"/>
              </a:rPr>
              <a:t> то выбор периода и частоты дискретизации виброизображения могут оказывать значительное влияние на фиксируемый результат</a:t>
            </a:r>
            <a:r>
              <a:rPr lang="en-US" altLang="en-US" dirty="0">
                <a:latin typeface="Arial" panose="020B0604020202020204" pitchFamily="34" charset="0"/>
              </a:rPr>
              <a:t>. </a:t>
            </a:r>
            <a:r>
              <a:rPr lang="ru-RU" altLang="en-US" dirty="0">
                <a:latin typeface="Arial" panose="020B0604020202020204" pitchFamily="34" charset="0"/>
              </a:rPr>
              <a:t>На данном слайде приведены спектры сигнала текущего ПФС при предъявлении 48 стимулов программой </a:t>
            </a:r>
            <a:r>
              <a:rPr lang="en-US" altLang="en-US" dirty="0">
                <a:latin typeface="Arial" panose="020B0604020202020204" pitchFamily="34" charset="0"/>
              </a:rPr>
              <a:t>MI-Sins. </a:t>
            </a:r>
            <a:r>
              <a:rPr lang="ru-RU" altLang="en-US" dirty="0">
                <a:latin typeface="Arial" panose="020B0604020202020204" pitchFamily="34" charset="0"/>
              </a:rPr>
              <a:t>На левом верхнем графике явно заметны два максимума на 10 секундах (вызванный внешними стимулами) и примерно 30 секундах (вызванный внутренними хронобиологическими процессами)</a:t>
            </a:r>
            <a:r>
              <a:rPr lang="en-US" altLang="en-US" dirty="0">
                <a:latin typeface="Arial" panose="020B0604020202020204" pitchFamily="34" charset="0"/>
              </a:rPr>
              <a:t>. </a:t>
            </a:r>
            <a:r>
              <a:rPr lang="ru-RU" altLang="en-US" dirty="0">
                <a:latin typeface="Arial" panose="020B0604020202020204" pitchFamily="34" charset="0"/>
              </a:rPr>
              <a:t>При снижении частоты дискретизации с 10 до 5 Гц (нижний левый график) происходит размазывание явных максимумов на 10 и 30 секундах</a:t>
            </a:r>
            <a:r>
              <a:rPr lang="en-US" altLang="en-US" dirty="0">
                <a:latin typeface="Arial" panose="020B0604020202020204" pitchFamily="34" charset="0"/>
              </a:rPr>
              <a:t>. </a:t>
            </a:r>
            <a:r>
              <a:rPr lang="ru-RU" altLang="en-US" dirty="0">
                <a:latin typeface="Arial" panose="020B0604020202020204" pitchFamily="34" charset="0"/>
              </a:rPr>
              <a:t>Увеличение периода накопления с 25 до 50 кадров приводит к уменьшению вызванного максимума на 10 секундах</a:t>
            </a:r>
            <a:r>
              <a:rPr lang="en-US" altLang="en-US" dirty="0">
                <a:latin typeface="Arial" panose="020B0604020202020204" pitchFamily="34" charset="0"/>
              </a:rPr>
              <a:t>, </a:t>
            </a:r>
            <a:r>
              <a:rPr lang="ru-RU" altLang="en-US" dirty="0">
                <a:latin typeface="Arial" panose="020B0604020202020204" pitchFamily="34" charset="0"/>
              </a:rPr>
              <a:t>а увеличение накопления до 100 кадров приводит к его пропаданию</a:t>
            </a:r>
            <a:r>
              <a:rPr lang="en-US" altLang="en-US" dirty="0">
                <a:latin typeface="Arial" panose="020B0604020202020204" pitchFamily="34" charset="0"/>
              </a:rPr>
              <a:t>.</a:t>
            </a:r>
          </a:p>
          <a:p>
            <a:r>
              <a:rPr lang="ru-RU" altLang="en-US" dirty="0">
                <a:latin typeface="Arial" panose="020B0604020202020204" pitchFamily="34" charset="0"/>
              </a:rPr>
              <a:t>Следует отметить, что все предыдущие версии программ работали именно с медленными настройками</a:t>
            </a:r>
            <a:r>
              <a:rPr lang="en-US" altLang="en-US" dirty="0">
                <a:latin typeface="Arial" panose="020B0604020202020204" pitchFamily="34" charset="0"/>
              </a:rPr>
              <a:t>, </a:t>
            </a:r>
            <a:r>
              <a:rPr lang="ru-RU" altLang="en-US" dirty="0">
                <a:latin typeface="Arial" panose="020B0604020202020204" pitchFamily="34" charset="0"/>
              </a:rPr>
              <a:t>а настройки </a:t>
            </a:r>
            <a:r>
              <a:rPr lang="pt-BR" altLang="en-US" dirty="0">
                <a:latin typeface="Arial" panose="020B0604020202020204" pitchFamily="34" charset="0"/>
              </a:rPr>
              <a:t>N=25; f=10 Hz</a:t>
            </a:r>
            <a:r>
              <a:rPr lang="ru-RU" altLang="en-US" dirty="0">
                <a:latin typeface="Arial" panose="020B0604020202020204" pitchFamily="34" charset="0"/>
              </a:rPr>
              <a:t> были использованы впервые только в программе диагностики </a:t>
            </a:r>
            <a:r>
              <a:rPr lang="en-US" altLang="en-US" dirty="0">
                <a:latin typeface="Arial" panose="020B0604020202020204" pitchFamily="34" charset="0"/>
              </a:rPr>
              <a:t>COVID-19.</a:t>
            </a:r>
          </a:p>
          <a:p>
            <a:r>
              <a:rPr lang="ru-RU" altLang="en-US" dirty="0">
                <a:latin typeface="Arial" panose="020B0604020202020204" pitchFamily="34" charset="0"/>
              </a:rPr>
              <a:t>Следовательно, правильный анализ результатов невозможен без корректных настроек системы виброизображения, так как мы видим на приведенных графиков что медленные настройки </a:t>
            </a:r>
            <a:r>
              <a:rPr lang="ru-RU" altLang="en-US" dirty="0" err="1">
                <a:latin typeface="Arial" panose="020B0604020202020204" pitchFamily="34" charset="0"/>
              </a:rPr>
              <a:t>вибры</a:t>
            </a:r>
            <a:r>
              <a:rPr lang="ru-RU" altLang="en-US" dirty="0">
                <a:latin typeface="Arial" panose="020B0604020202020204" pitchFamily="34" charset="0"/>
              </a:rPr>
              <a:t> убивают информацию о быстрых физиологических процессах.</a:t>
            </a:r>
            <a:endParaRPr lang="pt-BR" altLang="en-US" dirty="0">
              <a:latin typeface="Arial" panose="020B0604020202020204" pitchFamily="34" charset="0"/>
            </a:endParaRPr>
          </a:p>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4D2B6-68CB-4BBD-8365-B8488DE7C8F3}" type="slidenum">
              <a:rPr lang="ru-RU" altLang="ru-RU" smtClean="0"/>
              <a:pPr/>
              <a:t>11</a:t>
            </a:fld>
            <a:endParaRPr lang="ru-RU" alt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Обращаю внимание еще на одну настройку по умолчанию в программе </a:t>
            </a:r>
            <a:r>
              <a:rPr lang="en-US" dirty="0"/>
              <a:t>MI-Sins. </a:t>
            </a:r>
            <a:r>
              <a:rPr lang="ru-RU" dirty="0"/>
              <a:t>Ранее в программе ВибраНЛП были введены 3 возможности старта предъявления стимулов:</a:t>
            </a:r>
            <a:endParaRPr lang="en-US" dirty="0"/>
          </a:p>
          <a:p>
            <a:pPr marL="228600" indent="-228600">
              <a:buAutoNum type="arabicPeriod"/>
            </a:pPr>
            <a:r>
              <a:rPr lang="en-US" dirty="0"/>
              <a:t>C </a:t>
            </a:r>
            <a:r>
              <a:rPr lang="ru-RU" dirty="0"/>
              <a:t>локального минимума ПФС.</a:t>
            </a:r>
          </a:p>
          <a:p>
            <a:pPr marL="228600" indent="-228600">
              <a:buAutoNum type="arabicPeriod"/>
            </a:pPr>
            <a:r>
              <a:rPr lang="ru-RU" dirty="0"/>
              <a:t>С локального максимума ПФС.</a:t>
            </a:r>
          </a:p>
          <a:p>
            <a:pPr marL="228600" indent="-228600">
              <a:buAutoNum type="arabicPeriod"/>
            </a:pPr>
            <a:r>
              <a:rPr lang="ru-RU" dirty="0"/>
              <a:t>Без привязки к ПФС через фиксированный интервал времени 10 с.</a:t>
            </a:r>
          </a:p>
          <a:p>
            <a:pPr marL="0" indent="0">
              <a:buNone/>
            </a:pPr>
            <a:r>
              <a:rPr lang="ru-RU" dirty="0"/>
              <a:t>Так как наибольшую точность профайлинга показал старт с локального минимума ПФС, то именно эта настройка принята по умолчанию в программе </a:t>
            </a:r>
            <a:r>
              <a:rPr lang="en-US" dirty="0"/>
              <a:t>MI-Sins.</a:t>
            </a:r>
            <a:endParaRPr lang="ru-RU" dirty="0"/>
          </a:p>
          <a:p>
            <a:pPr marL="0" indent="0">
              <a:buNone/>
            </a:pPr>
            <a:r>
              <a:rPr lang="ru-RU" dirty="0"/>
              <a:t>Скорее всего при старте с минимума синхронизация внешнего ритма с внутренним </a:t>
            </a:r>
            <a:r>
              <a:rPr lang="ru-RU" b="0" dirty="0"/>
              <a:t>происходит раннее, что </a:t>
            </a:r>
            <a:r>
              <a:rPr lang="ru-RU" dirty="0"/>
              <a:t>снижает погрешность измерения ПФР.</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12</a:t>
            </a:fld>
            <a:endParaRPr lang="ru-RU" altLang="ru-RU" dirty="0"/>
          </a:p>
        </p:txBody>
      </p:sp>
    </p:spTree>
    <p:extLst>
      <p:ext uri="{BB962C8B-B14F-4D97-AF65-F5344CB8AC3E}">
        <p14:creationId xmlns:p14="http://schemas.microsoft.com/office/powerpoint/2010/main" val="383395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Остановимся подробней на расчете информационной и энергетической составляющими ПФС, так как они являются основой определения ПФР и ПФС</a:t>
            </a:r>
            <a:r>
              <a:rPr lang="en-US" dirty="0"/>
              <a:t>. </a:t>
            </a:r>
            <a:r>
              <a:rPr lang="ru-RU" dirty="0"/>
              <a:t>Из приведенных формул следует, что информационная составляющая обратно пропорциональна СКО вибраций</a:t>
            </a:r>
            <a:r>
              <a:rPr lang="en-US" dirty="0"/>
              <a:t>, </a:t>
            </a:r>
            <a:r>
              <a:rPr lang="ru-RU" dirty="0"/>
              <a:t>а энергетическая составляющая прямо пропорциональна средней частоте вибраций М</a:t>
            </a:r>
            <a:r>
              <a:rPr lang="en-US" dirty="0"/>
              <a:t>. </a:t>
            </a:r>
            <a:r>
              <a:rPr lang="ru-RU" dirty="0"/>
              <a:t>Таким образом две основные математические характеристики распределения вибраций М и СКО определяют ПФС</a:t>
            </a:r>
            <a:r>
              <a:rPr lang="en-US" dirty="0"/>
              <a:t>. </a:t>
            </a:r>
            <a:r>
              <a:rPr lang="ru-RU" dirty="0"/>
              <a:t>Увеличение информационной составляющей приводит к уменьшению значения текущего ПФС</a:t>
            </a:r>
            <a:r>
              <a:rPr lang="en-US" dirty="0"/>
              <a:t>, </a:t>
            </a:r>
            <a:r>
              <a:rPr lang="ru-RU" dirty="0"/>
              <a:t>а увеличение энергетической составляющей приводит к увеличению значения ПФС.</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13</a:t>
            </a:fld>
            <a:endParaRPr lang="ru-RU" altLang="ru-RU" dirty="0"/>
          </a:p>
        </p:txBody>
      </p:sp>
    </p:spTree>
    <p:extLst>
      <p:ext uri="{BB962C8B-B14F-4D97-AF65-F5344CB8AC3E}">
        <p14:creationId xmlns:p14="http://schemas.microsoft.com/office/powerpoint/2010/main" val="138674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Однозначность определения текущего значения ПФС не означает однозначности определения ПФР</a:t>
            </a:r>
            <a:r>
              <a:rPr lang="en-US" dirty="0"/>
              <a:t>, </a:t>
            </a:r>
            <a:r>
              <a:rPr lang="ru-RU" dirty="0"/>
              <a:t>которая определяется в зависимости от применяемой методики и используемых настроек виброизображения</a:t>
            </a:r>
            <a:r>
              <a:rPr lang="en-US" dirty="0"/>
              <a:t>. </a:t>
            </a:r>
            <a:r>
              <a:rPr lang="ru-RU" dirty="0"/>
              <a:t>Например в программе ВибраМЕД при отсутствии внешних стимулов и максимальном времени накопления </a:t>
            </a:r>
            <a:r>
              <a:rPr lang="en-US" dirty="0"/>
              <a:t>N=100 </a:t>
            </a:r>
            <a:r>
              <a:rPr lang="ru-RU" dirty="0"/>
              <a:t>кадров нет смысла определять ПФР на стимулы так как ПФС определяется только внутренними физиологическими процессами</a:t>
            </a:r>
          </a:p>
          <a:p>
            <a:r>
              <a:rPr lang="ru-RU" dirty="0"/>
              <a:t>В программе ВибраМИ с классическим периодом предъявления стимулов более 15 секунд ПФР определялась как арифметическая разность текущих значений ПФС</a:t>
            </a:r>
          </a:p>
          <a:p>
            <a:r>
              <a:rPr lang="ru-RU" dirty="0"/>
              <a:t>В программе ВибраНЛП с предъявлением коротких 5-секундных стимулов на стандартной частоте дискретизации 5 </a:t>
            </a:r>
            <a:r>
              <a:rPr lang="en-US" dirty="0"/>
              <a:t>Hz </a:t>
            </a:r>
            <a:r>
              <a:rPr lang="ru-RU" dirty="0"/>
              <a:t>ПФР имела сильную зависимость от предыдущего состояния (так называемый эффект Кулешова)</a:t>
            </a:r>
          </a:p>
          <a:p>
            <a:r>
              <a:rPr lang="ru-RU" dirty="0"/>
              <a:t>В программе МИ-Синс наилучшая точность измерения ПФР получена при вычисление модуля разности текущего и предыдущего значений ПФС</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14</a:t>
            </a:fld>
            <a:endParaRPr lang="ru-RU" altLang="ru-RU" dirty="0"/>
          </a:p>
        </p:txBody>
      </p:sp>
    </p:spTree>
    <p:extLst>
      <p:ext uri="{BB962C8B-B14F-4D97-AF65-F5344CB8AC3E}">
        <p14:creationId xmlns:p14="http://schemas.microsoft.com/office/powerpoint/2010/main" val="46214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Анализ ПФР по изменению текущего значения физиологического сигнала традиционно применяется в психофизиологии например при анализе ЧСС</a:t>
            </a:r>
            <a:r>
              <a:rPr lang="en-US" altLang="en-US" dirty="0">
                <a:latin typeface="Arial" panose="020B0604020202020204" pitchFamily="34" charset="0"/>
              </a:rPr>
              <a:t>, </a:t>
            </a:r>
            <a:r>
              <a:rPr lang="ru-RU" altLang="en-US" dirty="0">
                <a:latin typeface="Arial" panose="020B0604020202020204" pitchFamily="34" charset="0"/>
              </a:rPr>
              <a:t>АД</a:t>
            </a:r>
            <a:r>
              <a:rPr lang="en-US" altLang="en-US" dirty="0">
                <a:latin typeface="Arial" panose="020B0604020202020204" pitchFamily="34" charset="0"/>
              </a:rPr>
              <a:t>, </a:t>
            </a:r>
            <a:r>
              <a:rPr lang="ru-RU" altLang="en-US" dirty="0">
                <a:latin typeface="Arial" panose="020B0604020202020204" pitchFamily="34" charset="0"/>
              </a:rPr>
              <a:t>КГР</a:t>
            </a:r>
            <a:r>
              <a:rPr lang="en-US" altLang="en-US" dirty="0">
                <a:latin typeface="Arial" panose="020B0604020202020204" pitchFamily="34" charset="0"/>
              </a:rPr>
              <a:t>, </a:t>
            </a:r>
            <a:r>
              <a:rPr lang="ru-RU" altLang="en-US" dirty="0">
                <a:latin typeface="Arial" panose="020B0604020202020204" pitchFamily="34" charset="0"/>
              </a:rPr>
              <a:t>ВСР</a:t>
            </a:r>
            <a:r>
              <a:rPr lang="en-US" altLang="en-US" dirty="0">
                <a:latin typeface="Arial" panose="020B0604020202020204" pitchFamily="34" charset="0"/>
              </a:rPr>
              <a:t>. </a:t>
            </a:r>
            <a:r>
              <a:rPr lang="ru-RU" altLang="en-US" dirty="0">
                <a:latin typeface="Arial" panose="020B0604020202020204" pitchFamily="34" charset="0"/>
              </a:rPr>
              <a:t>Однако технология виброизображения позволяет измерять более 100 характеристик вибрации головы человека следовательно использование только одной характеристики потенциально снижает точность определения ПФР</a:t>
            </a:r>
            <a:r>
              <a:rPr lang="en-US" altLang="en-US" dirty="0">
                <a:latin typeface="Arial" panose="020B0604020202020204" pitchFamily="34" charset="0"/>
              </a:rPr>
              <a:t>.</a:t>
            </a:r>
          </a:p>
          <a:p>
            <a:r>
              <a:rPr lang="ru-RU" altLang="en-US" dirty="0">
                <a:latin typeface="Arial" panose="020B0604020202020204" pitchFamily="34" charset="0"/>
              </a:rPr>
              <a:t>Наиболее естественным способом повышение информативности при определении ПФР является анализ корреляции между двумя основными составляющими информационной и энергетической</a:t>
            </a:r>
            <a:r>
              <a:rPr lang="en-US" altLang="en-US" dirty="0">
                <a:latin typeface="Arial" panose="020B0604020202020204" pitchFamily="34" charset="0"/>
              </a:rPr>
              <a:t>. </a:t>
            </a:r>
            <a:r>
              <a:rPr lang="ru-RU" altLang="en-US" dirty="0">
                <a:latin typeface="Arial" panose="020B0604020202020204" pitchFamily="34" charset="0"/>
              </a:rPr>
              <a:t>Тем более что ранее было отмечено что при реакции на незначимые стимулы наблюдается отрицательная корреляция между основными составляющими ПФС</a:t>
            </a:r>
            <a:r>
              <a:rPr lang="en-US" altLang="en-US" dirty="0">
                <a:latin typeface="Arial" panose="020B0604020202020204" pitchFamily="34" charset="0"/>
              </a:rPr>
              <a:t>.</a:t>
            </a:r>
          </a:p>
          <a:p>
            <a:r>
              <a:rPr lang="ru-RU" altLang="en-US" dirty="0">
                <a:latin typeface="Arial" panose="020B0604020202020204" pitchFamily="34" charset="0"/>
              </a:rPr>
              <a:t>Другой возможностью использовать практически все измеряемые параметры виброизображения для определения ПФР является возможность анализа суммарной корреляции между всеми измеряемыми параметрами так как ранее было отмечено что суммарная корреляция поведенческих параметров значимо характеризует ПФС</a:t>
            </a:r>
            <a:r>
              <a:rPr lang="en-US" altLang="en-US" dirty="0">
                <a:latin typeface="Arial" panose="020B0604020202020204" pitchFamily="34" charset="0"/>
              </a:rPr>
              <a:t>.</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FA61B0-187E-470E-B17E-36C1282C9D24}" type="slidenum">
              <a:rPr lang="ru-RU" altLang="ru-RU" smtClean="0"/>
              <a:pPr/>
              <a:t>15</a:t>
            </a:fld>
            <a:endParaRPr lang="ru-RU" alt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Использование корреляции поведенческих параметров для оценки ПФР требует набора большей статистики и большего понимания взаимосвязи между различными оценками ПФС</a:t>
            </a:r>
            <a:r>
              <a:rPr lang="en-US" dirty="0"/>
              <a:t>. </a:t>
            </a:r>
            <a:r>
              <a:rPr lang="ru-RU" dirty="0"/>
              <a:t>Объединение разноименных величин в одну обработку ПФР достаточно затруднительно прежде всего не с технической точки зрения а с точки зрения понимания взаимодействий между различными поведенческими параметрами. Технически можно объединить все оценки и привести их к одному формату</a:t>
            </a:r>
            <a:r>
              <a:rPr lang="en-US" dirty="0"/>
              <a:t>,</a:t>
            </a:r>
            <a:r>
              <a:rPr lang="ru-RU" dirty="0"/>
              <a:t> как показано на левом нижнем рисунке</a:t>
            </a:r>
            <a:r>
              <a:rPr lang="en-US" dirty="0"/>
              <a:t>.</a:t>
            </a:r>
          </a:p>
          <a:p>
            <a:r>
              <a:rPr lang="ru-RU" dirty="0"/>
              <a:t>Я надеюсь, что в ближайшем будущем с появлением большей статистики мы разберемся со связями между текущим ПФС и корреляциями и сможем перейти на использование интегральной характеристики для оценки ПФР на короткие стимулы</a:t>
            </a:r>
            <a:r>
              <a:rPr lang="en-US" dirty="0"/>
              <a:t>.</a:t>
            </a:r>
            <a:endParaRPr lang="ru-RU" dirty="0"/>
          </a:p>
          <a:p>
            <a:r>
              <a:rPr lang="ru-RU" dirty="0"/>
              <a:t>В идеале один из параметров корреляции должен давать знак изменения ПФР, так как со времен Бакстера анализируется только значимость ПФР. Если релевантный стимул дает большую ПФР чем контрольный это означает что исследуемый дает ложный ответ на вопрос в психофизиологической </a:t>
            </a:r>
            <a:r>
              <a:rPr lang="ru-RU" dirty="0" err="1"/>
              <a:t>детекции</a:t>
            </a:r>
            <a:r>
              <a:rPr lang="ru-RU" dirty="0"/>
              <a:t> лжи.</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16</a:t>
            </a:fld>
            <a:endParaRPr lang="ru-RU" altLang="ru-RU" dirty="0"/>
          </a:p>
        </p:txBody>
      </p:sp>
    </p:spTree>
    <p:extLst>
      <p:ext uri="{BB962C8B-B14F-4D97-AF65-F5344CB8AC3E}">
        <p14:creationId xmlns:p14="http://schemas.microsoft.com/office/powerpoint/2010/main" val="68008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Вернемся к общей схеме </a:t>
            </a:r>
            <a:r>
              <a:rPr lang="ru-RU" altLang="en-US" dirty="0" err="1">
                <a:latin typeface="Arial" panose="020B0604020202020204" pitchFamily="34" charset="0"/>
              </a:rPr>
              <a:t>нейро</a:t>
            </a:r>
            <a:r>
              <a:rPr lang="ru-RU" altLang="en-US" dirty="0">
                <a:latin typeface="Arial" panose="020B0604020202020204" pitchFamily="34" charset="0"/>
              </a:rPr>
              <a:t>-лингвистического профайлинга, включающей предъявление коротких стимулов и синхронную обработку ПФС при предъявлении стимулов</a:t>
            </a:r>
            <a:r>
              <a:rPr lang="en-US" altLang="en-US" dirty="0">
                <a:latin typeface="Arial" panose="020B0604020202020204" pitchFamily="34" charset="0"/>
              </a:rPr>
              <a:t>. </a:t>
            </a:r>
            <a:r>
              <a:rPr lang="ru-RU" altLang="en-US" dirty="0">
                <a:latin typeface="Arial" panose="020B0604020202020204" pitchFamily="34" charset="0"/>
              </a:rPr>
              <a:t>Как было показано ранее, </a:t>
            </a:r>
            <a:r>
              <a:rPr lang="ru-RU" altLang="en-US" dirty="0" err="1">
                <a:latin typeface="Arial" panose="020B0604020202020204" pitchFamily="34" charset="0"/>
              </a:rPr>
              <a:t>отработанность</a:t>
            </a:r>
            <a:r>
              <a:rPr lang="ru-RU" altLang="en-US" dirty="0">
                <a:latin typeface="Arial" panose="020B0604020202020204" pitchFamily="34" charset="0"/>
              </a:rPr>
              <a:t> каждого блока (адекватных стимулов</a:t>
            </a:r>
            <a:r>
              <a:rPr lang="en-US" altLang="en-US" dirty="0">
                <a:latin typeface="Arial" panose="020B0604020202020204" pitchFamily="34" charset="0"/>
              </a:rPr>
              <a:t>, </a:t>
            </a:r>
            <a:r>
              <a:rPr lang="ru-RU" altLang="en-US" dirty="0">
                <a:latin typeface="Arial" panose="020B0604020202020204" pitchFamily="34" charset="0"/>
              </a:rPr>
              <a:t>качественного видео</a:t>
            </a:r>
            <a:r>
              <a:rPr lang="en-US" altLang="en-US" dirty="0">
                <a:latin typeface="Arial" panose="020B0604020202020204" pitchFamily="34" charset="0"/>
              </a:rPr>
              <a:t>, </a:t>
            </a:r>
            <a:r>
              <a:rPr lang="ru-RU" altLang="en-US" dirty="0">
                <a:latin typeface="Arial" panose="020B0604020202020204" pitchFamily="34" charset="0"/>
              </a:rPr>
              <a:t>правильных настроек дискретизации виброизображения и корректной обработки результатов) влияет на точность детального </a:t>
            </a:r>
            <a:r>
              <a:rPr lang="ru-RU" altLang="en-US" dirty="0" err="1">
                <a:latin typeface="Arial" panose="020B0604020202020204" pitchFamily="34" charset="0"/>
              </a:rPr>
              <a:t>профайлинга</a:t>
            </a:r>
            <a:r>
              <a:rPr lang="ru-RU" altLang="en-US" dirty="0">
                <a:latin typeface="Arial" panose="020B0604020202020204" pitchFamily="34" charset="0"/>
              </a:rPr>
              <a:t> личности.</a:t>
            </a:r>
            <a:r>
              <a:rPr lang="en-US" altLang="en-US" dirty="0">
                <a:latin typeface="Arial" panose="020B0604020202020204" pitchFamily="34" charset="0"/>
              </a:rPr>
              <a:t> </a:t>
            </a:r>
            <a:endParaRPr lang="ru-RU" altLang="en-US" dirty="0">
              <a:latin typeface="Arial" panose="020B0604020202020204" pitchFamily="34" charset="0"/>
            </a:endParaRPr>
          </a:p>
          <a:p>
            <a:r>
              <a:rPr lang="ru-RU" altLang="en-US" dirty="0">
                <a:latin typeface="Arial" panose="020B0604020202020204" pitchFamily="34" charset="0"/>
              </a:rPr>
              <a:t>К сожалению, ошибка или неточность в любом блоке влияет на окончательный результат НЛП поэтому в приведенной схеме нет  простых решений, тем более что изменения в одном блоке автоматически вызывают необходимость изменений во всех других из-за приведенных обратных связей.</a:t>
            </a:r>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A7C44-201E-47E9-9539-CD70F21D8BFD}" type="slidenum">
              <a:rPr lang="ru-RU" altLang="ru-RU" smtClean="0"/>
              <a:pPr/>
              <a:t>17</a:t>
            </a:fld>
            <a:endParaRPr lang="ru-RU" alt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Именно для уменьшения ошибок приходиться использовать двойную проверку каждой ПФР на предъявляемые стимулы</a:t>
            </a:r>
            <a:r>
              <a:rPr lang="en-US" dirty="0"/>
              <a:t>, </a:t>
            </a:r>
            <a:r>
              <a:rPr lang="ru-RU" dirty="0"/>
              <a:t>причем предъявляемые стимулы к одному фактору несколько различаются между собой, чтобы избежать привыкания от повторов</a:t>
            </a:r>
            <a:r>
              <a:rPr lang="en-US" dirty="0"/>
              <a:t>.</a:t>
            </a:r>
          </a:p>
          <a:p>
            <a:r>
              <a:rPr lang="ru-RU" dirty="0"/>
              <a:t>В первой части тестирования, состоящей из 24 стимулов, предъявляется 2 стимула на каждый тип МИ</a:t>
            </a:r>
            <a:r>
              <a:rPr lang="en-US" dirty="0"/>
              <a:t>, </a:t>
            </a:r>
            <a:r>
              <a:rPr lang="ru-RU" dirty="0"/>
              <a:t>причем эти два стимула являются оппозиционными, чтобы исключить однозначную реакцию испытуемого и снижение внимания к стимулам</a:t>
            </a:r>
            <a:r>
              <a:rPr lang="en-US" dirty="0"/>
              <a:t>.</a:t>
            </a:r>
          </a:p>
          <a:p>
            <a:r>
              <a:rPr lang="ru-RU" dirty="0"/>
              <a:t>В приведенном рисунке профиля МИ выявлено два лидирующих типа: МИ 11- Креативный и 2-Философский.</a:t>
            </a:r>
          </a:p>
          <a:p>
            <a:r>
              <a:rPr lang="ru-RU" dirty="0"/>
              <a:t>Предъявляемые стимулы во второй части тестирования имеют смысловую привязку именно к этим типам МИ</a:t>
            </a:r>
            <a:r>
              <a:rPr lang="en-US" dirty="0"/>
              <a:t>, </a:t>
            </a:r>
            <a:r>
              <a:rPr lang="ru-RU" dirty="0"/>
              <a:t>а в итоговом профиле пороков результаты профилей, полученных для Креативного и Философского интеллекта, усредняются для каждого отдельного порока</a:t>
            </a:r>
            <a:r>
              <a:rPr lang="en-US" dirty="0"/>
              <a:t>.</a:t>
            </a:r>
          </a:p>
          <a:p>
            <a:r>
              <a:rPr lang="ru-RU" dirty="0"/>
              <a:t>Причем, нормирование профиля пороков осуществляется от максимального уровня, полученного в профиле контрольных реакций МИ</a:t>
            </a:r>
            <a:r>
              <a:rPr lang="en-US" dirty="0"/>
              <a:t>, </a:t>
            </a:r>
            <a:r>
              <a:rPr lang="ru-RU" dirty="0"/>
              <a:t>следовательно, расчетные  значения пороков могут быть как выше 100%, так и ниже 100%. </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18</a:t>
            </a:fld>
            <a:endParaRPr lang="ru-RU" altLang="ru-RU" dirty="0"/>
          </a:p>
        </p:txBody>
      </p:sp>
    </p:spTree>
    <p:extLst>
      <p:ext uri="{BB962C8B-B14F-4D97-AF65-F5344CB8AC3E}">
        <p14:creationId xmlns:p14="http://schemas.microsoft.com/office/powerpoint/2010/main" val="111900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Рассмотрим измерение профилей МИ и пороков на конкретном примере моего тестирования более подробно</a:t>
            </a:r>
            <a:r>
              <a:rPr lang="en-US" dirty="0"/>
              <a:t>.</a:t>
            </a:r>
            <a:endParaRPr lang="ru-RU" dirty="0"/>
          </a:p>
          <a:p>
            <a:r>
              <a:rPr lang="ru-RU" dirty="0"/>
              <a:t>Обратим внимание, что все мои профили МИ несколько отличаются между собой</a:t>
            </a:r>
            <a:r>
              <a:rPr lang="en-US" dirty="0"/>
              <a:t>.</a:t>
            </a:r>
          </a:p>
          <a:p>
            <a:r>
              <a:rPr lang="ru-RU" dirty="0"/>
              <a:t>По бессознательной реакции лидирующими являются философский и внутриличностный типы МИ</a:t>
            </a:r>
            <a:r>
              <a:rPr lang="en-US" dirty="0"/>
              <a:t>, </a:t>
            </a:r>
            <a:r>
              <a:rPr lang="ru-RU" dirty="0"/>
              <a:t>по сознательной реакции внутриличностный, логико-математический и визуально-пространственный</a:t>
            </a:r>
            <a:r>
              <a:rPr lang="en-US" dirty="0"/>
              <a:t>, </a:t>
            </a:r>
            <a:r>
              <a:rPr lang="ru-RU" dirty="0"/>
              <a:t>а интеграция результатов дает лидирующие типы МИ по сознательной реакции – внутриличностный и логико-математический</a:t>
            </a:r>
            <a:r>
              <a:rPr lang="en-US" dirty="0"/>
              <a:t>. </a:t>
            </a:r>
          </a:p>
          <a:p>
            <a:r>
              <a:rPr lang="ru-RU" dirty="0"/>
              <a:t>Если человек дает правдивые сознательные ответы, то можно использовать интегральную ПФР для выявления лидирующих типов МИ</a:t>
            </a:r>
            <a:r>
              <a:rPr lang="en-US" dirty="0"/>
              <a:t>.</a:t>
            </a:r>
          </a:p>
          <a:p>
            <a:r>
              <a:rPr lang="ru-RU" dirty="0"/>
              <a:t>Однако, чтобы избежать возможное влияние ложных сознательных ответов на результат, текущая программа настроена на использование только бессознательной реакции при определении ведущих типов МИ, и они определены программой как философский и внутриличностный</a:t>
            </a:r>
            <a:r>
              <a:rPr lang="en-US" dirty="0"/>
              <a:t>.</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19</a:t>
            </a:fld>
            <a:endParaRPr lang="ru-RU" altLang="ru-RU" dirty="0"/>
          </a:p>
        </p:txBody>
      </p:sp>
    </p:spTree>
    <p:extLst>
      <p:ext uri="{BB962C8B-B14F-4D97-AF65-F5344CB8AC3E}">
        <p14:creationId xmlns:p14="http://schemas.microsoft.com/office/powerpoint/2010/main" val="37070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Я использую термин профайлинг для объединения психологических и психофизиологических тестирований</a:t>
            </a:r>
            <a:r>
              <a:rPr lang="en-US" dirty="0"/>
              <a:t>, </a:t>
            </a:r>
            <a:r>
              <a:rPr lang="ru-RU" dirty="0"/>
              <a:t>так как задачи тестирований одинаковы</a:t>
            </a:r>
            <a:r>
              <a:rPr lang="en-US" dirty="0"/>
              <a:t>, </a:t>
            </a:r>
            <a:r>
              <a:rPr lang="ru-RU" dirty="0"/>
              <a:t>а средства различаются дополнительным использованием психофизиологической реакции при проведении психофизиологических тестирований</a:t>
            </a:r>
            <a:r>
              <a:rPr lang="en-US" dirty="0"/>
              <a:t>. </a:t>
            </a:r>
            <a:r>
              <a:rPr lang="ru-RU" dirty="0"/>
              <a:t>Технология виброизображения позволяет использовать сознательную и бессознательную или физиологическую информацию при проведении бесконтактных тестирований</a:t>
            </a:r>
            <a:r>
              <a:rPr lang="en-US" dirty="0"/>
              <a:t>, </a:t>
            </a:r>
            <a:r>
              <a:rPr lang="ru-RU" dirty="0"/>
              <a:t>что является существенным преимуществом по сравнению с большинством известных психофизиологических технологий, использующих физиологические сигналы, такие как электроэнцефалография</a:t>
            </a:r>
            <a:r>
              <a:rPr lang="en-US" dirty="0"/>
              <a:t>, </a:t>
            </a:r>
            <a:r>
              <a:rPr lang="ru-RU" dirty="0"/>
              <a:t>вариабельность сердечного ритма или магнитно-резонансная томография.</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a:t>
            </a:fld>
            <a:endParaRPr lang="ru-RU" altLang="ru-RU" dirty="0"/>
          </a:p>
        </p:txBody>
      </p:sp>
    </p:spTree>
    <p:extLst>
      <p:ext uri="{BB962C8B-B14F-4D97-AF65-F5344CB8AC3E}">
        <p14:creationId xmlns:p14="http://schemas.microsoft.com/office/powerpoint/2010/main" val="27566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Определение профиля пороков происходит с привязкой к значимым для меня внутриличностным и философским стимулам</a:t>
            </a:r>
            <a:r>
              <a:rPr lang="en-US" altLang="en-US" dirty="0">
                <a:latin typeface="Arial" panose="020B0604020202020204" pitchFamily="34" charset="0"/>
              </a:rPr>
              <a:t>.</a:t>
            </a:r>
          </a:p>
          <a:p>
            <a:r>
              <a:rPr lang="ru-RU" altLang="en-US" dirty="0">
                <a:latin typeface="Arial" panose="020B0604020202020204" pitchFamily="34" charset="0"/>
              </a:rPr>
              <a:t>Аналогично определению профиля МИ профиль моих пороков несколько различается в зависимости от выбора реакции бессознательной</a:t>
            </a:r>
            <a:r>
              <a:rPr lang="en-US" altLang="en-US" dirty="0">
                <a:latin typeface="Arial" panose="020B0604020202020204" pitchFamily="34" charset="0"/>
              </a:rPr>
              <a:t>, </a:t>
            </a:r>
            <a:r>
              <a:rPr lang="ru-RU" altLang="en-US" dirty="0">
                <a:latin typeface="Arial" panose="020B0604020202020204" pitchFamily="34" charset="0"/>
              </a:rPr>
              <a:t>сознательной или интегральной.</a:t>
            </a:r>
          </a:p>
          <a:p>
            <a:r>
              <a:rPr lang="ru-RU" altLang="en-US" dirty="0">
                <a:latin typeface="Arial" panose="020B0604020202020204" pitchFamily="34" charset="0"/>
              </a:rPr>
              <a:t>По бессознательной реакции лидирующими моими пороками являются: гнев</a:t>
            </a:r>
            <a:r>
              <a:rPr lang="en-US" altLang="en-US" dirty="0">
                <a:latin typeface="Arial" panose="020B0604020202020204" pitchFamily="34" charset="0"/>
              </a:rPr>
              <a:t>, </a:t>
            </a:r>
            <a:r>
              <a:rPr lang="ru-RU" altLang="en-US" dirty="0">
                <a:latin typeface="Arial" panose="020B0604020202020204" pitchFamily="34" charset="0"/>
              </a:rPr>
              <a:t>похоть и лень</a:t>
            </a:r>
            <a:r>
              <a:rPr lang="en-US" altLang="en-US" dirty="0">
                <a:latin typeface="Arial" panose="020B0604020202020204" pitchFamily="34" charset="0"/>
              </a:rPr>
              <a:t>, </a:t>
            </a:r>
            <a:r>
              <a:rPr lang="ru-RU" altLang="en-US" dirty="0">
                <a:latin typeface="Arial" panose="020B0604020202020204" pitchFamily="34" charset="0"/>
              </a:rPr>
              <a:t>в то время как сознательная реакция показала основные пороки: лень</a:t>
            </a:r>
            <a:r>
              <a:rPr lang="en-US" altLang="en-US" dirty="0">
                <a:latin typeface="Arial" panose="020B0604020202020204" pitchFamily="34" charset="0"/>
              </a:rPr>
              <a:t>, </a:t>
            </a:r>
            <a:r>
              <a:rPr lang="ru-RU" altLang="en-US" dirty="0">
                <a:latin typeface="Arial" panose="020B0604020202020204" pitchFamily="34" charset="0"/>
              </a:rPr>
              <a:t>жадность</a:t>
            </a:r>
            <a:r>
              <a:rPr lang="en-US" altLang="en-US" dirty="0">
                <a:latin typeface="Arial" panose="020B0604020202020204" pitchFamily="34" charset="0"/>
              </a:rPr>
              <a:t>, </a:t>
            </a:r>
            <a:r>
              <a:rPr lang="ru-RU" altLang="en-US" dirty="0">
                <a:latin typeface="Arial" panose="020B0604020202020204" pitchFamily="34" charset="0"/>
              </a:rPr>
              <a:t>гордыня и похоть</a:t>
            </a:r>
            <a:r>
              <a:rPr lang="en-US" altLang="en-US" dirty="0">
                <a:latin typeface="Arial" panose="020B0604020202020204" pitchFamily="34" charset="0"/>
              </a:rPr>
              <a:t>.</a:t>
            </a:r>
          </a:p>
          <a:p>
            <a:r>
              <a:rPr lang="ru-RU" altLang="en-US" dirty="0">
                <a:latin typeface="Arial" panose="020B0604020202020204" pitchFamily="34" charset="0"/>
              </a:rPr>
              <a:t>Интегральная реакция выявила - похоть</a:t>
            </a:r>
            <a:r>
              <a:rPr lang="en-US" altLang="en-US" dirty="0">
                <a:latin typeface="Arial" panose="020B0604020202020204" pitchFamily="34" charset="0"/>
              </a:rPr>
              <a:t>, </a:t>
            </a:r>
            <a:r>
              <a:rPr lang="ru-RU" altLang="en-US" dirty="0">
                <a:latin typeface="Arial" panose="020B0604020202020204" pitchFamily="34" charset="0"/>
              </a:rPr>
              <a:t>лень и гордыню.</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64AF8-82AA-4A8C-A263-5ED4CCB2A6B1}" type="slidenum">
              <a:rPr lang="ru-RU" altLang="ru-RU" smtClean="0"/>
              <a:pPr/>
              <a:t>20</a:t>
            </a:fld>
            <a:endParaRPr lang="ru-RU" altLang="ru-RU" dirty="0"/>
          </a:p>
        </p:txBody>
      </p:sp>
    </p:spTree>
    <p:extLst>
      <p:ext uri="{BB962C8B-B14F-4D97-AF65-F5344CB8AC3E}">
        <p14:creationId xmlns:p14="http://schemas.microsoft.com/office/powerpoint/2010/main" val="29428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Приведенные на данном слайде гистограммы показывают соотношение моих реакций на контрольные стимулы, связанные с МИ и стимулы связанные с пороками личности</a:t>
            </a:r>
            <a:r>
              <a:rPr lang="en-US" dirty="0"/>
              <a:t>. </a:t>
            </a:r>
            <a:r>
              <a:rPr lang="ru-RU" dirty="0"/>
              <a:t>Программа,  показывает величину развития соответствующей способности и порока у каждого испытуемого</a:t>
            </a:r>
            <a:r>
              <a:rPr lang="en-US" dirty="0"/>
              <a:t>, </a:t>
            </a:r>
            <a:r>
              <a:rPr lang="ru-RU" dirty="0"/>
              <a:t>синим цветом на гистограммах показана величина МИ</a:t>
            </a:r>
            <a:r>
              <a:rPr lang="en-US" dirty="0"/>
              <a:t>, </a:t>
            </a:r>
            <a:r>
              <a:rPr lang="ru-RU" dirty="0"/>
              <a:t>а зеленым цветом - величина порока</a:t>
            </a:r>
            <a:r>
              <a:rPr lang="en-US" dirty="0"/>
              <a:t>.</a:t>
            </a:r>
          </a:p>
          <a:p>
            <a:r>
              <a:rPr lang="ru-RU" dirty="0"/>
              <a:t>На приведенных гистограммах моего тестирования мы видим, что величина синих столбиков заметно превышает величину зеленых столбиков</a:t>
            </a:r>
            <a:r>
              <a:rPr lang="en-US" dirty="0"/>
              <a:t> </a:t>
            </a:r>
            <a:r>
              <a:rPr lang="ru-RU" dirty="0"/>
              <a:t>для всех вариантов сравнения по бессознательной</a:t>
            </a:r>
            <a:r>
              <a:rPr lang="en-US" dirty="0"/>
              <a:t>, </a:t>
            </a:r>
            <a:r>
              <a:rPr lang="ru-RU" dirty="0"/>
              <a:t>сознательной и интегральной реакции, значит мои положительные качества заметно превосходят мои пороки</a:t>
            </a:r>
            <a:r>
              <a:rPr lang="en-US" dirty="0"/>
              <a:t>.</a:t>
            </a:r>
          </a:p>
          <a:p>
            <a:r>
              <a:rPr lang="ru-RU" dirty="0"/>
              <a:t>Количественное отношение общей развитости способностей к порокам вычисляет показатель который мы назвали уровнем </a:t>
            </a:r>
            <a:r>
              <a:rPr lang="ru-RU" b="1" dirty="0"/>
              <a:t>праведности </a:t>
            </a:r>
            <a:r>
              <a:rPr lang="ru-RU" dirty="0"/>
              <a:t>человека</a:t>
            </a:r>
            <a:r>
              <a:rPr lang="en-US" dirty="0"/>
              <a:t>.</a:t>
            </a:r>
            <a:r>
              <a:rPr lang="ru-RU" dirty="0"/>
              <a:t> Возможно это название покажется через чур религиозным, но пока мы не придумали другой более технический термин так же хорошо отражающий соотношение позитивных и негативных качеств у человека.</a:t>
            </a:r>
            <a:endParaRPr lang="en-US" dirty="0"/>
          </a:p>
          <a:p>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21</a:t>
            </a:fld>
            <a:endParaRPr lang="ru-RU" altLang="ru-RU" dirty="0"/>
          </a:p>
        </p:txBody>
      </p:sp>
    </p:spTree>
    <p:extLst>
      <p:ext uri="{BB962C8B-B14F-4D97-AF65-F5344CB8AC3E}">
        <p14:creationId xmlns:p14="http://schemas.microsoft.com/office/powerpoint/2010/main" val="109484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 проведенных тестированиях далеко не всегда ПФР на грешные стимулы заметно меньше чем на стимулы связанные с МИ</a:t>
            </a:r>
            <a:r>
              <a:rPr lang="en-US" dirty="0"/>
              <a:t>.</a:t>
            </a:r>
          </a:p>
          <a:p>
            <a:r>
              <a:rPr lang="ru-RU" dirty="0"/>
              <a:t>У многих людей наблюдается более значимая реакция на грешные стимулы как показано на данном слайде</a:t>
            </a:r>
            <a:r>
              <a:rPr lang="en-US" dirty="0"/>
              <a:t>. </a:t>
            </a:r>
            <a:r>
              <a:rPr lang="ru-RU" dirty="0"/>
              <a:t>При этом не обязательно показатель праведности определяется как низкий потому что </a:t>
            </a:r>
            <a:r>
              <a:rPr lang="en-US" dirty="0"/>
              <a:t>c</a:t>
            </a:r>
            <a:r>
              <a:rPr lang="ru-RU" dirty="0" err="1"/>
              <a:t>редний</a:t>
            </a:r>
            <a:r>
              <a:rPr lang="ru-RU" dirty="0"/>
              <a:t> уровень грешной ПФР сравнивается со средним уровнем ведущих типов МИ</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22</a:t>
            </a:fld>
            <a:endParaRPr lang="ru-RU" altLang="ru-RU" dirty="0"/>
          </a:p>
        </p:txBody>
      </p:sp>
    </p:spTree>
    <p:extLst>
      <p:ext uri="{BB962C8B-B14F-4D97-AF65-F5344CB8AC3E}">
        <p14:creationId xmlns:p14="http://schemas.microsoft.com/office/powerpoint/2010/main" val="386927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Числовые значения, характеризующие способности и пороки тестируемого человека, (в данном случае мои) приводятся в таблице по порядку убывания</a:t>
            </a:r>
            <a:r>
              <a:rPr lang="en-US" dirty="0"/>
              <a:t>.</a:t>
            </a:r>
            <a:r>
              <a:rPr lang="ru-RU" dirty="0"/>
              <a:t> Естественно, что предложенная методика определения достоинств и недостатков личности предполагает наличие величины достоинств и пороков у каждого человека</a:t>
            </a:r>
            <a:r>
              <a:rPr lang="en-US" dirty="0"/>
              <a:t>, </a:t>
            </a:r>
            <a:r>
              <a:rPr lang="ru-RU" dirty="0"/>
              <a:t>не следует пугаться выявленных пороков, они есть у всех! Определяющим для детального профайлинга является именно соотношение между достоинствами и пороками.</a:t>
            </a:r>
            <a:r>
              <a:rPr lang="en-US" dirty="0"/>
              <a:t> </a:t>
            </a:r>
            <a:r>
              <a:rPr lang="ru-RU" dirty="0"/>
              <a:t>Если </a:t>
            </a:r>
            <a:r>
              <a:rPr lang="ru-RU" b="1" dirty="0"/>
              <a:t>ведущие пороки имеют значение меньше</a:t>
            </a:r>
            <a:r>
              <a:rPr lang="en-US" b="1" dirty="0"/>
              <a:t>, </a:t>
            </a:r>
            <a:r>
              <a:rPr lang="ru-RU" b="1" dirty="0"/>
              <a:t>чем лидирующие типы МИ, </a:t>
            </a:r>
            <a:r>
              <a:rPr lang="ru-RU" dirty="0"/>
              <a:t>то это означает преобладание положительных качеств у исследуемого человека</a:t>
            </a:r>
            <a:r>
              <a:rPr lang="en-US" dirty="0"/>
              <a:t>.</a:t>
            </a:r>
          </a:p>
          <a:p>
            <a:r>
              <a:rPr lang="ru-RU" dirty="0"/>
              <a:t>Более того, для выбора некоторых профессий определенные пороки могут оказаться важнее достоинств</a:t>
            </a:r>
            <a:r>
              <a:rPr lang="en-US" dirty="0"/>
              <a:t>. </a:t>
            </a:r>
            <a:r>
              <a:rPr lang="ru-RU" dirty="0"/>
              <a:t>Например для некоторых видов спорта, высокий уровень гнева или жадности могут являться необходимыми качествами для достижения высоких спортивных результатов</a:t>
            </a:r>
            <a:r>
              <a:rPr lang="en-US" dirty="0"/>
              <a:t>.</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23</a:t>
            </a:fld>
            <a:endParaRPr lang="ru-RU" altLang="ru-RU" dirty="0"/>
          </a:p>
        </p:txBody>
      </p:sp>
    </p:spTree>
    <p:extLst>
      <p:ext uri="{BB962C8B-B14F-4D97-AF65-F5344CB8AC3E}">
        <p14:creationId xmlns:p14="http://schemas.microsoft.com/office/powerpoint/2010/main" val="303852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 настоящее время мы отдаем приоритет в профайлинге именно бессознательной реакции, так как ее значительно сложнее фальсифицировать при тестировании</a:t>
            </a:r>
            <a:r>
              <a:rPr lang="en-US" dirty="0"/>
              <a:t>. </a:t>
            </a:r>
            <a:r>
              <a:rPr lang="ru-RU" dirty="0"/>
              <a:t>При этом, в большей части тестирований результаты анализа бессознательной и интегральной реакции оказываются близки друг другу (в случае если испытуемый не фальсифицирует сознательные ответы)</a:t>
            </a:r>
            <a:r>
              <a:rPr lang="en-US" dirty="0"/>
              <a:t>, </a:t>
            </a:r>
            <a:r>
              <a:rPr lang="ru-RU" dirty="0"/>
              <a:t>что показывают и верхние круговые диаграммы соотношений положительных и отрицательных качеств моего тестирования</a:t>
            </a:r>
            <a:r>
              <a:rPr lang="en-US" dirty="0"/>
              <a:t>.</a:t>
            </a:r>
          </a:p>
          <a:p>
            <a:r>
              <a:rPr lang="ru-RU" dirty="0"/>
              <a:t>При этом отдельные значения величины достоинств и пороков могут несколько различаться для расчета по бессознательной и интегральной реакции</a:t>
            </a:r>
            <a:r>
              <a:rPr lang="en-US" dirty="0"/>
              <a:t>.</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24</a:t>
            </a:fld>
            <a:endParaRPr lang="ru-RU" altLang="ru-RU" dirty="0"/>
          </a:p>
        </p:txBody>
      </p:sp>
    </p:spTree>
    <p:extLst>
      <p:ext uri="{BB962C8B-B14F-4D97-AF65-F5344CB8AC3E}">
        <p14:creationId xmlns:p14="http://schemas.microsoft.com/office/powerpoint/2010/main" val="399608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 относительной простоте пояснений, что уровень праведности </a:t>
            </a:r>
            <a:r>
              <a:rPr lang="ru-RU" b="1" dirty="0"/>
              <a:t> </a:t>
            </a:r>
            <a:r>
              <a:rPr lang="ru-RU" dirty="0"/>
              <a:t>определяется соотношением величины реакции на стимулы МИ и пороков, его расчет оказывается достаточно сложным, так как в него включена реакция испытуемого на каждый из 48 стимулов. Для приведенных результатов моего тестирования уровень праведности оказался 100%</a:t>
            </a:r>
            <a:r>
              <a:rPr lang="en-US" dirty="0"/>
              <a:t>, </a:t>
            </a:r>
            <a:r>
              <a:rPr lang="ru-RU" dirty="0"/>
              <a:t>но это не означает что в следующий раз он будет таким же высоким.</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25</a:t>
            </a:fld>
            <a:endParaRPr lang="ru-RU" altLang="ru-RU" dirty="0"/>
          </a:p>
        </p:txBody>
      </p:sp>
    </p:spTree>
    <p:extLst>
      <p:ext uri="{BB962C8B-B14F-4D97-AF65-F5344CB8AC3E}">
        <p14:creationId xmlns:p14="http://schemas.microsoft.com/office/powerpoint/2010/main" val="3709718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Кроме того, при реакции на каждый стимул учитывается отдельно бессознательная и сознательная реакция, поэтому количество анализируемых входных параметров увеличивается до 48х2=96.</a:t>
            </a:r>
          </a:p>
          <a:p>
            <a:r>
              <a:rPr lang="ru-RU" dirty="0"/>
              <a:t>Как в </a:t>
            </a:r>
            <a:r>
              <a:rPr lang="ru-RU" dirty="0" err="1"/>
              <a:t>детекции</a:t>
            </a:r>
            <a:r>
              <a:rPr lang="ru-RU" dirty="0"/>
              <a:t> лжи и тесте зон сравнения Бакстера расчет бессознательной реакции основан на количественном сравнении реакций на контрольные и  значимые стимулы. В нашем случае это стимулы привязанные к МИ и порокам.</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26</a:t>
            </a:fld>
            <a:endParaRPr lang="ru-RU" altLang="ru-RU" dirty="0"/>
          </a:p>
        </p:txBody>
      </p:sp>
    </p:spTree>
    <p:extLst>
      <p:ext uri="{BB962C8B-B14F-4D97-AF65-F5344CB8AC3E}">
        <p14:creationId xmlns:p14="http://schemas.microsoft.com/office/powerpoint/2010/main" val="1266067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Я не буду сейчас останавливаться на каждом из анализируемых параметров, так как время выступления ограничено</a:t>
            </a:r>
            <a:r>
              <a:rPr lang="en-US" dirty="0"/>
              <a:t>.</a:t>
            </a:r>
          </a:p>
          <a:p>
            <a:r>
              <a:rPr lang="ru-RU" dirty="0"/>
              <a:t>Уточню только, что такой непростой расчет делается практически мгновенно и пока не использует влияние корреляции между поведенческими параметрами</a:t>
            </a:r>
            <a:r>
              <a:rPr lang="en-US" dirty="0"/>
              <a:t>. </a:t>
            </a:r>
            <a:r>
              <a:rPr lang="ru-RU" dirty="0"/>
              <a:t>Введение корреляционных зависимостей еще более усложнит расчетные формулы</a:t>
            </a:r>
            <a:r>
              <a:rPr lang="en-US" dirty="0"/>
              <a:t>.</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27</a:t>
            </a:fld>
            <a:endParaRPr lang="ru-RU" altLang="ru-RU" dirty="0"/>
          </a:p>
        </p:txBody>
      </p:sp>
    </p:spTree>
    <p:extLst>
      <p:ext uri="{BB962C8B-B14F-4D97-AF65-F5344CB8AC3E}">
        <p14:creationId xmlns:p14="http://schemas.microsoft.com/office/powerpoint/2010/main" val="2487415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 всех преимуществах, которые я вижу при проведении адаптивного нейро-лингвистического профайлинга, я понимаю, что многие принципиальные вопросы остаются пока без однозначного ответа</a:t>
            </a:r>
            <a:r>
              <a:rPr lang="en-US" dirty="0"/>
              <a:t>.</a:t>
            </a:r>
          </a:p>
          <a:p>
            <a:r>
              <a:rPr lang="ru-RU" dirty="0"/>
              <a:t>Прежде всего, это наложение хронобиологических процессов на предъявление внешних стимулов</a:t>
            </a:r>
            <a:r>
              <a:rPr lang="en-US" dirty="0"/>
              <a:t>. </a:t>
            </a:r>
            <a:r>
              <a:rPr lang="ru-RU" dirty="0"/>
              <a:t>Метод с множественным повторением стимулов, который используют большинство психологических методик для уменьшения влияния быстротекущих хронобиологических процессов (период менее 1 минуты) не представляется мне правильным</a:t>
            </a:r>
            <a:r>
              <a:rPr lang="en-US" dirty="0"/>
              <a:t>, </a:t>
            </a:r>
            <a:r>
              <a:rPr lang="ru-RU" dirty="0"/>
              <a:t>так как он значительно увеличивает время тестирований и попадает под влияние средних по скорости хронобиологических процессов и суточных ритмов</a:t>
            </a:r>
            <a:r>
              <a:rPr lang="en-US" dirty="0"/>
              <a:t>. </a:t>
            </a:r>
            <a:r>
              <a:rPr lang="ru-RU" dirty="0"/>
              <a:t>Кроме того сложно исключить влияние усталости на результаты при многочасовом тестировании.</a:t>
            </a:r>
          </a:p>
          <a:p>
            <a:r>
              <a:rPr lang="ru-RU" dirty="0"/>
              <a:t>Человек является чрезвычайно сложной кибернетической системой</a:t>
            </a:r>
            <a:r>
              <a:rPr lang="en-US" dirty="0"/>
              <a:t>, </a:t>
            </a:r>
            <a:r>
              <a:rPr lang="ru-RU" dirty="0"/>
              <a:t>но в основе его функционирования лежат однозначные физические законы, которые будут открыты рано или поздно, я надеюсь что программа МИ-</a:t>
            </a:r>
            <a:r>
              <a:rPr lang="ru-RU" dirty="0" err="1"/>
              <a:t>Синс</a:t>
            </a:r>
            <a:r>
              <a:rPr lang="ru-RU" dirty="0"/>
              <a:t> поможет найти ответы на многие вопросы..</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28</a:t>
            </a:fld>
            <a:endParaRPr lang="ru-RU" altLang="ru-RU" dirty="0"/>
          </a:p>
        </p:txBody>
      </p:sp>
    </p:spTree>
    <p:extLst>
      <p:ext uri="{BB962C8B-B14F-4D97-AF65-F5344CB8AC3E}">
        <p14:creationId xmlns:p14="http://schemas.microsoft.com/office/powerpoint/2010/main" val="4236693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Следующим вопросом, которому уделяется недостаточно внимания, является изменчивость поведенческих характеристик человека</a:t>
            </a:r>
            <a:r>
              <a:rPr lang="en-US" dirty="0"/>
              <a:t>.</a:t>
            </a:r>
          </a:p>
          <a:p>
            <a:r>
              <a:rPr lang="ru-RU" dirty="0"/>
              <a:t>Еще Гераклит говорил, что в одну воду нельзя войти дважды</a:t>
            </a:r>
            <a:r>
              <a:rPr lang="en-US" dirty="0"/>
              <a:t>, </a:t>
            </a:r>
            <a:r>
              <a:rPr lang="ru-RU" dirty="0"/>
              <a:t>но большинство психологических и психофизиологических подходов предпочитают получение стабильного результата</a:t>
            </a:r>
            <a:r>
              <a:rPr lang="en-US" dirty="0"/>
              <a:t>, </a:t>
            </a:r>
            <a:r>
              <a:rPr lang="ru-RU" dirty="0"/>
              <a:t>хотя, на мой взгляд, это не всегда оправдано.</a:t>
            </a:r>
          </a:p>
          <a:p>
            <a:r>
              <a:rPr lang="ru-RU" dirty="0"/>
              <a:t>Определение характеристик, которыми ранее оперировала религия и этика, явно добавит противников нашему подходу к </a:t>
            </a:r>
            <a:r>
              <a:rPr lang="ru-RU" dirty="0" err="1"/>
              <a:t>профайлингу</a:t>
            </a:r>
            <a:r>
              <a:rPr lang="ru-RU" dirty="0"/>
              <a:t> личности.</a:t>
            </a:r>
          </a:p>
          <a:p>
            <a:r>
              <a:rPr lang="ru-RU" dirty="0"/>
              <a:t>Действительно программа МИ-</a:t>
            </a:r>
            <a:r>
              <a:rPr lang="ru-RU" dirty="0" err="1"/>
              <a:t>Синс</a:t>
            </a:r>
            <a:r>
              <a:rPr lang="ru-RU" dirty="0"/>
              <a:t> предназначена для решения сложной задачи, которая ранее решалась с помощью веры.</a:t>
            </a:r>
          </a:p>
          <a:p>
            <a:r>
              <a:rPr lang="ru-RU" dirty="0"/>
              <a:t>Замена веры на технические измерения качеств личности как физических величин это единственно возможный научный подход при </a:t>
            </a:r>
            <a:r>
              <a:rPr lang="ru-RU" dirty="0" err="1"/>
              <a:t>профпйлинге</a:t>
            </a:r>
            <a:r>
              <a:rPr lang="ru-RU" dirty="0"/>
              <a:t> личности.</a:t>
            </a:r>
          </a:p>
          <a:p>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29</a:t>
            </a:fld>
            <a:endParaRPr lang="ru-RU" altLang="ru-RU" dirty="0"/>
          </a:p>
        </p:txBody>
      </p:sp>
    </p:spTree>
    <p:extLst>
      <p:ext uri="{BB962C8B-B14F-4D97-AF65-F5344CB8AC3E}">
        <p14:creationId xmlns:p14="http://schemas.microsoft.com/office/powerpoint/2010/main" val="225228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a:t>Физиологической основой виброизображения являются процессы механической и тепловой регуляции, постоянно протекающие в организме человека</a:t>
            </a:r>
            <a:r>
              <a:rPr lang="en-US" sz="1200" dirty="0"/>
              <a:t>. </a:t>
            </a:r>
            <a:r>
              <a:rPr lang="ru-RU" sz="1200" dirty="0"/>
              <a:t>Именно наложение вестибулярно-эмоционального рефлекса на процесс постоянной микровибрации мышц для выделения тепла в организме человека определяет микродвижения головы, регистрируемые технологией виброизображения</a:t>
            </a:r>
            <a:r>
              <a:rPr lang="en-US" sz="1200" dirty="0"/>
              <a:t>. </a:t>
            </a:r>
            <a:r>
              <a:rPr lang="ru-RU" sz="1200" dirty="0"/>
              <a:t>Постоянная микровибрация мышц была открыта австрийским профессором Хубертом Рорахером в 1946 году </a:t>
            </a:r>
            <a:r>
              <a:rPr lang="en-US" sz="1200" dirty="0"/>
              <a:t>c </a:t>
            </a:r>
            <a:r>
              <a:rPr lang="ru-RU" sz="1200" dirty="0"/>
              <a:t>помощью контактных датчиков вибрации и является основным процессом выделения тепловой энергии у человека и теплокровных животных</a:t>
            </a:r>
            <a:r>
              <a:rPr lang="en-US" sz="1200" dirty="0"/>
              <a:t>. </a:t>
            </a:r>
            <a:r>
              <a:rPr lang="ru-RU" sz="1200" dirty="0"/>
              <a:t>Технология виброизображения как бесконтактный метод анализа вибрации позволила создать ряд практических применений, анализирующих как свободные вибрации головы человека, так и изменение вибраций при предъявлении внешних стимулов.</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a:t>
            </a:fld>
            <a:endParaRPr lang="ru-RU" altLang="ru-RU" dirty="0"/>
          </a:p>
        </p:txBody>
      </p:sp>
    </p:spTree>
    <p:extLst>
      <p:ext uri="{BB962C8B-B14F-4D97-AF65-F5344CB8AC3E}">
        <p14:creationId xmlns:p14="http://schemas.microsoft.com/office/powerpoint/2010/main" val="190397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Идеальный профайлинг должен показывать возможную изменчивость поведенческих характеристик человека.</a:t>
            </a:r>
          </a:p>
          <a:p>
            <a:r>
              <a:rPr lang="ru-RU" dirty="0"/>
              <a:t>Именно поэтому программа МИ-</a:t>
            </a:r>
            <a:r>
              <a:rPr lang="ru-RU" b="1" dirty="0" err="1"/>
              <a:t>Синс</a:t>
            </a:r>
            <a:r>
              <a:rPr lang="ru-RU" dirty="0"/>
              <a:t> предлагает различные варианты анализа достоинств и грехов, привязывая их к сознательным и бессознательным характеристикам человека.</a:t>
            </a:r>
          </a:p>
          <a:p>
            <a:r>
              <a:rPr lang="ru-RU" dirty="0"/>
              <a:t>В зависимости от множества внешних факторов человек может принимать решения, используя ту или иную свою половинку: сознательную или бессознательную.</a:t>
            </a:r>
          </a:p>
          <a:p>
            <a:r>
              <a:rPr lang="ru-RU" dirty="0"/>
              <a:t>Поэтому определенный люфт в профиле каждого человека обязателен, и опытный профайлер должен обращать пристальное внимание на разницу в бессознательном и интегральном профиле личности.</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30</a:t>
            </a:fld>
            <a:endParaRPr lang="ru-RU" altLang="ru-RU" dirty="0"/>
          </a:p>
        </p:txBody>
      </p:sp>
    </p:spTree>
    <p:extLst>
      <p:ext uri="{BB962C8B-B14F-4D97-AF65-F5344CB8AC3E}">
        <p14:creationId xmlns:p14="http://schemas.microsoft.com/office/powerpoint/2010/main" val="275892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Иван Михайлович Сеченов не стеснялся писать в своих работах о непонимании определенных процессов и механизмов физиологии человека.</a:t>
            </a:r>
          </a:p>
          <a:p>
            <a:r>
              <a:rPr lang="ru-RU" dirty="0"/>
              <a:t>Иван Петрович Павлов расширил понимание рефлексов, но не смог показать, что рефлексы головного мозга работают так же определенно, как и пищеварительные рефлексы.</a:t>
            </a:r>
          </a:p>
          <a:p>
            <a:r>
              <a:rPr lang="ru-RU" dirty="0"/>
              <a:t>Задача технического профайлинга - свести тестирование человека сложными стимулами к таким же однозначным результатам, которые продемонстрировал академик Павлов на собаках</a:t>
            </a:r>
            <a:r>
              <a:rPr lang="en-US" dirty="0"/>
              <a:t>. </a:t>
            </a:r>
            <a:r>
              <a:rPr lang="ru-RU" dirty="0"/>
              <a:t>Конечно, это не простая задача, но физиология человека подчиняется физическим законам</a:t>
            </a:r>
            <a:r>
              <a:rPr lang="en-US" dirty="0"/>
              <a:t>, </a:t>
            </a:r>
            <a:r>
              <a:rPr lang="ru-RU" dirty="0"/>
              <a:t>поэтому задача детального профайлинга личности будет все равно решена. А с помощью технологии виброизображения или без нее, это зависит от наших с вами усилий</a:t>
            </a:r>
            <a:r>
              <a:rPr lang="en-US" dirty="0"/>
              <a:t>.</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31</a:t>
            </a:fld>
            <a:endParaRPr lang="ru-RU" altLang="ru-RU" dirty="0"/>
          </a:p>
        </p:txBody>
      </p:sp>
    </p:spTree>
    <p:extLst>
      <p:ext uri="{BB962C8B-B14F-4D97-AF65-F5344CB8AC3E}">
        <p14:creationId xmlns:p14="http://schemas.microsoft.com/office/powerpoint/2010/main" val="216963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 всех описанных и понимаемых проблемах и незакрытых вопросах я вижу огромное преимущество разработанного метода оценки положительных и отрицательных качеств человека</a:t>
            </a:r>
            <a:r>
              <a:rPr lang="en-US" dirty="0"/>
              <a:t>. </a:t>
            </a:r>
            <a:r>
              <a:rPr lang="ru-RU" dirty="0"/>
              <a:t>Проблемы будут решаться, на многие вопросы появятся ответы</a:t>
            </a:r>
            <a:r>
              <a:rPr lang="en-US" dirty="0"/>
              <a:t>, </a:t>
            </a:r>
            <a:r>
              <a:rPr lang="ru-RU" dirty="0"/>
              <a:t>на данной конференции будет представлен доклад о терминологии виброизображения</a:t>
            </a:r>
            <a:r>
              <a:rPr lang="en-US" dirty="0"/>
              <a:t>, </a:t>
            </a:r>
            <a:r>
              <a:rPr lang="ru-RU" dirty="0"/>
              <a:t>без стандартизации терминов и определений сложно двигаться дальше</a:t>
            </a:r>
            <a:r>
              <a:rPr lang="en-US" dirty="0"/>
              <a:t>.</a:t>
            </a:r>
          </a:p>
          <a:p>
            <a:r>
              <a:rPr lang="ru-RU" dirty="0"/>
              <a:t>Не следует бояться цифровизации чувств - это естественный эволюционный процесс развития </a:t>
            </a:r>
            <a:r>
              <a:rPr lang="en-US" dirty="0"/>
              <a:t>IT </a:t>
            </a:r>
            <a:r>
              <a:rPr lang="ru-RU" dirty="0"/>
              <a:t>технологий в современном обществе.</a:t>
            </a:r>
          </a:p>
          <a:p>
            <a:r>
              <a:rPr lang="ru-RU" dirty="0"/>
              <a:t>Технология виброизображения показывает высокую чувствительность в регистрации, практически, любых процессов, происходящих в человеческом организме. Но технология виброизображения это только средство исследования изменений происходящих у человека, правильное понимание происходящих изменений и статистические подтверждения выдвигаемых теорий и принципов может существенно расширить практическое применение детального </a:t>
            </a:r>
            <a:r>
              <a:rPr lang="ru-RU" dirty="0" err="1"/>
              <a:t>профайлинга</a:t>
            </a:r>
            <a:r>
              <a:rPr lang="ru-RU" b="1" dirty="0"/>
              <a:t>.</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32</a:t>
            </a:fld>
            <a:endParaRPr lang="ru-RU" altLang="ru-RU" dirty="0"/>
          </a:p>
        </p:txBody>
      </p:sp>
    </p:spTree>
    <p:extLst>
      <p:ext uri="{BB962C8B-B14F-4D97-AF65-F5344CB8AC3E}">
        <p14:creationId xmlns:p14="http://schemas.microsoft.com/office/powerpoint/2010/main" val="3559343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 настоящее время искусственный интеллект активно применяется в различных областях знаний, в том числе в психофизиологии для определения эмоций</a:t>
            </a:r>
            <a:r>
              <a:rPr lang="en-US" dirty="0"/>
              <a:t>, </a:t>
            </a:r>
            <a:r>
              <a:rPr lang="ru-RU" dirty="0"/>
              <a:t>поведенческих параметров и намерений человека</a:t>
            </a:r>
            <a:r>
              <a:rPr lang="en-US" dirty="0"/>
              <a:t>. </a:t>
            </a:r>
            <a:r>
              <a:rPr lang="ru-RU" dirty="0"/>
              <a:t>Развитие практических применений так называемого эмоционального искусственного интеллекта сопровождается мощным протестным движением, пытающимся ограничить использование ИИ для любых применений, связанных с человеком</a:t>
            </a:r>
            <a:r>
              <a:rPr lang="en-US" dirty="0"/>
              <a:t>. </a:t>
            </a:r>
            <a:r>
              <a:rPr lang="ru-RU" dirty="0"/>
              <a:t>Основным аргументом противников эмоционального искусственного интеллекта является непрозрачность принятия решения</a:t>
            </a:r>
            <a:r>
              <a:rPr lang="en-US" dirty="0"/>
              <a:t>. </a:t>
            </a:r>
            <a:r>
              <a:rPr lang="ru-RU" dirty="0"/>
              <a:t>Основным достоинством ИИ является высокая точность принятия решения, подтвержденная и приложениями на основе технологии виброизображения при диагностике </a:t>
            </a:r>
            <a:r>
              <a:rPr lang="en-US" dirty="0"/>
              <a:t>COVID-19. </a:t>
            </a:r>
            <a:r>
              <a:rPr lang="ru-RU" dirty="0"/>
              <a:t>Второй мой доклад на конференции будет полностью посвящён совместному использованию технологии виброизображения и ИИ</a:t>
            </a:r>
            <a:r>
              <a:rPr lang="en-US" dirty="0"/>
              <a:t>, </a:t>
            </a:r>
            <a:r>
              <a:rPr lang="ru-RU" dirty="0"/>
              <a:t>поэтому сейчас я не буду подробно останавливаться на этой теме</a:t>
            </a:r>
            <a:r>
              <a:rPr lang="en-US" dirty="0"/>
              <a:t>. </a:t>
            </a:r>
            <a:r>
              <a:rPr lang="ru-RU" dirty="0"/>
              <a:t>На мой взгляд, основной причиной, ограничивающей использование ИИ в психофизиологии, является отсутствие эталонов при обучении ИИ</a:t>
            </a:r>
            <a:r>
              <a:rPr lang="en-US" dirty="0"/>
              <a:t>. </a:t>
            </a:r>
            <a:r>
              <a:rPr lang="ru-RU" dirty="0"/>
              <a:t>Я надеюсь, что будущий набор данных программой МИ-Синс, подтвержденный практическими результатами, может стать базой для обучения эмоционального ИИ</a:t>
            </a:r>
            <a:r>
              <a:rPr lang="en-US" dirty="0"/>
              <a:t>. </a:t>
            </a:r>
            <a:r>
              <a:rPr lang="ru-RU" dirty="0"/>
              <a:t>Тогда точность детального профайлинга будет значительно повышена</a:t>
            </a:r>
            <a:r>
              <a:rPr lang="en-US" dirty="0"/>
              <a:t>.</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33</a:t>
            </a:fld>
            <a:endParaRPr lang="ru-RU" altLang="ru-RU" dirty="0"/>
          </a:p>
        </p:txBody>
      </p:sp>
    </p:spTree>
    <p:extLst>
      <p:ext uri="{BB962C8B-B14F-4D97-AF65-F5344CB8AC3E}">
        <p14:creationId xmlns:p14="http://schemas.microsoft.com/office/powerpoint/2010/main" val="3823670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Использование программы МИ-Синс и ее модификаций охватывает все традиционные области практических психологических и</a:t>
            </a:r>
            <a:r>
              <a:rPr lang="en-US" dirty="0"/>
              <a:t> </a:t>
            </a:r>
            <a:r>
              <a:rPr lang="ru-RU" dirty="0"/>
              <a:t>психофизиологических применений, включая безопасность</a:t>
            </a:r>
            <a:r>
              <a:rPr lang="en-US" dirty="0"/>
              <a:t>, </a:t>
            </a:r>
            <a:r>
              <a:rPr lang="ru-RU" dirty="0"/>
              <a:t>профориентацию</a:t>
            </a:r>
            <a:r>
              <a:rPr lang="en-US" dirty="0"/>
              <a:t>, </a:t>
            </a:r>
            <a:r>
              <a:rPr lang="ru-RU" dirty="0"/>
              <a:t>периодическое и</a:t>
            </a:r>
            <a:r>
              <a:rPr lang="en-US" dirty="0"/>
              <a:t> </a:t>
            </a:r>
            <a:r>
              <a:rPr lang="ru-RU" dirty="0"/>
              <a:t>предсменное тестирование сотрудников и</a:t>
            </a:r>
            <a:r>
              <a:rPr lang="en-US" dirty="0"/>
              <a:t> </a:t>
            </a:r>
            <a:r>
              <a:rPr lang="ru-RU" dirty="0" err="1"/>
              <a:t>т.д</a:t>
            </a:r>
            <a:r>
              <a:rPr lang="en-US" dirty="0"/>
              <a:t>. </a:t>
            </a:r>
            <a:endParaRPr lang="ru-RU" dirty="0"/>
          </a:p>
          <a:p>
            <a:r>
              <a:rPr lang="ru-RU" dirty="0"/>
              <a:t>Отличительной особенностью программы МИ-Синс является необычное сочетание быстроты и точности результатов профайлинга</a:t>
            </a:r>
            <a:r>
              <a:rPr lang="en-US" dirty="0"/>
              <a:t>, </a:t>
            </a:r>
            <a:r>
              <a:rPr lang="ru-RU" dirty="0"/>
              <a:t>так как было доказано, что предъявление коротких 5-секундных стимулов затрудняет фальсификацию ПФР испытуемых. В настоящее время существует широкий временной диапазон возможных периодов предъявления стимулов для исследования ПФР начиная от технологии 25 кадра до неограниченного времени принятия решения в некоторых психологических методиках. 5-секундные стимулы позволяют добиться максимального эффекта влияния так как они синхронизируют естественные хронобиологические ритмы (что упрощает обработку ПФР) при этом не оставляя возможности сознательной корректировки ПФР, что дает возможность использовать ПФР как основной индикатор влияния стимула.</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34</a:t>
            </a:fld>
            <a:endParaRPr lang="ru-RU" altLang="ru-RU" dirty="0"/>
          </a:p>
        </p:txBody>
      </p:sp>
    </p:spTree>
    <p:extLst>
      <p:ext uri="{BB962C8B-B14F-4D97-AF65-F5344CB8AC3E}">
        <p14:creationId xmlns:p14="http://schemas.microsoft.com/office/powerpoint/2010/main" val="3826928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 сегодняшний день программа МИ-Синс включает в себя все накопленные знания в технологии виброизображения и является наиболее точным инструментом, раскрывающим внутренние способности и пороки испытуемого за минимальное время тестирования.</a:t>
            </a:r>
          </a:p>
          <a:p>
            <a:r>
              <a:rPr lang="ru-RU" dirty="0"/>
              <a:t>Это абсолютно не означает невозможность ее улучшения</a:t>
            </a:r>
            <a:r>
              <a:rPr lang="en-US" dirty="0"/>
              <a:t>, </a:t>
            </a:r>
            <a:r>
              <a:rPr lang="ru-RU" dirty="0"/>
              <a:t>наоборот</a:t>
            </a:r>
            <a:r>
              <a:rPr lang="en-US" dirty="0"/>
              <a:t>,</a:t>
            </a:r>
            <a:r>
              <a:rPr lang="ru-RU" dirty="0"/>
              <a:t> скорее всего, с набором статистических данных будут совершенствоваться настройки</a:t>
            </a:r>
            <a:r>
              <a:rPr lang="en-US" dirty="0"/>
              <a:t>, </a:t>
            </a:r>
            <a:r>
              <a:rPr lang="ru-RU" dirty="0"/>
              <a:t>алгоритмы обработки и предъявляемый стимульный материал.</a:t>
            </a:r>
          </a:p>
          <a:p>
            <a:r>
              <a:rPr lang="ru-RU" dirty="0"/>
              <a:t>Мы не берем на себя функцию бога и не сортируем людей в ад или рай, как некоторые пытаются это представить.</a:t>
            </a:r>
          </a:p>
          <a:p>
            <a:r>
              <a:rPr lang="ru-RU" dirty="0"/>
              <a:t>Детальный </a:t>
            </a:r>
            <a:r>
              <a:rPr lang="ru-RU" dirty="0" err="1"/>
              <a:t>профайлинг</a:t>
            </a:r>
            <a:r>
              <a:rPr lang="ru-RU" dirty="0"/>
              <a:t> основанный на физике, математике и кибернетике должен помогать человеку и человечеству развивать способности и бороться с недостатками. Определять достоинства и недостатки людей надо при жизни, а не после смерти, тогда достоинства можно развить а недостатки исправить. </a:t>
            </a:r>
            <a:endParaRPr lang="en-US" dirty="0"/>
          </a:p>
          <a:p>
            <a:r>
              <a:rPr lang="ru-RU" dirty="0"/>
              <a:t>Сейчас сложилась парадоксальная ситуация когда психофизиологическая проверка рабочих или водителей является нормой</a:t>
            </a:r>
            <a:r>
              <a:rPr lang="en-US" dirty="0"/>
              <a:t>, </a:t>
            </a:r>
            <a:r>
              <a:rPr lang="ru-RU" dirty="0"/>
              <a:t>а проверка на адекватность политиков от решений которых зависят миллионы жизней не предусматривается вообще</a:t>
            </a:r>
            <a:r>
              <a:rPr lang="en-US" dirty="0"/>
              <a:t>. </a:t>
            </a:r>
            <a:r>
              <a:rPr lang="ru-RU" dirty="0"/>
              <a:t>Возможно в отдаленном будущем проверка на системах типа МИ-</a:t>
            </a:r>
            <a:r>
              <a:rPr lang="ru-RU" dirty="0" err="1"/>
              <a:t>Синс</a:t>
            </a:r>
            <a:r>
              <a:rPr lang="ru-RU" dirty="0"/>
              <a:t> станет нормой жизни от школы до выборов президентов всех стран</a:t>
            </a:r>
            <a:r>
              <a:rPr lang="en-US" dirty="0"/>
              <a:t>, </a:t>
            </a:r>
            <a:r>
              <a:rPr lang="ru-RU" dirty="0"/>
              <a:t>потому что в основе предлагаемого тестирования лежат общечеловеческие ценности  и физические законы</a:t>
            </a:r>
            <a:r>
              <a:rPr lang="en-US" dirty="0"/>
              <a:t>. </a:t>
            </a:r>
            <a:r>
              <a:rPr lang="ru-RU" dirty="0"/>
              <a:t>Тогда я надеюсь войн и конфликтов станет значительно меньше</a:t>
            </a:r>
            <a:r>
              <a:rPr lang="en-US" dirty="0"/>
              <a:t>, </a:t>
            </a:r>
            <a:r>
              <a:rPr lang="ru-RU" dirty="0"/>
              <a:t>так как важные решения будут принимать только адекватные люди</a:t>
            </a:r>
            <a:r>
              <a:rPr lang="en-US" dirty="0"/>
              <a:t>.</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35</a:t>
            </a:fld>
            <a:endParaRPr lang="ru-RU" altLang="ru-RU" dirty="0"/>
          </a:p>
        </p:txBody>
      </p:sp>
    </p:spTree>
    <p:extLst>
      <p:ext uri="{BB962C8B-B14F-4D97-AF65-F5344CB8AC3E}">
        <p14:creationId xmlns:p14="http://schemas.microsoft.com/office/powerpoint/2010/main" val="883599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Я благодарю всех коллег, принимающих участие в пятой Международной научно-технической</a:t>
            </a:r>
            <a:r>
              <a:rPr lang="ru-RU" altLang="en-US" baseline="0" dirty="0">
                <a:latin typeface="Arial" panose="020B0604020202020204" pitchFamily="34" charset="0"/>
              </a:rPr>
              <a:t> </a:t>
            </a:r>
            <a:r>
              <a:rPr lang="ru-RU" altLang="en-US" dirty="0">
                <a:latin typeface="Arial" panose="020B0604020202020204" pitchFamily="34" charset="0"/>
              </a:rPr>
              <a:t>конференции по технологии виброизображения и желаю всем участникам больших научных и практических успехов! </a:t>
            </a:r>
          </a:p>
          <a:p>
            <a:r>
              <a:rPr lang="ru-RU" altLang="en-US" dirty="0">
                <a:latin typeface="Arial" panose="020B0604020202020204" pitchFamily="34" charset="0"/>
              </a:rPr>
              <a:t>Готов ответить на вопросы по сделанному докладу</a:t>
            </a:r>
            <a:r>
              <a:rPr lang="en-US" altLang="en-US" dirty="0">
                <a:latin typeface="Arial" panose="020B0604020202020204" pitchFamily="34" charset="0"/>
              </a:rPr>
              <a:t>. </a:t>
            </a:r>
            <a:r>
              <a:rPr lang="ru-RU" altLang="en-US" dirty="0">
                <a:latin typeface="Arial" panose="020B0604020202020204" pitchFamily="34" charset="0"/>
              </a:rPr>
              <a:t>Спасибо за Ваше внимание!</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7D479-8DE6-4BDC-978F-B855FEF2C58E}" type="slidenum">
              <a:rPr lang="ru-RU" altLang="ru-RU" smtClean="0"/>
              <a:pPr/>
              <a:t>36</a:t>
            </a:fld>
            <a:endParaRPr lang="ru-RU" alt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Современные системы виброизображения используют различные методы и формулы для получения наиболее полной информации о микродвижениях головы при обработке видео изображения человека</a:t>
            </a:r>
            <a:r>
              <a:rPr lang="en-US" dirty="0"/>
              <a:t>. </a:t>
            </a:r>
            <a:r>
              <a:rPr lang="ru-RU" dirty="0"/>
              <a:t>Вычисление параметров движения головы осуществляется в режиме реального времени и измеряемые параметры значительно зависят от настроек дискретизации при преобразовании видео изображения в виброизображение</a:t>
            </a:r>
            <a:r>
              <a:rPr lang="en-US" dirty="0"/>
              <a:t>. </a:t>
            </a:r>
            <a:r>
              <a:rPr lang="ru-RU" dirty="0"/>
              <a:t>По аналогии с быстрым или дискретным преобразованием Фурье можно говорить о быстром или дискретном преобразовании виброизображения</a:t>
            </a:r>
            <a:r>
              <a:rPr lang="en-US" dirty="0"/>
              <a:t>. </a:t>
            </a:r>
            <a:r>
              <a:rPr lang="ru-RU" dirty="0"/>
              <a:t>При этом в отличии от сугубо информационно-математических преобразований Фурье или Хартли параметры виброизображения включают как математический, так и биологический смысл</a:t>
            </a:r>
            <a:r>
              <a:rPr lang="en-US" dirty="0"/>
              <a:t>, </a:t>
            </a:r>
            <a:r>
              <a:rPr lang="ru-RU" dirty="0"/>
              <a:t>так как в зависимости от назначения и настроек системы виброизображения могут раскрывать различные психофизиологические характеристики исследуемого человека</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4</a:t>
            </a:fld>
            <a:endParaRPr lang="ru-RU" altLang="ru-RU" dirty="0"/>
          </a:p>
        </p:txBody>
      </p:sp>
    </p:spTree>
    <p:extLst>
      <p:ext uri="{BB962C8B-B14F-4D97-AF65-F5344CB8AC3E}">
        <p14:creationId xmlns:p14="http://schemas.microsoft.com/office/powerpoint/2010/main" val="357444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Большинство методов психологического и психофизиологического тестирования используют предъявление внешних стимулов для выявления скрытых характеристик личности человека</a:t>
            </a:r>
            <a:r>
              <a:rPr lang="en-US" altLang="en-US" dirty="0">
                <a:latin typeface="Arial" panose="020B0604020202020204" pitchFamily="34" charset="0"/>
              </a:rPr>
              <a:t>. </a:t>
            </a:r>
            <a:r>
              <a:rPr lang="ru-RU" altLang="en-US" dirty="0">
                <a:latin typeface="Arial" panose="020B0604020202020204" pitchFamily="34" charset="0"/>
              </a:rPr>
              <a:t>Известно, </a:t>
            </a:r>
            <a:r>
              <a:rPr lang="ru-RU" altLang="en-US" b="1" dirty="0">
                <a:solidFill>
                  <a:schemeClr val="accent2"/>
                </a:solidFill>
                <a:latin typeface="Arial" panose="020B0604020202020204" pitchFamily="34" charset="0"/>
              </a:rPr>
              <a:t>что люди </a:t>
            </a:r>
            <a:r>
              <a:rPr lang="en-US" altLang="en-US" b="1" dirty="0">
                <a:solidFill>
                  <a:schemeClr val="accent2"/>
                </a:solidFill>
                <a:latin typeface="Arial" panose="020B0604020202020204" pitchFamily="34" charset="0"/>
              </a:rPr>
              <a:t>c</a:t>
            </a:r>
            <a:r>
              <a:rPr lang="ru-RU" altLang="en-US" b="1" dirty="0">
                <a:solidFill>
                  <a:schemeClr val="accent2"/>
                </a:solidFill>
                <a:latin typeface="Arial" panose="020B0604020202020204" pitchFamily="34" charset="0"/>
              </a:rPr>
              <a:t> различным</a:t>
            </a:r>
            <a:r>
              <a:rPr lang="en-US" altLang="en-US" b="1" dirty="0">
                <a:solidFill>
                  <a:schemeClr val="accent2"/>
                </a:solidFill>
                <a:latin typeface="Arial" panose="020B0604020202020204" pitchFamily="34" charset="0"/>
              </a:rPr>
              <a:t> </a:t>
            </a:r>
            <a:r>
              <a:rPr lang="ru-RU" altLang="en-US" b="1" dirty="0">
                <a:solidFill>
                  <a:schemeClr val="accent2"/>
                </a:solidFill>
                <a:latin typeface="Arial" panose="020B0604020202020204" pitchFamily="34" charset="0"/>
              </a:rPr>
              <a:t>психотипом </a:t>
            </a:r>
            <a:r>
              <a:rPr lang="ru-RU" altLang="en-US" dirty="0">
                <a:latin typeface="Arial" panose="020B0604020202020204" pitchFamily="34" charset="0"/>
              </a:rPr>
              <a:t>по разному реагируют на предъявляемые стимулы</a:t>
            </a:r>
            <a:r>
              <a:rPr lang="en-US" altLang="en-US" dirty="0">
                <a:latin typeface="Arial" panose="020B0604020202020204" pitchFamily="34" charset="0"/>
              </a:rPr>
              <a:t>, </a:t>
            </a:r>
            <a:r>
              <a:rPr lang="ru-RU" altLang="en-US" dirty="0">
                <a:latin typeface="Arial" panose="020B0604020202020204" pitchFamily="34" charset="0"/>
              </a:rPr>
              <a:t>индивидуальные различия изучает дифференциальная психология</a:t>
            </a:r>
            <a:r>
              <a:rPr lang="en-US" altLang="en-US" dirty="0">
                <a:latin typeface="Arial" panose="020B0604020202020204" pitchFamily="34" charset="0"/>
              </a:rPr>
              <a:t>. </a:t>
            </a:r>
            <a:r>
              <a:rPr lang="ru-RU" altLang="en-US" dirty="0">
                <a:latin typeface="Arial" panose="020B0604020202020204" pitchFamily="34" charset="0"/>
              </a:rPr>
              <a:t>Поэтому целесообразно на предварительной стадии тестирования определить индивидуальные особенности человека</a:t>
            </a:r>
            <a:r>
              <a:rPr lang="en-US" altLang="en-US" dirty="0">
                <a:latin typeface="Arial" panose="020B0604020202020204" pitchFamily="34" charset="0"/>
              </a:rPr>
              <a:t>, </a:t>
            </a:r>
            <a:r>
              <a:rPr lang="ru-RU" altLang="en-US" dirty="0">
                <a:latin typeface="Arial" panose="020B0604020202020204" pitchFamily="34" charset="0"/>
              </a:rPr>
              <a:t>а на стадии основного тестирования предъявлять стимулы, выявляющие исследуемый фактор</a:t>
            </a:r>
            <a:r>
              <a:rPr lang="en-US" altLang="en-US" dirty="0">
                <a:latin typeface="Arial" panose="020B0604020202020204" pitchFamily="34" charset="0"/>
              </a:rPr>
              <a:t>. </a:t>
            </a:r>
            <a:r>
              <a:rPr lang="ru-RU" altLang="en-US" dirty="0">
                <a:latin typeface="Arial" panose="020B0604020202020204" pitchFamily="34" charset="0"/>
              </a:rPr>
              <a:t>В ходе разработки технологии виброизображения мы остановили свой выбор на теории множественного интеллекта профессора Говарда Гарднера как на технологию, позволяющую наиболее точно классифицировать людей по профилю способностей или множественных интеллектов</a:t>
            </a:r>
            <a:r>
              <a:rPr lang="en-US" altLang="en-US" dirty="0">
                <a:latin typeface="Arial" panose="020B0604020202020204" pitchFamily="34" charset="0"/>
              </a:rPr>
              <a:t>, </a:t>
            </a:r>
            <a:r>
              <a:rPr lang="ru-RU" altLang="en-US" dirty="0">
                <a:latin typeface="Arial" panose="020B0604020202020204" pitchFamily="34" charset="0"/>
              </a:rPr>
              <a:t>определяющих тип личности человека</a:t>
            </a:r>
            <a:r>
              <a:rPr lang="en-US" altLang="en-US" dirty="0">
                <a:latin typeface="Arial" panose="020B0604020202020204" pitchFamily="34" charset="0"/>
              </a:rPr>
              <a:t>.</a:t>
            </a:r>
            <a:r>
              <a:rPr lang="ru-RU" altLang="en-US" dirty="0">
                <a:latin typeface="Arial" panose="020B0604020202020204" pitchFamily="34" charset="0"/>
              </a:rPr>
              <a:t> На прошлых конференциях были представлены доклады о программе ВибраНЛП и основных принципах адаптивного тестирования и нейролингвистического профайлинга</a:t>
            </a:r>
            <a:r>
              <a:rPr lang="en-US" altLang="en-US" dirty="0">
                <a:latin typeface="Arial" panose="020B0604020202020204" pitchFamily="34" charset="0"/>
              </a:rPr>
              <a:t>. </a:t>
            </a:r>
            <a:r>
              <a:rPr lang="ru-RU" altLang="en-US" dirty="0">
                <a:latin typeface="Arial" panose="020B0604020202020204" pitchFamily="34" charset="0"/>
              </a:rPr>
              <a:t>Развитие изложенных принципов привело к созданию программы детального профайлинга с еще неустоявшимися названиями Профайлер++</a:t>
            </a:r>
            <a:r>
              <a:rPr lang="en-US" altLang="en-US" dirty="0">
                <a:latin typeface="Arial" panose="020B0604020202020204" pitchFamily="34" charset="0"/>
              </a:rPr>
              <a:t>, </a:t>
            </a:r>
            <a:r>
              <a:rPr lang="ru-RU" altLang="en-US" dirty="0">
                <a:latin typeface="Arial" panose="020B0604020202020204" pitchFamily="34" charset="0"/>
              </a:rPr>
              <a:t>МИ-Синс или Быстрый Суд</a:t>
            </a:r>
            <a:r>
              <a:rPr lang="en-US" altLang="en-US" dirty="0">
                <a:latin typeface="Arial" panose="020B0604020202020204" pitchFamily="34" charset="0"/>
              </a:rPr>
              <a:t>. </a:t>
            </a:r>
            <a:r>
              <a:rPr lang="ru-RU" altLang="en-US" dirty="0">
                <a:latin typeface="Arial" panose="020B0604020202020204" pitchFamily="34" charset="0"/>
              </a:rPr>
              <a:t>Какое из названий победит – определит наша с Вами дискуссия и будущий выбор пользователей программ виброизображения</a:t>
            </a:r>
            <a:r>
              <a:rPr lang="en-US" altLang="en-US" dirty="0">
                <a:latin typeface="Arial" panose="020B0604020202020204" pitchFamily="34" charset="0"/>
              </a:rPr>
              <a:t>.</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72AF-F190-46CF-AA5D-B9380806B90A}" type="slidenum">
              <a:rPr lang="ru-RU" altLang="ru-RU" smtClean="0"/>
              <a:pPr/>
              <a:t>5</a:t>
            </a:fld>
            <a:endParaRPr lang="ru-RU" alt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В данном докладе я буду называть новую программу </a:t>
            </a:r>
            <a:r>
              <a:rPr lang="en-US" altLang="en-US" dirty="0">
                <a:latin typeface="Arial" panose="020B0604020202020204" pitchFamily="34" charset="0"/>
              </a:rPr>
              <a:t>MI-Sins</a:t>
            </a:r>
            <a:r>
              <a:rPr lang="ru-RU" altLang="en-US" dirty="0">
                <a:latin typeface="Arial" panose="020B0604020202020204" pitchFamily="34" charset="0"/>
              </a:rPr>
              <a:t>,</a:t>
            </a:r>
            <a:r>
              <a:rPr lang="en-US" altLang="en-US" dirty="0">
                <a:latin typeface="Arial" panose="020B0604020202020204" pitchFamily="34" charset="0"/>
              </a:rPr>
              <a:t> </a:t>
            </a:r>
            <a:r>
              <a:rPr lang="ru-RU" altLang="en-US" dirty="0">
                <a:latin typeface="Arial" panose="020B0604020202020204" pitchFamily="34" charset="0"/>
              </a:rPr>
              <a:t>так как на стадии предварительного тестирования она определяет профиль множественного интеллекта</a:t>
            </a:r>
            <a:r>
              <a:rPr lang="en-US" altLang="en-US" dirty="0">
                <a:latin typeface="Arial" panose="020B0604020202020204" pitchFamily="34" charset="0"/>
              </a:rPr>
              <a:t>, </a:t>
            </a:r>
            <a:r>
              <a:rPr lang="ru-RU" altLang="en-US" dirty="0">
                <a:latin typeface="Arial" panose="020B0604020202020204" pitchFamily="34" charset="0"/>
              </a:rPr>
              <a:t>а на стадии основного тестирования - определяет профиль пороков и грехов исследуемого человека</a:t>
            </a:r>
            <a:r>
              <a:rPr lang="en-US" altLang="en-US" dirty="0">
                <a:latin typeface="Arial" panose="020B0604020202020204" pitchFamily="34" charset="0"/>
              </a:rPr>
              <a:t>. </a:t>
            </a:r>
            <a:r>
              <a:rPr lang="ru-RU" altLang="en-US" dirty="0">
                <a:latin typeface="Arial" panose="020B0604020202020204" pitchFamily="34" charset="0"/>
              </a:rPr>
              <a:t>Принцип определения способностей и профиля множественного интеллекта аналогичен принципу, используемому в программе ВибраМИ, достаточно полно описанному в предыдущих публикациях и представленному на прошлых конференциях</a:t>
            </a:r>
            <a:r>
              <a:rPr lang="en-US" altLang="en-US" dirty="0">
                <a:latin typeface="Arial" panose="020B0604020202020204" pitchFamily="34" charset="0"/>
              </a:rPr>
              <a:t>. </a:t>
            </a:r>
            <a:r>
              <a:rPr lang="ru-RU" altLang="en-US" dirty="0">
                <a:latin typeface="Arial" panose="020B0604020202020204" pitchFamily="34" charset="0"/>
              </a:rPr>
              <a:t>Он основан на предъявлении внешнего стимула, связанного с исследуемым типом МИ и синхронным анализом бессознательной</a:t>
            </a:r>
            <a:r>
              <a:rPr lang="en-US" altLang="en-US" dirty="0">
                <a:latin typeface="Arial" panose="020B0604020202020204" pitchFamily="34" charset="0"/>
              </a:rPr>
              <a:t> I/E </a:t>
            </a:r>
            <a:r>
              <a:rPr lang="ru-RU" altLang="en-US" dirty="0">
                <a:latin typeface="Arial" panose="020B0604020202020204" pitchFamily="34" charset="0"/>
              </a:rPr>
              <a:t>и сознательной</a:t>
            </a:r>
            <a:r>
              <a:rPr lang="en-US" altLang="en-US" dirty="0">
                <a:latin typeface="Arial" panose="020B0604020202020204" pitchFamily="34" charset="0"/>
              </a:rPr>
              <a:t> Y/N</a:t>
            </a:r>
            <a:r>
              <a:rPr lang="ru-RU" altLang="en-US" dirty="0">
                <a:latin typeface="Arial" panose="020B0604020202020204" pitchFamily="34" charset="0"/>
              </a:rPr>
              <a:t> реакции на стимул</a:t>
            </a:r>
            <a:r>
              <a:rPr lang="en-US" altLang="en-US" dirty="0">
                <a:latin typeface="Arial" panose="020B0604020202020204" pitchFamily="34" charset="0"/>
              </a:rPr>
              <a:t>.</a:t>
            </a:r>
            <a:r>
              <a:rPr lang="ru-RU" altLang="en-US" dirty="0">
                <a:latin typeface="Arial" panose="020B0604020202020204" pitchFamily="34" charset="0"/>
              </a:rPr>
              <a:t> Аналогично исследуется и реакция на стимулы, связанная с человеческими пороками</a:t>
            </a:r>
            <a:r>
              <a:rPr lang="en-US" altLang="en-US" dirty="0">
                <a:latin typeface="Arial" panose="020B0604020202020204" pitchFamily="34" charset="0"/>
              </a:rPr>
              <a:t>, </a:t>
            </a:r>
            <a:r>
              <a:rPr lang="ru-RU" altLang="en-US" dirty="0">
                <a:latin typeface="Arial" panose="020B0604020202020204" pitchFamily="34" charset="0"/>
              </a:rPr>
              <a:t>только в этом случае стимул имеет двойную привязку к лидирующему типу МИ и одному из пороков</a:t>
            </a:r>
            <a:r>
              <a:rPr lang="en-US" altLang="en-US" dirty="0">
                <a:latin typeface="Arial" panose="020B0604020202020204" pitchFamily="34" charset="0"/>
              </a:rPr>
              <a:t>. </a:t>
            </a:r>
            <a:r>
              <a:rPr lang="ru-RU" altLang="en-US" dirty="0">
                <a:latin typeface="Arial" panose="020B0604020202020204" pitchFamily="34" charset="0"/>
              </a:rPr>
              <a:t>Под пороками мы понимаем повторяющиеся грехи, поэтому я могу использовать оба термина: профиль пороков и профиль грехов в зависимости от лингвистической оправданности</a:t>
            </a:r>
            <a:r>
              <a:rPr lang="en-US" altLang="en-US" dirty="0">
                <a:latin typeface="Arial" panose="020B0604020202020204" pitchFamily="34" charset="0"/>
              </a:rPr>
              <a:t>.</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4BF92-69D5-4377-B180-071E26E4B110}" type="slidenum">
              <a:rPr lang="ru-RU" altLang="ru-RU" smtClean="0"/>
              <a:pPr/>
              <a:t>6</a:t>
            </a:fld>
            <a:endParaRPr lang="ru-RU" alt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По аналогии с 12 типами множественного интеллекта нами было предложено 12 пороков личности, которые мы считаем наиболее актуальными в настоящее время. Современные пороки включают в себя 7 смертных грехов, взятых из христианской религии, выделенные цветом в таблице. К ним мы добавили 5 пороков, которые считаем не менее важными, чем описанные ранее. Возможно кому-то покажется, что мы упустили определенные пороки или добавили лишние. На мой взгляд, это не столь важно на данной стадии разработки</a:t>
            </a:r>
            <a:r>
              <a:rPr lang="en-US" dirty="0"/>
              <a:t>, </a:t>
            </a:r>
            <a:r>
              <a:rPr lang="ru-RU" dirty="0"/>
              <a:t>мы готовы обсуждать различные предложения и корректировки. </a:t>
            </a:r>
          </a:p>
          <a:p>
            <a:r>
              <a:rPr lang="ru-RU" dirty="0"/>
              <a:t>Важным мне представляется следующее:</a:t>
            </a:r>
          </a:p>
          <a:p>
            <a:r>
              <a:rPr lang="ru-RU" dirty="0"/>
              <a:t>Мы впервые предлагаем метод детального </a:t>
            </a:r>
            <a:r>
              <a:rPr lang="ru-RU" dirty="0" err="1"/>
              <a:t>профайлинга</a:t>
            </a:r>
            <a:r>
              <a:rPr lang="ru-RU" dirty="0"/>
              <a:t> путем измерения положительных и отрицательных характеристик личности человека, которые ранее были в основном предметом субъективных религиозных или этических рассуждений.</a:t>
            </a:r>
          </a:p>
          <a:p>
            <a:r>
              <a:rPr lang="ru-RU" dirty="0"/>
              <a:t>Для идентичности измерения и баланса положительных и отрицательных качеств личности, их последовательность сформирована по нарастанию уровня экстраверсии и содержит одинаковое количество типов МИ и пороков. Способности человека являются его достоинствами а значит положительными характеристиками личности</a:t>
            </a:r>
          </a:p>
          <a:p>
            <a:r>
              <a:rPr lang="ru-RU" dirty="0"/>
              <a:t>Мы считаем что способности человека и его пороки являются независимыми шкалами наиболее полно определяющими личность человека и измерение профилей по этим шкалам позволяет определять и другие характеристики личности. Еще Пушкин утверждал что Гений и Злодейство – вещи несовместимые</a:t>
            </a:r>
            <a:r>
              <a:rPr lang="en-US" dirty="0"/>
              <a:t>, </a:t>
            </a:r>
            <a:r>
              <a:rPr lang="ru-RU" dirty="0"/>
              <a:t>а значит это базовые не коррелируемые характеристики несущие информацию о других свойствах личности</a:t>
            </a:r>
            <a:r>
              <a:rPr lang="en-US" dirty="0"/>
              <a:t>.</a:t>
            </a:r>
            <a:endParaRPr lang="ru-RU" dirty="0"/>
          </a:p>
          <a:p>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7</a:t>
            </a:fld>
            <a:endParaRPr lang="ru-RU" altLang="ru-RU" dirty="0"/>
          </a:p>
        </p:txBody>
      </p:sp>
    </p:spTree>
    <p:extLst>
      <p:ext uri="{BB962C8B-B14F-4D97-AF65-F5344CB8AC3E}">
        <p14:creationId xmlns:p14="http://schemas.microsoft.com/office/powerpoint/2010/main" val="331417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Полный личностный </a:t>
            </a:r>
            <a:r>
              <a:rPr lang="ru-RU" dirty="0" err="1"/>
              <a:t>профайлинг</a:t>
            </a:r>
            <a:r>
              <a:rPr lang="ru-RU" dirty="0"/>
              <a:t> мог бы включать в себя заполнение всех 144 клеток в личностной матрице образованной пороками по </a:t>
            </a:r>
            <a:r>
              <a:rPr lang="ru-RU" dirty="0" err="1"/>
              <a:t>горизотальной</a:t>
            </a:r>
            <a:r>
              <a:rPr lang="ru-RU" dirty="0"/>
              <a:t> оси и множественными интеллектами по вертикальной оси</a:t>
            </a:r>
            <a:r>
              <a:rPr lang="en-US" dirty="0"/>
              <a:t>. </a:t>
            </a:r>
            <a:r>
              <a:rPr lang="ru-RU" dirty="0"/>
              <a:t>Однако психология личности устроена таким образом что неразвитые способности не имеют значения при принятие важных решений</a:t>
            </a:r>
            <a:r>
              <a:rPr lang="en-US" dirty="0"/>
              <a:t>. </a:t>
            </a:r>
            <a:r>
              <a:rPr lang="ru-RU" dirty="0"/>
              <a:t>Определяющими наше поведение являются лидирующие способности и интеллекты</a:t>
            </a:r>
            <a:r>
              <a:rPr lang="en-US" dirty="0"/>
              <a:t>. </a:t>
            </a:r>
            <a:r>
              <a:rPr lang="ru-RU" dirty="0"/>
              <a:t>Это примерно так как в обществе</a:t>
            </a:r>
            <a:r>
              <a:rPr lang="en-US" dirty="0"/>
              <a:t>, </a:t>
            </a:r>
            <a:r>
              <a:rPr lang="ru-RU" dirty="0"/>
              <a:t>масса идет за лидерами</a:t>
            </a:r>
            <a:r>
              <a:rPr lang="en-US" dirty="0"/>
              <a:t>. </a:t>
            </a:r>
            <a:r>
              <a:rPr lang="ru-RU" dirty="0"/>
              <a:t>Потому логично определять только профили грехов привязанные к лидирующим типам множественного интеллекта</a:t>
            </a:r>
            <a:r>
              <a:rPr lang="en-US" dirty="0"/>
              <a:t>, </a:t>
            </a:r>
            <a:r>
              <a:rPr lang="ru-RU" dirty="0"/>
              <a:t>именно они определяют наше поведение и намерения</a:t>
            </a:r>
            <a:r>
              <a:rPr lang="en-US" dirty="0"/>
              <a:t>.</a:t>
            </a:r>
          </a:p>
          <a:p>
            <a:r>
              <a:rPr lang="ru-RU" dirty="0"/>
              <a:t>В общем-то персональные матрицы достаточно давно известны в психологии начиная с Гиппократа</a:t>
            </a:r>
            <a:r>
              <a:rPr lang="en-US" dirty="0"/>
              <a:t>. </a:t>
            </a:r>
            <a:r>
              <a:rPr lang="ru-RU" dirty="0"/>
              <a:t>При этом в своем большинстве персональные матрицы предлагают выбрать один тип характера или темперамента для человека</a:t>
            </a:r>
            <a:r>
              <a:rPr lang="en-US" dirty="0"/>
              <a:t>. </a:t>
            </a:r>
            <a:r>
              <a:rPr lang="ru-RU" dirty="0"/>
              <a:t>Более того большинство известных мне персональные матрицы состоят из одноименных величин – эмоций</a:t>
            </a:r>
            <a:r>
              <a:rPr lang="en-US" dirty="0"/>
              <a:t>, </a:t>
            </a:r>
            <a:r>
              <a:rPr lang="ru-RU" dirty="0"/>
              <a:t>типов характера </a:t>
            </a:r>
            <a:r>
              <a:rPr lang="ru-RU" dirty="0" err="1"/>
              <a:t>итд</a:t>
            </a:r>
            <a:r>
              <a:rPr lang="en-US" dirty="0"/>
              <a:t>. </a:t>
            </a:r>
            <a:r>
              <a:rPr lang="ru-RU" dirty="0"/>
              <a:t>МИ-</a:t>
            </a:r>
            <a:r>
              <a:rPr lang="ru-RU" dirty="0" err="1"/>
              <a:t>Синс</a:t>
            </a:r>
            <a:r>
              <a:rPr lang="ru-RU" dirty="0"/>
              <a:t> построена на 2ух независимых шкалах множественного интеллекта и пороков</a:t>
            </a:r>
            <a:r>
              <a:rPr lang="en-US" dirty="0"/>
              <a:t>.</a:t>
            </a:r>
            <a:r>
              <a:rPr lang="ru-RU" dirty="0"/>
              <a:t> Аристотель утверждал, что каждое положительное качество представляет собой золотую середину между двумя крайностями, каждая из которых является пороком. </a:t>
            </a:r>
          </a:p>
          <a:p>
            <a:r>
              <a:rPr lang="ru-RU" dirty="0"/>
              <a:t>Именно поэтому мы не представляем шкалы в виде порок-добродетель так как эти понятия имеют явную корреляцию</a:t>
            </a:r>
            <a:r>
              <a:rPr lang="en-US" dirty="0"/>
              <a:t>,</a:t>
            </a:r>
            <a:r>
              <a:rPr lang="ru-RU" dirty="0"/>
              <a:t> а максимально информативное представление личности возможно только минимальным количеством не коррелируемых характеристик</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8</a:t>
            </a:fld>
            <a:endParaRPr lang="ru-RU" altLang="ru-RU" dirty="0"/>
          </a:p>
        </p:txBody>
      </p:sp>
    </p:spTree>
    <p:extLst>
      <p:ext uri="{BB962C8B-B14F-4D97-AF65-F5344CB8AC3E}">
        <p14:creationId xmlns:p14="http://schemas.microsoft.com/office/powerpoint/2010/main" val="201855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Многие психофизиологи считают, что научное психофизиологическое тестирование началось с предложенной в середине прошлого века Кливом Бакстером технологии зон сравнения для детекции лжи</a:t>
            </a:r>
            <a:r>
              <a:rPr lang="en-US" dirty="0"/>
              <a:t>, </a:t>
            </a:r>
            <a:r>
              <a:rPr lang="ru-RU" dirty="0"/>
              <a:t>заключающейся в формировании нескольких последовательностей близких по смыслу стимулов, включающих контрольные и релевантные вопросы</a:t>
            </a:r>
            <a:r>
              <a:rPr lang="en-US" dirty="0"/>
              <a:t>. </a:t>
            </a:r>
            <a:r>
              <a:rPr lang="ru-RU" dirty="0"/>
              <a:t>Предложенный Бакстером метод анализа психофизиологической реакции испытуемого аналогичен методам снижения погрешности в метрологии и включает в себя следующие основные принципы</a:t>
            </a:r>
            <a:r>
              <a:rPr lang="en-US" dirty="0"/>
              <a:t>:</a:t>
            </a:r>
          </a:p>
          <a:p>
            <a:pPr marL="228600" indent="-228600">
              <a:buAutoNum type="arabicPeriod"/>
            </a:pPr>
            <a:r>
              <a:rPr lang="ru-RU" dirty="0"/>
              <a:t>Усреднение результата измерения ведет к повышению точности и снижению случайной составляющей погрешности измерения.</a:t>
            </a:r>
          </a:p>
          <a:p>
            <a:pPr marL="228600" indent="-228600">
              <a:buAutoNum type="arabicPeriod"/>
            </a:pPr>
            <a:r>
              <a:rPr lang="ru-RU" dirty="0"/>
              <a:t>Предъявление максимально близких по смыслу стимулов</a:t>
            </a:r>
            <a:r>
              <a:rPr lang="en-US" dirty="0"/>
              <a:t>, </a:t>
            </a:r>
            <a:r>
              <a:rPr lang="ru-RU" dirty="0"/>
              <a:t>отличающихся только исследуемым фактором (принцип работы дифференциального усилителя с обратной связью) позволяет наиболее точно выявить реакцию испытуемого на исследуемый фактор</a:t>
            </a:r>
            <a:r>
              <a:rPr lang="en-US" dirty="0"/>
              <a:t>.</a:t>
            </a:r>
          </a:p>
          <a:p>
            <a:pPr marL="0" indent="0">
              <a:buNone/>
            </a:pPr>
            <a:r>
              <a:rPr lang="ru-RU" dirty="0"/>
              <a:t>Эти принципы мы выполнили при составлении структуры опросника </a:t>
            </a:r>
            <a:r>
              <a:rPr lang="en-US" dirty="0"/>
              <a:t>MI-Sins</a:t>
            </a:r>
            <a:r>
              <a:rPr lang="ru-RU" dirty="0"/>
              <a:t>:</a:t>
            </a:r>
            <a:endParaRPr lang="en-US" dirty="0"/>
          </a:p>
          <a:p>
            <a:pPr marL="0" indent="0">
              <a:buNone/>
            </a:pPr>
            <a:r>
              <a:rPr lang="en-US" dirty="0"/>
              <a:t>-</a:t>
            </a:r>
            <a:r>
              <a:rPr lang="ru-RU" dirty="0"/>
              <a:t> Общее количество контрольных стимулов МИ (24) совпадает с общим  количеством релевантных или многофакторных стимулов </a:t>
            </a:r>
            <a:r>
              <a:rPr lang="en-US" dirty="0"/>
              <a:t>(24)</a:t>
            </a:r>
            <a:r>
              <a:rPr lang="ru-RU" dirty="0"/>
              <a:t>,</a:t>
            </a:r>
            <a:r>
              <a:rPr lang="en-US" dirty="0"/>
              <a:t> </a:t>
            </a:r>
            <a:r>
              <a:rPr lang="ru-RU" dirty="0"/>
              <a:t>направленных на выявление</a:t>
            </a:r>
            <a:r>
              <a:rPr lang="en-US" dirty="0"/>
              <a:t> </a:t>
            </a:r>
            <a:r>
              <a:rPr lang="ru-RU" dirty="0"/>
              <a:t>пороков</a:t>
            </a:r>
            <a:r>
              <a:rPr lang="en-US" dirty="0"/>
              <a:t>.</a:t>
            </a:r>
          </a:p>
          <a:p>
            <a:pPr marL="0" indent="0">
              <a:buNone/>
            </a:pPr>
            <a:r>
              <a:rPr lang="en-US" dirty="0"/>
              <a:t>-</a:t>
            </a:r>
            <a:r>
              <a:rPr lang="ru-RU" dirty="0"/>
              <a:t>Предъявление контрольных и факторных стимулов привязано к уровню экстраверсии</a:t>
            </a:r>
            <a:r>
              <a:rPr lang="en-US" dirty="0"/>
              <a:t>. </a:t>
            </a:r>
            <a:r>
              <a:rPr lang="ru-RU" dirty="0"/>
              <a:t>Это обеспечивает дифференциальный подход и близость восприятия контрольных и факторных стимулов</a:t>
            </a:r>
            <a:r>
              <a:rPr lang="en-US" dirty="0"/>
              <a:t>.</a:t>
            </a:r>
          </a:p>
          <a:p>
            <a:pPr marL="0" indent="0">
              <a:buFontTx/>
              <a:buNone/>
            </a:pPr>
            <a:r>
              <a:rPr lang="ru-RU" dirty="0"/>
              <a:t>- Усреднение результатов измерения минимум по двум значениям МИ и пороков личности</a:t>
            </a:r>
            <a:r>
              <a:rPr lang="en-US" dirty="0"/>
              <a:t>. </a:t>
            </a:r>
            <a:r>
              <a:rPr lang="ru-RU" dirty="0"/>
              <a:t>Поэтому на стадии предварительного тестирования выявляется 2 лидирующих типа МИ</a:t>
            </a:r>
            <a:r>
              <a:rPr lang="en-US" dirty="0"/>
              <a:t>, </a:t>
            </a:r>
            <a:r>
              <a:rPr lang="ru-RU" dirty="0"/>
              <a:t>а на основной стадии тестирования происходит привязка предъявляемых стимулов к значимым для каждого тестируемого типу МИ и исследуемому пороку.</a:t>
            </a:r>
          </a:p>
          <a:p>
            <a:pPr marL="0" indent="0">
              <a:buFontTx/>
              <a:buNone/>
            </a:pPr>
            <a:r>
              <a:rPr lang="ru-RU" dirty="0"/>
              <a:t>Подробнее о принципах формирования многофакторных стимулов будет рассказано в следующем докладе на конференции</a:t>
            </a:r>
            <a:r>
              <a:rPr lang="en-US" dirty="0"/>
              <a:t>.</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9</a:t>
            </a:fld>
            <a:endParaRPr lang="ru-RU" altLang="ru-RU" dirty="0"/>
          </a:p>
        </p:txBody>
      </p:sp>
    </p:spTree>
    <p:extLst>
      <p:ext uri="{BB962C8B-B14F-4D97-AF65-F5344CB8AC3E}">
        <p14:creationId xmlns:p14="http://schemas.microsoft.com/office/powerpoint/2010/main" val="33848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30471814-B24A-429B-BEA6-B6A47CDE5DE5}" type="slidenum">
              <a:rPr lang="ru-RU" altLang="ru-RU"/>
              <a:pPr>
                <a:defRPr/>
              </a:pPr>
              <a:t>‹#›</a:t>
            </a:fld>
            <a:endParaRPr lang="ru-RU" altLang="ru-RU" dirty="0"/>
          </a:p>
        </p:txBody>
      </p:sp>
    </p:spTree>
    <p:extLst>
      <p:ext uri="{BB962C8B-B14F-4D97-AF65-F5344CB8AC3E}">
        <p14:creationId xmlns:p14="http://schemas.microsoft.com/office/powerpoint/2010/main" val="23539325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8D0B0685-3B57-4E00-9C92-33F887144E17}" type="slidenum">
              <a:rPr lang="ru-RU" altLang="ru-RU"/>
              <a:pPr>
                <a:defRPr/>
              </a:pPr>
              <a:t>‹#›</a:t>
            </a:fld>
            <a:endParaRPr lang="ru-RU" altLang="ru-RU" dirty="0"/>
          </a:p>
        </p:txBody>
      </p:sp>
    </p:spTree>
    <p:extLst>
      <p:ext uri="{BB962C8B-B14F-4D97-AF65-F5344CB8AC3E}">
        <p14:creationId xmlns:p14="http://schemas.microsoft.com/office/powerpoint/2010/main" val="3895715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3103D88-0967-4691-B26D-E3E50E1A671E}" type="slidenum">
              <a:rPr lang="ru-RU" altLang="ru-RU"/>
              <a:pPr>
                <a:defRPr/>
              </a:pPr>
              <a:t>‹#›</a:t>
            </a:fld>
            <a:endParaRPr lang="ru-RU" altLang="ru-RU" dirty="0"/>
          </a:p>
        </p:txBody>
      </p:sp>
    </p:spTree>
    <p:extLst>
      <p:ext uri="{BB962C8B-B14F-4D97-AF65-F5344CB8AC3E}">
        <p14:creationId xmlns:p14="http://schemas.microsoft.com/office/powerpoint/2010/main" val="1182433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6D98964-9827-4D6F-AF97-D13E6D3C32A9}" type="slidenum">
              <a:rPr lang="ru-RU" altLang="ru-RU"/>
              <a:pPr>
                <a:defRPr/>
              </a:pPr>
              <a:t>‹#›</a:t>
            </a:fld>
            <a:endParaRPr lang="ru-RU" altLang="ru-RU" dirty="0"/>
          </a:p>
        </p:txBody>
      </p:sp>
    </p:spTree>
    <p:extLst>
      <p:ext uri="{BB962C8B-B14F-4D97-AF65-F5344CB8AC3E}">
        <p14:creationId xmlns:p14="http://schemas.microsoft.com/office/powerpoint/2010/main" val="2889362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F8E8684-C827-4F7B-AA46-05F11237C24C}" type="slidenum">
              <a:rPr lang="ru-RU" altLang="ru-RU"/>
              <a:pPr>
                <a:defRPr/>
              </a:pPr>
              <a:t>‹#›</a:t>
            </a:fld>
            <a:endParaRPr lang="ru-RU" altLang="ru-RU" dirty="0"/>
          </a:p>
        </p:txBody>
      </p:sp>
    </p:spTree>
    <p:extLst>
      <p:ext uri="{BB962C8B-B14F-4D97-AF65-F5344CB8AC3E}">
        <p14:creationId xmlns:p14="http://schemas.microsoft.com/office/powerpoint/2010/main" val="3519257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455FDC50-F826-4CF4-8B8B-0CDBA70AAF3C}" type="slidenum">
              <a:rPr lang="ru-RU" altLang="ru-RU"/>
              <a:pPr>
                <a:defRPr/>
              </a:pPr>
              <a:t>‹#›</a:t>
            </a:fld>
            <a:endParaRPr lang="ru-RU" altLang="ru-RU" dirty="0"/>
          </a:p>
        </p:txBody>
      </p:sp>
    </p:spTree>
    <p:extLst>
      <p:ext uri="{BB962C8B-B14F-4D97-AF65-F5344CB8AC3E}">
        <p14:creationId xmlns:p14="http://schemas.microsoft.com/office/powerpoint/2010/main" val="3347480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7B8F4E1E-6601-418E-A3C5-C545227DA7FF}" type="slidenum">
              <a:rPr lang="ru-RU" altLang="ru-RU"/>
              <a:pPr>
                <a:defRPr/>
              </a:pPr>
              <a:t>‹#›</a:t>
            </a:fld>
            <a:endParaRPr lang="ru-RU" altLang="ru-RU" dirty="0"/>
          </a:p>
        </p:txBody>
      </p:sp>
    </p:spTree>
    <p:extLst>
      <p:ext uri="{BB962C8B-B14F-4D97-AF65-F5344CB8AC3E}">
        <p14:creationId xmlns:p14="http://schemas.microsoft.com/office/powerpoint/2010/main" val="29503324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6B074EBE-D218-41C5-AA34-B5A3D915DE30}" type="slidenum">
              <a:rPr lang="ru-RU" altLang="ru-RU"/>
              <a:pPr>
                <a:defRPr/>
              </a:pPr>
              <a:t>‹#›</a:t>
            </a:fld>
            <a:endParaRPr lang="ru-RU" altLang="ru-RU" dirty="0"/>
          </a:p>
        </p:txBody>
      </p:sp>
    </p:spTree>
    <p:extLst>
      <p:ext uri="{BB962C8B-B14F-4D97-AF65-F5344CB8AC3E}">
        <p14:creationId xmlns:p14="http://schemas.microsoft.com/office/powerpoint/2010/main" val="28035273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200AA82F-8859-4735-AA8E-2A5E245BDA2E}" type="slidenum">
              <a:rPr lang="ru-RU" altLang="ru-RU"/>
              <a:pPr>
                <a:defRPr/>
              </a:pPr>
              <a:t>‹#›</a:t>
            </a:fld>
            <a:endParaRPr lang="ru-RU" altLang="ru-RU" dirty="0"/>
          </a:p>
        </p:txBody>
      </p:sp>
    </p:spTree>
    <p:extLst>
      <p:ext uri="{BB962C8B-B14F-4D97-AF65-F5344CB8AC3E}">
        <p14:creationId xmlns:p14="http://schemas.microsoft.com/office/powerpoint/2010/main" val="1185429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6A4FEE2F-51BB-43B9-B540-A7F69D2C9059}" type="slidenum">
              <a:rPr lang="ru-RU" altLang="ru-RU"/>
              <a:pPr>
                <a:defRPr/>
              </a:pPr>
              <a:t>‹#›</a:t>
            </a:fld>
            <a:endParaRPr lang="ru-RU" altLang="ru-RU" dirty="0"/>
          </a:p>
        </p:txBody>
      </p:sp>
    </p:spTree>
    <p:extLst>
      <p:ext uri="{BB962C8B-B14F-4D97-AF65-F5344CB8AC3E}">
        <p14:creationId xmlns:p14="http://schemas.microsoft.com/office/powerpoint/2010/main" val="27024797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58C45681-7BCC-4300-B73E-E4B778F78D3D}" type="slidenum">
              <a:rPr lang="ru-RU" altLang="ru-RU"/>
              <a:pPr>
                <a:defRPr/>
              </a:pPr>
              <a:t>‹#›</a:t>
            </a:fld>
            <a:endParaRPr lang="ru-RU" altLang="ru-RU" dirty="0"/>
          </a:p>
        </p:txBody>
      </p:sp>
    </p:spTree>
    <p:extLst>
      <p:ext uri="{BB962C8B-B14F-4D97-AF65-F5344CB8AC3E}">
        <p14:creationId xmlns:p14="http://schemas.microsoft.com/office/powerpoint/2010/main" val="804900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DE69EAE-2217-4E82-9556-109B2337FA0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465138" y="3054210"/>
            <a:ext cx="8066087" cy="1432890"/>
          </a:xfrm>
          <a:prstGeom prst="rect">
            <a:avLst/>
          </a:prstGeom>
          <a:noFill/>
          <a:ln w="9525">
            <a:noFill/>
            <a:miter lim="800000"/>
            <a:headEnd/>
            <a:tailEnd/>
          </a:ln>
          <a:effectLst/>
        </p:spPr>
        <p:txBody>
          <a:bodyPr lIns="80133" tIns="40067" rIns="80133" bIns="40067">
            <a:spAutoFit/>
          </a:bodyPr>
          <a:lstStyle/>
          <a:p>
            <a:pPr algn="ctr">
              <a:lnSpc>
                <a:spcPct val="107000"/>
              </a:lnSpc>
              <a:spcAft>
                <a:spcPts val="0"/>
              </a:spcAft>
              <a:defRPr/>
            </a:pPr>
            <a:r>
              <a:rPr lang="ru-RU"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Детальный психофизиологический профайлинг Принципы построения и развития адаптивного многофакторного тестирования</a:t>
            </a:r>
            <a:endParaRPr lang="en-US"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99" name="Text Box 6"/>
          <p:cNvSpPr txBox="1">
            <a:spLocks noChangeArrowheads="1"/>
          </p:cNvSpPr>
          <p:nvPr/>
        </p:nvSpPr>
        <p:spPr bwMode="auto">
          <a:xfrm>
            <a:off x="538956" y="5230813"/>
            <a:ext cx="80660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en-US" sz="2800" dirty="0">
                <a:cs typeface="Calibri" panose="020F0502020204030204" pitchFamily="34" charset="0"/>
              </a:rPr>
              <a:t>В.А. Минкин</a:t>
            </a:r>
            <a:endParaRPr lang="en-US" altLang="en-US" sz="2800" dirty="0">
              <a:cs typeface="Calibri" panose="020F0502020204030204" pitchFamily="34" charset="0"/>
            </a:endParaRPr>
          </a:p>
          <a:p>
            <a:pPr algn="ctr">
              <a:spcBef>
                <a:spcPct val="0"/>
              </a:spcBef>
              <a:buFontTx/>
              <a:buNone/>
            </a:pPr>
            <a:r>
              <a:rPr lang="ru-RU" altLang="en-US" sz="2800" dirty="0">
                <a:cs typeface="Calibri" panose="020F0502020204030204" pitchFamily="34" charset="0"/>
              </a:rPr>
              <a:t>ООО «Многопрофильное предприятие «Элсис»</a:t>
            </a:r>
          </a:p>
          <a:p>
            <a:pPr algn="ctr">
              <a:spcBef>
                <a:spcPct val="0"/>
              </a:spcBef>
              <a:buFontTx/>
              <a:buNone/>
            </a:pPr>
            <a:r>
              <a:rPr lang="ru-RU" altLang="en-US" sz="2800" dirty="0">
                <a:cs typeface="Calibri" panose="020F0502020204030204" pitchFamily="34" charset="0"/>
              </a:rPr>
              <a:t> РФ, Санкт-Петербург, </a:t>
            </a:r>
            <a:r>
              <a:rPr lang="en-US" altLang="en-US" sz="2800" dirty="0">
                <a:cs typeface="Calibri" panose="020F0502020204030204" pitchFamily="34" charset="0"/>
              </a:rPr>
              <a:t>202</a:t>
            </a:r>
            <a:r>
              <a:rPr lang="ru-RU" altLang="en-US" sz="2800" dirty="0">
                <a:cs typeface="Calibri" panose="020F0502020204030204" pitchFamily="34" charset="0"/>
              </a:rPr>
              <a:t>2</a:t>
            </a:r>
            <a:endParaRPr lang="en-US" altLang="en-US" sz="2800" dirty="0">
              <a:cs typeface="Calibri" panose="020F0502020204030204" pitchFamily="34" charset="0"/>
            </a:endParaRPr>
          </a:p>
        </p:txBody>
      </p:sp>
      <p:sp>
        <p:nvSpPr>
          <p:cNvPr id="4100" name="Rectangle 1"/>
          <p:cNvSpPr>
            <a:spLocks noChangeArrowheads="1"/>
          </p:cNvSpPr>
          <p:nvPr/>
        </p:nvSpPr>
        <p:spPr bwMode="auto">
          <a:xfrm>
            <a:off x="288925" y="141288"/>
            <a:ext cx="795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dirty="0">
                <a:latin typeface="Arial" panose="020B0604020202020204" pitchFamily="34" charset="0"/>
              </a:rPr>
              <a:t>5</a:t>
            </a:r>
            <a:r>
              <a:rPr lang="ru-RU" altLang="en-US" sz="1800" b="1" i="1" dirty="0">
                <a:latin typeface="Arial" panose="020B0604020202020204" pitchFamily="34" charset="0"/>
              </a:rPr>
              <a:t>-я Международная научно-техническая конференция </a:t>
            </a:r>
            <a:r>
              <a:rPr lang="ru-RU" altLang="en-US" sz="1800" b="1" dirty="0">
                <a:latin typeface="Arial" panose="020B0604020202020204" pitchFamily="34" charset="0"/>
              </a:rPr>
              <a:t>Современная психофизиология. Технология виброизображения (</a:t>
            </a:r>
            <a:r>
              <a:rPr lang="ru-RU" altLang="en-US" sz="1800" b="1">
                <a:latin typeface="Arial" panose="020B0604020202020204" pitchFamily="34" charset="0"/>
              </a:rPr>
              <a:t>Vibraimage)</a:t>
            </a:r>
            <a:endParaRPr lang="en-US" altLang="en-US" sz="1800" dirty="0">
              <a:latin typeface="Arial" panose="020B0604020202020204" pitchFamily="34" charset="0"/>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065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26682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1741" y="152401"/>
            <a:ext cx="7898004" cy="811894"/>
          </a:xfrm>
        </p:spPr>
        <p:txBody>
          <a:bodyPr/>
          <a:lstStyle/>
          <a:p>
            <a:r>
              <a:rPr lang="ru-RU" altLang="ru-RU" sz="3200" dirty="0">
                <a:solidFill>
                  <a:schemeClr val="accent2"/>
                </a:solidFill>
              </a:rPr>
              <a:t>Хронобиология и внешние стимулы</a:t>
            </a:r>
            <a:br>
              <a:rPr lang="ru-RU" altLang="ru-RU" sz="3200" dirty="0">
                <a:solidFill>
                  <a:schemeClr val="accent2"/>
                </a:solidFill>
              </a:rPr>
            </a:br>
            <a:endParaRPr lang="en-US" altLang="ru-RU" sz="3200" dirty="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323EAC-3BC8-435E-9528-C193C6383929}" type="slidenum">
              <a:rPr lang="ru-RU" altLang="ru-RU" sz="1400" smtClean="0"/>
              <a:pPr>
                <a:spcBef>
                  <a:spcPct val="0"/>
                </a:spcBef>
                <a:buFontTx/>
                <a:buNone/>
              </a:pPr>
              <a:t>10</a:t>
            </a:fld>
            <a:endParaRPr lang="ru-RU" altLang="ru-RU" sz="1400" dirty="0"/>
          </a:p>
        </p:txBody>
      </p:sp>
      <p:sp>
        <p:nvSpPr>
          <p:cNvPr id="12292"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dirty="0">
                <a:solidFill>
                  <a:schemeClr val="accent2"/>
                </a:solidFill>
                <a:latin typeface="Arial" panose="020B0604020202020204" pitchFamily="34" charset="0"/>
              </a:rPr>
              <a:t> </a:t>
            </a:r>
          </a:p>
        </p:txBody>
      </p:sp>
      <p:sp>
        <p:nvSpPr>
          <p:cNvPr id="2" name="Rectangle 1"/>
          <p:cNvSpPr/>
          <p:nvPr/>
        </p:nvSpPr>
        <p:spPr>
          <a:xfrm>
            <a:off x="111998" y="6141356"/>
            <a:ext cx="8411855" cy="400110"/>
          </a:xfrm>
          <a:prstGeom prst="rect">
            <a:avLst/>
          </a:prstGeom>
        </p:spPr>
        <p:txBody>
          <a:bodyPr wrap="none">
            <a:spAutoFit/>
          </a:bodyPr>
          <a:lstStyle/>
          <a:p>
            <a:r>
              <a:rPr lang="ru-RU" altLang="en-US" sz="2000" dirty="0"/>
              <a:t>Временная зависимость ПФС=</a:t>
            </a:r>
            <a:r>
              <a:rPr lang="en-US" altLang="en-US" sz="2000" dirty="0"/>
              <a:t>f(</a:t>
            </a:r>
            <a:r>
              <a:rPr lang="ru-RU" altLang="en-US" sz="2000" dirty="0"/>
              <a:t>I</a:t>
            </a:r>
            <a:r>
              <a:rPr lang="en-US" altLang="en-US" sz="2000" dirty="0"/>
              <a:t>,</a:t>
            </a:r>
            <a:r>
              <a:rPr lang="ru-RU" altLang="en-US" sz="2000" dirty="0"/>
              <a:t>E</a:t>
            </a:r>
            <a:r>
              <a:rPr lang="en-US" altLang="en-US" sz="2000" dirty="0"/>
              <a:t>)</a:t>
            </a:r>
            <a:r>
              <a:rPr lang="ru-RU" altLang="en-US" sz="2000" dirty="0"/>
              <a:t> при предъявлении 48 стимулов </a:t>
            </a:r>
          </a:p>
        </p:txBody>
      </p:sp>
      <p:sp>
        <p:nvSpPr>
          <p:cNvPr id="3" name="Rectangle 2"/>
          <p:cNvSpPr/>
          <p:nvPr/>
        </p:nvSpPr>
        <p:spPr>
          <a:xfrm>
            <a:off x="361741" y="3062252"/>
            <a:ext cx="7448449" cy="400110"/>
          </a:xfrm>
          <a:prstGeom prst="rect">
            <a:avLst/>
          </a:prstGeom>
        </p:spPr>
        <p:txBody>
          <a:bodyPr wrap="none">
            <a:spAutoFit/>
          </a:bodyPr>
          <a:lstStyle/>
          <a:p>
            <a:r>
              <a:rPr lang="ru-RU" altLang="en-US" sz="2000" dirty="0"/>
              <a:t>Временные зависимости </a:t>
            </a:r>
            <a:r>
              <a:rPr lang="en-US" altLang="en-US" sz="2000" dirty="0"/>
              <a:t>I</a:t>
            </a:r>
            <a:r>
              <a:rPr lang="ru-RU" altLang="en-US" sz="2000" dirty="0"/>
              <a:t>-</a:t>
            </a:r>
            <a:r>
              <a:rPr lang="en-US" altLang="en-US" sz="2000" dirty="0"/>
              <a:t>E </a:t>
            </a:r>
            <a:r>
              <a:rPr lang="ru-RU" altLang="en-US" sz="2000" dirty="0"/>
              <a:t>при предъявлении 48 стимулов </a:t>
            </a:r>
            <a:endParaRPr lang="en-US" sz="2000" dirty="0"/>
          </a:p>
        </p:txBody>
      </p:sp>
      <p:pic>
        <p:nvPicPr>
          <p:cNvPr id="4" name="Picture 3">
            <a:extLst>
              <a:ext uri="{FF2B5EF4-FFF2-40B4-BE49-F238E27FC236}">
                <a16:creationId xmlns:a16="http://schemas.microsoft.com/office/drawing/2014/main" id="{CDF6EC63-620C-7882-3605-EBB9512A1F56}"/>
              </a:ext>
            </a:extLst>
          </p:cNvPr>
          <p:cNvPicPr>
            <a:picLocks noChangeAspect="1"/>
          </p:cNvPicPr>
          <p:nvPr/>
        </p:nvPicPr>
        <p:blipFill>
          <a:blip r:embed="rId3"/>
          <a:stretch>
            <a:fillRect/>
          </a:stretch>
        </p:blipFill>
        <p:spPr>
          <a:xfrm>
            <a:off x="465839" y="3630960"/>
            <a:ext cx="7898004" cy="2432515"/>
          </a:xfrm>
          <a:prstGeom prst="rect">
            <a:avLst/>
          </a:prstGeom>
        </p:spPr>
      </p:pic>
      <p:pic>
        <p:nvPicPr>
          <p:cNvPr id="5" name="Picture 4">
            <a:extLst>
              <a:ext uri="{FF2B5EF4-FFF2-40B4-BE49-F238E27FC236}">
                <a16:creationId xmlns:a16="http://schemas.microsoft.com/office/drawing/2014/main" id="{E44D7B5D-071E-EF1A-FD94-BCFA33B3C66A}"/>
              </a:ext>
            </a:extLst>
          </p:cNvPr>
          <p:cNvPicPr>
            <a:picLocks noChangeAspect="1"/>
          </p:cNvPicPr>
          <p:nvPr/>
        </p:nvPicPr>
        <p:blipFill>
          <a:blip r:embed="rId4"/>
          <a:stretch>
            <a:fillRect/>
          </a:stretch>
        </p:blipFill>
        <p:spPr>
          <a:xfrm>
            <a:off x="361741" y="592853"/>
            <a:ext cx="7898004" cy="246939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C815CF-3927-46D3-B8E2-BDB36651A87E}" type="slidenum">
              <a:rPr lang="ru-RU" altLang="ru-RU" sz="1400" smtClean="0"/>
              <a:pPr>
                <a:spcBef>
                  <a:spcPct val="0"/>
                </a:spcBef>
                <a:buFontTx/>
                <a:buNone/>
              </a:pPr>
              <a:t>11</a:t>
            </a:fld>
            <a:endParaRPr lang="ru-RU" altLang="ru-RU" sz="1400" dirty="0"/>
          </a:p>
        </p:txBody>
      </p:sp>
      <p:sp>
        <p:nvSpPr>
          <p:cNvPr id="23554" name="Rectangle 2"/>
          <p:cNvSpPr>
            <a:spLocks noGrp="1" noChangeArrowheads="1"/>
          </p:cNvSpPr>
          <p:nvPr>
            <p:ph type="title"/>
          </p:nvPr>
        </p:nvSpPr>
        <p:spPr>
          <a:xfrm>
            <a:off x="0" y="68333"/>
            <a:ext cx="9144000" cy="863600"/>
          </a:xfrm>
        </p:spPr>
        <p:txBody>
          <a:bodyPr/>
          <a:lstStyle/>
          <a:p>
            <a:pPr eaLnBrk="1" hangingPunct="1">
              <a:defRPr/>
            </a:pPr>
            <a:r>
              <a:rPr lang="ru-RU" sz="3200" dirty="0">
                <a:solidFill>
                  <a:srgbClr val="3333CC"/>
                </a:solidFill>
                <a:effectLst>
                  <a:outerShdw blurRad="38100" dist="38100" dir="2700000" algn="tl">
                    <a:srgbClr val="C0C0C0"/>
                  </a:outerShdw>
                </a:effectLst>
              </a:rPr>
              <a:t>Отображение психофизиологической реакции на </a:t>
            </a:r>
            <a:br>
              <a:rPr lang="ru-RU" sz="3200" dirty="0">
                <a:solidFill>
                  <a:srgbClr val="3333CC"/>
                </a:solidFill>
                <a:effectLst>
                  <a:outerShdw blurRad="38100" dist="38100" dir="2700000" algn="tl">
                    <a:srgbClr val="C0C0C0"/>
                  </a:outerShdw>
                </a:effectLst>
              </a:rPr>
            </a:br>
            <a:r>
              <a:rPr lang="ru-RU" sz="3200" dirty="0">
                <a:solidFill>
                  <a:srgbClr val="3333CC"/>
                </a:solidFill>
                <a:effectLst>
                  <a:outerShdw blurRad="38100" dist="38100" dir="2700000" algn="tl">
                    <a:srgbClr val="C0C0C0"/>
                  </a:outerShdw>
                </a:effectLst>
              </a:rPr>
              <a:t>5-секундные стимулы при разных настройках</a:t>
            </a:r>
            <a:endParaRPr lang="ru-RU" dirty="0">
              <a:solidFill>
                <a:schemeClr val="accent2"/>
              </a:solidFill>
              <a:effectLst>
                <a:outerShdw blurRad="38100" dist="38100" dir="2700000" algn="tl">
                  <a:srgbClr val="C0C0C0"/>
                </a:outerShdw>
              </a:effectLst>
            </a:endParaRPr>
          </a:p>
        </p:txBody>
      </p:sp>
      <p:sp>
        <p:nvSpPr>
          <p:cNvPr id="21508" name="Rectangle 1"/>
          <p:cNvSpPr>
            <a:spLocks noChangeArrowheads="1"/>
          </p:cNvSpPr>
          <p:nvPr/>
        </p:nvSpPr>
        <p:spPr bwMode="auto">
          <a:xfrm>
            <a:off x="1146119" y="6246725"/>
            <a:ext cx="1952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t-BR" altLang="en-US" sz="2000" dirty="0">
                <a:latin typeface="Arial" panose="020B0604020202020204" pitchFamily="34" charset="0"/>
              </a:rPr>
              <a:t>N=25; f=5 Hz</a:t>
            </a:r>
          </a:p>
        </p:txBody>
      </p:sp>
      <p:sp>
        <p:nvSpPr>
          <p:cNvPr id="21509"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dirty="0">
              <a:latin typeface="Arial" panose="020B0604020202020204" pitchFamily="34" charset="0"/>
            </a:endParaRPr>
          </a:p>
        </p:txBody>
      </p:sp>
      <p:sp>
        <p:nvSpPr>
          <p:cNvPr id="3" name="Rectangle 2"/>
          <p:cNvSpPr/>
          <p:nvPr/>
        </p:nvSpPr>
        <p:spPr>
          <a:xfrm>
            <a:off x="810819" y="3389794"/>
            <a:ext cx="1922333" cy="677108"/>
          </a:xfrm>
          <a:prstGeom prst="rect">
            <a:avLst/>
          </a:prstGeom>
        </p:spPr>
        <p:txBody>
          <a:bodyPr wrap="square">
            <a:spAutoFit/>
          </a:bodyPr>
          <a:lstStyle/>
          <a:p>
            <a:r>
              <a:rPr lang="en-US" sz="2000" dirty="0"/>
              <a:t>N=25; f=10 Hz</a:t>
            </a:r>
            <a:endParaRPr lang="ru-RU" sz="2000" dirty="0"/>
          </a:p>
          <a:p>
            <a:endParaRPr lang="ru-RU" dirty="0"/>
          </a:p>
        </p:txBody>
      </p:sp>
      <p:pic>
        <p:nvPicPr>
          <p:cNvPr id="5" name="Picture 4">
            <a:extLst>
              <a:ext uri="{FF2B5EF4-FFF2-40B4-BE49-F238E27FC236}">
                <a16:creationId xmlns:a16="http://schemas.microsoft.com/office/drawing/2014/main" id="{5614936F-53AC-4F61-C2F3-98B46A50DDAE}"/>
              </a:ext>
            </a:extLst>
          </p:cNvPr>
          <p:cNvPicPr>
            <a:picLocks noChangeAspect="1"/>
          </p:cNvPicPr>
          <p:nvPr/>
        </p:nvPicPr>
        <p:blipFill>
          <a:blip r:embed="rId3"/>
          <a:stretch>
            <a:fillRect/>
          </a:stretch>
        </p:blipFill>
        <p:spPr>
          <a:xfrm>
            <a:off x="339738" y="1055076"/>
            <a:ext cx="3989058" cy="2373923"/>
          </a:xfrm>
          <a:prstGeom prst="rect">
            <a:avLst/>
          </a:prstGeom>
        </p:spPr>
      </p:pic>
      <p:pic>
        <p:nvPicPr>
          <p:cNvPr id="6" name="Picture 5">
            <a:extLst>
              <a:ext uri="{FF2B5EF4-FFF2-40B4-BE49-F238E27FC236}">
                <a16:creationId xmlns:a16="http://schemas.microsoft.com/office/drawing/2014/main" id="{16D942E3-F4AF-4B6A-57F9-885E863CB03B}"/>
              </a:ext>
            </a:extLst>
          </p:cNvPr>
          <p:cNvPicPr>
            <a:picLocks noChangeAspect="1"/>
          </p:cNvPicPr>
          <p:nvPr/>
        </p:nvPicPr>
        <p:blipFill>
          <a:blip r:embed="rId4"/>
          <a:stretch>
            <a:fillRect/>
          </a:stretch>
        </p:blipFill>
        <p:spPr>
          <a:xfrm>
            <a:off x="378740" y="3788229"/>
            <a:ext cx="3950056" cy="2460171"/>
          </a:xfrm>
          <a:prstGeom prst="rect">
            <a:avLst/>
          </a:prstGeom>
        </p:spPr>
      </p:pic>
      <p:pic>
        <p:nvPicPr>
          <p:cNvPr id="7" name="Picture 6">
            <a:extLst>
              <a:ext uri="{FF2B5EF4-FFF2-40B4-BE49-F238E27FC236}">
                <a16:creationId xmlns:a16="http://schemas.microsoft.com/office/drawing/2014/main" id="{D21F4123-A878-947D-5871-B92704A9FD06}"/>
              </a:ext>
            </a:extLst>
          </p:cNvPr>
          <p:cNvPicPr>
            <a:picLocks noChangeAspect="1"/>
          </p:cNvPicPr>
          <p:nvPr/>
        </p:nvPicPr>
        <p:blipFill>
          <a:blip r:embed="rId5"/>
          <a:stretch>
            <a:fillRect/>
          </a:stretch>
        </p:blipFill>
        <p:spPr>
          <a:xfrm>
            <a:off x="4679485" y="1033590"/>
            <a:ext cx="3989058" cy="2373924"/>
          </a:xfrm>
          <a:prstGeom prst="rect">
            <a:avLst/>
          </a:prstGeom>
        </p:spPr>
      </p:pic>
      <p:sp>
        <p:nvSpPr>
          <p:cNvPr id="13" name="TextBox 12">
            <a:extLst>
              <a:ext uri="{FF2B5EF4-FFF2-40B4-BE49-F238E27FC236}">
                <a16:creationId xmlns:a16="http://schemas.microsoft.com/office/drawing/2014/main" id="{7BE570BC-89A9-DF75-D977-1210F54AC2BA}"/>
              </a:ext>
            </a:extLst>
          </p:cNvPr>
          <p:cNvSpPr txBox="1"/>
          <p:nvPr/>
        </p:nvSpPr>
        <p:spPr>
          <a:xfrm>
            <a:off x="5340698" y="3443975"/>
            <a:ext cx="1803680" cy="369332"/>
          </a:xfrm>
          <a:prstGeom prst="rect">
            <a:avLst/>
          </a:prstGeom>
          <a:noFill/>
        </p:spPr>
        <p:txBody>
          <a:bodyPr wrap="square">
            <a:spAutoFit/>
          </a:bodyPr>
          <a:lstStyle/>
          <a:p>
            <a:r>
              <a:rPr lang="pt-BR" dirty="0"/>
              <a:t>N=50; f=5 Hz</a:t>
            </a:r>
          </a:p>
        </p:txBody>
      </p:sp>
      <p:sp>
        <p:nvSpPr>
          <p:cNvPr id="15" name="TextBox 14">
            <a:extLst>
              <a:ext uri="{FF2B5EF4-FFF2-40B4-BE49-F238E27FC236}">
                <a16:creationId xmlns:a16="http://schemas.microsoft.com/office/drawing/2014/main" id="{5C68157D-00D3-0BBD-5C73-5790198D0CB3}"/>
              </a:ext>
            </a:extLst>
          </p:cNvPr>
          <p:cNvSpPr txBox="1"/>
          <p:nvPr/>
        </p:nvSpPr>
        <p:spPr>
          <a:xfrm>
            <a:off x="5850635" y="6348382"/>
            <a:ext cx="2211599" cy="369332"/>
          </a:xfrm>
          <a:prstGeom prst="rect">
            <a:avLst/>
          </a:prstGeom>
          <a:noFill/>
        </p:spPr>
        <p:txBody>
          <a:bodyPr wrap="square">
            <a:spAutoFit/>
          </a:bodyPr>
          <a:lstStyle/>
          <a:p>
            <a:r>
              <a:rPr lang="pt-BR" dirty="0"/>
              <a:t>N=100; f=5 Hz</a:t>
            </a:r>
          </a:p>
        </p:txBody>
      </p:sp>
      <p:pic>
        <p:nvPicPr>
          <p:cNvPr id="10" name="Picture 9">
            <a:extLst>
              <a:ext uri="{FF2B5EF4-FFF2-40B4-BE49-F238E27FC236}">
                <a16:creationId xmlns:a16="http://schemas.microsoft.com/office/drawing/2014/main" id="{1DDBC50C-0E55-C63D-3968-0726F5656C15}"/>
              </a:ext>
            </a:extLst>
          </p:cNvPr>
          <p:cNvPicPr>
            <a:picLocks noChangeAspect="1"/>
          </p:cNvPicPr>
          <p:nvPr/>
        </p:nvPicPr>
        <p:blipFill>
          <a:blip r:embed="rId6"/>
          <a:stretch>
            <a:fillRect/>
          </a:stretch>
        </p:blipFill>
        <p:spPr>
          <a:xfrm>
            <a:off x="4815206" y="3758085"/>
            <a:ext cx="3950054" cy="248864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732F8-8B1E-0985-34F8-CCD4DFBC6842}"/>
              </a:ext>
            </a:extLst>
          </p:cNvPr>
          <p:cNvSpPr>
            <a:spLocks noGrp="1"/>
          </p:cNvSpPr>
          <p:nvPr>
            <p:ph type="sldNum" sz="quarter" idx="12"/>
          </p:nvPr>
        </p:nvSpPr>
        <p:spPr/>
        <p:txBody>
          <a:bodyPr/>
          <a:lstStyle/>
          <a:p>
            <a:pPr>
              <a:defRPr/>
            </a:pPr>
            <a:fld id="{200AA82F-8859-4735-AA8E-2A5E245BDA2E}" type="slidenum">
              <a:rPr lang="ru-RU" altLang="ru-RU" smtClean="0"/>
              <a:pPr>
                <a:defRPr/>
              </a:pPr>
              <a:t>12</a:t>
            </a:fld>
            <a:endParaRPr lang="ru-RU" altLang="ru-RU" dirty="0"/>
          </a:p>
        </p:txBody>
      </p:sp>
      <p:sp>
        <p:nvSpPr>
          <p:cNvPr id="4" name="TextBox 3">
            <a:extLst>
              <a:ext uri="{FF2B5EF4-FFF2-40B4-BE49-F238E27FC236}">
                <a16:creationId xmlns:a16="http://schemas.microsoft.com/office/drawing/2014/main" id="{4FEDBF78-76D5-F995-F53A-9718361C5588}"/>
              </a:ext>
            </a:extLst>
          </p:cNvPr>
          <p:cNvSpPr txBox="1"/>
          <p:nvPr/>
        </p:nvSpPr>
        <p:spPr>
          <a:xfrm>
            <a:off x="462224" y="0"/>
            <a:ext cx="8219551" cy="954107"/>
          </a:xfrm>
          <a:prstGeom prst="rect">
            <a:avLst/>
          </a:prstGeom>
          <a:noFill/>
        </p:spPr>
        <p:txBody>
          <a:bodyPr wrap="square">
            <a:spAutoFit/>
          </a:bodyPr>
          <a:lstStyle/>
          <a:p>
            <a:pPr algn="ctr"/>
            <a:r>
              <a:rPr lang="ru-RU" sz="2800" dirty="0">
                <a:solidFill>
                  <a:schemeClr val="accent2"/>
                </a:solidFill>
                <a:latin typeface="+mn-lt"/>
              </a:rPr>
              <a:t>Привязка старта тестирования к локальному минимуму ПФС</a:t>
            </a:r>
            <a:endParaRPr lang="ru-RU" sz="2800" dirty="0">
              <a:latin typeface="+mn-lt"/>
            </a:endParaRPr>
          </a:p>
        </p:txBody>
      </p:sp>
      <p:pic>
        <p:nvPicPr>
          <p:cNvPr id="5" name="Picture 4">
            <a:extLst>
              <a:ext uri="{FF2B5EF4-FFF2-40B4-BE49-F238E27FC236}">
                <a16:creationId xmlns:a16="http://schemas.microsoft.com/office/drawing/2014/main" id="{258BE991-6C64-337F-61AA-AD86899BD22F}"/>
              </a:ext>
            </a:extLst>
          </p:cNvPr>
          <p:cNvPicPr>
            <a:picLocks noChangeAspect="1"/>
          </p:cNvPicPr>
          <p:nvPr/>
        </p:nvPicPr>
        <p:blipFill>
          <a:blip r:embed="rId3"/>
          <a:stretch>
            <a:fillRect/>
          </a:stretch>
        </p:blipFill>
        <p:spPr>
          <a:xfrm>
            <a:off x="392885" y="4430578"/>
            <a:ext cx="6660856" cy="1488629"/>
          </a:xfrm>
          <a:prstGeom prst="rect">
            <a:avLst/>
          </a:prstGeom>
        </p:spPr>
      </p:pic>
      <p:pic>
        <p:nvPicPr>
          <p:cNvPr id="6" name="Picture 5">
            <a:extLst>
              <a:ext uri="{FF2B5EF4-FFF2-40B4-BE49-F238E27FC236}">
                <a16:creationId xmlns:a16="http://schemas.microsoft.com/office/drawing/2014/main" id="{A686AC17-A8BD-9237-F7C9-30A2BB97A09E}"/>
              </a:ext>
            </a:extLst>
          </p:cNvPr>
          <p:cNvPicPr>
            <a:picLocks noChangeAspect="1"/>
          </p:cNvPicPr>
          <p:nvPr/>
        </p:nvPicPr>
        <p:blipFill>
          <a:blip r:embed="rId4"/>
          <a:stretch>
            <a:fillRect/>
          </a:stretch>
        </p:blipFill>
        <p:spPr>
          <a:xfrm>
            <a:off x="373961" y="1130435"/>
            <a:ext cx="6633059" cy="1225057"/>
          </a:xfrm>
          <a:prstGeom prst="rect">
            <a:avLst/>
          </a:prstGeom>
        </p:spPr>
      </p:pic>
      <p:pic>
        <p:nvPicPr>
          <p:cNvPr id="7" name="Picture 6">
            <a:extLst>
              <a:ext uri="{FF2B5EF4-FFF2-40B4-BE49-F238E27FC236}">
                <a16:creationId xmlns:a16="http://schemas.microsoft.com/office/drawing/2014/main" id="{6FC703B6-B796-C7DD-A8FB-418AC76039AB}"/>
              </a:ext>
            </a:extLst>
          </p:cNvPr>
          <p:cNvPicPr>
            <a:picLocks noChangeAspect="1"/>
          </p:cNvPicPr>
          <p:nvPr/>
        </p:nvPicPr>
        <p:blipFill>
          <a:blip r:embed="rId5"/>
          <a:stretch>
            <a:fillRect/>
          </a:stretch>
        </p:blipFill>
        <p:spPr>
          <a:xfrm>
            <a:off x="392885" y="2744422"/>
            <a:ext cx="6614135" cy="1488630"/>
          </a:xfrm>
          <a:prstGeom prst="rect">
            <a:avLst/>
          </a:prstGeom>
        </p:spPr>
      </p:pic>
      <p:sp>
        <p:nvSpPr>
          <p:cNvPr id="8" name="TextBox 7">
            <a:extLst>
              <a:ext uri="{FF2B5EF4-FFF2-40B4-BE49-F238E27FC236}">
                <a16:creationId xmlns:a16="http://schemas.microsoft.com/office/drawing/2014/main" id="{C1A38982-4BA7-C97F-502A-D3E8885486F5}"/>
              </a:ext>
            </a:extLst>
          </p:cNvPr>
          <p:cNvSpPr txBox="1"/>
          <p:nvPr/>
        </p:nvSpPr>
        <p:spPr>
          <a:xfrm>
            <a:off x="7555942" y="1450064"/>
            <a:ext cx="846574" cy="369332"/>
          </a:xfrm>
          <a:prstGeom prst="rect">
            <a:avLst/>
          </a:prstGeom>
          <a:noFill/>
        </p:spPr>
        <p:txBody>
          <a:bodyPr wrap="square">
            <a:spAutoFit/>
          </a:bodyPr>
          <a:lstStyle/>
          <a:p>
            <a:r>
              <a:rPr lang="en-US" dirty="0">
                <a:solidFill>
                  <a:schemeClr val="accent2"/>
                </a:solidFill>
              </a:rPr>
              <a:t>MAX</a:t>
            </a:r>
            <a:endParaRPr lang="ru-RU" dirty="0"/>
          </a:p>
        </p:txBody>
      </p:sp>
      <p:sp>
        <p:nvSpPr>
          <p:cNvPr id="10" name="TextBox 9">
            <a:extLst>
              <a:ext uri="{FF2B5EF4-FFF2-40B4-BE49-F238E27FC236}">
                <a16:creationId xmlns:a16="http://schemas.microsoft.com/office/drawing/2014/main" id="{3CD51704-4CA6-34F6-0C05-B23A0F959733}"/>
              </a:ext>
            </a:extLst>
          </p:cNvPr>
          <p:cNvSpPr txBox="1"/>
          <p:nvPr/>
        </p:nvSpPr>
        <p:spPr>
          <a:xfrm>
            <a:off x="7505700" y="3337001"/>
            <a:ext cx="1381125" cy="369332"/>
          </a:xfrm>
          <a:prstGeom prst="rect">
            <a:avLst/>
          </a:prstGeom>
          <a:noFill/>
        </p:spPr>
        <p:txBody>
          <a:bodyPr wrap="square">
            <a:spAutoFit/>
          </a:bodyPr>
          <a:lstStyle/>
          <a:p>
            <a:r>
              <a:rPr lang="en-US" dirty="0">
                <a:solidFill>
                  <a:schemeClr val="accent2"/>
                </a:solidFill>
              </a:rPr>
              <a:t>RANDOM</a:t>
            </a:r>
            <a:endParaRPr lang="ru-RU" dirty="0"/>
          </a:p>
        </p:txBody>
      </p:sp>
      <p:sp>
        <p:nvSpPr>
          <p:cNvPr id="12" name="TextBox 11">
            <a:extLst>
              <a:ext uri="{FF2B5EF4-FFF2-40B4-BE49-F238E27FC236}">
                <a16:creationId xmlns:a16="http://schemas.microsoft.com/office/drawing/2014/main" id="{F135643C-8875-03CE-723B-FC1738944E4C}"/>
              </a:ext>
            </a:extLst>
          </p:cNvPr>
          <p:cNvSpPr txBox="1"/>
          <p:nvPr/>
        </p:nvSpPr>
        <p:spPr>
          <a:xfrm>
            <a:off x="7545894" y="5013779"/>
            <a:ext cx="718457" cy="369332"/>
          </a:xfrm>
          <a:prstGeom prst="rect">
            <a:avLst/>
          </a:prstGeom>
          <a:noFill/>
        </p:spPr>
        <p:txBody>
          <a:bodyPr wrap="square">
            <a:spAutoFit/>
          </a:bodyPr>
          <a:lstStyle/>
          <a:p>
            <a:r>
              <a:rPr lang="en-US" dirty="0">
                <a:solidFill>
                  <a:schemeClr val="accent2"/>
                </a:solidFill>
              </a:rPr>
              <a:t>MIN</a:t>
            </a:r>
            <a:endParaRPr lang="ru-RU" dirty="0"/>
          </a:p>
        </p:txBody>
      </p:sp>
      <p:sp>
        <p:nvSpPr>
          <p:cNvPr id="16" name="TextBox 15">
            <a:extLst>
              <a:ext uri="{FF2B5EF4-FFF2-40B4-BE49-F238E27FC236}">
                <a16:creationId xmlns:a16="http://schemas.microsoft.com/office/drawing/2014/main" id="{5A30A6E2-5A11-EA39-4EF3-4FDD18C0FE5A}"/>
              </a:ext>
            </a:extLst>
          </p:cNvPr>
          <p:cNvSpPr txBox="1"/>
          <p:nvPr/>
        </p:nvSpPr>
        <p:spPr>
          <a:xfrm>
            <a:off x="462224" y="6123472"/>
            <a:ext cx="8149213" cy="369332"/>
          </a:xfrm>
          <a:prstGeom prst="rect">
            <a:avLst/>
          </a:prstGeom>
          <a:noFill/>
        </p:spPr>
        <p:txBody>
          <a:bodyPr wrap="square">
            <a:spAutoFit/>
          </a:bodyPr>
          <a:lstStyle/>
          <a:p>
            <a:r>
              <a:rPr lang="ru-RU" dirty="0"/>
              <a:t>Старт предъявления стимулов с различного значения текущего ПФС</a:t>
            </a:r>
            <a:endParaRPr lang="en-US" dirty="0"/>
          </a:p>
        </p:txBody>
      </p:sp>
    </p:spTree>
    <p:extLst>
      <p:ext uri="{BB962C8B-B14F-4D97-AF65-F5344CB8AC3E}">
        <p14:creationId xmlns:p14="http://schemas.microsoft.com/office/powerpoint/2010/main" val="28676012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CBB5-F430-0060-A015-6CF7F1E67E67}"/>
              </a:ext>
            </a:extLst>
          </p:cNvPr>
          <p:cNvSpPr>
            <a:spLocks noGrp="1"/>
          </p:cNvSpPr>
          <p:nvPr>
            <p:ph type="title"/>
          </p:nvPr>
        </p:nvSpPr>
        <p:spPr>
          <a:xfrm>
            <a:off x="170822" y="77037"/>
            <a:ext cx="8721969" cy="1088571"/>
          </a:xfrm>
        </p:spPr>
        <p:txBody>
          <a:bodyPr/>
          <a:lstStyle/>
          <a:p>
            <a:r>
              <a:rPr lang="en-US" sz="3600" dirty="0">
                <a:solidFill>
                  <a:schemeClr val="accent2"/>
                </a:solidFill>
              </a:rPr>
              <a:t>I-E </a:t>
            </a:r>
            <a:r>
              <a:rPr lang="ru-RU" sz="3600" dirty="0">
                <a:solidFill>
                  <a:schemeClr val="accent2"/>
                </a:solidFill>
              </a:rPr>
              <a:t>основные характеристики ПФС и база для расчета поведенческих параметров</a:t>
            </a:r>
          </a:p>
        </p:txBody>
      </p:sp>
      <p:sp>
        <p:nvSpPr>
          <p:cNvPr id="4" name="Slide Number Placeholder 3">
            <a:extLst>
              <a:ext uri="{FF2B5EF4-FFF2-40B4-BE49-F238E27FC236}">
                <a16:creationId xmlns:a16="http://schemas.microsoft.com/office/drawing/2014/main" id="{4D6B3240-E6C5-BF33-9E27-707F91737659}"/>
              </a:ext>
            </a:extLst>
          </p:cNvPr>
          <p:cNvSpPr>
            <a:spLocks noGrp="1"/>
          </p:cNvSpPr>
          <p:nvPr>
            <p:ph type="sldNum" sz="quarter" idx="12"/>
          </p:nvPr>
        </p:nvSpPr>
        <p:spPr/>
        <p:txBody>
          <a:bodyPr/>
          <a:lstStyle/>
          <a:p>
            <a:pPr>
              <a:defRPr/>
            </a:pPr>
            <a:fld id="{E6D98964-9827-4D6F-AF97-D13E6D3C32A9}" type="slidenum">
              <a:rPr lang="ru-RU" altLang="ru-RU" smtClean="0"/>
              <a:pPr>
                <a:defRPr/>
              </a:pPr>
              <a:t>13</a:t>
            </a:fld>
            <a:endParaRPr lang="ru-RU" altLang="ru-RU" dirty="0"/>
          </a:p>
        </p:txBody>
      </p:sp>
      <p:sp>
        <p:nvSpPr>
          <p:cNvPr id="10" name="Rectangle 6">
            <a:extLst>
              <a:ext uri="{FF2B5EF4-FFF2-40B4-BE49-F238E27FC236}">
                <a16:creationId xmlns:a16="http://schemas.microsoft.com/office/drawing/2014/main" id="{22ED5199-7DFC-0A6C-5D38-3AC5FE6B30C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11" name="Object 10">
            <a:extLst>
              <a:ext uri="{FF2B5EF4-FFF2-40B4-BE49-F238E27FC236}">
                <a16:creationId xmlns:a16="http://schemas.microsoft.com/office/drawing/2014/main" id="{740AFC5D-52DD-7750-1DC4-91AC95638A10}"/>
              </a:ext>
            </a:extLst>
          </p:cNvPr>
          <p:cNvGraphicFramePr>
            <a:graphicFrameLocks noChangeAspect="1"/>
          </p:cNvGraphicFramePr>
          <p:nvPr>
            <p:extLst>
              <p:ext uri="{D42A27DB-BD31-4B8C-83A1-F6EECF244321}">
                <p14:modId xmlns:p14="http://schemas.microsoft.com/office/powerpoint/2010/main" val="267934270"/>
              </p:ext>
            </p:extLst>
          </p:nvPr>
        </p:nvGraphicFramePr>
        <p:xfrm>
          <a:off x="69955" y="1315132"/>
          <a:ext cx="2035175" cy="1638300"/>
        </p:xfrm>
        <a:graphic>
          <a:graphicData uri="http://schemas.openxmlformats.org/presentationml/2006/ole">
            <mc:AlternateContent xmlns:mc="http://schemas.openxmlformats.org/markup-compatibility/2006">
              <mc:Choice xmlns:v="urn:schemas-microsoft-com:vml" Requires="v">
                <p:oleObj r:id="rId3" imgW="825500" imgH="660400" progId="Equation.3">
                  <p:embed/>
                </p:oleObj>
              </mc:Choice>
              <mc:Fallback>
                <p:oleObj r:id="rId3" imgW="825500" imgH="660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5" y="1315132"/>
                        <a:ext cx="203517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8C187344-651A-144C-A16A-57B59E6DF2BB}"/>
              </a:ext>
            </a:extLst>
          </p:cNvPr>
          <p:cNvGraphicFramePr>
            <a:graphicFrameLocks noChangeAspect="1"/>
          </p:cNvGraphicFramePr>
          <p:nvPr>
            <p:extLst>
              <p:ext uri="{D42A27DB-BD31-4B8C-83A1-F6EECF244321}">
                <p14:modId xmlns:p14="http://schemas.microsoft.com/office/powerpoint/2010/main" val="2662545"/>
              </p:ext>
            </p:extLst>
          </p:nvPr>
        </p:nvGraphicFramePr>
        <p:xfrm>
          <a:off x="114798" y="3643206"/>
          <a:ext cx="4865687" cy="1538288"/>
        </p:xfrm>
        <a:graphic>
          <a:graphicData uri="http://schemas.openxmlformats.org/presentationml/2006/ole">
            <mc:AlternateContent xmlns:mc="http://schemas.openxmlformats.org/markup-compatibility/2006">
              <mc:Choice xmlns:v="urn:schemas-microsoft-com:vml" Requires="v">
                <p:oleObj r:id="rId5" imgW="2209800" imgH="698500" progId="">
                  <p:embed/>
                </p:oleObj>
              </mc:Choice>
              <mc:Fallback>
                <p:oleObj r:id="rId5" imgW="2209800" imgH="69850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8" y="3643206"/>
                        <a:ext cx="4865687"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95270521-FB3C-B8E5-8B94-3399D486C70D}"/>
              </a:ext>
            </a:extLst>
          </p:cNvPr>
          <p:cNvSpPr txBox="1"/>
          <p:nvPr/>
        </p:nvSpPr>
        <p:spPr>
          <a:xfrm>
            <a:off x="170822" y="5120758"/>
            <a:ext cx="5958673" cy="1569660"/>
          </a:xfrm>
          <a:prstGeom prst="rect">
            <a:avLst/>
          </a:prstGeom>
          <a:noFill/>
        </p:spPr>
        <p:txBody>
          <a:bodyPr wrap="square">
            <a:spAutoFit/>
          </a:bodyPr>
          <a:lstStyle/>
          <a:p>
            <a:r>
              <a:rPr lang="ru-RU" sz="1600" dirty="0"/>
              <a:t>Ic – Информационный КПД</a:t>
            </a:r>
          </a:p>
          <a:p>
            <a:r>
              <a:rPr lang="ru-RU" sz="1600" dirty="0"/>
              <a:t>Fproc – частота основной обработки виброизображения;</a:t>
            </a:r>
          </a:p>
          <a:p>
            <a:r>
              <a:rPr lang="ru-RU" sz="1600" dirty="0"/>
              <a:t>F – среднее значение частоты виброизображения;</a:t>
            </a:r>
          </a:p>
          <a:p>
            <a:r>
              <a:rPr lang="ru-RU" sz="1600" dirty="0"/>
              <a:t>Fi – значение частотной составляющей виброизображения  i-го элемента;</a:t>
            </a:r>
          </a:p>
          <a:p>
            <a:r>
              <a:rPr lang="ru-RU" sz="1600" dirty="0"/>
              <a:t>n - число элементов фоточувствительной матрицы.</a:t>
            </a:r>
          </a:p>
        </p:txBody>
      </p:sp>
      <p:sp>
        <p:nvSpPr>
          <p:cNvPr id="16" name="TextBox 15">
            <a:extLst>
              <a:ext uri="{FF2B5EF4-FFF2-40B4-BE49-F238E27FC236}">
                <a16:creationId xmlns:a16="http://schemas.microsoft.com/office/drawing/2014/main" id="{802B7D4D-8F25-F015-9BBE-F9FB64FFADD1}"/>
              </a:ext>
            </a:extLst>
          </p:cNvPr>
          <p:cNvSpPr txBox="1"/>
          <p:nvPr/>
        </p:nvSpPr>
        <p:spPr>
          <a:xfrm>
            <a:off x="2547641" y="1314027"/>
            <a:ext cx="3542044" cy="2308324"/>
          </a:xfrm>
          <a:prstGeom prst="rect">
            <a:avLst/>
          </a:prstGeom>
          <a:noFill/>
        </p:spPr>
        <p:txBody>
          <a:bodyPr wrap="square">
            <a:spAutoFit/>
          </a:bodyPr>
          <a:lstStyle/>
          <a:p>
            <a:r>
              <a:rPr lang="ru-RU" sz="1600" dirty="0"/>
              <a:t>Ec – текущее значение потребляемой человеком энергии;</a:t>
            </a:r>
          </a:p>
          <a:p>
            <a:r>
              <a:rPr lang="ru-RU" sz="1600" dirty="0"/>
              <a:t>Fi – значение частотной составляющей виброизображения i-го элемента;</a:t>
            </a:r>
          </a:p>
          <a:p>
            <a:r>
              <a:rPr lang="ru-RU" sz="1600" dirty="0"/>
              <a:t>Fproc - частота основной обработки виброизображения;</a:t>
            </a:r>
          </a:p>
          <a:p>
            <a:r>
              <a:rPr lang="ru-RU" sz="1600" dirty="0"/>
              <a:t>n - число элементов фоточувствительной матрицы.</a:t>
            </a:r>
          </a:p>
        </p:txBody>
      </p:sp>
      <p:pic>
        <p:nvPicPr>
          <p:cNvPr id="24" name="Picture 23">
            <a:extLst>
              <a:ext uri="{FF2B5EF4-FFF2-40B4-BE49-F238E27FC236}">
                <a16:creationId xmlns:a16="http://schemas.microsoft.com/office/drawing/2014/main" id="{6689FC26-CC9C-DA60-2461-7D9F7BE572F1}"/>
              </a:ext>
            </a:extLst>
          </p:cNvPr>
          <p:cNvPicPr>
            <a:picLocks noChangeAspect="1"/>
          </p:cNvPicPr>
          <p:nvPr/>
        </p:nvPicPr>
        <p:blipFill>
          <a:blip r:embed="rId7"/>
          <a:stretch>
            <a:fillRect/>
          </a:stretch>
        </p:blipFill>
        <p:spPr>
          <a:xfrm>
            <a:off x="6129495" y="1345374"/>
            <a:ext cx="2659199" cy="3739107"/>
          </a:xfrm>
          <a:prstGeom prst="rect">
            <a:avLst/>
          </a:prstGeom>
        </p:spPr>
      </p:pic>
      <p:sp>
        <p:nvSpPr>
          <p:cNvPr id="13" name="TextBox 12">
            <a:extLst>
              <a:ext uri="{FF2B5EF4-FFF2-40B4-BE49-F238E27FC236}">
                <a16:creationId xmlns:a16="http://schemas.microsoft.com/office/drawing/2014/main" id="{3CF09008-017C-4819-2FA0-B63C0222742C}"/>
              </a:ext>
            </a:extLst>
          </p:cNvPr>
          <p:cNvSpPr txBox="1"/>
          <p:nvPr/>
        </p:nvSpPr>
        <p:spPr>
          <a:xfrm>
            <a:off x="6285244" y="5343275"/>
            <a:ext cx="2503450" cy="923330"/>
          </a:xfrm>
          <a:prstGeom prst="rect">
            <a:avLst/>
          </a:prstGeom>
          <a:noFill/>
        </p:spPr>
        <p:txBody>
          <a:bodyPr wrap="square">
            <a:spAutoFit/>
          </a:bodyPr>
          <a:lstStyle/>
          <a:p>
            <a:r>
              <a:rPr lang="ru-RU" dirty="0"/>
              <a:t>Изменение М и СКО</a:t>
            </a:r>
          </a:p>
          <a:p>
            <a:r>
              <a:rPr lang="ru-RU" dirty="0"/>
              <a:t> вибраций при</a:t>
            </a:r>
          </a:p>
          <a:p>
            <a:r>
              <a:rPr lang="ru-RU" dirty="0"/>
              <a:t> изменении ПФС </a:t>
            </a:r>
          </a:p>
        </p:txBody>
      </p:sp>
    </p:spTree>
    <p:extLst>
      <p:ext uri="{BB962C8B-B14F-4D97-AF65-F5344CB8AC3E}">
        <p14:creationId xmlns:p14="http://schemas.microsoft.com/office/powerpoint/2010/main" val="4894501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DF7D50-87D2-2221-7202-5CD9AA8DF691}"/>
              </a:ext>
            </a:extLst>
          </p:cNvPr>
          <p:cNvSpPr>
            <a:spLocks noGrp="1"/>
          </p:cNvSpPr>
          <p:nvPr>
            <p:ph type="sldNum" sz="quarter" idx="12"/>
          </p:nvPr>
        </p:nvSpPr>
        <p:spPr/>
        <p:txBody>
          <a:bodyPr/>
          <a:lstStyle/>
          <a:p>
            <a:pPr>
              <a:defRPr/>
            </a:pPr>
            <a:fld id="{200AA82F-8859-4735-AA8E-2A5E245BDA2E}" type="slidenum">
              <a:rPr lang="ru-RU" altLang="ru-RU" smtClean="0"/>
              <a:pPr>
                <a:defRPr/>
              </a:pPr>
              <a:t>14</a:t>
            </a:fld>
            <a:endParaRPr lang="ru-RU" altLang="ru-RU" dirty="0"/>
          </a:p>
        </p:txBody>
      </p:sp>
      <p:sp>
        <p:nvSpPr>
          <p:cNvPr id="4" name="TextBox 3">
            <a:extLst>
              <a:ext uri="{FF2B5EF4-FFF2-40B4-BE49-F238E27FC236}">
                <a16:creationId xmlns:a16="http://schemas.microsoft.com/office/drawing/2014/main" id="{119F5E50-E422-5F45-038B-59DE306638AD}"/>
              </a:ext>
            </a:extLst>
          </p:cNvPr>
          <p:cNvSpPr txBox="1"/>
          <p:nvPr/>
        </p:nvSpPr>
        <p:spPr>
          <a:xfrm>
            <a:off x="713433" y="26849"/>
            <a:ext cx="7717134" cy="707886"/>
          </a:xfrm>
          <a:prstGeom prst="rect">
            <a:avLst/>
          </a:prstGeom>
          <a:noFill/>
        </p:spPr>
        <p:txBody>
          <a:bodyPr wrap="square">
            <a:spAutoFit/>
          </a:bodyPr>
          <a:lstStyle/>
          <a:p>
            <a:r>
              <a:rPr lang="ru-RU" sz="4000" kern="0" dirty="0">
                <a:solidFill>
                  <a:srgbClr val="3333CC"/>
                </a:solidFill>
                <a:latin typeface="Times New Roman"/>
                <a:ea typeface="+mj-ea"/>
                <a:cs typeface="+mj-cs"/>
              </a:rPr>
              <a:t>Различные подходы расчета ПФС</a:t>
            </a:r>
            <a:endParaRPr lang="ru-RU" dirty="0"/>
          </a:p>
        </p:txBody>
      </p:sp>
      <p:sp>
        <p:nvSpPr>
          <p:cNvPr id="6" name="TextBox 5">
            <a:extLst>
              <a:ext uri="{FF2B5EF4-FFF2-40B4-BE49-F238E27FC236}">
                <a16:creationId xmlns:a16="http://schemas.microsoft.com/office/drawing/2014/main" id="{FEAF0E63-1079-5E8C-C979-709FE6613D71}"/>
              </a:ext>
            </a:extLst>
          </p:cNvPr>
          <p:cNvSpPr txBox="1"/>
          <p:nvPr/>
        </p:nvSpPr>
        <p:spPr>
          <a:xfrm>
            <a:off x="1127928" y="1157289"/>
            <a:ext cx="6368247" cy="6678751"/>
          </a:xfrm>
          <a:prstGeom prst="rect">
            <a:avLst/>
          </a:prstGeom>
          <a:noFill/>
        </p:spPr>
        <p:txBody>
          <a:bodyPr wrap="square">
            <a:spAutoFit/>
          </a:bodyPr>
          <a:lstStyle/>
          <a:p>
            <a:r>
              <a:rPr lang="en-US" sz="2800" dirty="0">
                <a:solidFill>
                  <a:schemeClr val="accent2"/>
                </a:solidFill>
              </a:rPr>
              <a:t>P=dI – dE                           VibraMED</a:t>
            </a:r>
            <a:endParaRPr lang="ru-RU" sz="2800" dirty="0">
              <a:solidFill>
                <a:schemeClr val="accent2"/>
              </a:solidFill>
            </a:endParaRPr>
          </a:p>
          <a:p>
            <a:endParaRPr lang="ru-RU" sz="2800" dirty="0">
              <a:solidFill>
                <a:schemeClr val="accent2"/>
              </a:solidFill>
            </a:endParaRPr>
          </a:p>
          <a:p>
            <a:endParaRPr lang="ru-RU" sz="2800" dirty="0">
              <a:solidFill>
                <a:schemeClr val="accent2"/>
              </a:solidFill>
            </a:endParaRPr>
          </a:p>
          <a:p>
            <a:r>
              <a:rPr lang="en-US" sz="2800" dirty="0">
                <a:solidFill>
                  <a:schemeClr val="accent2"/>
                </a:solidFill>
              </a:rPr>
              <a:t>dP=P</a:t>
            </a:r>
            <a:r>
              <a:rPr lang="en-US" sz="1600" dirty="0">
                <a:solidFill>
                  <a:schemeClr val="accent2"/>
                </a:solidFill>
              </a:rPr>
              <a:t>2</a:t>
            </a:r>
            <a:r>
              <a:rPr lang="en-US" sz="2800" dirty="0">
                <a:solidFill>
                  <a:schemeClr val="accent2"/>
                </a:solidFill>
              </a:rPr>
              <a:t>-P</a:t>
            </a:r>
            <a:r>
              <a:rPr lang="en-US" sz="1600" dirty="0">
                <a:solidFill>
                  <a:schemeClr val="accent2"/>
                </a:solidFill>
              </a:rPr>
              <a:t>1                                                    </a:t>
            </a:r>
            <a:r>
              <a:rPr lang="en-US" sz="2800" dirty="0">
                <a:solidFill>
                  <a:schemeClr val="accent2"/>
                </a:solidFill>
              </a:rPr>
              <a:t>VibraMI</a:t>
            </a:r>
          </a:p>
          <a:p>
            <a:endParaRPr lang="ru-RU" sz="2800" dirty="0">
              <a:solidFill>
                <a:schemeClr val="accent2"/>
              </a:solidFill>
            </a:endParaRPr>
          </a:p>
          <a:p>
            <a:endParaRPr lang="en-US" sz="2800" dirty="0">
              <a:solidFill>
                <a:schemeClr val="accent2"/>
              </a:solidFill>
            </a:endParaRPr>
          </a:p>
          <a:p>
            <a:r>
              <a:rPr lang="en-US" sz="2800" dirty="0">
                <a:solidFill>
                  <a:schemeClr val="accent2"/>
                </a:solidFill>
              </a:rPr>
              <a:t>dP=(/P</a:t>
            </a:r>
            <a:r>
              <a:rPr lang="en-US" sz="1600" dirty="0">
                <a:solidFill>
                  <a:schemeClr val="accent2"/>
                </a:solidFill>
              </a:rPr>
              <a:t>2</a:t>
            </a:r>
            <a:r>
              <a:rPr lang="en-US" sz="2800" dirty="0">
                <a:solidFill>
                  <a:schemeClr val="accent2"/>
                </a:solidFill>
              </a:rPr>
              <a:t>/ +/P</a:t>
            </a:r>
            <a:r>
              <a:rPr lang="en-US" sz="1600" dirty="0">
                <a:solidFill>
                  <a:schemeClr val="accent2"/>
                </a:solidFill>
              </a:rPr>
              <a:t>1</a:t>
            </a:r>
            <a:r>
              <a:rPr lang="en-US" sz="2800" dirty="0">
                <a:solidFill>
                  <a:schemeClr val="accent2"/>
                </a:solidFill>
              </a:rPr>
              <a:t>/)/2                    VibraNLP</a:t>
            </a:r>
          </a:p>
          <a:p>
            <a:endParaRPr lang="ru-RU" sz="2800" dirty="0">
              <a:solidFill>
                <a:schemeClr val="accent2"/>
              </a:solidFill>
            </a:endParaRPr>
          </a:p>
          <a:p>
            <a:endParaRPr lang="en-US" sz="2800" dirty="0">
              <a:solidFill>
                <a:schemeClr val="accent2"/>
              </a:solidFill>
            </a:endParaRPr>
          </a:p>
          <a:p>
            <a:r>
              <a:rPr lang="en-US" sz="2800" dirty="0">
                <a:solidFill>
                  <a:schemeClr val="accent2"/>
                </a:solidFill>
              </a:rPr>
              <a:t>dP=/ P</a:t>
            </a:r>
            <a:r>
              <a:rPr lang="en-US" sz="1600" dirty="0">
                <a:solidFill>
                  <a:schemeClr val="accent2"/>
                </a:solidFill>
              </a:rPr>
              <a:t>2</a:t>
            </a:r>
            <a:r>
              <a:rPr lang="en-US" sz="2800" dirty="0">
                <a:solidFill>
                  <a:schemeClr val="accent2"/>
                </a:solidFill>
              </a:rPr>
              <a:t>-P</a:t>
            </a:r>
            <a:r>
              <a:rPr lang="en-US" sz="1600" dirty="0">
                <a:solidFill>
                  <a:schemeClr val="accent2"/>
                </a:solidFill>
              </a:rPr>
              <a:t>1</a:t>
            </a:r>
            <a:r>
              <a:rPr lang="en-US" sz="2800" dirty="0">
                <a:solidFill>
                  <a:schemeClr val="accent2"/>
                </a:solidFill>
              </a:rPr>
              <a:t>/                             MI-Sins</a:t>
            </a:r>
          </a:p>
          <a:p>
            <a:endParaRPr lang="en-US" sz="2800" dirty="0">
              <a:solidFill>
                <a:schemeClr val="accent2"/>
              </a:solidFill>
            </a:endParaRPr>
          </a:p>
          <a:p>
            <a:endParaRPr lang="ru-RU" sz="2800" dirty="0">
              <a:solidFill>
                <a:schemeClr val="accent2"/>
              </a:solidFill>
            </a:endParaRPr>
          </a:p>
          <a:p>
            <a:endParaRPr lang="ru-RU" sz="2800" dirty="0">
              <a:solidFill>
                <a:schemeClr val="accent2"/>
              </a:solidFill>
            </a:endParaRPr>
          </a:p>
          <a:p>
            <a:endParaRPr lang="en-US" sz="2800" dirty="0">
              <a:solidFill>
                <a:schemeClr val="accent2"/>
              </a:solidFill>
            </a:endParaRPr>
          </a:p>
          <a:p>
            <a:endParaRPr lang="en-US" dirty="0">
              <a:solidFill>
                <a:schemeClr val="accent2"/>
              </a:solidFill>
            </a:endParaRPr>
          </a:p>
          <a:p>
            <a:endParaRPr lang="ru-RU" dirty="0"/>
          </a:p>
        </p:txBody>
      </p:sp>
    </p:spTree>
    <p:extLst>
      <p:ext uri="{BB962C8B-B14F-4D97-AF65-F5344CB8AC3E}">
        <p14:creationId xmlns:p14="http://schemas.microsoft.com/office/powerpoint/2010/main" val="2791222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5EB695-9D97-4D21-BA77-A9B8EABEA80A}" type="slidenum">
              <a:rPr lang="ru-RU" altLang="ru-RU" sz="1400" smtClean="0"/>
              <a:pPr>
                <a:spcBef>
                  <a:spcPct val="0"/>
                </a:spcBef>
                <a:buFontTx/>
                <a:buNone/>
              </a:pPr>
              <a:t>15</a:t>
            </a:fld>
            <a:endParaRPr lang="ru-RU" altLang="ru-RU" sz="1400" dirty="0"/>
          </a:p>
        </p:txBody>
      </p:sp>
      <p:sp>
        <p:nvSpPr>
          <p:cNvPr id="2" name="Rectangle 2"/>
          <p:cNvSpPr>
            <a:spLocks noGrp="1" noChangeArrowheads="1"/>
          </p:cNvSpPr>
          <p:nvPr>
            <p:ph type="title"/>
          </p:nvPr>
        </p:nvSpPr>
        <p:spPr>
          <a:xfrm>
            <a:off x="203994" y="72231"/>
            <a:ext cx="8802687" cy="741363"/>
          </a:xfrm>
        </p:spPr>
        <p:txBody>
          <a:bodyPr/>
          <a:lstStyle/>
          <a:p>
            <a:pPr eaLnBrk="1" hangingPunct="1">
              <a:defRPr/>
            </a:pPr>
            <a:r>
              <a:rPr lang="ru-RU" sz="2800" dirty="0">
                <a:solidFill>
                  <a:srgbClr val="3333CC"/>
                </a:solidFill>
                <a:effectLst>
                  <a:outerShdw blurRad="38100" dist="38100" dir="2700000" algn="tl">
                    <a:srgbClr val="C0C0C0"/>
                  </a:outerShdw>
                </a:effectLst>
              </a:rPr>
              <a:t>Корреляционные связи поведенческих параметров</a:t>
            </a:r>
            <a:endParaRPr lang="ru-RU" sz="2800" dirty="0"/>
          </a:p>
        </p:txBody>
      </p:sp>
      <p:sp>
        <p:nvSpPr>
          <p:cNvPr id="3" name="Rectangle 2"/>
          <p:cNvSpPr/>
          <p:nvPr/>
        </p:nvSpPr>
        <p:spPr>
          <a:xfrm>
            <a:off x="203994" y="5505270"/>
            <a:ext cx="4049984" cy="1015663"/>
          </a:xfrm>
          <a:prstGeom prst="rect">
            <a:avLst/>
          </a:prstGeom>
        </p:spPr>
        <p:txBody>
          <a:bodyPr wrap="square">
            <a:spAutoFit/>
          </a:bodyPr>
          <a:lstStyle/>
          <a:p>
            <a:pPr algn="ctr">
              <a:defRPr/>
            </a:pPr>
            <a:r>
              <a:rPr lang="ru-RU" sz="2000" dirty="0">
                <a:effectLst>
                  <a:outerShdw blurRad="38100" dist="38100" dir="2700000" algn="tl">
                    <a:srgbClr val="C0C0C0"/>
                  </a:outerShdw>
                </a:effectLst>
              </a:rPr>
              <a:t>Типичное оппозиционное изменение </a:t>
            </a:r>
            <a:r>
              <a:rPr lang="en-US" sz="2000" dirty="0">
                <a:effectLst>
                  <a:outerShdw blurRad="38100" dist="38100" dir="2700000" algn="tl">
                    <a:srgbClr val="C0C0C0"/>
                  </a:outerShdw>
                </a:effectLst>
              </a:rPr>
              <a:t>I</a:t>
            </a:r>
            <a:r>
              <a:rPr lang="ru-RU" sz="2000" dirty="0">
                <a:effectLst>
                  <a:outerShdw blurRad="38100" dist="38100" dir="2700000" algn="tl">
                    <a:srgbClr val="C0C0C0"/>
                  </a:outerShdw>
                </a:effectLst>
              </a:rPr>
              <a:t>-</a:t>
            </a:r>
            <a:r>
              <a:rPr lang="en-US" sz="2000" dirty="0">
                <a:effectLst>
                  <a:outerShdw blurRad="38100" dist="38100" dir="2700000" algn="tl">
                    <a:srgbClr val="C0C0C0"/>
                  </a:outerShdw>
                </a:effectLst>
              </a:rPr>
              <a:t>E </a:t>
            </a:r>
            <a:r>
              <a:rPr lang="ru-RU" sz="2000" dirty="0">
                <a:effectLst>
                  <a:outerShdw blurRad="38100" dist="38100" dir="2700000" algn="tl">
                    <a:srgbClr val="C0C0C0"/>
                  </a:outerShdw>
                </a:effectLst>
              </a:rPr>
              <a:t>при предъявлении стимулов</a:t>
            </a:r>
            <a:endParaRPr lang="en-US" sz="2000" dirty="0">
              <a:effectLst>
                <a:outerShdw blurRad="38100" dist="38100" dir="2700000" algn="tl">
                  <a:srgbClr val="C0C0C0"/>
                </a:outerShdw>
              </a:effectLst>
            </a:endParaRPr>
          </a:p>
        </p:txBody>
      </p:sp>
      <p:sp>
        <p:nvSpPr>
          <p:cNvPr id="7" name="Rectangle 6"/>
          <p:cNvSpPr/>
          <p:nvPr/>
        </p:nvSpPr>
        <p:spPr>
          <a:xfrm>
            <a:off x="4477756" y="5570766"/>
            <a:ext cx="4374039" cy="707886"/>
          </a:xfrm>
          <a:prstGeom prst="rect">
            <a:avLst/>
          </a:prstGeom>
        </p:spPr>
        <p:txBody>
          <a:bodyPr wrap="square">
            <a:spAutoFit/>
          </a:bodyPr>
          <a:lstStyle/>
          <a:p>
            <a:pPr algn="ctr"/>
            <a:r>
              <a:rPr lang="ru-RU" sz="2000" dirty="0"/>
              <a:t>Корреляционное распределение </a:t>
            </a:r>
            <a:r>
              <a:rPr lang="en-US" sz="2000" dirty="0"/>
              <a:t>I-E </a:t>
            </a:r>
            <a:r>
              <a:rPr lang="ru-RU" sz="2000" dirty="0"/>
              <a:t>при тестирование</a:t>
            </a:r>
          </a:p>
        </p:txBody>
      </p:sp>
      <p:pic>
        <p:nvPicPr>
          <p:cNvPr id="5" name="Picture 4">
            <a:extLst>
              <a:ext uri="{FF2B5EF4-FFF2-40B4-BE49-F238E27FC236}">
                <a16:creationId xmlns:a16="http://schemas.microsoft.com/office/drawing/2014/main" id="{31C314B9-20A5-81AC-4144-454A9185245A}"/>
              </a:ext>
            </a:extLst>
          </p:cNvPr>
          <p:cNvPicPr>
            <a:picLocks noChangeAspect="1"/>
          </p:cNvPicPr>
          <p:nvPr/>
        </p:nvPicPr>
        <p:blipFill>
          <a:blip r:embed="rId3"/>
          <a:stretch>
            <a:fillRect/>
          </a:stretch>
        </p:blipFill>
        <p:spPr>
          <a:xfrm>
            <a:off x="-135482" y="703856"/>
            <a:ext cx="9144000" cy="2254912"/>
          </a:xfrm>
          <a:prstGeom prst="rect">
            <a:avLst/>
          </a:prstGeom>
        </p:spPr>
      </p:pic>
      <p:pic>
        <p:nvPicPr>
          <p:cNvPr id="6" name="Picture 5">
            <a:extLst>
              <a:ext uri="{FF2B5EF4-FFF2-40B4-BE49-F238E27FC236}">
                <a16:creationId xmlns:a16="http://schemas.microsoft.com/office/drawing/2014/main" id="{5BD3BC1D-3539-A487-0D00-C7DDBFFBF3B3}"/>
              </a:ext>
            </a:extLst>
          </p:cNvPr>
          <p:cNvPicPr>
            <a:picLocks noChangeAspect="1"/>
          </p:cNvPicPr>
          <p:nvPr/>
        </p:nvPicPr>
        <p:blipFill>
          <a:blip r:embed="rId4"/>
          <a:stretch>
            <a:fillRect/>
          </a:stretch>
        </p:blipFill>
        <p:spPr>
          <a:xfrm>
            <a:off x="531600" y="3191738"/>
            <a:ext cx="3618550" cy="2369685"/>
          </a:xfrm>
          <a:prstGeom prst="rect">
            <a:avLst/>
          </a:prstGeom>
        </p:spPr>
      </p:pic>
      <p:pic>
        <p:nvPicPr>
          <p:cNvPr id="9" name="Picture 8">
            <a:extLst>
              <a:ext uri="{FF2B5EF4-FFF2-40B4-BE49-F238E27FC236}">
                <a16:creationId xmlns:a16="http://schemas.microsoft.com/office/drawing/2014/main" id="{06A7F4B3-5AF5-1788-9A14-FB8FCC4191C1}"/>
              </a:ext>
            </a:extLst>
          </p:cNvPr>
          <p:cNvPicPr>
            <a:picLocks noChangeAspect="1"/>
          </p:cNvPicPr>
          <p:nvPr/>
        </p:nvPicPr>
        <p:blipFill>
          <a:blip r:embed="rId5"/>
          <a:stretch>
            <a:fillRect/>
          </a:stretch>
        </p:blipFill>
        <p:spPr>
          <a:xfrm>
            <a:off x="4585081" y="3191738"/>
            <a:ext cx="4027319" cy="2313530"/>
          </a:xfrm>
          <a:prstGeom prst="rect">
            <a:avLst/>
          </a:prstGeom>
        </p:spPr>
      </p:pic>
      <p:sp>
        <p:nvSpPr>
          <p:cNvPr id="10" name="TextBox 9">
            <a:extLst>
              <a:ext uri="{FF2B5EF4-FFF2-40B4-BE49-F238E27FC236}">
                <a16:creationId xmlns:a16="http://schemas.microsoft.com/office/drawing/2014/main" id="{FE89AC17-208E-70EA-28BA-9434A6B0BDA2}"/>
              </a:ext>
            </a:extLst>
          </p:cNvPr>
          <p:cNvSpPr txBox="1"/>
          <p:nvPr/>
        </p:nvSpPr>
        <p:spPr>
          <a:xfrm>
            <a:off x="203994" y="2890587"/>
            <a:ext cx="8940006" cy="400110"/>
          </a:xfrm>
          <a:prstGeom prst="rect">
            <a:avLst/>
          </a:prstGeom>
          <a:noFill/>
        </p:spPr>
        <p:txBody>
          <a:bodyPr wrap="square">
            <a:spAutoFit/>
          </a:bodyPr>
          <a:lstStyle/>
          <a:p>
            <a:r>
              <a:rPr lang="ru-RU" sz="2000" dirty="0"/>
              <a:t>Суммарная корреляция поведенческих параметров при тестирование</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4995-6122-9CD1-4FE6-0B43860E1403}"/>
              </a:ext>
            </a:extLst>
          </p:cNvPr>
          <p:cNvSpPr>
            <a:spLocks noGrp="1"/>
          </p:cNvSpPr>
          <p:nvPr>
            <p:ph type="title"/>
          </p:nvPr>
        </p:nvSpPr>
        <p:spPr>
          <a:xfrm>
            <a:off x="163773" y="190500"/>
            <a:ext cx="8980227" cy="1143000"/>
          </a:xfrm>
        </p:spPr>
        <p:txBody>
          <a:bodyPr/>
          <a:lstStyle/>
          <a:p>
            <a:r>
              <a:rPr lang="ru-RU" sz="3600" dirty="0">
                <a:solidFill>
                  <a:schemeClr val="accent2"/>
                </a:solidFill>
              </a:rPr>
              <a:t>Оценка ПФР с использованием корреляции между поведенческими параметрами</a:t>
            </a:r>
          </a:p>
        </p:txBody>
      </p:sp>
      <p:sp>
        <p:nvSpPr>
          <p:cNvPr id="3" name="Content Placeholder 2">
            <a:extLst>
              <a:ext uri="{FF2B5EF4-FFF2-40B4-BE49-F238E27FC236}">
                <a16:creationId xmlns:a16="http://schemas.microsoft.com/office/drawing/2014/main" id="{AB3837FE-57BC-CE81-7F62-7B4DEC09FB72}"/>
              </a:ext>
            </a:extLst>
          </p:cNvPr>
          <p:cNvSpPr>
            <a:spLocks noGrp="1"/>
          </p:cNvSpPr>
          <p:nvPr>
            <p:ph idx="1"/>
          </p:nvPr>
        </p:nvSpPr>
        <p:spPr>
          <a:xfrm>
            <a:off x="5017770" y="5638800"/>
            <a:ext cx="3440430" cy="1066800"/>
          </a:xfrm>
        </p:spPr>
        <p:txBody>
          <a:bodyPr/>
          <a:lstStyle/>
          <a:p>
            <a:pPr marL="0" indent="0" algn="ctr">
              <a:buNone/>
            </a:pPr>
            <a:r>
              <a:rPr lang="ru-RU" sz="2000" dirty="0"/>
              <a:t>Приведенная оценка ПФР</a:t>
            </a:r>
            <a:r>
              <a:rPr lang="en-US" sz="2000" dirty="0"/>
              <a:t>, </a:t>
            </a:r>
            <a:r>
              <a:rPr lang="en-US" sz="2000" dirty="0" err="1"/>
              <a:t>Cor</a:t>
            </a:r>
            <a:r>
              <a:rPr lang="ru-RU" sz="2000" dirty="0"/>
              <a:t> </a:t>
            </a:r>
            <a:r>
              <a:rPr lang="en-US" sz="2000" dirty="0"/>
              <a:t>(I,E), Ʃ[R] </a:t>
            </a:r>
            <a:r>
              <a:rPr lang="ru-RU" sz="2000" dirty="0"/>
              <a:t>при тестировании </a:t>
            </a:r>
            <a:r>
              <a:rPr lang="en-US" sz="2000" dirty="0"/>
              <a:t>MI-Sins</a:t>
            </a:r>
            <a:endParaRPr lang="ru-RU" sz="2000" dirty="0"/>
          </a:p>
        </p:txBody>
      </p:sp>
      <p:sp>
        <p:nvSpPr>
          <p:cNvPr id="4" name="Slide Number Placeholder 3">
            <a:extLst>
              <a:ext uri="{FF2B5EF4-FFF2-40B4-BE49-F238E27FC236}">
                <a16:creationId xmlns:a16="http://schemas.microsoft.com/office/drawing/2014/main" id="{16CFAA54-B545-EF53-C9CB-FBD7806FE70C}"/>
              </a:ext>
            </a:extLst>
          </p:cNvPr>
          <p:cNvSpPr>
            <a:spLocks noGrp="1"/>
          </p:cNvSpPr>
          <p:nvPr>
            <p:ph type="sldNum" sz="quarter" idx="12"/>
          </p:nvPr>
        </p:nvSpPr>
        <p:spPr/>
        <p:txBody>
          <a:bodyPr/>
          <a:lstStyle/>
          <a:p>
            <a:pPr>
              <a:defRPr/>
            </a:pPr>
            <a:fld id="{E6D98964-9827-4D6F-AF97-D13E6D3C32A9}" type="slidenum">
              <a:rPr lang="ru-RU" altLang="ru-RU" smtClean="0"/>
              <a:pPr>
                <a:defRPr/>
              </a:pPr>
              <a:t>16</a:t>
            </a:fld>
            <a:endParaRPr lang="ru-RU" altLang="ru-RU" dirty="0"/>
          </a:p>
        </p:txBody>
      </p:sp>
      <p:pic>
        <p:nvPicPr>
          <p:cNvPr id="5" name="Picture 4">
            <a:extLst>
              <a:ext uri="{FF2B5EF4-FFF2-40B4-BE49-F238E27FC236}">
                <a16:creationId xmlns:a16="http://schemas.microsoft.com/office/drawing/2014/main" id="{61A8C300-8203-91E8-787C-18BFBD90A1B6}"/>
              </a:ext>
            </a:extLst>
          </p:cNvPr>
          <p:cNvPicPr>
            <a:picLocks noChangeAspect="1"/>
          </p:cNvPicPr>
          <p:nvPr/>
        </p:nvPicPr>
        <p:blipFill>
          <a:blip r:embed="rId3"/>
          <a:stretch>
            <a:fillRect/>
          </a:stretch>
        </p:blipFill>
        <p:spPr>
          <a:xfrm>
            <a:off x="551419" y="1466545"/>
            <a:ext cx="2860521" cy="1713383"/>
          </a:xfrm>
          <a:prstGeom prst="rect">
            <a:avLst/>
          </a:prstGeom>
        </p:spPr>
      </p:pic>
      <p:pic>
        <p:nvPicPr>
          <p:cNvPr id="7" name="Picture 6">
            <a:extLst>
              <a:ext uri="{FF2B5EF4-FFF2-40B4-BE49-F238E27FC236}">
                <a16:creationId xmlns:a16="http://schemas.microsoft.com/office/drawing/2014/main" id="{3A82BBD2-366F-AC51-6291-CD916CF4A2D2}"/>
              </a:ext>
            </a:extLst>
          </p:cNvPr>
          <p:cNvPicPr>
            <a:picLocks noChangeAspect="1"/>
          </p:cNvPicPr>
          <p:nvPr/>
        </p:nvPicPr>
        <p:blipFill>
          <a:blip r:embed="rId4"/>
          <a:stretch>
            <a:fillRect/>
          </a:stretch>
        </p:blipFill>
        <p:spPr>
          <a:xfrm>
            <a:off x="4808792" y="1466544"/>
            <a:ext cx="3460884" cy="1650687"/>
          </a:xfrm>
          <a:prstGeom prst="rect">
            <a:avLst/>
          </a:prstGeom>
        </p:spPr>
      </p:pic>
      <p:pic>
        <p:nvPicPr>
          <p:cNvPr id="8" name="Picture 7">
            <a:extLst>
              <a:ext uri="{FF2B5EF4-FFF2-40B4-BE49-F238E27FC236}">
                <a16:creationId xmlns:a16="http://schemas.microsoft.com/office/drawing/2014/main" id="{F4F03140-7A5B-92D8-A823-D4C26588BADD}"/>
              </a:ext>
            </a:extLst>
          </p:cNvPr>
          <p:cNvPicPr>
            <a:picLocks noChangeAspect="1"/>
          </p:cNvPicPr>
          <p:nvPr/>
        </p:nvPicPr>
        <p:blipFill>
          <a:blip r:embed="rId5"/>
          <a:stretch>
            <a:fillRect/>
          </a:stretch>
        </p:blipFill>
        <p:spPr>
          <a:xfrm>
            <a:off x="4808792" y="3523678"/>
            <a:ext cx="3916041" cy="2115121"/>
          </a:xfrm>
          <a:prstGeom prst="rect">
            <a:avLst/>
          </a:prstGeom>
        </p:spPr>
      </p:pic>
      <p:pic>
        <p:nvPicPr>
          <p:cNvPr id="9" name="Picture 8">
            <a:extLst>
              <a:ext uri="{FF2B5EF4-FFF2-40B4-BE49-F238E27FC236}">
                <a16:creationId xmlns:a16="http://schemas.microsoft.com/office/drawing/2014/main" id="{8B20B57E-059C-3004-9C4E-41DE7F0BF68B}"/>
              </a:ext>
            </a:extLst>
          </p:cNvPr>
          <p:cNvPicPr>
            <a:picLocks noChangeAspect="1"/>
          </p:cNvPicPr>
          <p:nvPr/>
        </p:nvPicPr>
        <p:blipFill>
          <a:blip r:embed="rId6"/>
          <a:stretch>
            <a:fillRect/>
          </a:stretch>
        </p:blipFill>
        <p:spPr>
          <a:xfrm>
            <a:off x="563196" y="3615381"/>
            <a:ext cx="3772013" cy="1931714"/>
          </a:xfrm>
          <a:prstGeom prst="rect">
            <a:avLst/>
          </a:prstGeom>
        </p:spPr>
      </p:pic>
      <p:sp>
        <p:nvSpPr>
          <p:cNvPr id="11" name="TextBox 10">
            <a:extLst>
              <a:ext uri="{FF2B5EF4-FFF2-40B4-BE49-F238E27FC236}">
                <a16:creationId xmlns:a16="http://schemas.microsoft.com/office/drawing/2014/main" id="{055ADF90-4BD3-BFCA-7981-509E44D60379}"/>
              </a:ext>
            </a:extLst>
          </p:cNvPr>
          <p:cNvSpPr txBox="1"/>
          <p:nvPr/>
        </p:nvSpPr>
        <p:spPr>
          <a:xfrm>
            <a:off x="1240155" y="3212988"/>
            <a:ext cx="1085935" cy="369332"/>
          </a:xfrm>
          <a:prstGeom prst="rect">
            <a:avLst/>
          </a:prstGeom>
          <a:noFill/>
        </p:spPr>
        <p:txBody>
          <a:bodyPr wrap="square">
            <a:spAutoFit/>
          </a:bodyPr>
          <a:lstStyle/>
          <a:p>
            <a:r>
              <a:rPr lang="en-US" dirty="0" err="1"/>
              <a:t>Cor</a:t>
            </a:r>
            <a:r>
              <a:rPr lang="ru-RU" dirty="0"/>
              <a:t> </a:t>
            </a:r>
            <a:r>
              <a:rPr lang="en-US" dirty="0"/>
              <a:t>(I,E)</a:t>
            </a:r>
            <a:endParaRPr lang="ru-RU" dirty="0"/>
          </a:p>
        </p:txBody>
      </p:sp>
      <p:sp>
        <p:nvSpPr>
          <p:cNvPr id="13" name="TextBox 12">
            <a:extLst>
              <a:ext uri="{FF2B5EF4-FFF2-40B4-BE49-F238E27FC236}">
                <a16:creationId xmlns:a16="http://schemas.microsoft.com/office/drawing/2014/main" id="{39093E3D-D9C5-EB22-A89A-988470B44E03}"/>
              </a:ext>
            </a:extLst>
          </p:cNvPr>
          <p:cNvSpPr txBox="1"/>
          <p:nvPr/>
        </p:nvSpPr>
        <p:spPr>
          <a:xfrm>
            <a:off x="4808792" y="3135788"/>
            <a:ext cx="3306508" cy="369332"/>
          </a:xfrm>
          <a:prstGeom prst="rect">
            <a:avLst/>
          </a:prstGeom>
          <a:noFill/>
        </p:spPr>
        <p:txBody>
          <a:bodyPr wrap="square">
            <a:spAutoFit/>
          </a:bodyPr>
          <a:lstStyle/>
          <a:p>
            <a:r>
              <a:rPr lang="ru-RU" dirty="0"/>
              <a:t>Приведенные </a:t>
            </a:r>
            <a:r>
              <a:rPr lang="en-US" dirty="0" err="1"/>
              <a:t>Cor</a:t>
            </a:r>
            <a:r>
              <a:rPr lang="ru-RU" dirty="0"/>
              <a:t> </a:t>
            </a:r>
            <a:r>
              <a:rPr lang="en-US" dirty="0"/>
              <a:t>(I,E)</a:t>
            </a:r>
            <a:r>
              <a:rPr lang="ru-RU" dirty="0"/>
              <a:t> и</a:t>
            </a:r>
            <a:r>
              <a:rPr lang="en-US" dirty="0"/>
              <a:t> Ʃ[R] </a:t>
            </a:r>
            <a:endParaRPr lang="ru-RU" dirty="0"/>
          </a:p>
        </p:txBody>
      </p:sp>
      <p:sp>
        <p:nvSpPr>
          <p:cNvPr id="15" name="TextBox 14">
            <a:extLst>
              <a:ext uri="{FF2B5EF4-FFF2-40B4-BE49-F238E27FC236}">
                <a16:creationId xmlns:a16="http://schemas.microsoft.com/office/drawing/2014/main" id="{96816656-6D47-AD96-3D4D-2FBDABF80F21}"/>
              </a:ext>
            </a:extLst>
          </p:cNvPr>
          <p:cNvSpPr txBox="1"/>
          <p:nvPr/>
        </p:nvSpPr>
        <p:spPr>
          <a:xfrm>
            <a:off x="563196" y="5758933"/>
            <a:ext cx="2848744" cy="369332"/>
          </a:xfrm>
          <a:prstGeom prst="rect">
            <a:avLst/>
          </a:prstGeom>
          <a:noFill/>
        </p:spPr>
        <p:txBody>
          <a:bodyPr wrap="square">
            <a:spAutoFit/>
          </a:bodyPr>
          <a:lstStyle/>
          <a:p>
            <a:r>
              <a:rPr lang="ru-RU" dirty="0"/>
              <a:t>Текущие значения ПФС</a:t>
            </a:r>
          </a:p>
        </p:txBody>
      </p:sp>
    </p:spTree>
    <p:extLst>
      <p:ext uri="{BB962C8B-B14F-4D97-AF65-F5344CB8AC3E}">
        <p14:creationId xmlns:p14="http://schemas.microsoft.com/office/powerpoint/2010/main" val="25978906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5821" y="21075"/>
            <a:ext cx="8494713" cy="1081088"/>
          </a:xfrm>
        </p:spPr>
        <p:txBody>
          <a:bodyPr/>
          <a:lstStyle/>
          <a:p>
            <a:pPr>
              <a:lnSpc>
                <a:spcPts val="3838"/>
              </a:lnSpc>
            </a:pPr>
            <a:r>
              <a:rPr lang="ru-RU" altLang="en-US" sz="3200" dirty="0">
                <a:solidFill>
                  <a:schemeClr val="accent2"/>
                </a:solidFill>
              </a:rPr>
              <a:t>Нейро-лингвистический профайлинг</a:t>
            </a:r>
            <a:endParaRPr lang="en-US" altLang="en-US" sz="3200" dirty="0">
              <a:solidFill>
                <a:schemeClr val="accent2"/>
              </a:solidFill>
            </a:endParaRPr>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9CA75-FAC2-40D4-92AE-E790BEF692E0}" type="slidenum">
              <a:rPr lang="ru-RU" altLang="ru-RU" sz="1400" smtClean="0"/>
              <a:pPr>
                <a:spcBef>
                  <a:spcPct val="0"/>
                </a:spcBef>
                <a:buFontTx/>
                <a:buNone/>
              </a:pPr>
              <a:t>17</a:t>
            </a:fld>
            <a:endParaRPr lang="ru-RU" altLang="ru-RU" sz="1400" dirty="0"/>
          </a:p>
        </p:txBody>
      </p:sp>
      <p:pic>
        <p:nvPicPr>
          <p:cNvPr id="3" name="Picture 2">
            <a:extLst>
              <a:ext uri="{FF2B5EF4-FFF2-40B4-BE49-F238E27FC236}">
                <a16:creationId xmlns:a16="http://schemas.microsoft.com/office/drawing/2014/main" id="{42561E28-6158-CEB0-561B-61E760D51070}"/>
              </a:ext>
            </a:extLst>
          </p:cNvPr>
          <p:cNvPicPr>
            <a:picLocks noChangeAspect="1"/>
          </p:cNvPicPr>
          <p:nvPr/>
        </p:nvPicPr>
        <p:blipFill>
          <a:blip r:embed="rId3"/>
          <a:stretch>
            <a:fillRect/>
          </a:stretch>
        </p:blipFill>
        <p:spPr>
          <a:xfrm>
            <a:off x="1615183" y="1353132"/>
            <a:ext cx="5913633" cy="4151736"/>
          </a:xfrm>
          <a:prstGeom prst="rect">
            <a:avLst/>
          </a:prstGeom>
        </p:spPr>
      </p:pic>
      <p:sp>
        <p:nvSpPr>
          <p:cNvPr id="8" name="TextBox 7">
            <a:extLst>
              <a:ext uri="{FF2B5EF4-FFF2-40B4-BE49-F238E27FC236}">
                <a16:creationId xmlns:a16="http://schemas.microsoft.com/office/drawing/2014/main" id="{625A13BD-D35D-C011-7E2D-7F0556B8F096}"/>
              </a:ext>
            </a:extLst>
          </p:cNvPr>
          <p:cNvSpPr txBox="1"/>
          <p:nvPr/>
        </p:nvSpPr>
        <p:spPr>
          <a:xfrm>
            <a:off x="2097503" y="6107668"/>
            <a:ext cx="4572000" cy="369332"/>
          </a:xfrm>
          <a:prstGeom prst="rect">
            <a:avLst/>
          </a:prstGeom>
          <a:noFill/>
        </p:spPr>
        <p:txBody>
          <a:bodyPr wrap="square">
            <a:spAutoFit/>
          </a:bodyPr>
          <a:lstStyle/>
          <a:p>
            <a:pPr algn="ctr">
              <a:defRPr/>
            </a:pPr>
            <a:r>
              <a:rPr lang="ru-RU" dirty="0">
                <a:effectLst>
                  <a:outerShdw blurRad="38100" dist="38100" dir="2700000" algn="tl">
                    <a:srgbClr val="C0C0C0"/>
                  </a:outerShdw>
                </a:effectLst>
              </a:rPr>
              <a:t>Структурная схема НЛП</a:t>
            </a:r>
            <a:endParaRPr lang="en-US" sz="1800" dirty="0">
              <a:effectLst>
                <a:outerShdw blurRad="38100" dist="38100" dir="2700000" algn="tl">
                  <a:srgbClr val="C0C0C0"/>
                </a:outerShdw>
              </a:effectLs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7" y="190500"/>
            <a:ext cx="8583734" cy="457200"/>
          </a:xfrm>
        </p:spPr>
        <p:txBody>
          <a:bodyPr/>
          <a:lstStyle/>
          <a:p>
            <a:r>
              <a:rPr lang="ru-RU" sz="3200" dirty="0">
                <a:solidFill>
                  <a:srgbClr val="3333CC"/>
                </a:solidFill>
                <a:effectLst>
                  <a:outerShdw blurRad="38100" dist="38100" dir="2700000" algn="tl">
                    <a:srgbClr val="C0C0C0"/>
                  </a:outerShdw>
                </a:effectLst>
              </a:rPr>
              <a:t>Метод адаптивного тестирования</a:t>
            </a:r>
            <a:endParaRPr lang="en-US" sz="32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18</a:t>
            </a:fld>
            <a:endParaRPr lang="ru-RU" altLang="ru-RU" dirty="0"/>
          </a:p>
        </p:txBody>
      </p:sp>
      <p:pic>
        <p:nvPicPr>
          <p:cNvPr id="22" name="Picture 21">
            <a:extLst>
              <a:ext uri="{FF2B5EF4-FFF2-40B4-BE49-F238E27FC236}">
                <a16:creationId xmlns:a16="http://schemas.microsoft.com/office/drawing/2014/main" id="{DD4D747A-A350-1932-0275-8AE1B5F58C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6"/>
          <a:stretch/>
        </p:blipFill>
        <p:spPr bwMode="auto">
          <a:xfrm>
            <a:off x="823965" y="2799711"/>
            <a:ext cx="7385538" cy="1591419"/>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4790F21E-2162-7A9E-2DD3-A5CAFD4852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965" y="905517"/>
            <a:ext cx="7496069" cy="1731010"/>
          </a:xfrm>
          <a:prstGeom prst="rect">
            <a:avLst/>
          </a:prstGeom>
          <a:noFill/>
        </p:spPr>
      </p:pic>
      <p:pic>
        <p:nvPicPr>
          <p:cNvPr id="19" name="Picture 18">
            <a:extLst>
              <a:ext uri="{FF2B5EF4-FFF2-40B4-BE49-F238E27FC236}">
                <a16:creationId xmlns:a16="http://schemas.microsoft.com/office/drawing/2014/main" id="{363DDC1A-2BEE-A028-0E76-2C29E571C419}"/>
              </a:ext>
            </a:extLst>
          </p:cNvPr>
          <p:cNvPicPr>
            <a:picLocks noChangeAspect="1"/>
          </p:cNvPicPr>
          <p:nvPr/>
        </p:nvPicPr>
        <p:blipFill>
          <a:blip r:embed="rId5"/>
          <a:stretch>
            <a:fillRect/>
          </a:stretch>
        </p:blipFill>
        <p:spPr>
          <a:xfrm>
            <a:off x="823965" y="4618664"/>
            <a:ext cx="7496069" cy="1832378"/>
          </a:xfrm>
          <a:prstGeom prst="rect">
            <a:avLst/>
          </a:prstGeom>
        </p:spPr>
      </p:pic>
    </p:spTree>
    <p:extLst>
      <p:ext uri="{BB962C8B-B14F-4D97-AF65-F5344CB8AC3E}">
        <p14:creationId xmlns:p14="http://schemas.microsoft.com/office/powerpoint/2010/main" val="8140384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19</a:t>
            </a:fld>
            <a:endParaRPr lang="ru-RU" altLang="ru-RU" dirty="0"/>
          </a:p>
        </p:txBody>
      </p:sp>
      <p:sp>
        <p:nvSpPr>
          <p:cNvPr id="3" name="Rectangle 2"/>
          <p:cNvSpPr/>
          <p:nvPr/>
        </p:nvSpPr>
        <p:spPr>
          <a:xfrm>
            <a:off x="190919" y="125383"/>
            <a:ext cx="8267281" cy="523220"/>
          </a:xfrm>
          <a:prstGeom prst="rect">
            <a:avLst/>
          </a:prstGeom>
        </p:spPr>
        <p:txBody>
          <a:bodyPr wrap="square">
            <a:spAutoFit/>
          </a:bodyPr>
          <a:lstStyle/>
          <a:p>
            <a:pPr lvl="0" algn="ctr">
              <a:defRPr/>
            </a:pPr>
            <a:r>
              <a:rPr lang="ru-RU" sz="2800" dirty="0">
                <a:solidFill>
                  <a:srgbClr val="3333CC"/>
                </a:solidFill>
                <a:latin typeface="Times New Roman"/>
              </a:rPr>
              <a:t>Определение профиля и лидирующих типов МИ</a:t>
            </a:r>
            <a:endParaRPr lang="en-US" sz="2800" dirty="0">
              <a:solidFill>
                <a:srgbClr val="3333CC"/>
              </a:solidFill>
              <a:latin typeface="Times New Roman"/>
            </a:endParaRPr>
          </a:p>
        </p:txBody>
      </p:sp>
      <p:sp>
        <p:nvSpPr>
          <p:cNvPr id="4" name="Rectangle 3"/>
          <p:cNvSpPr/>
          <p:nvPr/>
        </p:nvSpPr>
        <p:spPr>
          <a:xfrm>
            <a:off x="190918" y="5996259"/>
            <a:ext cx="8953081" cy="734688"/>
          </a:xfrm>
          <a:prstGeom prst="rect">
            <a:avLst/>
          </a:prstGeom>
        </p:spPr>
        <p:txBody>
          <a:bodyPr wrap="square">
            <a:spAutoFit/>
          </a:bodyPr>
          <a:lstStyle/>
          <a:p>
            <a:pPr>
              <a:lnSpc>
                <a:spcPct val="107000"/>
              </a:lnSpc>
              <a:spcAft>
                <a:spcPts val="800"/>
              </a:spcAft>
            </a:pPr>
            <a:r>
              <a:rPr lang="ru-RU" sz="2000" dirty="0">
                <a:latin typeface="+mn-lt"/>
                <a:ea typeface="Calibri" panose="020F0502020204030204" pitchFamily="34" charset="0"/>
                <a:cs typeface="Times New Roman" panose="02020603050405020304" pitchFamily="18" charset="0"/>
              </a:rPr>
              <a:t>Изменчивость профилей МИ в зависимости от типа психофизиологической реакции бессознательной </a:t>
            </a:r>
            <a:r>
              <a:rPr lang="en-US" sz="2000" dirty="0">
                <a:latin typeface="+mn-lt"/>
                <a:ea typeface="Calibri" panose="020F0502020204030204" pitchFamily="34" charset="0"/>
                <a:cs typeface="Times New Roman" panose="02020603050405020304" pitchFamily="18" charset="0"/>
              </a:rPr>
              <a:t>(IE)</a:t>
            </a:r>
            <a:r>
              <a:rPr lang="ru-RU" sz="2000" dirty="0">
                <a:latin typeface="+mn-lt"/>
                <a:ea typeface="Calibri" panose="020F0502020204030204" pitchFamily="34" charset="0"/>
                <a:cs typeface="Times New Roman" panose="02020603050405020304" pitchFamily="18" charset="0"/>
              </a:rPr>
              <a:t> сознательной</a:t>
            </a:r>
            <a:r>
              <a:rPr lang="en-US" sz="2000" dirty="0">
                <a:latin typeface="+mn-lt"/>
                <a:ea typeface="Calibri" panose="020F0502020204030204" pitchFamily="34" charset="0"/>
                <a:cs typeface="Times New Roman" panose="02020603050405020304" pitchFamily="18" charset="0"/>
              </a:rPr>
              <a:t> (YN)</a:t>
            </a:r>
            <a:r>
              <a:rPr lang="ru-RU" sz="2000" dirty="0">
                <a:latin typeface="+mn-lt"/>
                <a:ea typeface="Calibri" panose="020F0502020204030204" pitchFamily="34" charset="0"/>
                <a:cs typeface="Times New Roman" panose="02020603050405020304" pitchFamily="18" charset="0"/>
              </a:rPr>
              <a:t> и интегральной</a:t>
            </a:r>
            <a:r>
              <a:rPr lang="en-US" sz="2000" dirty="0">
                <a:latin typeface="+mn-lt"/>
                <a:ea typeface="Calibri" panose="020F0502020204030204" pitchFamily="34" charset="0"/>
                <a:cs typeface="Times New Roman" panose="02020603050405020304" pitchFamily="18" charset="0"/>
              </a:rPr>
              <a:t> (IE+YN)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51FDB7D-C733-BE35-8AE0-EC4A28228E1E}"/>
              </a:ext>
            </a:extLst>
          </p:cNvPr>
          <p:cNvPicPr>
            <a:picLocks noChangeAspect="1"/>
          </p:cNvPicPr>
          <p:nvPr/>
        </p:nvPicPr>
        <p:blipFill>
          <a:blip r:embed="rId3"/>
          <a:stretch>
            <a:fillRect/>
          </a:stretch>
        </p:blipFill>
        <p:spPr>
          <a:xfrm>
            <a:off x="462615" y="804110"/>
            <a:ext cx="7870618" cy="1633870"/>
          </a:xfrm>
          <a:prstGeom prst="rect">
            <a:avLst/>
          </a:prstGeom>
        </p:spPr>
      </p:pic>
      <p:pic>
        <p:nvPicPr>
          <p:cNvPr id="9" name="Picture 8">
            <a:extLst>
              <a:ext uri="{FF2B5EF4-FFF2-40B4-BE49-F238E27FC236}">
                <a16:creationId xmlns:a16="http://schemas.microsoft.com/office/drawing/2014/main" id="{63A29A3F-151E-FF3C-CE69-FEA6AE3E9C06}"/>
              </a:ext>
            </a:extLst>
          </p:cNvPr>
          <p:cNvPicPr>
            <a:picLocks noChangeAspect="1"/>
          </p:cNvPicPr>
          <p:nvPr/>
        </p:nvPicPr>
        <p:blipFill>
          <a:blip r:embed="rId4"/>
          <a:stretch>
            <a:fillRect/>
          </a:stretch>
        </p:blipFill>
        <p:spPr>
          <a:xfrm>
            <a:off x="511085" y="2394598"/>
            <a:ext cx="7870618" cy="1903867"/>
          </a:xfrm>
          <a:prstGeom prst="rect">
            <a:avLst/>
          </a:prstGeom>
        </p:spPr>
      </p:pic>
      <p:pic>
        <p:nvPicPr>
          <p:cNvPr id="10" name="Picture 9">
            <a:extLst>
              <a:ext uri="{FF2B5EF4-FFF2-40B4-BE49-F238E27FC236}">
                <a16:creationId xmlns:a16="http://schemas.microsoft.com/office/drawing/2014/main" id="{10CAF420-AA99-186B-A310-EE18C01B9290}"/>
              </a:ext>
            </a:extLst>
          </p:cNvPr>
          <p:cNvPicPr>
            <a:picLocks noChangeAspect="1"/>
          </p:cNvPicPr>
          <p:nvPr/>
        </p:nvPicPr>
        <p:blipFill>
          <a:blip r:embed="rId5"/>
          <a:stretch>
            <a:fillRect/>
          </a:stretch>
        </p:blipFill>
        <p:spPr>
          <a:xfrm>
            <a:off x="511085" y="4420020"/>
            <a:ext cx="7870618" cy="1633870"/>
          </a:xfrm>
          <a:prstGeom prst="rect">
            <a:avLst/>
          </a:prstGeom>
        </p:spPr>
      </p:pic>
    </p:spTree>
    <p:extLst>
      <p:ext uri="{BB962C8B-B14F-4D97-AF65-F5344CB8AC3E}">
        <p14:creationId xmlns:p14="http://schemas.microsoft.com/office/powerpoint/2010/main" val="15708372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ACBFF-0A2F-ED12-BA8E-4F0045698EB0}"/>
              </a:ext>
            </a:extLst>
          </p:cNvPr>
          <p:cNvSpPr>
            <a:spLocks noGrp="1"/>
          </p:cNvSpPr>
          <p:nvPr>
            <p:ph type="sldNum" sz="quarter" idx="12"/>
          </p:nvPr>
        </p:nvSpPr>
        <p:spPr/>
        <p:txBody>
          <a:bodyPr/>
          <a:lstStyle/>
          <a:p>
            <a:pPr>
              <a:defRPr/>
            </a:pPr>
            <a:fld id="{200AA82F-8859-4735-AA8E-2A5E245BDA2E}" type="slidenum">
              <a:rPr lang="ru-RU" altLang="ru-RU" smtClean="0"/>
              <a:pPr>
                <a:defRPr/>
              </a:pPr>
              <a:t>2</a:t>
            </a:fld>
            <a:endParaRPr lang="ru-RU" altLang="ru-RU" dirty="0"/>
          </a:p>
        </p:txBody>
      </p:sp>
      <p:graphicFrame>
        <p:nvGraphicFramePr>
          <p:cNvPr id="3" name="Table 2">
            <a:extLst>
              <a:ext uri="{FF2B5EF4-FFF2-40B4-BE49-F238E27FC236}">
                <a16:creationId xmlns:a16="http://schemas.microsoft.com/office/drawing/2014/main" id="{CB5AB507-D3F9-95D6-F53D-3248141F8BE4}"/>
              </a:ext>
            </a:extLst>
          </p:cNvPr>
          <p:cNvGraphicFramePr>
            <a:graphicFrameLocks noGrp="1"/>
          </p:cNvGraphicFramePr>
          <p:nvPr>
            <p:extLst>
              <p:ext uri="{D42A27DB-BD31-4B8C-83A1-F6EECF244321}">
                <p14:modId xmlns:p14="http://schemas.microsoft.com/office/powerpoint/2010/main" val="2071814088"/>
              </p:ext>
            </p:extLst>
          </p:nvPr>
        </p:nvGraphicFramePr>
        <p:xfrm>
          <a:off x="541020" y="1794936"/>
          <a:ext cx="8061960" cy="4143796"/>
        </p:xfrm>
        <a:graphic>
          <a:graphicData uri="http://schemas.openxmlformats.org/drawingml/2006/table">
            <a:tbl>
              <a:tblPr/>
              <a:tblGrid>
                <a:gridCol w="379080">
                  <a:extLst>
                    <a:ext uri="{9D8B030D-6E8A-4147-A177-3AD203B41FA5}">
                      <a16:colId xmlns:a16="http://schemas.microsoft.com/office/drawing/2014/main" val="848167564"/>
                    </a:ext>
                  </a:extLst>
                </a:gridCol>
                <a:gridCol w="1720508">
                  <a:extLst>
                    <a:ext uri="{9D8B030D-6E8A-4147-A177-3AD203B41FA5}">
                      <a16:colId xmlns:a16="http://schemas.microsoft.com/office/drawing/2014/main" val="2142297424"/>
                    </a:ext>
                  </a:extLst>
                </a:gridCol>
                <a:gridCol w="1929717">
                  <a:extLst>
                    <a:ext uri="{9D8B030D-6E8A-4147-A177-3AD203B41FA5}">
                      <a16:colId xmlns:a16="http://schemas.microsoft.com/office/drawing/2014/main" val="2299367780"/>
                    </a:ext>
                  </a:extLst>
                </a:gridCol>
                <a:gridCol w="2342941">
                  <a:extLst>
                    <a:ext uri="{9D8B030D-6E8A-4147-A177-3AD203B41FA5}">
                      <a16:colId xmlns:a16="http://schemas.microsoft.com/office/drawing/2014/main" val="750914888"/>
                    </a:ext>
                  </a:extLst>
                </a:gridCol>
                <a:gridCol w="1689714">
                  <a:extLst>
                    <a:ext uri="{9D8B030D-6E8A-4147-A177-3AD203B41FA5}">
                      <a16:colId xmlns:a16="http://schemas.microsoft.com/office/drawing/2014/main" val="1101925088"/>
                    </a:ext>
                  </a:extLst>
                </a:gridCol>
              </a:tblGrid>
              <a:tr h="951514">
                <a:tc>
                  <a:txBody>
                    <a:bodyPr/>
                    <a:lstStyle/>
                    <a:p>
                      <a:pPr algn="ct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a:t>
                      </a:r>
                      <a:endParaRPr lang="ru-RU" sz="2000" dirty="0">
                        <a:effectLst/>
                        <a:latin typeface="+mn-lt"/>
                        <a:ea typeface="Calibri" panose="020F0502020204030204" pitchFamily="34" charset="0"/>
                        <a:cs typeface="Times New Roman" panose="02020603050405020304" pitchFamily="18" charset="0"/>
                      </a:endParaRPr>
                    </a:p>
                    <a:p>
                      <a:pPr algn="ct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пп</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Вид стимулов</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Тип ПФР</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Технологии и тесты (примеры)</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Период</a:t>
                      </a:r>
                      <a:endParaRPr lang="ru-RU" sz="2000" dirty="0">
                        <a:effectLst/>
                        <a:latin typeface="+mn-lt"/>
                        <a:ea typeface="Calibri" panose="020F0502020204030204" pitchFamily="34" charset="0"/>
                        <a:cs typeface="Times New Roman" panose="02020603050405020304" pitchFamily="18" charset="0"/>
                      </a:endParaRPr>
                    </a:p>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предъявления</a:t>
                      </a:r>
                      <a:endParaRPr lang="ru-RU" sz="2000" dirty="0">
                        <a:effectLst/>
                        <a:latin typeface="+mn-lt"/>
                        <a:ea typeface="Calibri" panose="020F0502020204030204" pitchFamily="34" charset="0"/>
                        <a:cs typeface="Times New Roman" panose="02020603050405020304" pitchFamily="18" charset="0"/>
                      </a:endParaRPr>
                    </a:p>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стимула</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53809"/>
                  </a:ext>
                </a:extLst>
              </a:tr>
              <a:tr h="420202">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1</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Текстовые</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Сознательная</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MMPI; EPI</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Неограничен</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194304"/>
                  </a:ext>
                </a:extLst>
              </a:tr>
              <a:tr h="420202">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2</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Графические</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Сознательная</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Люшер</a:t>
                      </a:r>
                      <a:r>
                        <a:rPr lang="en-US" sz="2000" dirty="0">
                          <a:effectLst/>
                          <a:latin typeface="+mn-lt"/>
                          <a:ea typeface="Times New Roman" panose="02020603050405020304" pitchFamily="18" charset="0"/>
                          <a:cs typeface="Times New Roman" panose="02020603050405020304" pitchFamily="18" charset="0"/>
                        </a:rPr>
                        <a:t>, </a:t>
                      </a:r>
                      <a:r>
                        <a:rPr lang="ru-RU" sz="2000" dirty="0">
                          <a:effectLst/>
                          <a:latin typeface="+mn-lt"/>
                          <a:ea typeface="Times New Roman" panose="02020603050405020304" pitchFamily="18" charset="0"/>
                          <a:cs typeface="Times New Roman" panose="02020603050405020304" pitchFamily="18" charset="0"/>
                        </a:rPr>
                        <a:t>Сонди</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Неограничен</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445258"/>
                  </a:ext>
                </a:extLst>
              </a:tr>
              <a:tr h="774294">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3</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Текстовые </a:t>
                      </a:r>
                      <a:r>
                        <a:rPr lang="en-US" sz="2000" dirty="0">
                          <a:effectLst/>
                          <a:latin typeface="+mn-lt"/>
                          <a:ea typeface="Times New Roman" panose="02020603050405020304" pitchFamily="18" charset="0"/>
                          <a:cs typeface="Times New Roman" panose="02020603050405020304" pitchFamily="18" charset="0"/>
                        </a:rPr>
                        <a:t>&amp; </a:t>
                      </a:r>
                      <a:r>
                        <a:rPr lang="ru-RU" sz="2000" dirty="0">
                          <a:effectLst/>
                          <a:latin typeface="+mn-lt"/>
                          <a:ea typeface="Times New Roman" panose="02020603050405020304" pitchFamily="18" charset="0"/>
                          <a:cs typeface="Times New Roman" panose="02020603050405020304" pitchFamily="18" charset="0"/>
                        </a:rPr>
                        <a:t>графические</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Сознательная</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ТАТ</a:t>
                      </a:r>
                      <a:r>
                        <a:rPr lang="en-US" sz="2000" dirty="0">
                          <a:effectLst/>
                          <a:latin typeface="+mn-lt"/>
                          <a:ea typeface="Times New Roman" panose="02020603050405020304" pitchFamily="18" charset="0"/>
                          <a:cs typeface="Times New Roman" panose="02020603050405020304" pitchFamily="18" charset="0"/>
                        </a:rPr>
                        <a:t>; </a:t>
                      </a:r>
                      <a:r>
                        <a:rPr lang="ru-RU" sz="2000" dirty="0">
                          <a:effectLst/>
                          <a:latin typeface="+mn-lt"/>
                          <a:ea typeface="Times New Roman" panose="02020603050405020304" pitchFamily="18" charset="0"/>
                          <a:cs typeface="Times New Roman" panose="02020603050405020304" pitchFamily="18" charset="0"/>
                        </a:rPr>
                        <a:t>РАТ</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Неограничен</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42914"/>
                  </a:ext>
                </a:extLst>
              </a:tr>
              <a:tr h="774294">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4</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Текстовые (аудио)</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Сознательная и бессознательная</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Полиграф</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&gt; 20c</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242748"/>
                  </a:ext>
                </a:extLst>
              </a:tr>
              <a:tr h="774294">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5</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Текстовые</a:t>
                      </a:r>
                      <a:r>
                        <a:rPr lang="en-US" sz="2000" kern="1200" dirty="0">
                          <a:solidFill>
                            <a:srgbClr val="000000"/>
                          </a:solidFill>
                          <a:effectLst/>
                          <a:latin typeface="+mn-lt"/>
                          <a:ea typeface="Times New Roman" panose="02020603050405020304" pitchFamily="18" charset="0"/>
                          <a:cs typeface="Times New Roman" panose="02020603050405020304" pitchFamily="18" charset="0"/>
                        </a:rPr>
                        <a:t> &amp; </a:t>
                      </a:r>
                      <a:r>
                        <a:rPr lang="ru-RU" sz="2000" kern="1200" dirty="0">
                          <a:solidFill>
                            <a:srgbClr val="000000"/>
                          </a:solidFill>
                          <a:effectLst/>
                          <a:latin typeface="+mn-lt"/>
                          <a:ea typeface="Times New Roman" panose="02020603050405020304" pitchFamily="18" charset="0"/>
                          <a:cs typeface="Times New Roman" panose="02020603050405020304" pitchFamily="18" charset="0"/>
                        </a:rPr>
                        <a:t>графические</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Сознательная</a:t>
                      </a:r>
                      <a:r>
                        <a:rPr lang="en-US" sz="2000" kern="1200" dirty="0">
                          <a:solidFill>
                            <a:srgbClr val="000000"/>
                          </a:solidFill>
                          <a:effectLst/>
                          <a:latin typeface="+mn-lt"/>
                          <a:ea typeface="Times New Roman" panose="02020603050405020304" pitchFamily="18" charset="0"/>
                          <a:cs typeface="Times New Roman" panose="02020603050405020304" pitchFamily="18" charset="0"/>
                        </a:rPr>
                        <a:t> и </a:t>
                      </a:r>
                      <a:r>
                        <a:rPr lang="ru-RU" sz="2000" kern="1200" dirty="0">
                          <a:solidFill>
                            <a:srgbClr val="000000"/>
                          </a:solidFill>
                          <a:effectLst/>
                          <a:latin typeface="+mn-lt"/>
                          <a:ea typeface="Times New Roman" panose="02020603050405020304" pitchFamily="18" charset="0"/>
                          <a:cs typeface="Times New Roman" panose="02020603050405020304" pitchFamily="18" charset="0"/>
                        </a:rPr>
                        <a:t>бессознательная</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Виброизображение</a:t>
                      </a:r>
                      <a:r>
                        <a:rPr lang="en-US" sz="2000" dirty="0">
                          <a:effectLst/>
                          <a:latin typeface="+mn-lt"/>
                          <a:ea typeface="Times New Roman" panose="02020603050405020304" pitchFamily="18" charset="0"/>
                          <a:cs typeface="Times New Roman" panose="02020603050405020304" pitchFamily="18" charset="0"/>
                        </a:rPr>
                        <a:t>,</a:t>
                      </a:r>
                    </a:p>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ЭЭГ</a:t>
                      </a:r>
                      <a:r>
                        <a:rPr lang="en-US" sz="2000" dirty="0">
                          <a:effectLst/>
                          <a:latin typeface="+mn-lt"/>
                          <a:ea typeface="Times New Roman" panose="02020603050405020304" pitchFamily="18" charset="0"/>
                          <a:cs typeface="Times New Roman" panose="02020603050405020304" pitchFamily="18" charset="0"/>
                        </a:rPr>
                        <a:t>, </a:t>
                      </a:r>
                      <a:r>
                        <a:rPr lang="ru-RU" sz="2000" dirty="0">
                          <a:effectLst/>
                          <a:latin typeface="+mn-lt"/>
                          <a:ea typeface="Times New Roman" panose="02020603050405020304" pitchFamily="18" charset="0"/>
                          <a:cs typeface="Times New Roman" panose="02020603050405020304" pitchFamily="18" charset="0"/>
                        </a:rPr>
                        <a:t>ВСР</a:t>
                      </a:r>
                      <a:r>
                        <a:rPr lang="en-US" sz="2000" dirty="0">
                          <a:effectLst/>
                          <a:latin typeface="+mn-lt"/>
                          <a:ea typeface="Times New Roman" panose="02020603050405020304" pitchFamily="18" charset="0"/>
                          <a:cs typeface="Times New Roman" panose="02020603050405020304" pitchFamily="18" charset="0"/>
                        </a:rPr>
                        <a:t>, </a:t>
                      </a:r>
                      <a:r>
                        <a:rPr lang="ru-RU" sz="2000" dirty="0">
                          <a:effectLst/>
                          <a:latin typeface="+mn-lt"/>
                          <a:ea typeface="Times New Roman" panose="02020603050405020304" pitchFamily="18" charset="0"/>
                          <a:cs typeface="Times New Roman" panose="02020603050405020304" pitchFamily="18" charset="0"/>
                        </a:rPr>
                        <a:t>МРТ</a:t>
                      </a:r>
                      <a:endParaRPr lang="en-US" sz="2000" dirty="0">
                        <a:effectLst/>
                        <a:latin typeface="+mn-lt"/>
                        <a:ea typeface="Times New Roman" panose="02020603050405020304" pitchFamily="18"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5−20c</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131066"/>
                  </a:ext>
                </a:extLst>
              </a:tr>
            </a:tbl>
          </a:graphicData>
        </a:graphic>
      </p:graphicFrame>
      <p:sp>
        <p:nvSpPr>
          <p:cNvPr id="9" name="TextBox 8">
            <a:extLst>
              <a:ext uri="{FF2B5EF4-FFF2-40B4-BE49-F238E27FC236}">
                <a16:creationId xmlns:a16="http://schemas.microsoft.com/office/drawing/2014/main" id="{5B0BCDBD-E608-3A35-F814-B473647E1C0C}"/>
              </a:ext>
            </a:extLst>
          </p:cNvPr>
          <p:cNvSpPr txBox="1"/>
          <p:nvPr/>
        </p:nvSpPr>
        <p:spPr>
          <a:xfrm>
            <a:off x="198120" y="152400"/>
            <a:ext cx="8061960" cy="1569660"/>
          </a:xfrm>
          <a:prstGeom prst="rect">
            <a:avLst/>
          </a:prstGeom>
          <a:noFill/>
        </p:spPr>
        <p:txBody>
          <a:bodyPr wrap="square">
            <a:spAutoFit/>
          </a:bodyPr>
          <a:lstStyle/>
          <a:p>
            <a:pPr algn="ctr"/>
            <a:r>
              <a:rPr lang="ru-RU" sz="3200" kern="0" dirty="0">
                <a:solidFill>
                  <a:srgbClr val="3333CC"/>
                </a:solidFill>
              </a:rPr>
              <a:t>Методы психологического или психофизиологического тестирования (профайлинга)</a:t>
            </a:r>
            <a:endParaRPr lang="ru-RU" dirty="0"/>
          </a:p>
        </p:txBody>
      </p:sp>
    </p:spTree>
    <p:extLst>
      <p:ext uri="{BB962C8B-B14F-4D97-AF65-F5344CB8AC3E}">
        <p14:creationId xmlns:p14="http://schemas.microsoft.com/office/powerpoint/2010/main" val="24937461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572AB-DC96-487F-A1C7-01DAC04C90B7}" type="slidenum">
              <a:rPr lang="ru-RU" altLang="en-US" sz="1400" smtClean="0"/>
              <a:pPr>
                <a:spcBef>
                  <a:spcPct val="0"/>
                </a:spcBef>
                <a:buFontTx/>
                <a:buNone/>
              </a:pPr>
              <a:t>20</a:t>
            </a:fld>
            <a:endParaRPr lang="ru-RU" altLang="en-US" sz="1400" dirty="0"/>
          </a:p>
        </p:txBody>
      </p:sp>
      <p:sp>
        <p:nvSpPr>
          <p:cNvPr id="31747" name="Rectangle 2"/>
          <p:cNvSpPr>
            <a:spLocks noGrp="1" noChangeArrowheads="1"/>
          </p:cNvSpPr>
          <p:nvPr>
            <p:ph type="title"/>
          </p:nvPr>
        </p:nvSpPr>
        <p:spPr>
          <a:xfrm>
            <a:off x="809897" y="21771"/>
            <a:ext cx="7727895" cy="571500"/>
          </a:xfrm>
        </p:spPr>
        <p:txBody>
          <a:bodyPr/>
          <a:lstStyle/>
          <a:p>
            <a:pPr eaLnBrk="1" hangingPunct="1"/>
            <a:r>
              <a:rPr lang="ru-RU" altLang="en-US" sz="2800" dirty="0">
                <a:solidFill>
                  <a:schemeClr val="accent2"/>
                </a:solidFill>
              </a:rPr>
              <a:t>Определение профиля пороков личности</a:t>
            </a:r>
          </a:p>
        </p:txBody>
      </p:sp>
      <p:pic>
        <p:nvPicPr>
          <p:cNvPr id="2" name="Picture 1">
            <a:extLst>
              <a:ext uri="{FF2B5EF4-FFF2-40B4-BE49-F238E27FC236}">
                <a16:creationId xmlns:a16="http://schemas.microsoft.com/office/drawing/2014/main" id="{2B7C3225-BC31-36D9-9A6D-BEA638D09237}"/>
              </a:ext>
            </a:extLst>
          </p:cNvPr>
          <p:cNvPicPr>
            <a:picLocks noChangeAspect="1"/>
          </p:cNvPicPr>
          <p:nvPr/>
        </p:nvPicPr>
        <p:blipFill>
          <a:blip r:embed="rId3"/>
          <a:stretch>
            <a:fillRect/>
          </a:stretch>
        </p:blipFill>
        <p:spPr>
          <a:xfrm>
            <a:off x="581485" y="743578"/>
            <a:ext cx="7876715" cy="1714202"/>
          </a:xfrm>
          <a:prstGeom prst="rect">
            <a:avLst/>
          </a:prstGeom>
        </p:spPr>
      </p:pic>
      <p:pic>
        <p:nvPicPr>
          <p:cNvPr id="6" name="Picture 5">
            <a:extLst>
              <a:ext uri="{FF2B5EF4-FFF2-40B4-BE49-F238E27FC236}">
                <a16:creationId xmlns:a16="http://schemas.microsoft.com/office/drawing/2014/main" id="{88498AB8-A61A-64D4-247F-6A64CD26F215}"/>
              </a:ext>
            </a:extLst>
          </p:cNvPr>
          <p:cNvPicPr>
            <a:picLocks noChangeAspect="1"/>
          </p:cNvPicPr>
          <p:nvPr/>
        </p:nvPicPr>
        <p:blipFill>
          <a:blip r:embed="rId4"/>
          <a:stretch>
            <a:fillRect/>
          </a:stretch>
        </p:blipFill>
        <p:spPr>
          <a:xfrm>
            <a:off x="715946" y="2504803"/>
            <a:ext cx="7821846" cy="1799033"/>
          </a:xfrm>
          <a:prstGeom prst="rect">
            <a:avLst/>
          </a:prstGeom>
        </p:spPr>
      </p:pic>
      <p:pic>
        <p:nvPicPr>
          <p:cNvPr id="7" name="Picture 6">
            <a:extLst>
              <a:ext uri="{FF2B5EF4-FFF2-40B4-BE49-F238E27FC236}">
                <a16:creationId xmlns:a16="http://schemas.microsoft.com/office/drawing/2014/main" id="{06DA2B64-8833-AC2A-AF8F-090C16192086}"/>
              </a:ext>
            </a:extLst>
          </p:cNvPr>
          <p:cNvPicPr>
            <a:picLocks noChangeAspect="1"/>
          </p:cNvPicPr>
          <p:nvPr/>
        </p:nvPicPr>
        <p:blipFill>
          <a:blip r:embed="rId5"/>
          <a:stretch>
            <a:fillRect/>
          </a:stretch>
        </p:blipFill>
        <p:spPr>
          <a:xfrm>
            <a:off x="661077" y="4303836"/>
            <a:ext cx="7821846" cy="2047097"/>
          </a:xfrm>
          <a:prstGeom prst="rect">
            <a:avLst/>
          </a:prstGeom>
        </p:spPr>
      </p:pic>
    </p:spTree>
    <p:extLst>
      <p:ext uri="{BB962C8B-B14F-4D97-AF65-F5344CB8AC3E}">
        <p14:creationId xmlns:p14="http://schemas.microsoft.com/office/powerpoint/2010/main" val="17347899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9552-3F43-1FC8-6058-56088DFE3E9C}"/>
              </a:ext>
            </a:extLst>
          </p:cNvPr>
          <p:cNvSpPr>
            <a:spLocks noGrp="1"/>
          </p:cNvSpPr>
          <p:nvPr>
            <p:ph type="title"/>
          </p:nvPr>
        </p:nvSpPr>
        <p:spPr>
          <a:xfrm>
            <a:off x="0" y="0"/>
            <a:ext cx="9143999" cy="1143000"/>
          </a:xfrm>
        </p:spPr>
        <p:txBody>
          <a:bodyPr/>
          <a:lstStyle/>
          <a:p>
            <a:r>
              <a:rPr lang="en-US" altLang="en-US" sz="4000" dirty="0">
                <a:solidFill>
                  <a:schemeClr val="accent2"/>
                </a:solidFill>
              </a:rPr>
              <a:t>C</a:t>
            </a:r>
            <a:r>
              <a:rPr lang="ru-RU" altLang="en-US" sz="4000" dirty="0" err="1">
                <a:solidFill>
                  <a:schemeClr val="accent2"/>
                </a:solidFill>
              </a:rPr>
              <a:t>оотношение</a:t>
            </a:r>
            <a:r>
              <a:rPr lang="ru-RU" altLang="en-US" sz="4000" dirty="0">
                <a:solidFill>
                  <a:schemeClr val="accent2"/>
                </a:solidFill>
              </a:rPr>
              <a:t> способностей и пороков личности</a:t>
            </a:r>
            <a:r>
              <a:rPr lang="en-US" altLang="en-US" sz="4000" dirty="0">
                <a:solidFill>
                  <a:schemeClr val="accent2"/>
                </a:solidFill>
              </a:rPr>
              <a:t> </a:t>
            </a:r>
            <a:r>
              <a:rPr lang="ru-RU" altLang="en-US" sz="4000" dirty="0">
                <a:solidFill>
                  <a:schemeClr val="accent2"/>
                </a:solidFill>
              </a:rPr>
              <a:t>(профиль праведника)</a:t>
            </a:r>
            <a:endParaRPr lang="ru-RU" sz="4000" dirty="0"/>
          </a:p>
        </p:txBody>
      </p:sp>
      <p:sp>
        <p:nvSpPr>
          <p:cNvPr id="4" name="Slide Number Placeholder 3">
            <a:extLst>
              <a:ext uri="{FF2B5EF4-FFF2-40B4-BE49-F238E27FC236}">
                <a16:creationId xmlns:a16="http://schemas.microsoft.com/office/drawing/2014/main" id="{1F786D01-7CE1-7952-10E3-8481E5DCDB2B}"/>
              </a:ext>
            </a:extLst>
          </p:cNvPr>
          <p:cNvSpPr>
            <a:spLocks noGrp="1"/>
          </p:cNvSpPr>
          <p:nvPr>
            <p:ph type="sldNum" sz="quarter" idx="12"/>
          </p:nvPr>
        </p:nvSpPr>
        <p:spPr>
          <a:xfrm>
            <a:off x="8588415" y="6400800"/>
            <a:ext cx="402219" cy="457200"/>
          </a:xfrm>
        </p:spPr>
        <p:txBody>
          <a:bodyPr/>
          <a:lstStyle/>
          <a:p>
            <a:pPr>
              <a:defRPr/>
            </a:pPr>
            <a:fld id="{E6D98964-9827-4D6F-AF97-D13E6D3C32A9}" type="slidenum">
              <a:rPr lang="ru-RU" altLang="ru-RU" smtClean="0"/>
              <a:pPr>
                <a:defRPr/>
              </a:pPr>
              <a:t>21</a:t>
            </a:fld>
            <a:endParaRPr lang="ru-RU" altLang="ru-RU" dirty="0"/>
          </a:p>
        </p:txBody>
      </p:sp>
      <p:pic>
        <p:nvPicPr>
          <p:cNvPr id="9" name="Picture 8">
            <a:extLst>
              <a:ext uri="{FF2B5EF4-FFF2-40B4-BE49-F238E27FC236}">
                <a16:creationId xmlns:a16="http://schemas.microsoft.com/office/drawing/2014/main" id="{3ED81FD5-AEE3-7031-906C-823FD18604D0}"/>
              </a:ext>
            </a:extLst>
          </p:cNvPr>
          <p:cNvPicPr>
            <a:picLocks noChangeAspect="1"/>
          </p:cNvPicPr>
          <p:nvPr/>
        </p:nvPicPr>
        <p:blipFill>
          <a:blip r:embed="rId3"/>
          <a:stretch>
            <a:fillRect/>
          </a:stretch>
        </p:blipFill>
        <p:spPr>
          <a:xfrm>
            <a:off x="636691" y="2925131"/>
            <a:ext cx="7870618" cy="1862408"/>
          </a:xfrm>
          <a:prstGeom prst="rect">
            <a:avLst/>
          </a:prstGeom>
        </p:spPr>
      </p:pic>
      <p:pic>
        <p:nvPicPr>
          <p:cNvPr id="12" name="Picture 11">
            <a:extLst>
              <a:ext uri="{FF2B5EF4-FFF2-40B4-BE49-F238E27FC236}">
                <a16:creationId xmlns:a16="http://schemas.microsoft.com/office/drawing/2014/main" id="{355A4076-AC25-961B-56F1-8D615233080C}"/>
              </a:ext>
            </a:extLst>
          </p:cNvPr>
          <p:cNvPicPr>
            <a:picLocks noChangeAspect="1"/>
          </p:cNvPicPr>
          <p:nvPr/>
        </p:nvPicPr>
        <p:blipFill>
          <a:blip r:embed="rId4"/>
          <a:stretch>
            <a:fillRect/>
          </a:stretch>
        </p:blipFill>
        <p:spPr>
          <a:xfrm>
            <a:off x="636691" y="1293224"/>
            <a:ext cx="7870618" cy="1631907"/>
          </a:xfrm>
          <a:prstGeom prst="rect">
            <a:avLst/>
          </a:prstGeom>
        </p:spPr>
      </p:pic>
      <p:pic>
        <p:nvPicPr>
          <p:cNvPr id="13" name="Picture 12">
            <a:extLst>
              <a:ext uri="{FF2B5EF4-FFF2-40B4-BE49-F238E27FC236}">
                <a16:creationId xmlns:a16="http://schemas.microsoft.com/office/drawing/2014/main" id="{5B52BD3A-FB58-0B78-96F8-2CCCA0385362}"/>
              </a:ext>
            </a:extLst>
          </p:cNvPr>
          <p:cNvPicPr>
            <a:picLocks noChangeAspect="1"/>
          </p:cNvPicPr>
          <p:nvPr/>
        </p:nvPicPr>
        <p:blipFill>
          <a:blip r:embed="rId5"/>
          <a:stretch>
            <a:fillRect/>
          </a:stretch>
        </p:blipFill>
        <p:spPr>
          <a:xfrm>
            <a:off x="636691" y="4916160"/>
            <a:ext cx="7870618" cy="1605209"/>
          </a:xfrm>
          <a:prstGeom prst="rect">
            <a:avLst/>
          </a:prstGeom>
        </p:spPr>
      </p:pic>
    </p:spTree>
    <p:extLst>
      <p:ext uri="{BB962C8B-B14F-4D97-AF65-F5344CB8AC3E}">
        <p14:creationId xmlns:p14="http://schemas.microsoft.com/office/powerpoint/2010/main" val="42021935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7D3C9-89CD-7884-E636-D1124B7D6B64}"/>
              </a:ext>
            </a:extLst>
          </p:cNvPr>
          <p:cNvSpPr>
            <a:spLocks noGrp="1"/>
          </p:cNvSpPr>
          <p:nvPr>
            <p:ph type="sldNum" sz="quarter" idx="12"/>
          </p:nvPr>
        </p:nvSpPr>
        <p:spPr/>
        <p:txBody>
          <a:bodyPr/>
          <a:lstStyle/>
          <a:p>
            <a:pPr>
              <a:defRPr/>
            </a:pPr>
            <a:fld id="{200AA82F-8859-4735-AA8E-2A5E245BDA2E}" type="slidenum">
              <a:rPr lang="ru-RU" altLang="ru-RU" smtClean="0"/>
              <a:pPr>
                <a:defRPr/>
              </a:pPr>
              <a:t>22</a:t>
            </a:fld>
            <a:endParaRPr lang="ru-RU" altLang="ru-RU" dirty="0"/>
          </a:p>
        </p:txBody>
      </p:sp>
      <p:sp>
        <p:nvSpPr>
          <p:cNvPr id="6" name="TextBox 5">
            <a:extLst>
              <a:ext uri="{FF2B5EF4-FFF2-40B4-BE49-F238E27FC236}">
                <a16:creationId xmlns:a16="http://schemas.microsoft.com/office/drawing/2014/main" id="{68E089C7-D2B4-DA9F-986E-5489C759AC32}"/>
              </a:ext>
            </a:extLst>
          </p:cNvPr>
          <p:cNvSpPr txBox="1"/>
          <p:nvPr/>
        </p:nvSpPr>
        <p:spPr>
          <a:xfrm>
            <a:off x="117088" y="74341"/>
            <a:ext cx="8909823" cy="1200329"/>
          </a:xfrm>
          <a:prstGeom prst="rect">
            <a:avLst/>
          </a:prstGeom>
          <a:noFill/>
        </p:spPr>
        <p:txBody>
          <a:bodyPr wrap="square">
            <a:spAutoFit/>
          </a:bodyPr>
          <a:lstStyle/>
          <a:p>
            <a:pPr algn="ctr"/>
            <a:r>
              <a:rPr lang="ru-RU" altLang="en-US" sz="3600" dirty="0">
                <a:solidFill>
                  <a:schemeClr val="accent2"/>
                </a:solidFill>
              </a:rPr>
              <a:t>Соотношение способностей и пороков личности</a:t>
            </a:r>
            <a:r>
              <a:rPr lang="en-US" altLang="en-US" sz="3600" dirty="0">
                <a:solidFill>
                  <a:schemeClr val="accent2"/>
                </a:solidFill>
              </a:rPr>
              <a:t> </a:t>
            </a:r>
            <a:r>
              <a:rPr lang="ru-RU" altLang="en-US" sz="3600" dirty="0">
                <a:solidFill>
                  <a:schemeClr val="accent2"/>
                </a:solidFill>
              </a:rPr>
              <a:t>(профиль грешника)</a:t>
            </a:r>
            <a:endParaRPr lang="ru-RU" sz="3600" dirty="0"/>
          </a:p>
        </p:txBody>
      </p:sp>
      <p:pic>
        <p:nvPicPr>
          <p:cNvPr id="7" name="Picture 6">
            <a:extLst>
              <a:ext uri="{FF2B5EF4-FFF2-40B4-BE49-F238E27FC236}">
                <a16:creationId xmlns:a16="http://schemas.microsoft.com/office/drawing/2014/main" id="{7D4B3632-9F97-5E82-A132-7DEECA65B1EA}"/>
              </a:ext>
            </a:extLst>
          </p:cNvPr>
          <p:cNvPicPr>
            <a:picLocks noChangeAspect="1"/>
          </p:cNvPicPr>
          <p:nvPr/>
        </p:nvPicPr>
        <p:blipFill>
          <a:blip r:embed="rId3"/>
          <a:stretch>
            <a:fillRect/>
          </a:stretch>
        </p:blipFill>
        <p:spPr>
          <a:xfrm>
            <a:off x="587582" y="1319690"/>
            <a:ext cx="7870618" cy="3548180"/>
          </a:xfrm>
          <a:prstGeom prst="rect">
            <a:avLst/>
          </a:prstGeom>
        </p:spPr>
      </p:pic>
      <p:sp>
        <p:nvSpPr>
          <p:cNvPr id="9" name="TextBox 8">
            <a:extLst>
              <a:ext uri="{FF2B5EF4-FFF2-40B4-BE49-F238E27FC236}">
                <a16:creationId xmlns:a16="http://schemas.microsoft.com/office/drawing/2014/main" id="{218326DC-7A84-C391-FF7B-0208D6899C0B}"/>
              </a:ext>
            </a:extLst>
          </p:cNvPr>
          <p:cNvSpPr txBox="1"/>
          <p:nvPr/>
        </p:nvSpPr>
        <p:spPr>
          <a:xfrm>
            <a:off x="631902" y="5325070"/>
            <a:ext cx="5322849" cy="923330"/>
          </a:xfrm>
          <a:prstGeom prst="rect">
            <a:avLst/>
          </a:prstGeom>
          <a:noFill/>
        </p:spPr>
        <p:txBody>
          <a:bodyPr wrap="square">
            <a:spAutoFit/>
          </a:bodyPr>
          <a:lstStyle/>
          <a:p>
            <a:r>
              <a:rPr lang="ru-RU" dirty="0"/>
              <a:t>Профиль грешника при котором ПФР на грешные стимулы заметно превышает ПФР на контрольные стимулы связанные с МИ</a:t>
            </a:r>
          </a:p>
        </p:txBody>
      </p:sp>
      <p:graphicFrame>
        <p:nvGraphicFramePr>
          <p:cNvPr id="11" name="Table 10">
            <a:extLst>
              <a:ext uri="{FF2B5EF4-FFF2-40B4-BE49-F238E27FC236}">
                <a16:creationId xmlns:a16="http://schemas.microsoft.com/office/drawing/2014/main" id="{28ECF959-7C7C-5D29-1669-79000DCD51EA}"/>
              </a:ext>
            </a:extLst>
          </p:cNvPr>
          <p:cNvGraphicFramePr>
            <a:graphicFrameLocks noGrp="1"/>
          </p:cNvGraphicFramePr>
          <p:nvPr>
            <p:extLst>
              <p:ext uri="{D42A27DB-BD31-4B8C-83A1-F6EECF244321}">
                <p14:modId xmlns:p14="http://schemas.microsoft.com/office/powerpoint/2010/main" val="3760321563"/>
              </p:ext>
            </p:extLst>
          </p:nvPr>
        </p:nvGraphicFramePr>
        <p:xfrm>
          <a:off x="6210300" y="5324092"/>
          <a:ext cx="2590800" cy="925286"/>
        </p:xfrm>
        <a:graphic>
          <a:graphicData uri="http://schemas.openxmlformats.org/drawingml/2006/table">
            <a:tbl>
              <a:tblPr/>
              <a:tblGrid>
                <a:gridCol w="2590800">
                  <a:extLst>
                    <a:ext uri="{9D8B030D-6E8A-4147-A177-3AD203B41FA5}">
                      <a16:colId xmlns:a16="http://schemas.microsoft.com/office/drawing/2014/main" val="1118063178"/>
                    </a:ext>
                  </a:extLst>
                </a:gridCol>
              </a:tblGrid>
              <a:tr h="0">
                <a:tc>
                  <a:txBody>
                    <a:bodyPr/>
                    <a:lstStyle/>
                    <a:p>
                      <a:pPr algn="ctr" fontAlgn="ctr"/>
                      <a:r>
                        <a:rPr lang="en-US" sz="2000" b="0" i="0" u="none" strike="noStrike" dirty="0">
                          <a:solidFill>
                            <a:srgbClr val="000000"/>
                          </a:solidFill>
                          <a:effectLst/>
                          <a:latin typeface="+mj-lt"/>
                        </a:rPr>
                        <a:t>VSR (</a:t>
                      </a:r>
                      <a:r>
                        <a:rPr lang="ru-RU" sz="2000" b="0" i="0" u="none" strike="noStrike" dirty="0">
                          <a:solidFill>
                            <a:srgbClr val="000000"/>
                          </a:solidFill>
                          <a:effectLst/>
                          <a:latin typeface="+mj-lt"/>
                        </a:rPr>
                        <a:t>достоинства/пороки)</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534525"/>
                  </a:ext>
                </a:extLst>
              </a:tr>
              <a:tr h="0">
                <a:tc>
                  <a:txBody>
                    <a:bodyPr/>
                    <a:lstStyle/>
                    <a:p>
                      <a:pPr algn="ctr" fontAlgn="ctr"/>
                      <a:r>
                        <a:rPr lang="ru-RU" sz="2000" b="0" i="0" u="none" strike="noStrike" dirty="0">
                          <a:solidFill>
                            <a:srgbClr val="000000"/>
                          </a:solidFill>
                          <a:effectLst/>
                          <a:latin typeface="+mj-lt"/>
                        </a:rPr>
                        <a:t>79%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941986"/>
                  </a:ext>
                </a:extLst>
              </a:tr>
            </a:tbl>
          </a:graphicData>
        </a:graphic>
      </p:graphicFrame>
    </p:spTree>
    <p:extLst>
      <p:ext uri="{BB962C8B-B14F-4D97-AF65-F5344CB8AC3E}">
        <p14:creationId xmlns:p14="http://schemas.microsoft.com/office/powerpoint/2010/main" val="97887984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509C-46A8-133B-216F-35300E34EDA6}"/>
              </a:ext>
            </a:extLst>
          </p:cNvPr>
          <p:cNvSpPr>
            <a:spLocks noGrp="1"/>
          </p:cNvSpPr>
          <p:nvPr>
            <p:ph type="title"/>
          </p:nvPr>
        </p:nvSpPr>
        <p:spPr>
          <a:xfrm>
            <a:off x="594360" y="0"/>
            <a:ext cx="7772400" cy="1143000"/>
          </a:xfrm>
        </p:spPr>
        <p:txBody>
          <a:bodyPr/>
          <a:lstStyle/>
          <a:p>
            <a:r>
              <a:rPr lang="ru-RU" sz="4000" dirty="0">
                <a:solidFill>
                  <a:schemeClr val="accent2"/>
                </a:solidFill>
              </a:rPr>
              <a:t>Таблица соотношения способностей и пороков личности</a:t>
            </a:r>
          </a:p>
        </p:txBody>
      </p:sp>
      <p:sp>
        <p:nvSpPr>
          <p:cNvPr id="4" name="Slide Number Placeholder 3">
            <a:extLst>
              <a:ext uri="{FF2B5EF4-FFF2-40B4-BE49-F238E27FC236}">
                <a16:creationId xmlns:a16="http://schemas.microsoft.com/office/drawing/2014/main" id="{E641AAFD-21BE-F5E8-353F-935DEC8B7397}"/>
              </a:ext>
            </a:extLst>
          </p:cNvPr>
          <p:cNvSpPr>
            <a:spLocks noGrp="1"/>
          </p:cNvSpPr>
          <p:nvPr>
            <p:ph type="sldNum" sz="quarter" idx="12"/>
          </p:nvPr>
        </p:nvSpPr>
        <p:spPr/>
        <p:txBody>
          <a:bodyPr/>
          <a:lstStyle/>
          <a:p>
            <a:pPr>
              <a:defRPr/>
            </a:pPr>
            <a:fld id="{E6D98964-9827-4D6F-AF97-D13E6D3C32A9}" type="slidenum">
              <a:rPr lang="ru-RU" altLang="ru-RU" smtClean="0"/>
              <a:pPr>
                <a:defRPr/>
              </a:pPr>
              <a:t>23</a:t>
            </a:fld>
            <a:endParaRPr lang="ru-RU" altLang="ru-RU" dirty="0"/>
          </a:p>
        </p:txBody>
      </p:sp>
      <p:graphicFrame>
        <p:nvGraphicFramePr>
          <p:cNvPr id="5" name="Table 4">
            <a:extLst>
              <a:ext uri="{FF2B5EF4-FFF2-40B4-BE49-F238E27FC236}">
                <a16:creationId xmlns:a16="http://schemas.microsoft.com/office/drawing/2014/main" id="{3EEE58D7-7B3F-EFA7-05D3-D19DB0A4842F}"/>
              </a:ext>
            </a:extLst>
          </p:cNvPr>
          <p:cNvGraphicFramePr>
            <a:graphicFrameLocks noGrp="1"/>
          </p:cNvGraphicFramePr>
          <p:nvPr>
            <p:extLst>
              <p:ext uri="{D42A27DB-BD31-4B8C-83A1-F6EECF244321}">
                <p14:modId xmlns:p14="http://schemas.microsoft.com/office/powerpoint/2010/main" val="2917513952"/>
              </p:ext>
            </p:extLst>
          </p:nvPr>
        </p:nvGraphicFramePr>
        <p:xfrm>
          <a:off x="360947" y="1397726"/>
          <a:ext cx="8495671" cy="4497744"/>
        </p:xfrm>
        <a:graphic>
          <a:graphicData uri="http://schemas.openxmlformats.org/drawingml/2006/table">
            <a:tbl>
              <a:tblPr/>
              <a:tblGrid>
                <a:gridCol w="457613">
                  <a:extLst>
                    <a:ext uri="{9D8B030D-6E8A-4147-A177-3AD203B41FA5}">
                      <a16:colId xmlns:a16="http://schemas.microsoft.com/office/drawing/2014/main" val="2740959624"/>
                    </a:ext>
                  </a:extLst>
                </a:gridCol>
                <a:gridCol w="795847">
                  <a:extLst>
                    <a:ext uri="{9D8B030D-6E8A-4147-A177-3AD203B41FA5}">
                      <a16:colId xmlns:a16="http://schemas.microsoft.com/office/drawing/2014/main" val="2082253995"/>
                    </a:ext>
                  </a:extLst>
                </a:gridCol>
                <a:gridCol w="450980">
                  <a:extLst>
                    <a:ext uri="{9D8B030D-6E8A-4147-A177-3AD203B41FA5}">
                      <a16:colId xmlns:a16="http://schemas.microsoft.com/office/drawing/2014/main" val="1816521038"/>
                    </a:ext>
                  </a:extLst>
                </a:gridCol>
                <a:gridCol w="3100314">
                  <a:extLst>
                    <a:ext uri="{9D8B030D-6E8A-4147-A177-3AD203B41FA5}">
                      <a16:colId xmlns:a16="http://schemas.microsoft.com/office/drawing/2014/main" val="1786793717"/>
                    </a:ext>
                  </a:extLst>
                </a:gridCol>
                <a:gridCol w="449251">
                  <a:extLst>
                    <a:ext uri="{9D8B030D-6E8A-4147-A177-3AD203B41FA5}">
                      <a16:colId xmlns:a16="http://schemas.microsoft.com/office/drawing/2014/main" val="2174973939"/>
                    </a:ext>
                  </a:extLst>
                </a:gridCol>
                <a:gridCol w="540278">
                  <a:extLst>
                    <a:ext uri="{9D8B030D-6E8A-4147-A177-3AD203B41FA5}">
                      <a16:colId xmlns:a16="http://schemas.microsoft.com/office/drawing/2014/main" val="2909670744"/>
                    </a:ext>
                  </a:extLst>
                </a:gridCol>
                <a:gridCol w="2701388">
                  <a:extLst>
                    <a:ext uri="{9D8B030D-6E8A-4147-A177-3AD203B41FA5}">
                      <a16:colId xmlns:a16="http://schemas.microsoft.com/office/drawing/2014/main" val="2665566707"/>
                    </a:ext>
                  </a:extLst>
                </a:gridCol>
              </a:tblGrid>
              <a:tr h="450112">
                <a:tc>
                  <a:txBody>
                    <a:bodyPr/>
                    <a:lstStyle/>
                    <a:p>
                      <a:pPr algn="l" fontAlgn="b"/>
                      <a:r>
                        <a:rPr lang="ru-RU" sz="1400" b="0" i="0" u="none" strike="noStrike" dirty="0">
                          <a:solidFill>
                            <a:srgbClr val="000000"/>
                          </a:solidFill>
                          <a:effectLst/>
                          <a:latin typeface="+mj-lt"/>
                        </a:rPr>
                        <a:t> </a:t>
                      </a:r>
                    </a:p>
                  </a:txBody>
                  <a:tcPr marL="4354" marR="4354" marT="43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2800" b="0" i="0" u="none" strike="noStrike" dirty="0">
                          <a:solidFill>
                            <a:srgbClr val="000000"/>
                          </a:solidFill>
                          <a:effectLst/>
                          <a:latin typeface="+mj-lt"/>
                        </a:rPr>
                        <a:t>MI</a:t>
                      </a:r>
                      <a:r>
                        <a:rPr lang="ru-RU" sz="2800" b="0" i="0" u="none" strike="noStrike" dirty="0">
                          <a:solidFill>
                            <a:srgbClr val="000000"/>
                          </a:solidFill>
                          <a:effectLst/>
                          <a:latin typeface="+mj-lt"/>
                        </a:rPr>
                        <a:t> </a:t>
                      </a:r>
                      <a:r>
                        <a:rPr lang="en-US" sz="2800" b="0" i="0" u="none" strike="noStrike" dirty="0">
                          <a:solidFill>
                            <a:srgbClr val="000000"/>
                          </a:solidFill>
                          <a:effectLst/>
                          <a:latin typeface="+mj-lt"/>
                        </a:rPr>
                        <a:t>(IE)</a:t>
                      </a:r>
                    </a:p>
                  </a:txBody>
                  <a:tcPr marL="4354" marR="4354" marT="43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2800" b="0" i="0" u="none" strike="noStrike" dirty="0">
                          <a:solidFill>
                            <a:srgbClr val="000000"/>
                          </a:solidFill>
                          <a:effectLst/>
                          <a:latin typeface="+mj-lt"/>
                        </a:rPr>
                        <a:t>Грехи (</a:t>
                      </a:r>
                      <a:r>
                        <a:rPr lang="en-US" sz="2800" b="0" i="0" u="none" strike="noStrike" dirty="0">
                          <a:solidFill>
                            <a:srgbClr val="000000"/>
                          </a:solidFill>
                          <a:effectLst/>
                          <a:latin typeface="+mj-lt"/>
                        </a:rPr>
                        <a:t>IE)</a:t>
                      </a:r>
                    </a:p>
                  </a:txBody>
                  <a:tcPr marL="4354" marR="4354" marT="43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81369978"/>
                  </a:ext>
                </a:extLst>
              </a:tr>
              <a:tr h="295353">
                <a:tc>
                  <a:txBody>
                    <a:bodyPr/>
                    <a:lstStyle/>
                    <a:p>
                      <a:pPr algn="l" fontAlgn="b"/>
                      <a:r>
                        <a:rPr lang="ru-RU" sz="1600" b="0" i="0" u="none" strike="noStrike" dirty="0">
                          <a:solidFill>
                            <a:srgbClr val="000000"/>
                          </a:solidFill>
                          <a:effectLst/>
                          <a:latin typeface="+mj-lt"/>
                        </a:rPr>
                        <a:t>1</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100,0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ФИ</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Философский (ФИ)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64,3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ГЯ</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Гнев, ярость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690513"/>
                  </a:ext>
                </a:extLst>
              </a:tr>
              <a:tr h="295353">
                <a:tc>
                  <a:txBody>
                    <a:bodyPr/>
                    <a:lstStyle/>
                    <a:p>
                      <a:pPr algn="l" fontAlgn="b"/>
                      <a:r>
                        <a:rPr lang="ru-RU" sz="1600" b="0" i="0" u="none" strike="noStrike" dirty="0">
                          <a:solidFill>
                            <a:srgbClr val="000000"/>
                          </a:solidFill>
                          <a:effectLst/>
                          <a:latin typeface="+mj-lt"/>
                        </a:rPr>
                        <a:t>2</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85,0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ВИ</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Внутриличностный (ВИ)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39,6</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ПТ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Похоть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088079"/>
                  </a:ext>
                </a:extLst>
              </a:tr>
              <a:tr h="295353">
                <a:tc>
                  <a:txBody>
                    <a:bodyPr/>
                    <a:lstStyle/>
                    <a:p>
                      <a:pPr algn="l" fontAlgn="b"/>
                      <a:r>
                        <a:rPr lang="ru-RU" sz="1600" b="0" i="0" u="none" strike="noStrike" dirty="0">
                          <a:solidFill>
                            <a:srgbClr val="000000"/>
                          </a:solidFill>
                          <a:effectLst/>
                          <a:latin typeface="+mj-lt"/>
                        </a:rPr>
                        <a:t>3</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76,4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ЛМ</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Логико-математический (ЛМ) </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36,3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ЛН</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Лень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105524"/>
                  </a:ext>
                </a:extLst>
              </a:tr>
              <a:tr h="543004">
                <a:tc>
                  <a:txBody>
                    <a:bodyPr/>
                    <a:lstStyle/>
                    <a:p>
                      <a:pPr algn="l" fontAlgn="b"/>
                      <a:r>
                        <a:rPr lang="ru-RU" sz="1600" b="0" i="0" u="none" strike="noStrike" dirty="0">
                          <a:solidFill>
                            <a:srgbClr val="000000"/>
                          </a:solidFill>
                          <a:effectLst/>
                          <a:latin typeface="+mj-lt"/>
                        </a:rPr>
                        <a:t>4</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32,9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ВЛ</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Вербально-Лингвистический (ВЛ)</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31,7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СУ</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Суицид</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72377"/>
                  </a:ext>
                </a:extLst>
              </a:tr>
              <a:tr h="295353">
                <a:tc>
                  <a:txBody>
                    <a:bodyPr/>
                    <a:lstStyle/>
                    <a:p>
                      <a:pPr algn="l" fontAlgn="b"/>
                      <a:r>
                        <a:rPr lang="ru-RU" sz="1600" b="0" i="0" u="none" strike="noStrike" dirty="0">
                          <a:solidFill>
                            <a:srgbClr val="000000"/>
                          </a:solidFill>
                          <a:effectLst/>
                          <a:latin typeface="+mj-lt"/>
                        </a:rPr>
                        <a:t>5</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30,2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МД</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Моторно-Двигательный (МД)</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30,4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ВВ</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Воровство, взятки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62633"/>
                  </a:ext>
                </a:extLst>
              </a:tr>
              <a:tr h="295353">
                <a:tc>
                  <a:txBody>
                    <a:bodyPr/>
                    <a:lstStyle/>
                    <a:p>
                      <a:pPr algn="l" fontAlgn="b"/>
                      <a:r>
                        <a:rPr lang="ru-RU" sz="1600" b="0" i="0" u="none" strike="noStrike" dirty="0">
                          <a:solidFill>
                            <a:srgbClr val="000000"/>
                          </a:solidFill>
                          <a:effectLst/>
                          <a:latin typeface="+mj-lt"/>
                        </a:rPr>
                        <a:t>6</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27,7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ПВ</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Подвижнический (ПВ)</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27,5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ГЗ</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Кибер-зависимость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256771"/>
                  </a:ext>
                </a:extLst>
              </a:tr>
              <a:tr h="295353">
                <a:tc>
                  <a:txBody>
                    <a:bodyPr/>
                    <a:lstStyle/>
                    <a:p>
                      <a:pPr algn="l" fontAlgn="b"/>
                      <a:r>
                        <a:rPr lang="ru-RU" sz="1600" b="0" i="0" u="none" strike="noStrike" dirty="0">
                          <a:solidFill>
                            <a:srgbClr val="000000"/>
                          </a:solidFill>
                          <a:effectLst/>
                          <a:latin typeface="+mj-lt"/>
                        </a:rPr>
                        <a:t>7</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27,1</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БК</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Бизнес-Корыстный (БК)</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26,4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ГТ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Гордыня, тщеславие</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778687"/>
                  </a:ext>
                </a:extLst>
              </a:tr>
              <a:tr h="543004">
                <a:tc>
                  <a:txBody>
                    <a:bodyPr/>
                    <a:lstStyle/>
                    <a:p>
                      <a:pPr algn="l" fontAlgn="b"/>
                      <a:r>
                        <a:rPr lang="ru-RU" sz="1600" b="0" i="0" u="none" strike="noStrike" dirty="0">
                          <a:solidFill>
                            <a:srgbClr val="000000"/>
                          </a:solidFill>
                          <a:effectLst/>
                          <a:latin typeface="+mj-lt"/>
                        </a:rPr>
                        <a:t>8</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9,5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ВП</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Визуально-пространственный (ВП)</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18,5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ЗТ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Зависть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759651"/>
                  </a:ext>
                </a:extLst>
              </a:tr>
              <a:tr h="295353">
                <a:tc>
                  <a:txBody>
                    <a:bodyPr/>
                    <a:lstStyle/>
                    <a:p>
                      <a:pPr algn="l" fontAlgn="b"/>
                      <a:r>
                        <a:rPr lang="ru-RU" sz="1600" b="0" i="0" u="none" strike="noStrike" dirty="0">
                          <a:solidFill>
                            <a:srgbClr val="000000"/>
                          </a:solidFill>
                          <a:effectLst/>
                          <a:latin typeface="+mj-lt"/>
                        </a:rPr>
                        <a:t>9</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7,9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ПР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Природный (ПР)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9,0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АР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Анорексия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546383"/>
                  </a:ext>
                </a:extLst>
              </a:tr>
              <a:tr h="295353">
                <a:tc>
                  <a:txBody>
                    <a:bodyPr/>
                    <a:lstStyle/>
                    <a:p>
                      <a:pPr algn="l" fontAlgn="b"/>
                      <a:r>
                        <a:rPr lang="ru-RU" sz="1600" b="0" i="0" u="none" strike="noStrike" dirty="0">
                          <a:solidFill>
                            <a:srgbClr val="000000"/>
                          </a:solidFill>
                          <a:effectLst/>
                          <a:latin typeface="+mj-lt"/>
                        </a:rPr>
                        <a:t>10</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5,8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МР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Музыкально-Ритмический (МР)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8,7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ЖД</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Жадность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21234"/>
                  </a:ext>
                </a:extLst>
              </a:tr>
              <a:tr h="295353">
                <a:tc>
                  <a:txBody>
                    <a:bodyPr/>
                    <a:lstStyle/>
                    <a:p>
                      <a:pPr algn="l" fontAlgn="b"/>
                      <a:r>
                        <a:rPr lang="ru-RU" sz="1600" b="0" i="0" u="none" strike="noStrike" dirty="0">
                          <a:solidFill>
                            <a:srgbClr val="000000"/>
                          </a:solidFill>
                          <a:effectLst/>
                          <a:latin typeface="+mj-lt"/>
                        </a:rPr>
                        <a:t>11</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1,1</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КР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Креативный (КР)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7,7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АН</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Алкоголизм, наркомания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82904"/>
                  </a:ext>
                </a:extLst>
              </a:tr>
              <a:tr h="303447">
                <a:tc>
                  <a:txBody>
                    <a:bodyPr/>
                    <a:lstStyle/>
                    <a:p>
                      <a:pPr algn="l" fontAlgn="b"/>
                      <a:r>
                        <a:rPr lang="ru-RU" sz="1600" b="0" i="0" u="none" strike="noStrike" dirty="0">
                          <a:solidFill>
                            <a:srgbClr val="000000"/>
                          </a:solidFill>
                          <a:effectLst/>
                          <a:latin typeface="+mj-lt"/>
                        </a:rPr>
                        <a:t>12</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МЛ</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Межличностный (МЛ)</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5,3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ЧР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Чревоугодие, булимия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314928"/>
                  </a:ext>
                </a:extLst>
              </a:tr>
            </a:tbl>
          </a:graphicData>
        </a:graphic>
      </p:graphicFrame>
    </p:spTree>
    <p:extLst>
      <p:ext uri="{BB962C8B-B14F-4D97-AF65-F5344CB8AC3E}">
        <p14:creationId xmlns:p14="http://schemas.microsoft.com/office/powerpoint/2010/main" val="4097910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287B-6022-772E-B21C-85E9236C7CDD}"/>
              </a:ext>
            </a:extLst>
          </p:cNvPr>
          <p:cNvSpPr>
            <a:spLocks noGrp="1"/>
          </p:cNvSpPr>
          <p:nvPr>
            <p:ph type="title"/>
          </p:nvPr>
        </p:nvSpPr>
        <p:spPr>
          <a:xfrm>
            <a:off x="464737" y="19050"/>
            <a:ext cx="7772400" cy="1143000"/>
          </a:xfrm>
        </p:spPr>
        <p:txBody>
          <a:bodyPr/>
          <a:lstStyle/>
          <a:p>
            <a:r>
              <a:rPr lang="ru-RU" altLang="en-US" sz="4000" dirty="0">
                <a:solidFill>
                  <a:schemeClr val="accent2"/>
                </a:solidFill>
              </a:rPr>
              <a:t>Сознательная и</a:t>
            </a:r>
            <a:r>
              <a:rPr lang="en-US" altLang="en-US" sz="4000" dirty="0">
                <a:solidFill>
                  <a:schemeClr val="accent2"/>
                </a:solidFill>
              </a:rPr>
              <a:t> </a:t>
            </a:r>
            <a:r>
              <a:rPr lang="ru-RU" altLang="en-US" sz="4000" dirty="0">
                <a:solidFill>
                  <a:schemeClr val="accent2"/>
                </a:solidFill>
              </a:rPr>
              <a:t>бессознательная реакция</a:t>
            </a:r>
            <a:r>
              <a:rPr lang="en-US" altLang="en-US" sz="4000" dirty="0">
                <a:solidFill>
                  <a:schemeClr val="accent2"/>
                </a:solidFill>
              </a:rPr>
              <a:t>. </a:t>
            </a:r>
            <a:r>
              <a:rPr lang="ru-RU" altLang="en-US" sz="4000" dirty="0">
                <a:solidFill>
                  <a:schemeClr val="accent2"/>
                </a:solidFill>
              </a:rPr>
              <a:t> Что важней?</a:t>
            </a:r>
            <a:endParaRPr lang="ru-RU" sz="4000" dirty="0"/>
          </a:p>
        </p:txBody>
      </p:sp>
      <p:sp>
        <p:nvSpPr>
          <p:cNvPr id="4" name="Slide Number Placeholder 3">
            <a:extLst>
              <a:ext uri="{FF2B5EF4-FFF2-40B4-BE49-F238E27FC236}">
                <a16:creationId xmlns:a16="http://schemas.microsoft.com/office/drawing/2014/main" id="{049C050A-2D5E-5A6C-368D-7FBCE34080D7}"/>
              </a:ext>
            </a:extLst>
          </p:cNvPr>
          <p:cNvSpPr>
            <a:spLocks noGrp="1"/>
          </p:cNvSpPr>
          <p:nvPr>
            <p:ph type="sldNum" sz="quarter" idx="12"/>
          </p:nvPr>
        </p:nvSpPr>
        <p:spPr/>
        <p:txBody>
          <a:bodyPr/>
          <a:lstStyle/>
          <a:p>
            <a:pPr>
              <a:defRPr/>
            </a:pPr>
            <a:fld id="{E6D98964-9827-4D6F-AF97-D13E6D3C32A9}" type="slidenum">
              <a:rPr lang="ru-RU" altLang="ru-RU" smtClean="0"/>
              <a:pPr>
                <a:defRPr/>
              </a:pPr>
              <a:t>24</a:t>
            </a:fld>
            <a:endParaRPr lang="ru-RU" altLang="ru-RU" dirty="0"/>
          </a:p>
        </p:txBody>
      </p:sp>
      <p:graphicFrame>
        <p:nvGraphicFramePr>
          <p:cNvPr id="3" name="Table 2">
            <a:extLst>
              <a:ext uri="{FF2B5EF4-FFF2-40B4-BE49-F238E27FC236}">
                <a16:creationId xmlns:a16="http://schemas.microsoft.com/office/drawing/2014/main" id="{02564C32-8C94-A416-B1B3-C2ABCBEB9D4A}"/>
              </a:ext>
            </a:extLst>
          </p:cNvPr>
          <p:cNvGraphicFramePr>
            <a:graphicFrameLocks noGrp="1"/>
          </p:cNvGraphicFramePr>
          <p:nvPr>
            <p:extLst>
              <p:ext uri="{D42A27DB-BD31-4B8C-83A1-F6EECF244321}">
                <p14:modId xmlns:p14="http://schemas.microsoft.com/office/powerpoint/2010/main" val="1193035261"/>
              </p:ext>
            </p:extLst>
          </p:nvPr>
        </p:nvGraphicFramePr>
        <p:xfrm>
          <a:off x="346365" y="3602182"/>
          <a:ext cx="8111836" cy="2774930"/>
        </p:xfrm>
        <a:graphic>
          <a:graphicData uri="http://schemas.openxmlformats.org/drawingml/2006/table">
            <a:tbl>
              <a:tblPr/>
              <a:tblGrid>
                <a:gridCol w="889686">
                  <a:extLst>
                    <a:ext uri="{9D8B030D-6E8A-4147-A177-3AD203B41FA5}">
                      <a16:colId xmlns:a16="http://schemas.microsoft.com/office/drawing/2014/main" val="368367831"/>
                    </a:ext>
                  </a:extLst>
                </a:gridCol>
                <a:gridCol w="515868">
                  <a:extLst>
                    <a:ext uri="{9D8B030D-6E8A-4147-A177-3AD203B41FA5}">
                      <a16:colId xmlns:a16="http://schemas.microsoft.com/office/drawing/2014/main" val="3224111937"/>
                    </a:ext>
                  </a:extLst>
                </a:gridCol>
                <a:gridCol w="515868">
                  <a:extLst>
                    <a:ext uri="{9D8B030D-6E8A-4147-A177-3AD203B41FA5}">
                      <a16:colId xmlns:a16="http://schemas.microsoft.com/office/drawing/2014/main" val="1463105167"/>
                    </a:ext>
                  </a:extLst>
                </a:gridCol>
                <a:gridCol w="2579339">
                  <a:extLst>
                    <a:ext uri="{9D8B030D-6E8A-4147-A177-3AD203B41FA5}">
                      <a16:colId xmlns:a16="http://schemas.microsoft.com/office/drawing/2014/main" val="65684918"/>
                    </a:ext>
                  </a:extLst>
                </a:gridCol>
                <a:gridCol w="515868">
                  <a:extLst>
                    <a:ext uri="{9D8B030D-6E8A-4147-A177-3AD203B41FA5}">
                      <a16:colId xmlns:a16="http://schemas.microsoft.com/office/drawing/2014/main" val="538822426"/>
                    </a:ext>
                  </a:extLst>
                </a:gridCol>
                <a:gridCol w="515868">
                  <a:extLst>
                    <a:ext uri="{9D8B030D-6E8A-4147-A177-3AD203B41FA5}">
                      <a16:colId xmlns:a16="http://schemas.microsoft.com/office/drawing/2014/main" val="615037641"/>
                    </a:ext>
                  </a:extLst>
                </a:gridCol>
                <a:gridCol w="2579339">
                  <a:extLst>
                    <a:ext uri="{9D8B030D-6E8A-4147-A177-3AD203B41FA5}">
                      <a16:colId xmlns:a16="http://schemas.microsoft.com/office/drawing/2014/main" val="3571742566"/>
                    </a:ext>
                  </a:extLst>
                </a:gridCol>
              </a:tblGrid>
              <a:tr h="218385">
                <a:tc>
                  <a:txBody>
                    <a:bodyPr/>
                    <a:lstStyle/>
                    <a:p>
                      <a:pPr algn="l" fontAlgn="b"/>
                      <a:r>
                        <a:rPr lang="ru-RU" sz="900" b="0" i="0" u="none" strike="noStrike" dirty="0">
                          <a:solidFill>
                            <a:srgbClr val="000000"/>
                          </a:solidFill>
                          <a:effectLst/>
                          <a:latin typeface="Calibri" panose="020F0502020204030204" pitchFamily="34" charset="0"/>
                        </a:rPr>
                        <a:t> </a:t>
                      </a:r>
                    </a:p>
                  </a:txBody>
                  <a:tcPr marL="4354" marR="4354" marT="43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dirty="0">
                          <a:solidFill>
                            <a:srgbClr val="000000"/>
                          </a:solidFill>
                          <a:effectLst/>
                          <a:latin typeface="Calibri" panose="020F0502020204030204" pitchFamily="34" charset="0"/>
                        </a:rPr>
                        <a:t>MI(IE+YN)</a:t>
                      </a:r>
                    </a:p>
                  </a:txBody>
                  <a:tcPr marL="4354" marR="4354" marT="43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900" b="0" i="0" u="none" strike="noStrike" dirty="0">
                          <a:solidFill>
                            <a:srgbClr val="000000"/>
                          </a:solidFill>
                          <a:effectLst/>
                          <a:latin typeface="Calibri" panose="020F0502020204030204" pitchFamily="34" charset="0"/>
                        </a:rPr>
                        <a:t>Грехи(</a:t>
                      </a:r>
                      <a:r>
                        <a:rPr lang="en-US" sz="900" b="0" i="0" u="none" strike="noStrike" dirty="0">
                          <a:solidFill>
                            <a:srgbClr val="000000"/>
                          </a:solidFill>
                          <a:effectLst/>
                          <a:latin typeface="Calibri" panose="020F0502020204030204" pitchFamily="34" charset="0"/>
                        </a:rPr>
                        <a:t>IE+YN)</a:t>
                      </a:r>
                    </a:p>
                  </a:txBody>
                  <a:tcPr marL="4354" marR="4354" marT="43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82425733"/>
                  </a:ext>
                </a:extLst>
              </a:tr>
              <a:tr h="212560">
                <a:tc>
                  <a:txBody>
                    <a:bodyPr/>
                    <a:lstStyle/>
                    <a:p>
                      <a:pPr algn="r" fontAlgn="b"/>
                      <a:r>
                        <a:rPr lang="ru-RU" sz="900" b="0" i="0" u="none" strike="noStrike" dirty="0">
                          <a:solidFill>
                            <a:srgbClr val="000000"/>
                          </a:solidFill>
                          <a:effectLst/>
                          <a:latin typeface="Calibri" panose="020F0502020204030204" pitchFamily="34" charset="0"/>
                        </a:rPr>
                        <a:t>1</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100,0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ВИ</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Внутриличностный (ВИ)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48,4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похоть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495087"/>
                  </a:ext>
                </a:extLst>
              </a:tr>
              <a:tr h="212560">
                <a:tc>
                  <a:txBody>
                    <a:bodyPr/>
                    <a:lstStyle/>
                    <a:p>
                      <a:pPr algn="r" fontAlgn="b"/>
                      <a:r>
                        <a:rPr lang="ru-RU" sz="900" b="0" i="0" u="none" strike="noStrike" dirty="0">
                          <a:solidFill>
                            <a:srgbClr val="000000"/>
                          </a:solidFill>
                          <a:effectLst/>
                          <a:latin typeface="Calibri" panose="020F0502020204030204" pitchFamily="34" charset="0"/>
                        </a:rPr>
                        <a:t>2</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95,3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ЛМ</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Логико-математический (ЛМ) </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46,6</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ЛН</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лень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789297"/>
                  </a:ext>
                </a:extLst>
              </a:tr>
              <a:tr h="212560">
                <a:tc>
                  <a:txBody>
                    <a:bodyPr/>
                    <a:lstStyle/>
                    <a:p>
                      <a:pPr algn="r" fontAlgn="b"/>
                      <a:r>
                        <a:rPr lang="ru-RU" sz="900" b="0" i="0" u="none" strike="noStrike" dirty="0">
                          <a:solidFill>
                            <a:srgbClr val="000000"/>
                          </a:solidFill>
                          <a:effectLst/>
                          <a:latin typeface="Calibri" panose="020F0502020204030204" pitchFamily="34" charset="0"/>
                        </a:rPr>
                        <a:t>3</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86,5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ФИ</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Философский (ФИ)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41,3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гордыня, тщеславие</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360291"/>
                  </a:ext>
                </a:extLst>
              </a:tr>
              <a:tr h="212560">
                <a:tc>
                  <a:txBody>
                    <a:bodyPr/>
                    <a:lstStyle/>
                    <a:p>
                      <a:pPr algn="r" fontAlgn="b"/>
                      <a:r>
                        <a:rPr lang="ru-RU" sz="900" b="0" i="0" u="none" strike="noStrike" dirty="0">
                          <a:solidFill>
                            <a:srgbClr val="000000"/>
                          </a:solidFill>
                          <a:effectLst/>
                          <a:latin typeface="Calibri" panose="020F0502020204030204" pitchFamily="34" charset="0"/>
                        </a:rPr>
                        <a:t>4</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59,2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ВП</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Визуально-пространственный (ВП)</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34,8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ГЯ</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гнев, ярость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7255"/>
                  </a:ext>
                </a:extLst>
              </a:tr>
              <a:tr h="212560">
                <a:tc>
                  <a:txBody>
                    <a:bodyPr/>
                    <a:lstStyle/>
                    <a:p>
                      <a:pPr algn="r" fontAlgn="b"/>
                      <a:r>
                        <a:rPr lang="ru-RU" sz="900" b="0" i="0" u="none" strike="noStrike" dirty="0">
                          <a:solidFill>
                            <a:srgbClr val="000000"/>
                          </a:solidFill>
                          <a:effectLst/>
                          <a:latin typeface="Calibri" panose="020F0502020204030204" pitchFamily="34" charset="0"/>
                        </a:rPr>
                        <a:t>5</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48,8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МД</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Моторно-Двигательный (МД)</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31,7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ЖД</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жадность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033654"/>
                  </a:ext>
                </a:extLst>
              </a:tr>
              <a:tr h="212560">
                <a:tc>
                  <a:txBody>
                    <a:bodyPr/>
                    <a:lstStyle/>
                    <a:p>
                      <a:pPr algn="r" fontAlgn="b"/>
                      <a:r>
                        <a:rPr lang="ru-RU" sz="900" b="0" i="0" u="none" strike="noStrike" dirty="0">
                          <a:solidFill>
                            <a:srgbClr val="000000"/>
                          </a:solidFill>
                          <a:effectLst/>
                          <a:latin typeface="Calibri" panose="020F0502020204030204" pitchFamily="34" charset="0"/>
                        </a:rPr>
                        <a:t>6</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36,7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Природный (ПР)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17,1</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СУ</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суицид</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606199"/>
                  </a:ext>
                </a:extLst>
              </a:tr>
              <a:tr h="212560">
                <a:tc>
                  <a:txBody>
                    <a:bodyPr/>
                    <a:lstStyle/>
                    <a:p>
                      <a:pPr algn="r" fontAlgn="b"/>
                      <a:r>
                        <a:rPr lang="ru-RU" sz="900" b="0" i="0" u="none" strike="noStrike" dirty="0">
                          <a:solidFill>
                            <a:srgbClr val="000000"/>
                          </a:solidFill>
                          <a:effectLst/>
                          <a:latin typeface="Calibri" panose="020F0502020204030204" pitchFamily="34" charset="0"/>
                        </a:rPr>
                        <a:t>7</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36,6</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ПВ</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Подвижнический (ПВ)</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16,4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ВВ</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воровство, взятки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478258"/>
                  </a:ext>
                </a:extLst>
              </a:tr>
              <a:tr h="212560">
                <a:tc>
                  <a:txBody>
                    <a:bodyPr/>
                    <a:lstStyle/>
                    <a:p>
                      <a:pPr algn="r" fontAlgn="b"/>
                      <a:r>
                        <a:rPr lang="ru-RU" sz="900" b="0" i="0" u="none" strike="noStrike" dirty="0">
                          <a:solidFill>
                            <a:srgbClr val="000000"/>
                          </a:solidFill>
                          <a:effectLst/>
                          <a:latin typeface="Calibri" panose="020F0502020204030204" pitchFamily="34" charset="0"/>
                        </a:rPr>
                        <a:t>8</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33,0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КР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Креативный (КР)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14,9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ГЗ</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кибер-зависимость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241703"/>
                  </a:ext>
                </a:extLst>
              </a:tr>
              <a:tr h="212560">
                <a:tc>
                  <a:txBody>
                    <a:bodyPr/>
                    <a:lstStyle/>
                    <a:p>
                      <a:pPr algn="r" fontAlgn="b"/>
                      <a:r>
                        <a:rPr lang="ru-RU" sz="900" b="0" i="0" u="none" strike="noStrike" dirty="0">
                          <a:solidFill>
                            <a:srgbClr val="000000"/>
                          </a:solidFill>
                          <a:effectLst/>
                          <a:latin typeface="Calibri" panose="020F0502020204030204" pitchFamily="34" charset="0"/>
                        </a:rPr>
                        <a:t>9</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17,8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ВЛ</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Вербально-Лингвистический (ВЛ)</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ЗТ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зависть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1301"/>
                  </a:ext>
                </a:extLst>
              </a:tr>
              <a:tr h="212560">
                <a:tc>
                  <a:txBody>
                    <a:bodyPr/>
                    <a:lstStyle/>
                    <a:p>
                      <a:pPr algn="r" fontAlgn="b"/>
                      <a:r>
                        <a:rPr lang="ru-RU" sz="900" b="0" i="0" u="none" strike="noStrike" dirty="0">
                          <a:solidFill>
                            <a:srgbClr val="000000"/>
                          </a:solidFill>
                          <a:effectLst/>
                          <a:latin typeface="Calibri" panose="020F0502020204030204" pitchFamily="34" charset="0"/>
                        </a:rPr>
                        <a:t>10</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14,7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БК</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Бизнес-Корыстный (БК)</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анорексия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48008"/>
                  </a:ext>
                </a:extLst>
              </a:tr>
              <a:tr h="212560">
                <a:tc>
                  <a:txBody>
                    <a:bodyPr/>
                    <a:lstStyle/>
                    <a:p>
                      <a:pPr algn="r" fontAlgn="b"/>
                      <a:r>
                        <a:rPr lang="ru-RU" sz="900" b="0" i="0" u="none" strike="noStrike" dirty="0">
                          <a:solidFill>
                            <a:srgbClr val="000000"/>
                          </a:solidFill>
                          <a:effectLst/>
                          <a:latin typeface="Calibri" panose="020F0502020204030204" pitchFamily="34" charset="0"/>
                        </a:rPr>
                        <a:t>11</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Музыкально-Ритмический (МР)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АН</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алкоголизм, наркомания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023594"/>
                  </a:ext>
                </a:extLst>
              </a:tr>
              <a:tr h="218385">
                <a:tc>
                  <a:txBody>
                    <a:bodyPr/>
                    <a:lstStyle/>
                    <a:p>
                      <a:pPr algn="r" fontAlgn="b"/>
                      <a:r>
                        <a:rPr lang="ru-RU" sz="900" b="0" i="0" u="none" strike="noStrike" dirty="0">
                          <a:solidFill>
                            <a:srgbClr val="000000"/>
                          </a:solidFill>
                          <a:effectLst/>
                          <a:latin typeface="Calibri" panose="020F0502020204030204" pitchFamily="34" charset="0"/>
                        </a:rPr>
                        <a:t>12</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МЛ</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Межличностный (МЛ)</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2,9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ЧР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чревоугодие, булимия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254620"/>
                  </a:ext>
                </a:extLst>
              </a:tr>
            </a:tbl>
          </a:graphicData>
        </a:graphic>
      </p:graphicFrame>
      <p:pic>
        <p:nvPicPr>
          <p:cNvPr id="8" name="Picture 7">
            <a:extLst>
              <a:ext uri="{FF2B5EF4-FFF2-40B4-BE49-F238E27FC236}">
                <a16:creationId xmlns:a16="http://schemas.microsoft.com/office/drawing/2014/main" id="{D85B584F-0FF6-E31D-CDED-F4CC86990FC3}"/>
              </a:ext>
            </a:extLst>
          </p:cNvPr>
          <p:cNvPicPr>
            <a:picLocks noChangeAspect="1"/>
          </p:cNvPicPr>
          <p:nvPr/>
        </p:nvPicPr>
        <p:blipFill>
          <a:blip r:embed="rId3"/>
          <a:stretch>
            <a:fillRect/>
          </a:stretch>
        </p:blipFill>
        <p:spPr>
          <a:xfrm>
            <a:off x="464737" y="1274548"/>
            <a:ext cx="3053031" cy="2306782"/>
          </a:xfrm>
          <a:prstGeom prst="rect">
            <a:avLst/>
          </a:prstGeom>
        </p:spPr>
      </p:pic>
      <p:pic>
        <p:nvPicPr>
          <p:cNvPr id="9" name="Picture 8">
            <a:extLst>
              <a:ext uri="{FF2B5EF4-FFF2-40B4-BE49-F238E27FC236}">
                <a16:creationId xmlns:a16="http://schemas.microsoft.com/office/drawing/2014/main" id="{4E2D9776-D440-A91D-7A0B-7E89C36F96BB}"/>
              </a:ext>
            </a:extLst>
          </p:cNvPr>
          <p:cNvPicPr>
            <a:picLocks noChangeAspect="1"/>
          </p:cNvPicPr>
          <p:nvPr/>
        </p:nvPicPr>
        <p:blipFill>
          <a:blip r:embed="rId4"/>
          <a:stretch>
            <a:fillRect/>
          </a:stretch>
        </p:blipFill>
        <p:spPr>
          <a:xfrm>
            <a:off x="4846468" y="1295400"/>
            <a:ext cx="3390669" cy="2306782"/>
          </a:xfrm>
          <a:prstGeom prst="rect">
            <a:avLst/>
          </a:prstGeom>
        </p:spPr>
      </p:pic>
    </p:spTree>
    <p:extLst>
      <p:ext uri="{BB962C8B-B14F-4D97-AF65-F5344CB8AC3E}">
        <p14:creationId xmlns:p14="http://schemas.microsoft.com/office/powerpoint/2010/main" val="33787289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9B75-F9A6-4AB4-DFA5-932DE14DD6C3}"/>
              </a:ext>
            </a:extLst>
          </p:cNvPr>
          <p:cNvSpPr>
            <a:spLocks noGrp="1"/>
          </p:cNvSpPr>
          <p:nvPr>
            <p:ph type="title"/>
          </p:nvPr>
        </p:nvSpPr>
        <p:spPr>
          <a:xfrm>
            <a:off x="211016" y="0"/>
            <a:ext cx="8126604" cy="1125415"/>
          </a:xfrm>
        </p:spPr>
        <p:txBody>
          <a:bodyPr/>
          <a:lstStyle/>
          <a:p>
            <a:r>
              <a:rPr lang="ru-RU" sz="3600" dirty="0">
                <a:solidFill>
                  <a:schemeClr val="accent2"/>
                </a:solidFill>
              </a:rPr>
              <a:t>Расчет уровня праведности </a:t>
            </a:r>
            <a:r>
              <a:rPr lang="en-US" sz="3600" dirty="0">
                <a:solidFill>
                  <a:schemeClr val="accent2"/>
                </a:solidFill>
              </a:rPr>
              <a:t>VSR (</a:t>
            </a:r>
            <a:r>
              <a:rPr lang="ru-RU" sz="3600" dirty="0">
                <a:solidFill>
                  <a:schemeClr val="accent2"/>
                </a:solidFill>
              </a:rPr>
              <a:t>соотношение достоинства</a:t>
            </a:r>
            <a:r>
              <a:rPr lang="en-US" sz="3600" dirty="0">
                <a:solidFill>
                  <a:schemeClr val="accent2"/>
                </a:solidFill>
              </a:rPr>
              <a:t>/</a:t>
            </a:r>
            <a:r>
              <a:rPr lang="ru-RU" sz="3600" dirty="0">
                <a:solidFill>
                  <a:schemeClr val="accent2"/>
                </a:solidFill>
              </a:rPr>
              <a:t>пороки)</a:t>
            </a:r>
            <a:endParaRPr lang="ru-RU"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F3EEB-02BD-F4D9-F300-B3A1BF494C80}"/>
                  </a:ext>
                </a:extLst>
              </p:cNvPr>
              <p:cNvSpPr>
                <a:spLocks noGrp="1"/>
              </p:cNvSpPr>
              <p:nvPr>
                <p:ph idx="1"/>
              </p:nvPr>
            </p:nvSpPr>
            <p:spPr>
              <a:xfrm>
                <a:off x="211016" y="1125415"/>
                <a:ext cx="6923314" cy="4823209"/>
              </a:xfrm>
            </p:spPr>
            <p:txBody>
              <a:bodyPr/>
              <a:lstStyle/>
              <a:p>
                <a:pPr marL="0" indent="0">
                  <a:buNone/>
                </a:pPr>
                <a14:m>
                  <m:oMathPara xmlns:m="http://schemas.openxmlformats.org/officeDocument/2006/math">
                    <m:oMathParaPr>
                      <m:jc m:val="centerGroup"/>
                    </m:oMathParaPr>
                    <m:oMath xmlns:m="http://schemas.openxmlformats.org/officeDocument/2006/math">
                      <m:r>
                        <a:rPr lang="ru-RU" sz="3200" i="1" smtClean="0">
                          <a:effectLst/>
                          <a:latin typeface="Cambria Math" panose="02040503050406030204" pitchFamily="18" charset="0"/>
                          <a:ea typeface="Times New Roman" panose="02020603050405020304" pitchFamily="18" charset="0"/>
                          <a:cs typeface="Times New Roman" panose="02020603050405020304" pitchFamily="18" charset="0"/>
                        </a:rPr>
                        <m:t>𝑉𝑆𝑅</m:t>
                      </m:r>
                      <m:r>
                        <a:rPr lang="ru-RU" sz="3200" i="1" smtClean="0">
                          <a:effectLst/>
                          <a:latin typeface="Cambria Math" panose="02040503050406030204" pitchFamily="18" charset="0"/>
                          <a:ea typeface="Times New Roman" panose="02020603050405020304" pitchFamily="18" charset="0"/>
                          <a:cs typeface="Times New Roman" panose="02020603050405020304" pitchFamily="18" charset="0"/>
                        </a:rPr>
                        <m:t>=100%−100%∗</m:t>
                      </m:r>
                      <m:f>
                        <m:fPr>
                          <m:ctrlPr>
                            <a:rPr lang="ru-RU" sz="3200" i="1">
                              <a:effectLst/>
                              <a:latin typeface="Cambria Math" panose="02040503050406030204" pitchFamily="18" charset="0"/>
                              <a:ea typeface="Times New Roman" panose="02020603050405020304" pitchFamily="18" charset="0"/>
                            </a:rPr>
                          </m:ctrlPr>
                        </m:fPr>
                        <m:num>
                          <m:f>
                            <m:fPr>
                              <m:ctrlPr>
                                <a:rPr lang="ru-RU" sz="3200" i="1">
                                  <a:effectLst/>
                                  <a:latin typeface="Cambria Math" panose="02040503050406030204" pitchFamily="18" charset="0"/>
                                  <a:ea typeface="Times New Roman" panose="02020603050405020304" pitchFamily="18" charset="0"/>
                                </a:rPr>
                              </m:ctrlPr>
                            </m:fPr>
                            <m:num>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𝑆𝑟</m:t>
                              </m:r>
                            </m:num>
                            <m:den>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𝐼𝐸𝑟</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𝐹𝑟</m:t>
                          </m:r>
                        </m:num>
                        <m:den>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24</m:t>
                          </m:r>
                        </m:den>
                      </m:f>
                    </m:oMath>
                  </m:oMathPara>
                </a14:m>
                <a:endParaRPr lang="en-US" dirty="0"/>
              </a:p>
              <a:p>
                <a:pPr marL="0" indent="0">
                  <a:buNone/>
                </a:pPr>
                <a:r>
                  <a:rPr lang="ru-RU" dirty="0">
                    <a:ea typeface="Times New Roman" panose="02020603050405020304" pitchFamily="18" charset="0"/>
                    <a:cs typeface="Times New Roman" panose="02020603050405020304" pitchFamily="18" charset="0"/>
                  </a:rPr>
                  <a:t>Где</a:t>
                </a:r>
                <a:r>
                  <a:rPr lang="en-US" dirty="0">
                    <a:ea typeface="Times New Roman" panose="02020603050405020304" pitchFamily="18" charset="0"/>
                    <a:cs typeface="Times New Roman" panose="02020603050405020304" pitchFamily="18" charset="0"/>
                  </a:rPr>
                  <a:t>:</a:t>
                </a:r>
                <a:r>
                  <a:rPr lang="ru-RU" dirty="0">
                    <a:ea typeface="Times New Roman" panose="02020603050405020304" pitchFamily="18" charset="0"/>
                    <a:cs typeface="Times New Roman" panose="02020603050405020304" pitchFamily="18" charset="0"/>
                  </a:rPr>
                  <a:t> </a:t>
                </a:r>
                <a14:m>
                  <m:oMath xmlns:m="http://schemas.openxmlformats.org/officeDocument/2006/math">
                    <m:r>
                      <a:rPr lang="en-US" sz="3200" i="1" smtClean="0">
                        <a:effectLst/>
                        <a:latin typeface="Cambria Math" panose="02040503050406030204" pitchFamily="18" charset="0"/>
                        <a:ea typeface="Times New Roman" panose="02020603050405020304" pitchFamily="18" charset="0"/>
                        <a:cs typeface="Times New Roman" panose="02020603050405020304" pitchFamily="18" charset="0"/>
                      </a:rPr>
                      <m:t>𝐼𝐸𝑟</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ru-RU" sz="3200" i="1" smtClean="0">
                            <a:effectLst/>
                            <a:latin typeface="Cambria Math" panose="02040503050406030204" pitchFamily="18" charset="0"/>
                            <a:ea typeface="Times New Roman" panose="02020603050405020304" pitchFamily="18" charset="0"/>
                          </a:rPr>
                        </m:ctrlPr>
                      </m:naryPr>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ru-RU" sz="3200" i="1">
                                <a:effectLst/>
                                <a:latin typeface="Cambria Math" panose="02040503050406030204" pitchFamily="18" charset="0"/>
                                <a:ea typeface="Times New Roman" panose="02020603050405020304" pitchFamily="18" charset="0"/>
                              </a:rPr>
                            </m:ctrlPr>
                          </m:dPr>
                          <m:e>
                            <m:eqArr>
                              <m:eqArrPr>
                                <m:ctrlPr>
                                  <a:rPr lang="ru-RU" sz="3200" i="1">
                                    <a:effectLst/>
                                    <a:latin typeface="Cambria Math" panose="02040503050406030204" pitchFamily="18" charset="0"/>
                                    <a:ea typeface="Times New Roman" panose="02020603050405020304" pitchFamily="18" charset="0"/>
                                  </a:rPr>
                                </m:ctrlPr>
                              </m:eqArrPr>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𝐼𝐸𝑥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e>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&lt;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𝐼𝐸𝑥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e>
                    </m:nary>
                  </m:oMath>
                </a14:m>
                <a:endParaRPr lang="ru-RU" sz="32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buNone/>
                </a:pPr>
                <a:endParaRPr lang="en-US" sz="32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smtClean="0">
                          <a:effectLst/>
                          <a:latin typeface="Cambria Math" panose="02040503050406030204" pitchFamily="18" charset="0"/>
                          <a:ea typeface="Times New Roman" panose="02020603050405020304" pitchFamily="18" charset="0"/>
                          <a:cs typeface="Times New Roman" panose="02020603050405020304" pitchFamily="18" charset="0"/>
                        </a:rPr>
                        <m:t>𝐹𝑟</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ru-RU" sz="3200" i="1">
                              <a:effectLst/>
                              <a:latin typeface="Cambria Math" panose="02040503050406030204" pitchFamily="18" charset="0"/>
                              <a:ea typeface="Times New Roman" panose="02020603050405020304" pitchFamily="18" charset="0"/>
                            </a:rPr>
                          </m:ctrlPr>
                        </m:naryPr>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ru-RU" sz="3200" i="1">
                                  <a:effectLst/>
                                  <a:latin typeface="Cambria Math" panose="02040503050406030204" pitchFamily="18" charset="0"/>
                                  <a:ea typeface="Times New Roman" panose="02020603050405020304" pitchFamily="18" charset="0"/>
                                </a:rPr>
                              </m:ctrlPr>
                            </m:dPr>
                            <m:e>
                              <m:eqArr>
                                <m:eqArrPr>
                                  <m:ctrlPr>
                                    <a:rPr lang="ru-RU" sz="3200" i="1">
                                      <a:effectLst/>
                                      <a:latin typeface="Cambria Math" panose="02040503050406030204" pitchFamily="18" charset="0"/>
                                      <a:ea typeface="Times New Roman" panose="02020603050405020304" pitchFamily="18" charset="0"/>
                                    </a:rPr>
                                  </m:ctrlPr>
                                </m:eqArrPr>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𝐹𝑥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e>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&lt;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𝐹𝑥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e>
                      </m:nary>
                    </m:oMath>
                  </m:oMathPara>
                </a14:m>
                <a:endParaRPr lang="ru-RU" dirty="0"/>
              </a:p>
            </p:txBody>
          </p:sp>
        </mc:Choice>
        <mc:Fallback xmlns="">
          <p:sp>
            <p:nvSpPr>
              <p:cNvPr id="3" name="Content Placeholder 2">
                <a:extLst>
                  <a:ext uri="{FF2B5EF4-FFF2-40B4-BE49-F238E27FC236}">
                    <a16:creationId xmlns:a16="http://schemas.microsoft.com/office/drawing/2014/main" id="{EF6F3EEB-02BD-F4D9-F300-B3A1BF494C80}"/>
                  </a:ext>
                </a:extLst>
              </p:cNvPr>
              <p:cNvSpPr>
                <a:spLocks noGrp="1" noRot="1" noChangeAspect="1" noMove="1" noResize="1" noEditPoints="1" noAdjustHandles="1" noChangeArrowheads="1" noChangeShapeType="1" noTextEdit="1"/>
              </p:cNvSpPr>
              <p:nvPr>
                <p:ph idx="1"/>
              </p:nvPr>
            </p:nvSpPr>
            <p:spPr>
              <a:xfrm>
                <a:off x="211016" y="1125415"/>
                <a:ext cx="6923314" cy="4823209"/>
              </a:xfrm>
              <a:blipFill>
                <a:blip r:embed="rId3"/>
                <a:stretch>
                  <a:fillRect l="-2291"/>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303C8FD5-45BB-4704-3F22-696FA710E945}"/>
              </a:ext>
            </a:extLst>
          </p:cNvPr>
          <p:cNvSpPr>
            <a:spLocks noGrp="1"/>
          </p:cNvSpPr>
          <p:nvPr>
            <p:ph type="sldNum" sz="quarter" idx="12"/>
          </p:nvPr>
        </p:nvSpPr>
        <p:spPr/>
        <p:txBody>
          <a:bodyPr/>
          <a:lstStyle/>
          <a:p>
            <a:pPr>
              <a:defRPr/>
            </a:pPr>
            <a:fld id="{E6D98964-9827-4D6F-AF97-D13E6D3C32A9}" type="slidenum">
              <a:rPr lang="ru-RU" altLang="ru-RU" smtClean="0"/>
              <a:pPr>
                <a:defRPr/>
              </a:pPr>
              <a:t>25</a:t>
            </a:fld>
            <a:endParaRPr lang="ru-RU" altLang="ru-RU" dirty="0"/>
          </a:p>
        </p:txBody>
      </p:sp>
      <p:sp>
        <p:nvSpPr>
          <p:cNvPr id="6" name="TextBox 5">
            <a:extLst>
              <a:ext uri="{FF2B5EF4-FFF2-40B4-BE49-F238E27FC236}">
                <a16:creationId xmlns:a16="http://schemas.microsoft.com/office/drawing/2014/main" id="{BBE048FA-9AA8-AE64-7CB5-26DB5A1D5AB0}"/>
              </a:ext>
            </a:extLst>
          </p:cNvPr>
          <p:cNvSpPr txBox="1"/>
          <p:nvPr/>
        </p:nvSpPr>
        <p:spPr>
          <a:xfrm>
            <a:off x="6893169" y="2432928"/>
            <a:ext cx="1793631" cy="1200329"/>
          </a:xfrm>
          <a:prstGeom prst="rect">
            <a:avLst/>
          </a:prstGeom>
          <a:noFill/>
        </p:spPr>
        <p:txBody>
          <a:bodyPr wrap="square">
            <a:spAutoFit/>
          </a:bodyPr>
          <a:lstStyle/>
          <a:p>
            <a:r>
              <a:rPr lang="ru-RU" sz="1800" dirty="0"/>
              <a:t>количество </a:t>
            </a:r>
            <a:r>
              <a:rPr lang="en-US" dirty="0"/>
              <a:t>I-E </a:t>
            </a:r>
            <a:r>
              <a:rPr lang="ru-RU" sz="1800" dirty="0"/>
              <a:t>реакций, превышающих порог</a:t>
            </a:r>
            <a:endParaRPr lang="ru-RU" dirty="0"/>
          </a:p>
        </p:txBody>
      </p:sp>
      <p:sp>
        <p:nvSpPr>
          <p:cNvPr id="12" name="TextBox 11">
            <a:extLst>
              <a:ext uri="{FF2B5EF4-FFF2-40B4-BE49-F238E27FC236}">
                <a16:creationId xmlns:a16="http://schemas.microsoft.com/office/drawing/2014/main" id="{03BCAB1B-D532-4F41-21FE-FB462864F2F4}"/>
              </a:ext>
            </a:extLst>
          </p:cNvPr>
          <p:cNvSpPr txBox="1"/>
          <p:nvPr/>
        </p:nvSpPr>
        <p:spPr>
          <a:xfrm>
            <a:off x="6893169" y="4288972"/>
            <a:ext cx="1905000" cy="1200329"/>
          </a:xfrm>
          <a:prstGeom prst="rect">
            <a:avLst/>
          </a:prstGeom>
          <a:noFill/>
        </p:spPr>
        <p:txBody>
          <a:bodyPr wrap="square">
            <a:spAutoFit/>
          </a:bodyPr>
          <a:lstStyle/>
          <a:p>
            <a:r>
              <a:rPr lang="ru-RU" sz="1800" dirty="0"/>
              <a:t>количество</a:t>
            </a:r>
            <a:r>
              <a:rPr lang="en-US" sz="1800" dirty="0"/>
              <a:t> Y-N</a:t>
            </a:r>
            <a:r>
              <a:rPr lang="ru-RU" sz="1800" dirty="0"/>
              <a:t> реакций, превышающих порог</a:t>
            </a:r>
            <a:endParaRPr lang="ru-RU" dirty="0"/>
          </a:p>
        </p:txBody>
      </p:sp>
    </p:spTree>
    <p:extLst>
      <p:ext uri="{BB962C8B-B14F-4D97-AF65-F5344CB8AC3E}">
        <p14:creationId xmlns:p14="http://schemas.microsoft.com/office/powerpoint/2010/main" val="28638690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BF5E-539B-17B8-7BC9-05DE45EAF934}"/>
              </a:ext>
            </a:extLst>
          </p:cNvPr>
          <p:cNvSpPr>
            <a:spLocks noGrp="1"/>
          </p:cNvSpPr>
          <p:nvPr>
            <p:ph type="title"/>
          </p:nvPr>
        </p:nvSpPr>
        <p:spPr>
          <a:xfrm>
            <a:off x="0" y="152400"/>
            <a:ext cx="9174145" cy="681613"/>
          </a:xfrm>
        </p:spPr>
        <p:txBody>
          <a:bodyPr/>
          <a:lstStyle/>
          <a:p>
            <a:r>
              <a:rPr lang="ru-RU" dirty="0">
                <a:solidFill>
                  <a:schemeClr val="accent2"/>
                </a:solidFill>
              </a:rPr>
              <a:t>Составляющие уровня праведности</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20C5CF-34B0-813B-92EA-A49926E5A37A}"/>
                  </a:ext>
                </a:extLst>
              </p:cNvPr>
              <p:cNvSpPr>
                <a:spLocks noGrp="1"/>
              </p:cNvSpPr>
              <p:nvPr>
                <p:ph idx="1"/>
              </p:nvPr>
            </p:nvSpPr>
            <p:spPr>
              <a:xfrm>
                <a:off x="251209" y="834013"/>
                <a:ext cx="8206991" cy="6023987"/>
              </a:xfrm>
            </p:spPr>
            <p:txBody>
              <a:bodyPr/>
              <a:lstStyle/>
              <a:p>
                <a:pPr>
                  <a:lnSpc>
                    <a:spcPct val="107000"/>
                  </a:lnSpc>
                  <a:spcAft>
                    <a:spcPts val="800"/>
                  </a:spcAft>
                </a:pPr>
                <a14:m>
                  <m:oMath xmlns:m="http://schemas.openxmlformats.org/officeDocument/2006/math">
                    <m:sSub>
                      <m:sSubPr>
                        <m:ctrlPr>
                          <a:rPr lang="ru-RU"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1..48</m:t>
                        </m:r>
                      </m:sub>
                    </m:sSub>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сознательная реакция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=100,</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=0,</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=50]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𝐼𝐸</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1..48</m:t>
                        </m:r>
                      </m:sub>
                    </m:sSub>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бессознательные реакции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𝐼𝐸</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𝐼𝐸</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0..100</m:t>
                        </m:r>
                      </m:e>
                    </m:d>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нормированная бессознательная</a:t>
                </a:r>
              </a:p>
              <a:p>
                <a:pPr marL="0" indent="0" algn="just">
                  <a:lnSpc>
                    <a:spcPct val="107000"/>
                  </a:lnSpc>
                  <a:spcAft>
                    <a:spcPts val="800"/>
                  </a:spcAft>
                  <a:buNone/>
                </a:pP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реакция на пару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𝑓𝑌𝑁</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→100</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→75</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→75</m:t>
                              </m:r>
                            </m:e>
                            <m:e>
                              <m:eqArr>
                                <m:eqArr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→25</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→25</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→60</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→40</m:t>
                                  </m:r>
                                </m:e>
                                <m:e>
                                  <m:r>
                                    <a:rPr lang="ru-RU" sz="1800" i="1">
                                      <a:effectLst/>
                                      <a:latin typeface="Cambria Math" panose="02040503050406030204" pitchFamily="18" charset="0"/>
                                      <a:ea typeface="Cambria Math" panose="02040503050406030204" pitchFamily="18" charset="0"/>
                                      <a:cs typeface="Cambria Math" panose="020405030504060302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→50</m:t>
                                  </m:r>
                                </m:e>
                                <m:e>
                                  <m:r>
                                    <a:rPr lang="ru-RU" sz="1800" i="1">
                                      <a:effectLst/>
                                      <a:latin typeface="Cambria Math" panose="02040503050406030204" pitchFamily="18" charset="0"/>
                                      <a:ea typeface="Cambria Math" panose="02040503050406030204" pitchFamily="18" charset="0"/>
                                      <a:cs typeface="Cambria Math" panose="020405030504060302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m:t>
                                  </m:r>
                                </m:e>
                              </m:eqArr>
                            </m:e>
                          </m:eqArr>
                        </m:e>
                      </m:d>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𝑓𝑌𝑁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бессознательная реакция на пару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0..100</m:t>
                        </m:r>
                      </m:e>
                    </m:d>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нормированная бессознательная реакция на пару</a:t>
                </a:r>
              </a:p>
              <a:p>
                <a:pPr marL="0" indent="0">
                  <a:lnSpc>
                    <a:spcPct val="107000"/>
                  </a:lnSpc>
                  <a:spcAft>
                    <a:spcPts val="800"/>
                  </a:spcAft>
                  <a:buNone/>
                </a:pP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Content Placeholder 2">
                <a:extLst>
                  <a:ext uri="{FF2B5EF4-FFF2-40B4-BE49-F238E27FC236}">
                    <a16:creationId xmlns:a16="http://schemas.microsoft.com/office/drawing/2014/main" id="{8220C5CF-34B0-813B-92EA-A49926E5A37A}"/>
                  </a:ext>
                </a:extLst>
              </p:cNvPr>
              <p:cNvSpPr>
                <a:spLocks noGrp="1" noRot="1" noChangeAspect="1" noMove="1" noResize="1" noEditPoints="1" noAdjustHandles="1" noChangeArrowheads="1" noChangeShapeType="1" noTextEdit="1"/>
              </p:cNvSpPr>
              <p:nvPr>
                <p:ph idx="1"/>
              </p:nvPr>
            </p:nvSpPr>
            <p:spPr>
              <a:xfrm>
                <a:off x="251209" y="834013"/>
                <a:ext cx="8206991" cy="6023987"/>
              </a:xfrm>
              <a:blipFill>
                <a:blip r:embed="rId3"/>
                <a:stretch>
                  <a:fillRect l="-520" t="-506" b="-1113"/>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D61A6E97-B0D0-7171-63C9-FD57D71841BE}"/>
              </a:ext>
            </a:extLst>
          </p:cNvPr>
          <p:cNvSpPr>
            <a:spLocks noGrp="1"/>
          </p:cNvSpPr>
          <p:nvPr>
            <p:ph type="sldNum" sz="quarter" idx="12"/>
          </p:nvPr>
        </p:nvSpPr>
        <p:spPr/>
        <p:txBody>
          <a:bodyPr/>
          <a:lstStyle/>
          <a:p>
            <a:pPr>
              <a:defRPr/>
            </a:pPr>
            <a:fld id="{E6D98964-9827-4D6F-AF97-D13E6D3C32A9}" type="slidenum">
              <a:rPr lang="ru-RU" altLang="ru-RU" smtClean="0"/>
              <a:pPr>
                <a:defRPr/>
              </a:pPr>
              <a:t>26</a:t>
            </a:fld>
            <a:endParaRPr lang="ru-RU" altLang="ru-RU" dirty="0"/>
          </a:p>
        </p:txBody>
      </p:sp>
    </p:spTree>
    <p:extLst>
      <p:ext uri="{BB962C8B-B14F-4D97-AF65-F5344CB8AC3E}">
        <p14:creationId xmlns:p14="http://schemas.microsoft.com/office/powerpoint/2010/main" val="1837188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6259-B842-8923-1564-E3A0C96A3FB5}"/>
              </a:ext>
            </a:extLst>
          </p:cNvPr>
          <p:cNvSpPr>
            <a:spLocks noGrp="1"/>
          </p:cNvSpPr>
          <p:nvPr>
            <p:ph type="title"/>
          </p:nvPr>
        </p:nvSpPr>
        <p:spPr>
          <a:xfrm>
            <a:off x="-180871" y="0"/>
            <a:ext cx="9505741" cy="562708"/>
          </a:xfrm>
        </p:spPr>
        <p:txBody>
          <a:bodyPr/>
          <a:lstStyle/>
          <a:p>
            <a:r>
              <a:rPr lang="ru-RU" dirty="0">
                <a:solidFill>
                  <a:schemeClr val="accent2"/>
                </a:solidFill>
              </a:rPr>
              <a:t>Составляющие уровня праведности</a:t>
            </a:r>
            <a:endParaRPr lang="ru-R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64D9EB-E100-1BCF-7E24-8D975585EDDA}"/>
                  </a:ext>
                </a:extLst>
              </p:cNvPr>
              <p:cNvSpPr>
                <a:spLocks noGrp="1"/>
              </p:cNvSpPr>
              <p:nvPr>
                <p:ph idx="1"/>
              </p:nvPr>
            </p:nvSpPr>
            <p:spPr>
              <a:xfrm>
                <a:off x="150725" y="685800"/>
                <a:ext cx="8701873" cy="6019800"/>
              </a:xfrm>
            </p:spPr>
            <p:txBody>
              <a:bodyPr/>
              <a:lstStyle/>
              <a:p>
                <a:pPr marL="0" indent="0">
                  <a:lnSpc>
                    <a:spcPct val="107000"/>
                  </a:lnSpc>
                  <a:spcAft>
                    <a:spcPts val="800"/>
                  </a:spcAft>
                  <a:buNone/>
                </a:pPr>
                <a14:m>
                  <m:oMath xmlns:m="http://schemas.openxmlformats.org/officeDocument/2006/math">
                    <m:sSub>
                      <m:sSub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0..100</m:t>
                        </m:r>
                      </m:e>
                    </m:d>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нормированная реакция на пару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+24</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+36</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бессознательная реакция, усредненная по двум блокам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+24</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+36</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сознательная реакция, усредненная по двум блокам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сознательная + бессознательная реакция, усредненная по</a:t>
                </a:r>
              </a:p>
              <a:p>
                <a:pPr marL="0" indent="0">
                  <a:lnSpc>
                    <a:spcPct val="107000"/>
                  </a:lnSpc>
                  <a:spcAft>
                    <a:spcPts val="800"/>
                  </a:spcAft>
                  <a:buNone/>
                </a:pP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двум блокам</a:t>
                </a:r>
                <a:endParaRPr lang="ru-RU"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𝑆𝑟</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=100→1</m:t>
                                </m:r>
                              </m:e>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&lt;&gt;100→0</m:t>
                                </m:r>
                              </m:e>
                            </m:eqArr>
                          </m:e>
                        </m:d>
                      </m:e>
                    </m:nary>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количество пар ответов [ДА+ДА]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первый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IE</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второй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IE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𝐼𝐸𝑥</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skw"/>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порог бессознательной реакции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первый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второй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𝐹𝑥</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skw"/>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порог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 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Content Placeholder 2">
                <a:extLst>
                  <a:ext uri="{FF2B5EF4-FFF2-40B4-BE49-F238E27FC236}">
                    <a16:creationId xmlns:a16="http://schemas.microsoft.com/office/drawing/2014/main" id="{9C64D9EB-E100-1BCF-7E24-8D975585EDDA}"/>
                  </a:ext>
                </a:extLst>
              </p:cNvPr>
              <p:cNvSpPr>
                <a:spLocks noGrp="1" noRot="1" noChangeAspect="1" noMove="1" noResize="1" noEditPoints="1" noAdjustHandles="1" noChangeArrowheads="1" noChangeShapeType="1" noTextEdit="1"/>
              </p:cNvSpPr>
              <p:nvPr>
                <p:ph idx="1"/>
              </p:nvPr>
            </p:nvSpPr>
            <p:spPr>
              <a:xfrm>
                <a:off x="150725" y="685800"/>
                <a:ext cx="8701873" cy="6019800"/>
              </a:xfrm>
              <a:blipFill>
                <a:blip r:embed="rId3"/>
                <a:stretch>
                  <a:fillRect t="-507" b="-9017"/>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8B397978-854B-BE77-0DC9-2DB07B91D905}"/>
              </a:ext>
            </a:extLst>
          </p:cNvPr>
          <p:cNvSpPr>
            <a:spLocks noGrp="1"/>
          </p:cNvSpPr>
          <p:nvPr>
            <p:ph type="sldNum" sz="quarter" idx="12"/>
          </p:nvPr>
        </p:nvSpPr>
        <p:spPr/>
        <p:txBody>
          <a:bodyPr/>
          <a:lstStyle/>
          <a:p>
            <a:pPr>
              <a:defRPr/>
            </a:pPr>
            <a:fld id="{E6D98964-9827-4D6F-AF97-D13E6D3C32A9}" type="slidenum">
              <a:rPr lang="ru-RU" altLang="ru-RU" smtClean="0"/>
              <a:pPr>
                <a:defRPr/>
              </a:pPr>
              <a:t>27</a:t>
            </a:fld>
            <a:endParaRPr lang="ru-RU" altLang="ru-RU" dirty="0"/>
          </a:p>
        </p:txBody>
      </p:sp>
    </p:spTree>
    <p:extLst>
      <p:ext uri="{BB962C8B-B14F-4D97-AF65-F5344CB8AC3E}">
        <p14:creationId xmlns:p14="http://schemas.microsoft.com/office/powerpoint/2010/main" val="2442721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F561-9C50-8FC3-D2B3-043D1434391D}"/>
              </a:ext>
            </a:extLst>
          </p:cNvPr>
          <p:cNvSpPr>
            <a:spLocks noGrp="1"/>
          </p:cNvSpPr>
          <p:nvPr>
            <p:ph type="title"/>
          </p:nvPr>
        </p:nvSpPr>
        <p:spPr>
          <a:xfrm>
            <a:off x="-1" y="0"/>
            <a:ext cx="9515789" cy="1143000"/>
          </a:xfrm>
        </p:spPr>
        <p:txBody>
          <a:bodyPr/>
          <a:lstStyle/>
          <a:p>
            <a:r>
              <a:rPr lang="ru-RU" sz="4000" dirty="0">
                <a:solidFill>
                  <a:schemeClr val="accent2"/>
                </a:solidFill>
              </a:rPr>
              <a:t>Открытые вопросы психофизиологии</a:t>
            </a:r>
            <a:endParaRPr lang="ru-RU" sz="4000" dirty="0"/>
          </a:p>
        </p:txBody>
      </p:sp>
      <p:sp>
        <p:nvSpPr>
          <p:cNvPr id="3" name="Content Placeholder 2">
            <a:extLst>
              <a:ext uri="{FF2B5EF4-FFF2-40B4-BE49-F238E27FC236}">
                <a16:creationId xmlns:a16="http://schemas.microsoft.com/office/drawing/2014/main" id="{3E8A8B0B-38ED-1080-C833-C98C7675849C}"/>
              </a:ext>
            </a:extLst>
          </p:cNvPr>
          <p:cNvSpPr>
            <a:spLocks noGrp="1"/>
          </p:cNvSpPr>
          <p:nvPr>
            <p:ph idx="1"/>
          </p:nvPr>
        </p:nvSpPr>
        <p:spPr>
          <a:xfrm>
            <a:off x="605414" y="1164772"/>
            <a:ext cx="7634234" cy="5346560"/>
          </a:xfrm>
        </p:spPr>
        <p:txBody>
          <a:bodyPr/>
          <a:lstStyle/>
          <a:p>
            <a:r>
              <a:rPr lang="ru-RU" sz="2800" dirty="0"/>
              <a:t>Взаимодействие хронобиологических изменений ПФС и внешних стимулов.</a:t>
            </a:r>
          </a:p>
          <a:p>
            <a:r>
              <a:rPr lang="ru-RU" sz="2800" dirty="0"/>
              <a:t>Вибра может измерить любое изменение ПФС, поведения и физиологии</a:t>
            </a:r>
            <a:r>
              <a:rPr lang="en-US" sz="2800" dirty="0"/>
              <a:t>. </a:t>
            </a:r>
            <a:r>
              <a:rPr lang="ru-RU" sz="2800" dirty="0"/>
              <a:t>Но чтобы интерпретировать эти изменения нужны знания о природе этих процессов</a:t>
            </a:r>
            <a:r>
              <a:rPr lang="en-US" sz="2800" dirty="0"/>
              <a:t>.</a:t>
            </a:r>
          </a:p>
          <a:p>
            <a:r>
              <a:rPr lang="ru-RU" sz="2800" dirty="0"/>
              <a:t>На данный момент понимание процессов управления и передачи информации в организме человека заменяется статистикой.</a:t>
            </a:r>
          </a:p>
          <a:p>
            <a:endParaRPr lang="ru-RU" sz="2800" dirty="0"/>
          </a:p>
          <a:p>
            <a:endParaRPr lang="ru-RU" dirty="0"/>
          </a:p>
        </p:txBody>
      </p:sp>
      <p:sp>
        <p:nvSpPr>
          <p:cNvPr id="4" name="Slide Number Placeholder 3">
            <a:extLst>
              <a:ext uri="{FF2B5EF4-FFF2-40B4-BE49-F238E27FC236}">
                <a16:creationId xmlns:a16="http://schemas.microsoft.com/office/drawing/2014/main" id="{E91549D0-F944-E55D-127F-A9927752085E}"/>
              </a:ext>
            </a:extLst>
          </p:cNvPr>
          <p:cNvSpPr>
            <a:spLocks noGrp="1"/>
          </p:cNvSpPr>
          <p:nvPr>
            <p:ph type="sldNum" sz="quarter" idx="12"/>
          </p:nvPr>
        </p:nvSpPr>
        <p:spPr/>
        <p:txBody>
          <a:bodyPr/>
          <a:lstStyle/>
          <a:p>
            <a:pPr>
              <a:defRPr/>
            </a:pPr>
            <a:fld id="{E6D98964-9827-4D6F-AF97-D13E6D3C32A9}" type="slidenum">
              <a:rPr lang="ru-RU" altLang="ru-RU" smtClean="0"/>
              <a:pPr>
                <a:defRPr/>
              </a:pPr>
              <a:t>28</a:t>
            </a:fld>
            <a:endParaRPr lang="ru-RU" altLang="ru-RU" dirty="0"/>
          </a:p>
        </p:txBody>
      </p:sp>
    </p:spTree>
    <p:extLst>
      <p:ext uri="{BB962C8B-B14F-4D97-AF65-F5344CB8AC3E}">
        <p14:creationId xmlns:p14="http://schemas.microsoft.com/office/powerpoint/2010/main" val="93157685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FA71-7FF5-73FC-81D9-47CE20C7E491}"/>
              </a:ext>
            </a:extLst>
          </p:cNvPr>
          <p:cNvSpPr>
            <a:spLocks noGrp="1"/>
          </p:cNvSpPr>
          <p:nvPr>
            <p:ph type="title"/>
          </p:nvPr>
        </p:nvSpPr>
        <p:spPr>
          <a:xfrm>
            <a:off x="535075" y="152400"/>
            <a:ext cx="7772400" cy="1143000"/>
          </a:xfrm>
        </p:spPr>
        <p:txBody>
          <a:bodyPr/>
          <a:lstStyle/>
          <a:p>
            <a:r>
              <a:rPr lang="ru-RU" dirty="0">
                <a:solidFill>
                  <a:schemeClr val="accent2"/>
                </a:solidFill>
              </a:rPr>
              <a:t>Проблемы профайлинга</a:t>
            </a:r>
            <a:endParaRPr lang="ru-RU" dirty="0"/>
          </a:p>
        </p:txBody>
      </p:sp>
      <p:sp>
        <p:nvSpPr>
          <p:cNvPr id="3" name="Content Placeholder 2">
            <a:extLst>
              <a:ext uri="{FF2B5EF4-FFF2-40B4-BE49-F238E27FC236}">
                <a16:creationId xmlns:a16="http://schemas.microsoft.com/office/drawing/2014/main" id="{41DC8A02-52BB-14C2-1214-3DD9DE448DF8}"/>
              </a:ext>
            </a:extLst>
          </p:cNvPr>
          <p:cNvSpPr>
            <a:spLocks noGrp="1"/>
          </p:cNvSpPr>
          <p:nvPr>
            <p:ph idx="1"/>
          </p:nvPr>
        </p:nvSpPr>
        <p:spPr>
          <a:xfrm>
            <a:off x="0" y="1295399"/>
            <a:ext cx="8991600" cy="5093677"/>
          </a:xfrm>
        </p:spPr>
        <p:txBody>
          <a:bodyPr/>
          <a:lstStyle/>
          <a:p>
            <a:r>
              <a:rPr lang="ru-RU" dirty="0"/>
              <a:t>Изменчивость поведенческих характеристик от времени и внешних факторов</a:t>
            </a:r>
          </a:p>
          <a:p>
            <a:r>
              <a:rPr lang="ru-RU" dirty="0"/>
              <a:t>Объективность сравнения с мерой (определение эталонов)</a:t>
            </a:r>
          </a:p>
          <a:p>
            <a:r>
              <a:rPr lang="ru-RU" dirty="0"/>
              <a:t>Долговременный набор статистики</a:t>
            </a:r>
          </a:p>
          <a:p>
            <a:r>
              <a:rPr lang="ru-RU" dirty="0"/>
              <a:t>Исторический груз терминов и подходов к достоинствам и порокам личности</a:t>
            </a:r>
          </a:p>
          <a:p>
            <a:r>
              <a:rPr lang="ru-RU" dirty="0"/>
              <a:t>Сложность использования общих характеристик личности в конкретных применениях</a:t>
            </a:r>
          </a:p>
          <a:p>
            <a:endParaRPr lang="ru-RU" dirty="0"/>
          </a:p>
        </p:txBody>
      </p:sp>
      <p:sp>
        <p:nvSpPr>
          <p:cNvPr id="4" name="Slide Number Placeholder 3">
            <a:extLst>
              <a:ext uri="{FF2B5EF4-FFF2-40B4-BE49-F238E27FC236}">
                <a16:creationId xmlns:a16="http://schemas.microsoft.com/office/drawing/2014/main" id="{4F0BB745-6BFB-B022-3CAC-096C5E7CEE0F}"/>
              </a:ext>
            </a:extLst>
          </p:cNvPr>
          <p:cNvSpPr>
            <a:spLocks noGrp="1"/>
          </p:cNvSpPr>
          <p:nvPr>
            <p:ph type="sldNum" sz="quarter" idx="12"/>
          </p:nvPr>
        </p:nvSpPr>
        <p:spPr/>
        <p:txBody>
          <a:bodyPr/>
          <a:lstStyle/>
          <a:p>
            <a:pPr>
              <a:defRPr/>
            </a:pPr>
            <a:fld id="{E6D98964-9827-4D6F-AF97-D13E6D3C32A9}" type="slidenum">
              <a:rPr lang="ru-RU" altLang="ru-RU" smtClean="0"/>
              <a:pPr>
                <a:defRPr/>
              </a:pPr>
              <a:t>29</a:t>
            </a:fld>
            <a:endParaRPr lang="ru-RU" altLang="ru-RU" dirty="0"/>
          </a:p>
        </p:txBody>
      </p:sp>
    </p:spTree>
    <p:extLst>
      <p:ext uri="{BB962C8B-B14F-4D97-AF65-F5344CB8AC3E}">
        <p14:creationId xmlns:p14="http://schemas.microsoft.com/office/powerpoint/2010/main" val="27550202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93880-035B-A410-511F-6A550EB266BE}"/>
              </a:ext>
            </a:extLst>
          </p:cNvPr>
          <p:cNvSpPr>
            <a:spLocks noGrp="1"/>
          </p:cNvSpPr>
          <p:nvPr>
            <p:ph type="sldNum" sz="quarter" idx="12"/>
          </p:nvPr>
        </p:nvSpPr>
        <p:spPr/>
        <p:txBody>
          <a:bodyPr/>
          <a:lstStyle/>
          <a:p>
            <a:pPr>
              <a:defRPr/>
            </a:pPr>
            <a:fld id="{200AA82F-8859-4735-AA8E-2A5E245BDA2E}" type="slidenum">
              <a:rPr lang="ru-RU" altLang="ru-RU" smtClean="0"/>
              <a:pPr>
                <a:defRPr/>
              </a:pPr>
              <a:t>3</a:t>
            </a:fld>
            <a:endParaRPr lang="ru-RU" altLang="ru-RU" dirty="0"/>
          </a:p>
        </p:txBody>
      </p:sp>
      <p:sp>
        <p:nvSpPr>
          <p:cNvPr id="4" name="TextBox 3">
            <a:extLst>
              <a:ext uri="{FF2B5EF4-FFF2-40B4-BE49-F238E27FC236}">
                <a16:creationId xmlns:a16="http://schemas.microsoft.com/office/drawing/2014/main" id="{741B91B0-140E-9A48-7979-5D0F55F73E2E}"/>
              </a:ext>
            </a:extLst>
          </p:cNvPr>
          <p:cNvSpPr txBox="1"/>
          <p:nvPr/>
        </p:nvSpPr>
        <p:spPr>
          <a:xfrm>
            <a:off x="70338" y="152400"/>
            <a:ext cx="8721969" cy="1569660"/>
          </a:xfrm>
          <a:prstGeom prst="rect">
            <a:avLst/>
          </a:prstGeom>
          <a:noFill/>
        </p:spPr>
        <p:txBody>
          <a:bodyPr wrap="square">
            <a:spAutoFit/>
          </a:bodyPr>
          <a:lstStyle/>
          <a:p>
            <a:pPr algn="ctr"/>
            <a:r>
              <a:rPr lang="ru-RU" sz="3200" kern="0" dirty="0">
                <a:solidFill>
                  <a:srgbClr val="3333CC"/>
                </a:solidFill>
              </a:rPr>
              <a:t>ВЭР и терморегуляция – физиологические основы информативности профайлинга технологией виброизображения</a:t>
            </a:r>
            <a:endParaRPr lang="ru-RU" sz="3200" dirty="0"/>
          </a:p>
        </p:txBody>
      </p:sp>
      <p:pic>
        <p:nvPicPr>
          <p:cNvPr id="6" name="Picture 5">
            <a:extLst>
              <a:ext uri="{FF2B5EF4-FFF2-40B4-BE49-F238E27FC236}">
                <a16:creationId xmlns:a16="http://schemas.microsoft.com/office/drawing/2014/main" id="{5C7ABD01-7039-7C3A-C7CB-97B4A9E0A99A}"/>
              </a:ext>
            </a:extLst>
          </p:cNvPr>
          <p:cNvPicPr>
            <a:picLocks noChangeAspect="1"/>
          </p:cNvPicPr>
          <p:nvPr/>
        </p:nvPicPr>
        <p:blipFill>
          <a:blip r:embed="rId3"/>
          <a:stretch>
            <a:fillRect/>
          </a:stretch>
        </p:blipFill>
        <p:spPr>
          <a:xfrm>
            <a:off x="4783015" y="1716095"/>
            <a:ext cx="2915294" cy="4021514"/>
          </a:xfrm>
          <a:prstGeom prst="rect">
            <a:avLst/>
          </a:prstGeom>
        </p:spPr>
      </p:pic>
      <p:sp>
        <p:nvSpPr>
          <p:cNvPr id="8" name="TextBox 7">
            <a:extLst>
              <a:ext uri="{FF2B5EF4-FFF2-40B4-BE49-F238E27FC236}">
                <a16:creationId xmlns:a16="http://schemas.microsoft.com/office/drawing/2014/main" id="{461461C8-72BB-2C56-9FB8-801EC3464107}"/>
              </a:ext>
            </a:extLst>
          </p:cNvPr>
          <p:cNvSpPr txBox="1"/>
          <p:nvPr/>
        </p:nvSpPr>
        <p:spPr>
          <a:xfrm>
            <a:off x="4220307" y="5830668"/>
            <a:ext cx="4572000" cy="646331"/>
          </a:xfrm>
          <a:prstGeom prst="rect">
            <a:avLst/>
          </a:prstGeom>
          <a:noFill/>
        </p:spPr>
        <p:txBody>
          <a:bodyPr wrap="square">
            <a:spAutoFit/>
          </a:bodyPr>
          <a:lstStyle/>
          <a:p>
            <a:pPr algn="ctr"/>
            <a:r>
              <a:rPr lang="ru-RU" dirty="0"/>
              <a:t>Микровибрация мышц различных частей тела </a:t>
            </a:r>
            <a:r>
              <a:rPr lang="en-US" dirty="0"/>
              <a:t>(</a:t>
            </a:r>
            <a:r>
              <a:rPr lang="ru-RU" dirty="0"/>
              <a:t>Рорахер</a:t>
            </a:r>
            <a:r>
              <a:rPr lang="en-US" dirty="0"/>
              <a:t>, </a:t>
            </a:r>
            <a:r>
              <a:rPr lang="ru-RU" dirty="0"/>
              <a:t>Микровибрация</a:t>
            </a:r>
            <a:r>
              <a:rPr lang="en-US" dirty="0"/>
              <a:t>, 1969)</a:t>
            </a:r>
            <a:endParaRPr lang="ru-RU" dirty="0"/>
          </a:p>
        </p:txBody>
      </p:sp>
      <p:pic>
        <p:nvPicPr>
          <p:cNvPr id="9" name="Picture 2">
            <a:extLst>
              <a:ext uri="{FF2B5EF4-FFF2-40B4-BE49-F238E27FC236}">
                <a16:creationId xmlns:a16="http://schemas.microsoft.com/office/drawing/2014/main" id="{032E807B-A981-EFD4-7A2D-2861B43C2A0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292" y="1361777"/>
            <a:ext cx="32607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Box 10">
            <a:extLst>
              <a:ext uri="{FF2B5EF4-FFF2-40B4-BE49-F238E27FC236}">
                <a16:creationId xmlns:a16="http://schemas.microsoft.com/office/drawing/2014/main" id="{2C8D67CD-3137-7EA8-E24B-FC5E8D653E8F}"/>
              </a:ext>
            </a:extLst>
          </p:cNvPr>
          <p:cNvSpPr txBox="1"/>
          <p:nvPr/>
        </p:nvSpPr>
        <p:spPr>
          <a:xfrm>
            <a:off x="573393" y="5830669"/>
            <a:ext cx="3662623" cy="646331"/>
          </a:xfrm>
          <a:prstGeom prst="rect">
            <a:avLst/>
          </a:prstGeom>
          <a:noFill/>
        </p:spPr>
        <p:txBody>
          <a:bodyPr wrap="square">
            <a:spAutoFit/>
          </a:bodyPr>
          <a:lstStyle/>
          <a:p>
            <a:pPr algn="ctr"/>
            <a:r>
              <a:rPr lang="ru-RU" dirty="0"/>
              <a:t>Вестибулярно-эмоциональный </a:t>
            </a:r>
          </a:p>
          <a:p>
            <a:pPr algn="ctr"/>
            <a:r>
              <a:rPr lang="ru-RU" dirty="0"/>
              <a:t>рефлекс (ВЭР)</a:t>
            </a:r>
            <a:r>
              <a:rPr lang="en-US" dirty="0"/>
              <a:t> </a:t>
            </a:r>
          </a:p>
        </p:txBody>
      </p:sp>
    </p:spTree>
    <p:extLst>
      <p:ext uri="{BB962C8B-B14F-4D97-AF65-F5344CB8AC3E}">
        <p14:creationId xmlns:p14="http://schemas.microsoft.com/office/powerpoint/2010/main" val="3064180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219-020D-DE95-580C-30B8398405C4}"/>
              </a:ext>
            </a:extLst>
          </p:cNvPr>
          <p:cNvSpPr>
            <a:spLocks noGrp="1"/>
          </p:cNvSpPr>
          <p:nvPr>
            <p:ph type="title"/>
          </p:nvPr>
        </p:nvSpPr>
        <p:spPr>
          <a:xfrm>
            <a:off x="552120" y="292658"/>
            <a:ext cx="7772400" cy="1143000"/>
          </a:xfrm>
        </p:spPr>
        <p:txBody>
          <a:bodyPr/>
          <a:lstStyle/>
          <a:p>
            <a:r>
              <a:rPr lang="ru-RU" sz="3600" dirty="0">
                <a:solidFill>
                  <a:schemeClr val="accent2"/>
                </a:solidFill>
              </a:rPr>
              <a:t>Стабильность результата профайлинга – преимущество или недостаток? </a:t>
            </a:r>
          </a:p>
        </p:txBody>
      </p:sp>
      <p:sp>
        <p:nvSpPr>
          <p:cNvPr id="3" name="Content Placeholder 2">
            <a:extLst>
              <a:ext uri="{FF2B5EF4-FFF2-40B4-BE49-F238E27FC236}">
                <a16:creationId xmlns:a16="http://schemas.microsoft.com/office/drawing/2014/main" id="{02C6A0E7-37E8-ECF1-A190-842926B34731}"/>
              </a:ext>
            </a:extLst>
          </p:cNvPr>
          <p:cNvSpPr>
            <a:spLocks noGrp="1"/>
          </p:cNvSpPr>
          <p:nvPr>
            <p:ph idx="1"/>
          </p:nvPr>
        </p:nvSpPr>
        <p:spPr>
          <a:xfrm>
            <a:off x="685800" y="1498879"/>
            <a:ext cx="7772400" cy="4114800"/>
          </a:xfrm>
        </p:spPr>
        <p:txBody>
          <a:bodyPr/>
          <a:lstStyle/>
          <a:p>
            <a:r>
              <a:rPr lang="ru-RU" dirty="0"/>
              <a:t>Следует ли стремиться к стабильности результатов профайлинга одной личности</a:t>
            </a:r>
            <a:r>
              <a:rPr lang="en-US" dirty="0"/>
              <a:t>, </a:t>
            </a:r>
            <a:r>
              <a:rPr lang="ru-RU" dirty="0"/>
              <a:t>если личность постоянно изменяется – ключевой вопрос профайлинга</a:t>
            </a:r>
          </a:p>
          <a:p>
            <a:r>
              <a:rPr lang="ru-RU" dirty="0"/>
              <a:t>Детальный профайлинг должен показывать стабильные и изменчивые характеристики личности</a:t>
            </a:r>
          </a:p>
        </p:txBody>
      </p:sp>
      <p:sp>
        <p:nvSpPr>
          <p:cNvPr id="4" name="Slide Number Placeholder 3">
            <a:extLst>
              <a:ext uri="{FF2B5EF4-FFF2-40B4-BE49-F238E27FC236}">
                <a16:creationId xmlns:a16="http://schemas.microsoft.com/office/drawing/2014/main" id="{4E7EF35F-4AFC-73AD-561D-1F62BAEA77C0}"/>
              </a:ext>
            </a:extLst>
          </p:cNvPr>
          <p:cNvSpPr>
            <a:spLocks noGrp="1"/>
          </p:cNvSpPr>
          <p:nvPr>
            <p:ph type="sldNum" sz="quarter" idx="12"/>
          </p:nvPr>
        </p:nvSpPr>
        <p:spPr/>
        <p:txBody>
          <a:bodyPr/>
          <a:lstStyle/>
          <a:p>
            <a:pPr>
              <a:defRPr/>
            </a:pPr>
            <a:fld id="{E6D98964-9827-4D6F-AF97-D13E6D3C32A9}" type="slidenum">
              <a:rPr lang="ru-RU" altLang="ru-RU" smtClean="0"/>
              <a:pPr>
                <a:defRPr/>
              </a:pPr>
              <a:t>30</a:t>
            </a:fld>
            <a:endParaRPr lang="ru-RU" altLang="ru-RU" dirty="0"/>
          </a:p>
        </p:txBody>
      </p:sp>
    </p:spTree>
    <p:extLst>
      <p:ext uri="{BB962C8B-B14F-4D97-AF65-F5344CB8AC3E}">
        <p14:creationId xmlns:p14="http://schemas.microsoft.com/office/powerpoint/2010/main" val="39080124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E042-5C73-13F7-2CDD-9FB34E88D991}"/>
              </a:ext>
            </a:extLst>
          </p:cNvPr>
          <p:cNvSpPr>
            <a:spLocks noGrp="1"/>
          </p:cNvSpPr>
          <p:nvPr>
            <p:ph type="title"/>
          </p:nvPr>
        </p:nvSpPr>
        <p:spPr>
          <a:xfrm>
            <a:off x="615462" y="152400"/>
            <a:ext cx="7772400" cy="1143000"/>
          </a:xfrm>
        </p:spPr>
        <p:txBody>
          <a:bodyPr/>
          <a:lstStyle/>
          <a:p>
            <a:r>
              <a:rPr lang="ru-RU" dirty="0">
                <a:solidFill>
                  <a:schemeClr val="accent2"/>
                </a:solidFill>
              </a:rPr>
              <a:t>Физика и Этика</a:t>
            </a:r>
            <a:r>
              <a:rPr lang="en-US" dirty="0">
                <a:solidFill>
                  <a:schemeClr val="accent2"/>
                </a:solidFill>
              </a:rPr>
              <a:t>. </a:t>
            </a:r>
            <a:r>
              <a:rPr lang="ru-RU" dirty="0">
                <a:solidFill>
                  <a:schemeClr val="accent2"/>
                </a:solidFill>
              </a:rPr>
              <a:t>Быстрый суд или Страшный суд</a:t>
            </a:r>
          </a:p>
        </p:txBody>
      </p:sp>
      <p:sp>
        <p:nvSpPr>
          <p:cNvPr id="3" name="Content Placeholder 2">
            <a:extLst>
              <a:ext uri="{FF2B5EF4-FFF2-40B4-BE49-F238E27FC236}">
                <a16:creationId xmlns:a16="http://schemas.microsoft.com/office/drawing/2014/main" id="{B6BDE8A8-98EC-20DF-218B-D60042E78EA9}"/>
              </a:ext>
            </a:extLst>
          </p:cNvPr>
          <p:cNvSpPr>
            <a:spLocks noGrp="1"/>
          </p:cNvSpPr>
          <p:nvPr>
            <p:ph idx="1"/>
          </p:nvPr>
        </p:nvSpPr>
        <p:spPr>
          <a:xfrm>
            <a:off x="685800" y="1547446"/>
            <a:ext cx="7772400" cy="5084466"/>
          </a:xfrm>
        </p:spPr>
        <p:txBody>
          <a:bodyPr/>
          <a:lstStyle/>
          <a:p>
            <a:r>
              <a:rPr lang="ru-RU" dirty="0"/>
              <a:t>Рефлексы головного мозга 2</a:t>
            </a:r>
            <a:r>
              <a:rPr lang="en-US" dirty="0"/>
              <a:t>.0</a:t>
            </a:r>
          </a:p>
          <a:p>
            <a:r>
              <a:rPr lang="ru-RU" dirty="0"/>
              <a:t>Физика</a:t>
            </a:r>
            <a:r>
              <a:rPr lang="en-US" dirty="0"/>
              <a:t>, </a:t>
            </a:r>
            <a:r>
              <a:rPr lang="ru-RU" dirty="0"/>
              <a:t>Этика или Религия</a:t>
            </a:r>
            <a:r>
              <a:rPr lang="en-US" dirty="0"/>
              <a:t>, </a:t>
            </a:r>
            <a:r>
              <a:rPr lang="ru-RU" dirty="0"/>
              <a:t>что определяет сознание и бессознательные процессы</a:t>
            </a:r>
          </a:p>
          <a:p>
            <a:r>
              <a:rPr lang="ru-RU" dirty="0"/>
              <a:t>Бог – первый профайлер?</a:t>
            </a:r>
          </a:p>
          <a:p>
            <a:r>
              <a:rPr lang="ru-RU" dirty="0"/>
              <a:t>Информация о внутреннем мире личности – это биометрическая информация?</a:t>
            </a:r>
          </a:p>
          <a:p>
            <a:r>
              <a:rPr lang="ru-RU" dirty="0"/>
              <a:t>Формирование законодательной базы</a:t>
            </a:r>
          </a:p>
          <a:p>
            <a:endParaRPr lang="ru-RU" dirty="0"/>
          </a:p>
        </p:txBody>
      </p:sp>
      <p:sp>
        <p:nvSpPr>
          <p:cNvPr id="4" name="Slide Number Placeholder 3">
            <a:extLst>
              <a:ext uri="{FF2B5EF4-FFF2-40B4-BE49-F238E27FC236}">
                <a16:creationId xmlns:a16="http://schemas.microsoft.com/office/drawing/2014/main" id="{D5BA526C-696B-FC89-AE85-9BB69261D294}"/>
              </a:ext>
            </a:extLst>
          </p:cNvPr>
          <p:cNvSpPr>
            <a:spLocks noGrp="1"/>
          </p:cNvSpPr>
          <p:nvPr>
            <p:ph type="sldNum" sz="quarter" idx="12"/>
          </p:nvPr>
        </p:nvSpPr>
        <p:spPr/>
        <p:txBody>
          <a:bodyPr/>
          <a:lstStyle/>
          <a:p>
            <a:pPr>
              <a:defRPr/>
            </a:pPr>
            <a:fld id="{E6D98964-9827-4D6F-AF97-D13E6D3C32A9}" type="slidenum">
              <a:rPr lang="ru-RU" altLang="ru-RU" smtClean="0"/>
              <a:pPr>
                <a:defRPr/>
              </a:pPr>
              <a:t>31</a:t>
            </a:fld>
            <a:endParaRPr lang="ru-RU" altLang="ru-RU" dirty="0"/>
          </a:p>
        </p:txBody>
      </p:sp>
    </p:spTree>
    <p:extLst>
      <p:ext uri="{BB962C8B-B14F-4D97-AF65-F5344CB8AC3E}">
        <p14:creationId xmlns:p14="http://schemas.microsoft.com/office/powerpoint/2010/main" val="3664318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91EE-5051-24BE-88A6-BE716B89E1C6}"/>
              </a:ext>
            </a:extLst>
          </p:cNvPr>
          <p:cNvSpPr>
            <a:spLocks noGrp="1"/>
          </p:cNvSpPr>
          <p:nvPr>
            <p:ph type="title"/>
          </p:nvPr>
        </p:nvSpPr>
        <p:spPr>
          <a:xfrm>
            <a:off x="575268" y="9630"/>
            <a:ext cx="7772400" cy="1143000"/>
          </a:xfrm>
        </p:spPr>
        <p:txBody>
          <a:bodyPr/>
          <a:lstStyle/>
          <a:p>
            <a:r>
              <a:rPr lang="ru-RU" dirty="0">
                <a:solidFill>
                  <a:schemeClr val="accent2"/>
                </a:solidFill>
              </a:rPr>
              <a:t>Преимущества технического профайлинга</a:t>
            </a:r>
          </a:p>
        </p:txBody>
      </p:sp>
      <p:sp>
        <p:nvSpPr>
          <p:cNvPr id="3" name="Content Placeholder 2">
            <a:extLst>
              <a:ext uri="{FF2B5EF4-FFF2-40B4-BE49-F238E27FC236}">
                <a16:creationId xmlns:a16="http://schemas.microsoft.com/office/drawing/2014/main" id="{965C2D1E-160D-4CA9-4B5C-C417E8E2E2C8}"/>
              </a:ext>
            </a:extLst>
          </p:cNvPr>
          <p:cNvSpPr>
            <a:spLocks noGrp="1"/>
          </p:cNvSpPr>
          <p:nvPr>
            <p:ph idx="1"/>
          </p:nvPr>
        </p:nvSpPr>
        <p:spPr>
          <a:xfrm>
            <a:off x="241160" y="1416818"/>
            <a:ext cx="8106508" cy="5250682"/>
          </a:xfrm>
        </p:spPr>
        <p:txBody>
          <a:bodyPr/>
          <a:lstStyle/>
          <a:p>
            <a:r>
              <a:rPr lang="ru-RU" sz="2800" dirty="0"/>
              <a:t>Объективность оценок и результатов измерений</a:t>
            </a:r>
            <a:r>
              <a:rPr lang="en-US" sz="2800" dirty="0"/>
              <a:t>. </a:t>
            </a:r>
            <a:r>
              <a:rPr lang="ru-RU" sz="2800" dirty="0"/>
              <a:t>Единый подход ко всем тестируемым</a:t>
            </a:r>
          </a:p>
          <a:p>
            <a:r>
              <a:rPr lang="ru-RU" sz="2800" dirty="0"/>
              <a:t>Синхронизация предъявления стимулов и обработки ПФР</a:t>
            </a:r>
          </a:p>
          <a:p>
            <a:r>
              <a:rPr lang="ru-RU" sz="2800" dirty="0"/>
              <a:t>Скорость оценки поведения</a:t>
            </a:r>
            <a:r>
              <a:rPr lang="en-US" sz="2800" dirty="0"/>
              <a:t>, </a:t>
            </a:r>
            <a:r>
              <a:rPr lang="ru-RU" sz="2800" dirty="0"/>
              <a:t>намерений и эмоций</a:t>
            </a:r>
          </a:p>
          <a:p>
            <a:r>
              <a:rPr lang="ru-RU" sz="2800" dirty="0"/>
              <a:t>Цифровизация чувств</a:t>
            </a:r>
            <a:r>
              <a:rPr lang="en-US" sz="2800" dirty="0"/>
              <a:t>, </a:t>
            </a:r>
            <a:r>
              <a:rPr lang="ru-RU" sz="2800" dirty="0"/>
              <a:t>хранение результатов и мониторинг динамики</a:t>
            </a:r>
          </a:p>
          <a:p>
            <a:r>
              <a:rPr lang="ru-RU" sz="2800" dirty="0"/>
              <a:t>Возможность создания паспорта эмоциональных характеристик человека</a:t>
            </a:r>
          </a:p>
        </p:txBody>
      </p:sp>
      <p:sp>
        <p:nvSpPr>
          <p:cNvPr id="4" name="Slide Number Placeholder 3">
            <a:extLst>
              <a:ext uri="{FF2B5EF4-FFF2-40B4-BE49-F238E27FC236}">
                <a16:creationId xmlns:a16="http://schemas.microsoft.com/office/drawing/2014/main" id="{56DC4D85-8CA3-B99D-74DA-B0C2F9243C43}"/>
              </a:ext>
            </a:extLst>
          </p:cNvPr>
          <p:cNvSpPr>
            <a:spLocks noGrp="1"/>
          </p:cNvSpPr>
          <p:nvPr>
            <p:ph type="sldNum" sz="quarter" idx="12"/>
          </p:nvPr>
        </p:nvSpPr>
        <p:spPr/>
        <p:txBody>
          <a:bodyPr/>
          <a:lstStyle/>
          <a:p>
            <a:pPr>
              <a:defRPr/>
            </a:pPr>
            <a:fld id="{E6D98964-9827-4D6F-AF97-D13E6D3C32A9}" type="slidenum">
              <a:rPr lang="ru-RU" altLang="ru-RU" smtClean="0"/>
              <a:pPr>
                <a:defRPr/>
              </a:pPr>
              <a:t>32</a:t>
            </a:fld>
            <a:endParaRPr lang="ru-RU" altLang="ru-RU" dirty="0"/>
          </a:p>
        </p:txBody>
      </p:sp>
    </p:spTree>
    <p:extLst>
      <p:ext uri="{BB962C8B-B14F-4D97-AF65-F5344CB8AC3E}">
        <p14:creationId xmlns:p14="http://schemas.microsoft.com/office/powerpoint/2010/main" val="35744413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AAD5-FC33-2C7A-B59B-4187BF077141}"/>
              </a:ext>
            </a:extLst>
          </p:cNvPr>
          <p:cNvSpPr>
            <a:spLocks noGrp="1"/>
          </p:cNvSpPr>
          <p:nvPr>
            <p:ph type="title"/>
          </p:nvPr>
        </p:nvSpPr>
        <p:spPr>
          <a:xfrm>
            <a:off x="-130629" y="31820"/>
            <a:ext cx="9274629" cy="1143000"/>
          </a:xfrm>
        </p:spPr>
        <p:txBody>
          <a:bodyPr/>
          <a:lstStyle/>
          <a:p>
            <a:r>
              <a:rPr lang="ru-RU" sz="3200" dirty="0">
                <a:solidFill>
                  <a:schemeClr val="accent2"/>
                </a:solidFill>
              </a:rPr>
              <a:t>Эмоциональный искусственный интеллект ЭИИ (</a:t>
            </a:r>
            <a:r>
              <a:rPr lang="en-US" sz="3200" dirty="0">
                <a:solidFill>
                  <a:schemeClr val="accent2"/>
                </a:solidFill>
              </a:rPr>
              <a:t>EAI) </a:t>
            </a:r>
            <a:r>
              <a:rPr lang="ru-RU" sz="3200" dirty="0">
                <a:solidFill>
                  <a:schemeClr val="accent2"/>
                </a:solidFill>
              </a:rPr>
              <a:t>в психофизиологии</a:t>
            </a:r>
          </a:p>
        </p:txBody>
      </p:sp>
      <p:sp>
        <p:nvSpPr>
          <p:cNvPr id="4" name="Slide Number Placeholder 3">
            <a:extLst>
              <a:ext uri="{FF2B5EF4-FFF2-40B4-BE49-F238E27FC236}">
                <a16:creationId xmlns:a16="http://schemas.microsoft.com/office/drawing/2014/main" id="{2EAC4127-AB02-E8B3-02B8-DBA58B444764}"/>
              </a:ext>
            </a:extLst>
          </p:cNvPr>
          <p:cNvSpPr>
            <a:spLocks noGrp="1"/>
          </p:cNvSpPr>
          <p:nvPr>
            <p:ph type="sldNum" sz="quarter" idx="12"/>
          </p:nvPr>
        </p:nvSpPr>
        <p:spPr/>
        <p:txBody>
          <a:bodyPr/>
          <a:lstStyle/>
          <a:p>
            <a:pPr>
              <a:defRPr/>
            </a:pPr>
            <a:fld id="{E6D98964-9827-4D6F-AF97-D13E6D3C32A9}" type="slidenum">
              <a:rPr lang="ru-RU" altLang="ru-RU" smtClean="0"/>
              <a:pPr>
                <a:defRPr/>
              </a:pPr>
              <a:t>33</a:t>
            </a:fld>
            <a:endParaRPr lang="ru-RU" altLang="ru-RU" dirty="0"/>
          </a:p>
        </p:txBody>
      </p:sp>
      <p:pic>
        <p:nvPicPr>
          <p:cNvPr id="3" name="Picture 2">
            <a:extLst>
              <a:ext uri="{FF2B5EF4-FFF2-40B4-BE49-F238E27FC236}">
                <a16:creationId xmlns:a16="http://schemas.microsoft.com/office/drawing/2014/main" id="{BB858660-3B04-0F39-1A90-EA87EF244610}"/>
              </a:ext>
            </a:extLst>
          </p:cNvPr>
          <p:cNvPicPr>
            <a:picLocks noChangeAspect="1"/>
          </p:cNvPicPr>
          <p:nvPr/>
        </p:nvPicPr>
        <p:blipFill>
          <a:blip r:embed="rId3"/>
          <a:stretch>
            <a:fillRect/>
          </a:stretch>
        </p:blipFill>
        <p:spPr>
          <a:xfrm>
            <a:off x="551896" y="1785398"/>
            <a:ext cx="3410231" cy="3048540"/>
          </a:xfrm>
          <a:prstGeom prst="rect">
            <a:avLst/>
          </a:prstGeom>
        </p:spPr>
      </p:pic>
      <p:pic>
        <p:nvPicPr>
          <p:cNvPr id="5" name="Picture 4">
            <a:extLst>
              <a:ext uri="{FF2B5EF4-FFF2-40B4-BE49-F238E27FC236}">
                <a16:creationId xmlns:a16="http://schemas.microsoft.com/office/drawing/2014/main" id="{3FD52C73-A07B-4F23-6508-1470220E94C3}"/>
              </a:ext>
            </a:extLst>
          </p:cNvPr>
          <p:cNvPicPr>
            <a:picLocks noChangeAspect="1"/>
          </p:cNvPicPr>
          <p:nvPr/>
        </p:nvPicPr>
        <p:blipFill>
          <a:blip r:embed="rId4"/>
          <a:stretch>
            <a:fillRect/>
          </a:stretch>
        </p:blipFill>
        <p:spPr>
          <a:xfrm>
            <a:off x="4741816" y="1743309"/>
            <a:ext cx="4051857" cy="3048540"/>
          </a:xfrm>
          <a:prstGeom prst="rect">
            <a:avLst/>
          </a:prstGeom>
        </p:spPr>
      </p:pic>
      <p:sp>
        <p:nvSpPr>
          <p:cNvPr id="7" name="TextBox 6">
            <a:extLst>
              <a:ext uri="{FF2B5EF4-FFF2-40B4-BE49-F238E27FC236}">
                <a16:creationId xmlns:a16="http://schemas.microsoft.com/office/drawing/2014/main" id="{90FFDE87-6F75-BF46-DBE2-BA9E003AEADB}"/>
              </a:ext>
            </a:extLst>
          </p:cNvPr>
          <p:cNvSpPr txBox="1"/>
          <p:nvPr/>
        </p:nvSpPr>
        <p:spPr>
          <a:xfrm>
            <a:off x="551896" y="5360338"/>
            <a:ext cx="3118767" cy="646331"/>
          </a:xfrm>
          <a:prstGeom prst="rect">
            <a:avLst/>
          </a:prstGeom>
          <a:noFill/>
        </p:spPr>
        <p:txBody>
          <a:bodyPr wrap="square">
            <a:spAutoFit/>
          </a:bodyPr>
          <a:lstStyle/>
          <a:p>
            <a:r>
              <a:rPr lang="ru-RU" dirty="0"/>
              <a:t>Обучаемые искусственные </a:t>
            </a:r>
          </a:p>
          <a:p>
            <a:r>
              <a:rPr lang="ru-RU" dirty="0"/>
              <a:t>нейронные сети (ИНС)</a:t>
            </a:r>
          </a:p>
        </p:txBody>
      </p:sp>
      <p:sp>
        <p:nvSpPr>
          <p:cNvPr id="9" name="TextBox 8">
            <a:extLst>
              <a:ext uri="{FF2B5EF4-FFF2-40B4-BE49-F238E27FC236}">
                <a16:creationId xmlns:a16="http://schemas.microsoft.com/office/drawing/2014/main" id="{E51A2DC4-69F7-0DDF-E435-EE8311DB2732}"/>
              </a:ext>
            </a:extLst>
          </p:cNvPr>
          <p:cNvSpPr txBox="1"/>
          <p:nvPr/>
        </p:nvSpPr>
        <p:spPr>
          <a:xfrm>
            <a:off x="4741815" y="5360338"/>
            <a:ext cx="4051857" cy="1200329"/>
          </a:xfrm>
          <a:prstGeom prst="rect">
            <a:avLst/>
          </a:prstGeom>
          <a:noFill/>
        </p:spPr>
        <p:txBody>
          <a:bodyPr wrap="square">
            <a:spAutoFit/>
          </a:bodyPr>
          <a:lstStyle/>
          <a:p>
            <a:r>
              <a:rPr lang="ru-RU" dirty="0"/>
              <a:t>Теоретическая и практическая точность принятия решений при диагностике </a:t>
            </a:r>
            <a:r>
              <a:rPr lang="en-US" dirty="0"/>
              <a:t>COVID-19</a:t>
            </a:r>
            <a:r>
              <a:rPr lang="ru-RU" dirty="0"/>
              <a:t> технологией виброизображения</a:t>
            </a:r>
          </a:p>
        </p:txBody>
      </p:sp>
    </p:spTree>
    <p:extLst>
      <p:ext uri="{BB962C8B-B14F-4D97-AF65-F5344CB8AC3E}">
        <p14:creationId xmlns:p14="http://schemas.microsoft.com/office/powerpoint/2010/main" val="21528838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4E53-0D50-E839-A9AD-3EA1B7BDF43F}"/>
              </a:ext>
            </a:extLst>
          </p:cNvPr>
          <p:cNvSpPr>
            <a:spLocks noGrp="1"/>
          </p:cNvSpPr>
          <p:nvPr>
            <p:ph type="title"/>
          </p:nvPr>
        </p:nvSpPr>
        <p:spPr>
          <a:xfrm>
            <a:off x="645606" y="41868"/>
            <a:ext cx="7694526" cy="902677"/>
          </a:xfrm>
        </p:spPr>
        <p:txBody>
          <a:bodyPr/>
          <a:lstStyle/>
          <a:p>
            <a:r>
              <a:rPr lang="ru-RU" dirty="0">
                <a:solidFill>
                  <a:schemeClr val="accent2"/>
                </a:solidFill>
              </a:rPr>
              <a:t>Применение </a:t>
            </a:r>
            <a:r>
              <a:rPr lang="en-US" dirty="0">
                <a:solidFill>
                  <a:schemeClr val="accent2"/>
                </a:solidFill>
              </a:rPr>
              <a:t>MI-Sins</a:t>
            </a:r>
            <a:endParaRPr lang="ru-RU" dirty="0">
              <a:solidFill>
                <a:schemeClr val="accent2"/>
              </a:solidFill>
            </a:endParaRPr>
          </a:p>
        </p:txBody>
      </p:sp>
      <p:sp>
        <p:nvSpPr>
          <p:cNvPr id="3" name="Content Placeholder 2">
            <a:extLst>
              <a:ext uri="{FF2B5EF4-FFF2-40B4-BE49-F238E27FC236}">
                <a16:creationId xmlns:a16="http://schemas.microsoft.com/office/drawing/2014/main" id="{77AA450F-2C0D-CFAF-9D3D-EF79D8CF42A5}"/>
              </a:ext>
            </a:extLst>
          </p:cNvPr>
          <p:cNvSpPr>
            <a:spLocks noGrp="1"/>
          </p:cNvSpPr>
          <p:nvPr>
            <p:ph idx="1"/>
          </p:nvPr>
        </p:nvSpPr>
        <p:spPr>
          <a:xfrm>
            <a:off x="645606" y="1295400"/>
            <a:ext cx="7915589" cy="5165690"/>
          </a:xfrm>
        </p:spPr>
        <p:txBody>
          <a:bodyPr/>
          <a:lstStyle/>
          <a:p>
            <a:r>
              <a:rPr lang="ru-RU" dirty="0"/>
              <a:t>Безопасность (аэропорты</a:t>
            </a:r>
            <a:r>
              <a:rPr lang="en-US" dirty="0"/>
              <a:t>, </a:t>
            </a:r>
            <a:r>
              <a:rPr lang="ru-RU" dirty="0"/>
              <a:t>компании), выявление террористических планов и намерений</a:t>
            </a:r>
          </a:p>
          <a:p>
            <a:r>
              <a:rPr lang="ru-RU" dirty="0"/>
              <a:t>Профориентация (ВУЗы</a:t>
            </a:r>
            <a:r>
              <a:rPr lang="en-US" dirty="0"/>
              <a:t>, </a:t>
            </a:r>
            <a:r>
              <a:rPr lang="ru-RU" dirty="0"/>
              <a:t>школы</a:t>
            </a:r>
            <a:r>
              <a:rPr lang="en-US" dirty="0"/>
              <a:t>, </a:t>
            </a:r>
            <a:r>
              <a:rPr lang="ru-RU" dirty="0"/>
              <a:t>компании), первичная или переквалификация</a:t>
            </a:r>
          </a:p>
          <a:p>
            <a:r>
              <a:rPr lang="ru-RU" dirty="0"/>
              <a:t>Проверка адекватности – выдача лицензий (оружие</a:t>
            </a:r>
            <a:r>
              <a:rPr lang="en-US" dirty="0"/>
              <a:t>, </a:t>
            </a:r>
            <a:r>
              <a:rPr lang="ru-RU" dirty="0"/>
              <a:t>права)</a:t>
            </a:r>
          </a:p>
          <a:p>
            <a:r>
              <a:rPr lang="ru-RU" dirty="0"/>
              <a:t>Предсменный контроль</a:t>
            </a:r>
          </a:p>
          <a:p>
            <a:endParaRPr lang="ru-RU" dirty="0"/>
          </a:p>
        </p:txBody>
      </p:sp>
      <p:sp>
        <p:nvSpPr>
          <p:cNvPr id="4" name="Slide Number Placeholder 3">
            <a:extLst>
              <a:ext uri="{FF2B5EF4-FFF2-40B4-BE49-F238E27FC236}">
                <a16:creationId xmlns:a16="http://schemas.microsoft.com/office/drawing/2014/main" id="{CC44EC51-AE85-7679-CE1F-EABDEDB893EE}"/>
              </a:ext>
            </a:extLst>
          </p:cNvPr>
          <p:cNvSpPr>
            <a:spLocks noGrp="1"/>
          </p:cNvSpPr>
          <p:nvPr>
            <p:ph type="sldNum" sz="quarter" idx="12"/>
          </p:nvPr>
        </p:nvSpPr>
        <p:spPr/>
        <p:txBody>
          <a:bodyPr/>
          <a:lstStyle/>
          <a:p>
            <a:pPr>
              <a:defRPr/>
            </a:pPr>
            <a:fld id="{E6D98964-9827-4D6F-AF97-D13E6D3C32A9}" type="slidenum">
              <a:rPr lang="ru-RU" altLang="ru-RU" smtClean="0"/>
              <a:pPr>
                <a:defRPr/>
              </a:pPr>
              <a:t>34</a:t>
            </a:fld>
            <a:endParaRPr lang="ru-RU" altLang="ru-RU" dirty="0"/>
          </a:p>
        </p:txBody>
      </p:sp>
    </p:spTree>
    <p:extLst>
      <p:ext uri="{BB962C8B-B14F-4D97-AF65-F5344CB8AC3E}">
        <p14:creationId xmlns:p14="http://schemas.microsoft.com/office/powerpoint/2010/main" val="21514690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5A19-E4C9-FD0D-697D-5EE77F83A358}"/>
              </a:ext>
            </a:extLst>
          </p:cNvPr>
          <p:cNvSpPr>
            <a:spLocks noGrp="1"/>
          </p:cNvSpPr>
          <p:nvPr>
            <p:ph type="title"/>
          </p:nvPr>
        </p:nvSpPr>
        <p:spPr>
          <a:xfrm>
            <a:off x="1598106" y="-83317"/>
            <a:ext cx="5947787" cy="819777"/>
          </a:xfrm>
        </p:spPr>
        <p:txBody>
          <a:bodyPr/>
          <a:lstStyle/>
          <a:p>
            <a:r>
              <a:rPr lang="ru-RU" dirty="0">
                <a:solidFill>
                  <a:schemeClr val="accent2"/>
                </a:solidFill>
              </a:rPr>
              <a:t>Заключение</a:t>
            </a:r>
          </a:p>
        </p:txBody>
      </p:sp>
      <p:sp>
        <p:nvSpPr>
          <p:cNvPr id="3" name="Content Placeholder 2">
            <a:extLst>
              <a:ext uri="{FF2B5EF4-FFF2-40B4-BE49-F238E27FC236}">
                <a16:creationId xmlns:a16="http://schemas.microsoft.com/office/drawing/2014/main" id="{06915FE7-9CA4-E8D4-3BBA-66005BA917AF}"/>
              </a:ext>
            </a:extLst>
          </p:cNvPr>
          <p:cNvSpPr>
            <a:spLocks noGrp="1"/>
          </p:cNvSpPr>
          <p:nvPr>
            <p:ph idx="1"/>
          </p:nvPr>
        </p:nvSpPr>
        <p:spPr>
          <a:xfrm>
            <a:off x="489299" y="736460"/>
            <a:ext cx="8378930" cy="5684855"/>
          </a:xfrm>
        </p:spPr>
        <p:txBody>
          <a:bodyPr/>
          <a:lstStyle/>
          <a:p>
            <a:r>
              <a:rPr lang="ru-RU" sz="2800" dirty="0"/>
              <a:t>Технология виброизображения в сочетании с разработанными настройками и стимулами позволяет выявлять отклонения поведения и психофизиологического состояния</a:t>
            </a:r>
          </a:p>
          <a:p>
            <a:r>
              <a:rPr lang="ru-RU" sz="2800" dirty="0"/>
              <a:t>Формирование коротких 5-секундных  стимулов совместно с синхронной обработкой ПФР позволяет повысить точность выявления скрытых поведенческих характеристик и намерений</a:t>
            </a:r>
          </a:p>
          <a:p>
            <a:r>
              <a:rPr lang="ru-RU" sz="2800" dirty="0"/>
              <a:t>Необходим набор значительного объема статистических данных по </a:t>
            </a:r>
            <a:r>
              <a:rPr lang="ru-RU" sz="2800"/>
              <a:t>коротким стимулам для </a:t>
            </a:r>
            <a:r>
              <a:rPr lang="ru-RU" sz="2800" dirty="0"/>
              <a:t>правильного понимания норм</a:t>
            </a:r>
            <a:r>
              <a:rPr lang="en-US" sz="2800" dirty="0"/>
              <a:t>,</a:t>
            </a:r>
            <a:r>
              <a:rPr lang="ru-RU" sz="2800" dirty="0"/>
              <a:t> патологий</a:t>
            </a:r>
            <a:r>
              <a:rPr lang="en-US" sz="2800" dirty="0"/>
              <a:t> </a:t>
            </a:r>
            <a:r>
              <a:rPr lang="ru-RU" sz="2800" dirty="0"/>
              <a:t>и механизмов формирования психофизиологических реакций и рефлексов</a:t>
            </a:r>
          </a:p>
        </p:txBody>
      </p:sp>
      <p:sp>
        <p:nvSpPr>
          <p:cNvPr id="4" name="Slide Number Placeholder 3">
            <a:extLst>
              <a:ext uri="{FF2B5EF4-FFF2-40B4-BE49-F238E27FC236}">
                <a16:creationId xmlns:a16="http://schemas.microsoft.com/office/drawing/2014/main" id="{7D28E7AD-E6D4-B0D6-4D4E-FEF9F15ED80F}"/>
              </a:ext>
            </a:extLst>
          </p:cNvPr>
          <p:cNvSpPr>
            <a:spLocks noGrp="1"/>
          </p:cNvSpPr>
          <p:nvPr>
            <p:ph type="sldNum" sz="quarter" idx="12"/>
          </p:nvPr>
        </p:nvSpPr>
        <p:spPr/>
        <p:txBody>
          <a:bodyPr/>
          <a:lstStyle/>
          <a:p>
            <a:pPr>
              <a:defRPr/>
            </a:pPr>
            <a:fld id="{E6D98964-9827-4D6F-AF97-D13E6D3C32A9}" type="slidenum">
              <a:rPr lang="ru-RU" altLang="ru-RU" smtClean="0"/>
              <a:pPr>
                <a:defRPr/>
              </a:pPr>
              <a:t>35</a:t>
            </a:fld>
            <a:endParaRPr lang="ru-RU" altLang="ru-RU" dirty="0"/>
          </a:p>
        </p:txBody>
      </p:sp>
    </p:spTree>
    <p:extLst>
      <p:ext uri="{BB962C8B-B14F-4D97-AF65-F5344CB8AC3E}">
        <p14:creationId xmlns:p14="http://schemas.microsoft.com/office/powerpoint/2010/main" val="28218221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CCA1ED-49B7-421D-B044-82DB5070921A}" type="slidenum">
              <a:rPr lang="ru-RU" altLang="ru-RU" sz="1400" smtClean="0"/>
              <a:pPr>
                <a:spcBef>
                  <a:spcPct val="0"/>
                </a:spcBef>
                <a:buFontTx/>
                <a:buNone/>
              </a:pPr>
              <a:t>36</a:t>
            </a:fld>
            <a:endParaRPr lang="ru-RU" altLang="ru-RU" sz="1400" dirty="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ru-RU" b="1" dirty="0">
                <a:solidFill>
                  <a:schemeClr val="accent2"/>
                </a:solidFill>
                <a:effectLst>
                  <a:outerShdw blurRad="38100" dist="38100" dir="2700000" algn="tl">
                    <a:srgbClr val="C0C0C0"/>
                  </a:outerShdw>
                </a:effectLst>
              </a:rPr>
              <a:t>Спасибо за внимание!</a:t>
            </a:r>
          </a:p>
        </p:txBody>
      </p:sp>
      <p:sp>
        <p:nvSpPr>
          <p:cNvPr id="33796"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dirty="0"/>
          </a:p>
          <a:p>
            <a:pPr algn="ctr" eaLnBrk="1" hangingPunct="1">
              <a:buFontTx/>
              <a:buNone/>
            </a:pPr>
            <a:r>
              <a:rPr lang="ru-RU" altLang="ru-RU" dirty="0"/>
              <a:t>Виктор Минкин     </a:t>
            </a:r>
            <a:endParaRPr lang="en-US" altLang="ru-RU" dirty="0"/>
          </a:p>
          <a:p>
            <a:pPr algn="ctr" eaLnBrk="1" hangingPunct="1">
              <a:buFontTx/>
              <a:buNone/>
            </a:pPr>
            <a:r>
              <a:rPr lang="de-DE" altLang="ru-RU" sz="4000" dirty="0"/>
              <a:t>e</a:t>
            </a:r>
            <a:r>
              <a:rPr lang="ru-RU" altLang="ru-RU" sz="4000" dirty="0"/>
              <a:t>-</a:t>
            </a:r>
            <a:r>
              <a:rPr lang="de-DE" altLang="ru-RU" sz="4000" dirty="0"/>
              <a:t>mail</a:t>
            </a:r>
            <a:r>
              <a:rPr lang="ru-RU" altLang="ru-RU" sz="4000" dirty="0"/>
              <a:t>: </a:t>
            </a:r>
            <a:r>
              <a:rPr lang="en-US" altLang="ru-RU" sz="4000" b="1" dirty="0">
                <a:solidFill>
                  <a:schemeClr val="accent2"/>
                </a:solidFill>
              </a:rPr>
              <a:t>minkin@elsys.ru</a:t>
            </a:r>
          </a:p>
          <a:p>
            <a:pPr algn="ctr" eaLnBrk="1" hangingPunct="1">
              <a:buFontTx/>
              <a:buNone/>
            </a:pPr>
            <a:r>
              <a:rPr lang="en-US" altLang="ru-RU" b="1" dirty="0"/>
              <a:t> </a:t>
            </a:r>
            <a:endParaRPr lang="en-US" altLang="ru-RU" dirty="0"/>
          </a:p>
          <a:p>
            <a:pPr algn="ctr" eaLnBrk="1" hangingPunct="1">
              <a:buFontTx/>
              <a:buNone/>
            </a:pPr>
            <a:r>
              <a:rPr lang="en-US" altLang="ru-RU" sz="4400" b="1" dirty="0">
                <a:solidFill>
                  <a:schemeClr val="accent2"/>
                </a:solidFill>
              </a:rPr>
              <a:t>  </a:t>
            </a:r>
            <a:r>
              <a:rPr lang="en-US" altLang="ru-RU" b="1" dirty="0">
                <a:solidFill>
                  <a:schemeClr val="accent2"/>
                </a:solidFill>
              </a:rPr>
              <a:t>www.elsys.ru</a:t>
            </a:r>
            <a:r>
              <a:rPr lang="en-US" altLang="ru-RU" dirty="0"/>
              <a:t>  </a:t>
            </a:r>
          </a:p>
          <a:p>
            <a:pPr algn="ctr" eaLnBrk="1" hangingPunct="1">
              <a:buFontTx/>
              <a:buNone/>
            </a:pPr>
            <a:r>
              <a:rPr lang="en-US" altLang="ru-RU" b="1" dirty="0">
                <a:solidFill>
                  <a:schemeClr val="accent2"/>
                </a:solidFill>
              </a:rPr>
              <a:t>  </a:t>
            </a:r>
            <a:r>
              <a:rPr lang="en-US" altLang="ru-RU" sz="3600" b="1" dirty="0">
                <a:solidFill>
                  <a:schemeClr val="accent2"/>
                </a:solidFill>
              </a:rPr>
              <a:t>www.psymaker.com</a:t>
            </a:r>
          </a:p>
          <a:p>
            <a:pPr algn="ctr" eaLnBrk="1" hangingPunct="1">
              <a:buFontTx/>
              <a:buNone/>
            </a:pPr>
            <a:endParaRPr lang="ru-RU" altLang="ru-RU" sz="3600" u="sng" dirty="0">
              <a:solidFill>
                <a:schemeClr val="accent2"/>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09" y="183157"/>
            <a:ext cx="7914191" cy="687322"/>
          </a:xfrm>
        </p:spPr>
        <p:txBody>
          <a:bodyPr/>
          <a:lstStyle/>
          <a:p>
            <a:pPr>
              <a:lnSpc>
                <a:spcPct val="80000"/>
              </a:lnSpc>
            </a:pPr>
            <a:r>
              <a:rPr lang="en-US" sz="3200" dirty="0">
                <a:solidFill>
                  <a:schemeClr val="accent2"/>
                </a:solidFill>
              </a:rPr>
              <a:t>FVT</a:t>
            </a:r>
            <a:r>
              <a:rPr lang="ru-RU" sz="3200" dirty="0">
                <a:solidFill>
                  <a:schemeClr val="accent2"/>
                </a:solidFill>
              </a:rPr>
              <a:t> (</a:t>
            </a:r>
            <a:r>
              <a:rPr lang="en-US" sz="3200" dirty="0" err="1">
                <a:solidFill>
                  <a:schemeClr val="accent2"/>
                </a:solidFill>
              </a:rPr>
              <a:t>DVT</a:t>
            </a:r>
            <a:r>
              <a:rPr lang="en-US" sz="3200" dirty="0">
                <a:solidFill>
                  <a:schemeClr val="accent2"/>
                </a:solidFill>
              </a:rPr>
              <a:t>)</a:t>
            </a:r>
            <a:r>
              <a:rPr lang="ru-RU" sz="3200" dirty="0">
                <a:solidFill>
                  <a:schemeClr val="accent2"/>
                </a:solidFill>
              </a:rPr>
              <a:t> </a:t>
            </a:r>
            <a:r>
              <a:rPr lang="en-US" sz="3200" dirty="0">
                <a:solidFill>
                  <a:schemeClr val="accent2"/>
                </a:solidFill>
              </a:rPr>
              <a:t>- </a:t>
            </a:r>
            <a:r>
              <a:rPr lang="ru-RU" sz="3200" dirty="0">
                <a:solidFill>
                  <a:schemeClr val="accent2"/>
                </a:solidFill>
              </a:rPr>
              <a:t>быстрое </a:t>
            </a:r>
            <a:r>
              <a:rPr lang="en-US" sz="3200" dirty="0">
                <a:solidFill>
                  <a:schemeClr val="accent2"/>
                </a:solidFill>
              </a:rPr>
              <a:t>(</a:t>
            </a:r>
            <a:r>
              <a:rPr lang="ru-RU" sz="3200" dirty="0">
                <a:solidFill>
                  <a:schemeClr val="accent2"/>
                </a:solidFill>
              </a:rPr>
              <a:t>дискретное) </a:t>
            </a:r>
            <a:br>
              <a:rPr lang="ru-RU" sz="3200" dirty="0">
                <a:solidFill>
                  <a:schemeClr val="accent2"/>
                </a:solidFill>
              </a:rPr>
            </a:br>
            <a:r>
              <a:rPr lang="ru-RU" sz="3200" dirty="0">
                <a:solidFill>
                  <a:schemeClr val="accent2"/>
                </a:solidFill>
              </a:rPr>
              <a:t>преобразование виброизображения</a:t>
            </a:r>
          </a:p>
        </p:txBody>
      </p:sp>
      <p:sp>
        <p:nvSpPr>
          <p:cNvPr id="3" name="Content Placeholder 2"/>
          <p:cNvSpPr>
            <a:spLocks noGrp="1"/>
          </p:cNvSpPr>
          <p:nvPr>
            <p:ph idx="1"/>
          </p:nvPr>
        </p:nvSpPr>
        <p:spPr>
          <a:xfrm>
            <a:off x="325642" y="1687666"/>
            <a:ext cx="8013819" cy="4481485"/>
          </a:xfrm>
        </p:spPr>
        <p:txBody>
          <a:bodyPr/>
          <a:lstStyle/>
          <a:p>
            <a:r>
              <a:rPr lang="ru-RU" dirty="0"/>
              <a:t>Амплитудные </a:t>
            </a:r>
            <a:r>
              <a:rPr lang="en-US" dirty="0"/>
              <a:t>Ai-A6</a:t>
            </a:r>
            <a:endParaRPr lang="ru-RU" dirty="0"/>
          </a:p>
          <a:p>
            <a:r>
              <a:rPr lang="ru-RU" dirty="0"/>
              <a:t>Частотные</a:t>
            </a:r>
            <a:r>
              <a:rPr lang="en-US" dirty="0"/>
              <a:t>   Fi- F12   </a:t>
            </a:r>
            <a:endParaRPr lang="ru-RU" dirty="0"/>
          </a:p>
          <a:p>
            <a:r>
              <a:rPr lang="ru-RU" dirty="0"/>
              <a:t>Симметрии</a:t>
            </a:r>
            <a:r>
              <a:rPr lang="en-US" dirty="0"/>
              <a:t>   Si-S7  </a:t>
            </a:r>
            <a:endParaRPr lang="ru-RU" dirty="0"/>
          </a:p>
          <a:p>
            <a:r>
              <a:rPr lang="ru-RU" dirty="0"/>
              <a:t>Обработки</a:t>
            </a:r>
            <a:r>
              <a:rPr lang="en-US" dirty="0"/>
              <a:t>      Pi-P30</a:t>
            </a:r>
            <a:endParaRPr lang="ru-RU" dirty="0"/>
          </a:p>
          <a:p>
            <a:r>
              <a:rPr lang="ru-RU" dirty="0"/>
              <a:t>Психофизиологические</a:t>
            </a:r>
            <a:r>
              <a:rPr lang="en-US" dirty="0"/>
              <a:t> E1-E16</a:t>
            </a:r>
          </a:p>
          <a:p>
            <a:r>
              <a:rPr lang="ru-RU" dirty="0"/>
              <a:t>Системные</a:t>
            </a:r>
            <a:r>
              <a:rPr lang="en-US" dirty="0"/>
              <a:t> I;</a:t>
            </a:r>
            <a:r>
              <a:rPr lang="ru-RU" dirty="0"/>
              <a:t> </a:t>
            </a:r>
            <a:r>
              <a:rPr lang="en-US" dirty="0"/>
              <a:t>E;</a:t>
            </a:r>
            <a:r>
              <a:rPr lang="ru-RU" dirty="0"/>
              <a:t> </a:t>
            </a:r>
            <a:r>
              <a:rPr lang="en-US" dirty="0"/>
              <a:t>P;</a:t>
            </a:r>
            <a:r>
              <a:rPr lang="ru-RU" dirty="0"/>
              <a:t> </a:t>
            </a:r>
            <a:r>
              <a:rPr lang="en-US" dirty="0"/>
              <a:t>M;</a:t>
            </a:r>
            <a:r>
              <a:rPr lang="ru-RU" dirty="0"/>
              <a:t> </a:t>
            </a:r>
            <a:r>
              <a:rPr lang="en-US" dirty="0"/>
              <a:t>SD</a:t>
            </a:r>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4</a:t>
            </a:fld>
            <a:endParaRPr lang="ru-RU" altLang="ru-RU" dirty="0"/>
          </a:p>
        </p:txBody>
      </p:sp>
      <p:pic>
        <p:nvPicPr>
          <p:cNvPr id="6" name="Picture 5"/>
          <p:cNvPicPr>
            <a:picLocks noChangeAspect="1"/>
          </p:cNvPicPr>
          <p:nvPr/>
        </p:nvPicPr>
        <p:blipFill>
          <a:blip r:embed="rId3"/>
          <a:stretch>
            <a:fillRect/>
          </a:stretch>
        </p:blipFill>
        <p:spPr>
          <a:xfrm>
            <a:off x="5022958" y="1673054"/>
            <a:ext cx="1676190" cy="571429"/>
          </a:xfrm>
          <a:prstGeom prst="rect">
            <a:avLst/>
          </a:prstGeom>
        </p:spPr>
      </p:pic>
      <p:pic>
        <p:nvPicPr>
          <p:cNvPr id="7" name="Picture 6"/>
          <p:cNvPicPr>
            <a:picLocks noChangeAspect="1"/>
          </p:cNvPicPr>
          <p:nvPr/>
        </p:nvPicPr>
        <p:blipFill>
          <a:blip r:embed="rId4"/>
          <a:stretch>
            <a:fillRect/>
          </a:stretch>
        </p:blipFill>
        <p:spPr>
          <a:xfrm>
            <a:off x="4732481" y="2159523"/>
            <a:ext cx="2533333" cy="542857"/>
          </a:xfrm>
          <a:prstGeom prst="rect">
            <a:avLst/>
          </a:prstGeom>
        </p:spPr>
      </p:pic>
      <p:pic>
        <p:nvPicPr>
          <p:cNvPr id="8" name="Picture 7"/>
          <p:cNvPicPr>
            <a:picLocks noChangeAspect="1"/>
          </p:cNvPicPr>
          <p:nvPr/>
        </p:nvPicPr>
        <p:blipFill>
          <a:blip r:embed="rId5"/>
          <a:stretch>
            <a:fillRect/>
          </a:stretch>
        </p:blipFill>
        <p:spPr>
          <a:xfrm>
            <a:off x="5189624" y="2809772"/>
            <a:ext cx="1619048" cy="542857"/>
          </a:xfrm>
          <a:prstGeom prst="rect">
            <a:avLst/>
          </a:prstGeom>
        </p:spPr>
      </p:pic>
      <p:pic>
        <p:nvPicPr>
          <p:cNvPr id="9" name="Picture 8"/>
          <p:cNvPicPr>
            <a:picLocks noChangeAspect="1"/>
          </p:cNvPicPr>
          <p:nvPr/>
        </p:nvPicPr>
        <p:blipFill>
          <a:blip r:embed="rId6"/>
          <a:stretch>
            <a:fillRect/>
          </a:stretch>
        </p:blipFill>
        <p:spPr>
          <a:xfrm>
            <a:off x="5189624" y="3322040"/>
            <a:ext cx="3019048" cy="704762"/>
          </a:xfrm>
          <a:prstGeom prst="rect">
            <a:avLst/>
          </a:prstGeom>
        </p:spPr>
      </p:pic>
      <p:pic>
        <p:nvPicPr>
          <p:cNvPr id="10" name="Picture 9"/>
          <p:cNvPicPr>
            <a:picLocks noChangeAspect="1"/>
          </p:cNvPicPr>
          <p:nvPr/>
        </p:nvPicPr>
        <p:blipFill>
          <a:blip r:embed="rId7"/>
          <a:stretch>
            <a:fillRect/>
          </a:stretch>
        </p:blipFill>
        <p:spPr>
          <a:xfrm>
            <a:off x="4572000" y="4883030"/>
            <a:ext cx="4085714" cy="895238"/>
          </a:xfrm>
          <a:prstGeom prst="rect">
            <a:avLst/>
          </a:prstGeom>
        </p:spPr>
      </p:pic>
      <p:pic>
        <p:nvPicPr>
          <p:cNvPr id="5" name="Picture 4">
            <a:extLst>
              <a:ext uri="{FF2B5EF4-FFF2-40B4-BE49-F238E27FC236}">
                <a16:creationId xmlns:a16="http://schemas.microsoft.com/office/drawing/2014/main" id="{44B9F82E-9C66-5D33-45D3-25407604CE9A}"/>
              </a:ext>
            </a:extLst>
          </p:cNvPr>
          <p:cNvPicPr>
            <a:picLocks noChangeAspect="1"/>
          </p:cNvPicPr>
          <p:nvPr/>
        </p:nvPicPr>
        <p:blipFill>
          <a:blip r:embed="rId8"/>
          <a:stretch>
            <a:fillRect/>
          </a:stretch>
        </p:blipFill>
        <p:spPr>
          <a:xfrm>
            <a:off x="0" y="970896"/>
            <a:ext cx="9144000" cy="687322"/>
          </a:xfrm>
          <a:prstGeom prst="rect">
            <a:avLst/>
          </a:prstGeom>
        </p:spPr>
      </p:pic>
      <p:sp>
        <p:nvSpPr>
          <p:cNvPr id="12" name="TextBox 11">
            <a:extLst>
              <a:ext uri="{FF2B5EF4-FFF2-40B4-BE49-F238E27FC236}">
                <a16:creationId xmlns:a16="http://schemas.microsoft.com/office/drawing/2014/main" id="{21BDF06E-A93D-F450-48A5-8CD7F2BB98D9}"/>
              </a:ext>
            </a:extLst>
          </p:cNvPr>
          <p:cNvSpPr txBox="1"/>
          <p:nvPr/>
        </p:nvSpPr>
        <p:spPr>
          <a:xfrm>
            <a:off x="336619" y="5783653"/>
            <a:ext cx="8470761" cy="400110"/>
          </a:xfrm>
          <a:prstGeom prst="rect">
            <a:avLst/>
          </a:prstGeom>
          <a:noFill/>
        </p:spPr>
        <p:txBody>
          <a:bodyPr wrap="square">
            <a:spAutoFit/>
          </a:bodyPr>
          <a:lstStyle/>
          <a:p>
            <a:r>
              <a:rPr lang="ru-RU" dirty="0"/>
              <a:t> </a:t>
            </a:r>
            <a:r>
              <a:rPr lang="ru-RU" sz="2000" dirty="0"/>
              <a:t>Параметры виброизображения как функции времени и пространства </a:t>
            </a:r>
          </a:p>
        </p:txBody>
      </p:sp>
    </p:spTree>
    <p:extLst>
      <p:ext uri="{BB962C8B-B14F-4D97-AF65-F5344CB8AC3E}">
        <p14:creationId xmlns:p14="http://schemas.microsoft.com/office/powerpoint/2010/main" val="18261668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2F1D2C-D6DB-4A61-B0AB-869BC7D41436}" type="slidenum">
              <a:rPr lang="ru-RU" altLang="ru-RU" sz="1400" smtClean="0"/>
              <a:pPr>
                <a:spcBef>
                  <a:spcPct val="0"/>
                </a:spcBef>
                <a:buFontTx/>
                <a:buNone/>
              </a:pPr>
              <a:t>5</a:t>
            </a:fld>
            <a:endParaRPr lang="ru-RU" altLang="ru-RU" sz="1400" dirty="0"/>
          </a:p>
        </p:txBody>
      </p:sp>
      <p:sp>
        <p:nvSpPr>
          <p:cNvPr id="3" name="Title 1"/>
          <p:cNvSpPr txBox="1">
            <a:spLocks/>
          </p:cNvSpPr>
          <p:nvPr/>
        </p:nvSpPr>
        <p:spPr>
          <a:xfrm>
            <a:off x="96838" y="36513"/>
            <a:ext cx="8775595" cy="9662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ru-RU" altLang="ru-RU" sz="3200" kern="0" dirty="0">
                <a:solidFill>
                  <a:srgbClr val="3333CC"/>
                </a:solidFill>
              </a:rPr>
              <a:t>Адаптивный профайлинг и дифференциальная психология</a:t>
            </a:r>
            <a:endParaRPr lang="en-US" altLang="ru-RU" kern="0" dirty="0"/>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C35D3AA-7E2D-4BDA-8BC8-F5153A82A2F8}" type="slidenum">
              <a:rPr lang="ru-RU" altLang="ru-RU" sz="1400"/>
              <a:pPr algn="r" eaLnBrk="1" hangingPunct="1">
                <a:spcBef>
                  <a:spcPct val="0"/>
                </a:spcBef>
                <a:buFontTx/>
                <a:buNone/>
              </a:pPr>
              <a:t>5</a:t>
            </a:fld>
            <a:endParaRPr lang="ru-RU" altLang="ru-RU" sz="1400" dirty="0"/>
          </a:p>
        </p:txBody>
      </p:sp>
      <p:grpSp>
        <p:nvGrpSpPr>
          <p:cNvPr id="47" name="Группа 46"/>
          <p:cNvGrpSpPr/>
          <p:nvPr/>
        </p:nvGrpSpPr>
        <p:grpSpPr>
          <a:xfrm>
            <a:off x="355060" y="1112367"/>
            <a:ext cx="8216043" cy="3805002"/>
            <a:chOff x="1065053" y="1284140"/>
            <a:chExt cx="7002782" cy="3189652"/>
          </a:xfrm>
        </p:grpSpPr>
        <p:sp>
          <p:nvSpPr>
            <p:cNvPr id="6" name="Надпись 2"/>
            <p:cNvSpPr txBox="1">
              <a:spLocks noChangeArrowheads="1"/>
            </p:cNvSpPr>
            <p:nvPr/>
          </p:nvSpPr>
          <p:spPr bwMode="auto">
            <a:xfrm>
              <a:off x="2918876" y="1284140"/>
              <a:ext cx="651071" cy="505163"/>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5" name="Группа 44"/>
            <p:cNvGrpSpPr/>
            <p:nvPr/>
          </p:nvGrpSpPr>
          <p:grpSpPr>
            <a:xfrm>
              <a:off x="1065053" y="1529737"/>
              <a:ext cx="7002782" cy="2944055"/>
              <a:chOff x="1043354" y="1522437"/>
              <a:chExt cx="7002782" cy="2944055"/>
            </a:xfrm>
          </p:grpSpPr>
          <p:sp>
            <p:nvSpPr>
              <p:cNvPr id="12" name="Надпись 2"/>
              <p:cNvSpPr txBox="1">
                <a:spLocks noChangeArrowheads="1"/>
              </p:cNvSpPr>
              <p:nvPr/>
            </p:nvSpPr>
            <p:spPr bwMode="auto">
              <a:xfrm>
                <a:off x="1682684" y="2435933"/>
                <a:ext cx="1360398" cy="845816"/>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МВ</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головы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Надпись 2"/>
              <p:cNvSpPr txBox="1">
                <a:spLocks noChangeArrowheads="1"/>
              </p:cNvSpPr>
              <p:nvPr/>
            </p:nvSpPr>
            <p:spPr bwMode="auto">
              <a:xfrm>
                <a:off x="3495486" y="2435933"/>
                <a:ext cx="1663250" cy="8366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Преобразование движения в цифровое видео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Надпись 2"/>
              <p:cNvSpPr txBox="1">
                <a:spLocks noChangeArrowheads="1"/>
              </p:cNvSpPr>
              <p:nvPr/>
            </p:nvSpPr>
            <p:spPr bwMode="auto">
              <a:xfrm>
                <a:off x="3495486" y="3713846"/>
                <a:ext cx="1833604" cy="752646"/>
              </a:xfrm>
              <a:prstGeom prst="rect">
                <a:avLst/>
              </a:prstGeom>
              <a:solidFill>
                <a:srgbClr val="FFFFFF"/>
              </a:solidFill>
              <a:ln w="9525">
                <a:solidFill>
                  <a:srgbClr val="000000"/>
                </a:solidFill>
                <a:miter lim="800000"/>
                <a:headEnd/>
                <a:tailEnd/>
              </a:ln>
            </p:spPr>
            <p:txBody>
              <a:bodyPr rot="0" vert="horz" wrap="square" lIns="36000" tIns="45720" rIns="36000" bIns="45720" anchor="ctr" anchorCtr="0">
                <a:noAutofit/>
              </a:bodyPr>
              <a:lstStyle/>
              <a:p>
                <a:pPr algn="ctr">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Предварительный стимул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Надпись 2"/>
              <p:cNvSpPr txBox="1">
                <a:spLocks noChangeArrowheads="1"/>
              </p:cNvSpPr>
              <p:nvPr/>
            </p:nvSpPr>
            <p:spPr bwMode="auto">
              <a:xfrm>
                <a:off x="1137138" y="2371778"/>
                <a:ext cx="465710" cy="573878"/>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2"/>
              <p:cNvSpPr txBox="1">
                <a:spLocks noChangeArrowheads="1"/>
              </p:cNvSpPr>
              <p:nvPr/>
            </p:nvSpPr>
            <p:spPr bwMode="auto">
              <a:xfrm>
                <a:off x="2949940" y="2519602"/>
                <a:ext cx="545546" cy="370535"/>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2"/>
              <p:cNvSpPr txBox="1">
                <a:spLocks noChangeArrowheads="1"/>
              </p:cNvSpPr>
              <p:nvPr/>
            </p:nvSpPr>
            <p:spPr bwMode="auto">
              <a:xfrm>
                <a:off x="5112164" y="2471791"/>
                <a:ext cx="545546" cy="4183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Надпись 2"/>
              <p:cNvSpPr txBox="1">
                <a:spLocks noChangeArrowheads="1"/>
              </p:cNvSpPr>
              <p:nvPr/>
            </p:nvSpPr>
            <p:spPr bwMode="auto">
              <a:xfrm>
                <a:off x="2956123" y="3619256"/>
                <a:ext cx="612076" cy="490063"/>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Xy</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Надпись 2"/>
              <p:cNvSpPr txBox="1">
                <a:spLocks noChangeArrowheads="1"/>
              </p:cNvSpPr>
              <p:nvPr/>
            </p:nvSpPr>
            <p:spPr bwMode="auto">
              <a:xfrm>
                <a:off x="7274388" y="2448875"/>
                <a:ext cx="771748" cy="4900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вых</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Надпись 2"/>
              <p:cNvSpPr txBox="1">
                <a:spLocks noChangeArrowheads="1"/>
              </p:cNvSpPr>
              <p:nvPr/>
            </p:nvSpPr>
            <p:spPr bwMode="auto">
              <a:xfrm>
                <a:off x="5611140" y="2435933"/>
                <a:ext cx="1663250" cy="836693"/>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Программа обработки ВИ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p:cNvCxnSpPr/>
              <p:nvPr/>
            </p:nvCxnSpPr>
            <p:spPr>
              <a:xfrm>
                <a:off x="6422806" y="3272626"/>
                <a:ext cx="19960" cy="817543"/>
              </a:xfrm>
              <a:prstGeom prst="line">
                <a:avLst/>
              </a:prstGeom>
              <a:noFill/>
              <a:ln w="6350" cap="flat" cmpd="sng" algn="ctr">
                <a:solidFill>
                  <a:sysClr val="windowText" lastClr="000000"/>
                </a:solidFill>
                <a:prstDash val="solid"/>
                <a:miter lim="800000"/>
              </a:ln>
              <a:effectLst/>
            </p:spPr>
          </p:cxnSp>
          <p:cxnSp>
            <p:nvCxnSpPr>
              <p:cNvPr id="10" name="Прямая соединительная линия 9"/>
              <p:cNvCxnSpPr/>
              <p:nvPr/>
            </p:nvCxnSpPr>
            <p:spPr>
              <a:xfrm flipV="1">
                <a:off x="6422806" y="1778531"/>
                <a:ext cx="13306" cy="657402"/>
              </a:xfrm>
              <a:prstGeom prst="line">
                <a:avLst/>
              </a:prstGeom>
              <a:noFill/>
              <a:ln w="6350" cap="flat" cmpd="sng" algn="ctr">
                <a:solidFill>
                  <a:sysClr val="windowText" lastClr="000000"/>
                </a:solidFill>
                <a:prstDash val="solid"/>
                <a:miter lim="800000"/>
              </a:ln>
              <a:effectLst/>
            </p:spPr>
          </p:cxnSp>
          <p:sp>
            <p:nvSpPr>
              <p:cNvPr id="11" name="Надпись 2"/>
              <p:cNvSpPr txBox="1">
                <a:spLocks noChangeArrowheads="1"/>
              </p:cNvSpPr>
              <p:nvPr/>
            </p:nvSpPr>
            <p:spPr bwMode="auto">
              <a:xfrm>
                <a:off x="3575322" y="1522437"/>
                <a:ext cx="2011530" cy="610357"/>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Многофакторный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стимул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Прямая со стрелкой 7"/>
              <p:cNvCxnSpPr/>
              <p:nvPr/>
            </p:nvCxnSpPr>
            <p:spPr>
              <a:xfrm flipH="1">
                <a:off x="1514954" y="1830875"/>
                <a:ext cx="2062" cy="11080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H="1">
                <a:off x="5586852" y="1778531"/>
                <a:ext cx="835954"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a:stCxn id="11" idx="1"/>
              </p:cNvCxnSpPr>
              <p:nvPr/>
            </p:nvCxnSpPr>
            <p:spPr>
              <a:xfrm flipH="1">
                <a:off x="1514955" y="1827616"/>
                <a:ext cx="2060367" cy="3259"/>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1043354" y="2945655"/>
                <a:ext cx="7090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endCxn id="20" idx="1"/>
              </p:cNvCxnSpPr>
              <p:nvPr/>
            </p:nvCxnSpPr>
            <p:spPr>
              <a:xfrm>
                <a:off x="5158736" y="2854280"/>
                <a:ext cx="4524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2949940" y="2890137"/>
                <a:ext cx="545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flipV="1">
                <a:off x="7274389" y="2854279"/>
                <a:ext cx="638688" cy="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flipH="1" flipV="1">
                <a:off x="5329090" y="4082402"/>
                <a:ext cx="1113674" cy="7767"/>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flipH="1">
                <a:off x="1137138" y="4082402"/>
                <a:ext cx="2358349" cy="0"/>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p:nvPr/>
            </p:nvCxnSpPr>
            <p:spPr>
              <a:xfrm flipV="1">
                <a:off x="1119553" y="2945655"/>
                <a:ext cx="17585" cy="1132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46" name="Rectangle 76"/>
          <p:cNvSpPr>
            <a:spLocks noChangeArrowheads="1"/>
          </p:cNvSpPr>
          <p:nvPr/>
        </p:nvSpPr>
        <p:spPr bwMode="auto">
          <a:xfrm>
            <a:off x="355060" y="5211320"/>
            <a:ext cx="8701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u-RU" sz="2400" dirty="0">
                <a:latin typeface="Times New Roman" panose="02020603050405020304" pitchFamily="18" charset="0"/>
                <a:ea typeface="Calibri" panose="020F0502020204030204" pitchFamily="34" charset="0"/>
              </a:rPr>
              <a:t>Структурная схема системы виброизображения адаптивного преобразования</a:t>
            </a:r>
            <a:r>
              <a:rPr lang="en-US" sz="2400" dirty="0">
                <a:latin typeface="Times New Roman" panose="02020603050405020304" pitchFamily="18" charset="0"/>
                <a:ea typeface="Calibri" panose="020F0502020204030204" pitchFamily="34" charset="0"/>
              </a:rPr>
              <a:t> </a:t>
            </a:r>
            <a:r>
              <a:rPr lang="ru-RU" sz="2400" dirty="0">
                <a:latin typeface="Times New Roman" panose="02020603050405020304" pitchFamily="18" charset="0"/>
                <a:ea typeface="Calibri" panose="020F0502020204030204" pitchFamily="34" charset="0"/>
              </a:rPr>
              <a:t>с двойной обратной связью при предварительном и основном тестировании</a:t>
            </a:r>
            <a:endParaRPr kumimoji="0" lang="ru-RU" altLang="en-US" sz="2400" b="0" u="none" strike="noStrike" cap="none" normalizeH="0" baseline="0" dirty="0">
              <a:ln>
                <a:noFill/>
              </a:ln>
              <a:solidFill>
                <a:schemeClr val="tx1"/>
              </a:solidFill>
              <a:effectLst/>
              <a:latin typeface="+mj-l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7657635" y="3293338"/>
            <a:ext cx="818737" cy="53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2400" dirty="0">
                <a:latin typeface="Arial" panose="020B0604020202020204" pitchFamily="34" charset="0"/>
                <a:cs typeface="Arial" panose="020B0604020202020204" pitchFamily="34" charset="0"/>
              </a:rPr>
              <a:t>Y/N</a:t>
            </a:r>
          </a:p>
          <a:p>
            <a:pPr>
              <a:spcBef>
                <a:spcPct val="0"/>
              </a:spcBef>
              <a:buFontTx/>
              <a:buNone/>
            </a:pPr>
            <a:r>
              <a:rPr lang="ru-RU" altLang="ru-RU" sz="1400" dirty="0"/>
              <a:t>   </a:t>
            </a:r>
            <a:fld id="{AEBDCD33-0704-4148-84E6-295DB1A216F6}" type="slidenum">
              <a:rPr lang="ru-RU" altLang="ru-RU" sz="1400" smtClean="0"/>
              <a:pPr>
                <a:spcBef>
                  <a:spcPct val="0"/>
                </a:spcBef>
                <a:buFontTx/>
                <a:buNone/>
              </a:pPr>
              <a:t>6</a:t>
            </a:fld>
            <a:endParaRPr lang="ru-RU" altLang="ru-RU" sz="1400" dirty="0"/>
          </a:p>
        </p:txBody>
      </p:sp>
      <p:sp>
        <p:nvSpPr>
          <p:cNvPr id="25602" name="Rectangle 2"/>
          <p:cNvSpPr>
            <a:spLocks noGrp="1" noChangeArrowheads="1"/>
          </p:cNvSpPr>
          <p:nvPr>
            <p:ph type="title"/>
          </p:nvPr>
        </p:nvSpPr>
        <p:spPr>
          <a:xfrm>
            <a:off x="96982" y="142296"/>
            <a:ext cx="8922327" cy="844550"/>
          </a:xfrm>
        </p:spPr>
        <p:txBody>
          <a:bodyPr/>
          <a:lstStyle/>
          <a:p>
            <a:pPr eaLnBrk="1" hangingPunct="1">
              <a:defRPr/>
            </a:pPr>
            <a:r>
              <a:rPr lang="ru-RU" sz="2800" dirty="0">
                <a:solidFill>
                  <a:schemeClr val="accent2"/>
                </a:solidFill>
                <a:effectLst>
                  <a:outerShdw blurRad="38100" dist="38100" dir="2700000" algn="tl">
                    <a:srgbClr val="C0C0C0"/>
                  </a:outerShdw>
                </a:effectLst>
              </a:rPr>
              <a:t>Совместная обработка сознательной и бессознательной</a:t>
            </a:r>
            <a:br>
              <a:rPr lang="ru-RU" sz="2800" dirty="0">
                <a:solidFill>
                  <a:schemeClr val="accent2"/>
                </a:solidFill>
                <a:effectLst>
                  <a:outerShdw blurRad="38100" dist="38100" dir="2700000" algn="tl">
                    <a:srgbClr val="C0C0C0"/>
                  </a:outerShdw>
                </a:effectLst>
              </a:rPr>
            </a:br>
            <a:r>
              <a:rPr lang="ru-RU" sz="2800" dirty="0">
                <a:solidFill>
                  <a:schemeClr val="accent2"/>
                </a:solidFill>
                <a:effectLst>
                  <a:outerShdw blurRad="38100" dist="38100" dir="2700000" algn="tl">
                    <a:srgbClr val="C0C0C0"/>
                  </a:outerShdw>
                </a:effectLst>
              </a:rPr>
              <a:t>психофизиологической реакции</a:t>
            </a:r>
          </a:p>
        </p:txBody>
      </p:sp>
      <p:sp>
        <p:nvSpPr>
          <p:cNvPr id="2355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dirty="0">
              <a:latin typeface="Arial" panose="020B0604020202020204" pitchFamily="34" charset="0"/>
            </a:endParaRPr>
          </a:p>
        </p:txBody>
      </p:sp>
      <p:sp>
        <p:nvSpPr>
          <p:cNvPr id="3" name="Rectangle 2"/>
          <p:cNvSpPr/>
          <p:nvPr/>
        </p:nvSpPr>
        <p:spPr>
          <a:xfrm>
            <a:off x="7657635" y="5188810"/>
            <a:ext cx="1082348" cy="461665"/>
          </a:xfrm>
          <a:prstGeom prst="rect">
            <a:avLst/>
          </a:prstGeom>
        </p:spPr>
        <p:txBody>
          <a:bodyPr wrap="none">
            <a:spAutoFit/>
          </a:bodyPr>
          <a:lstStyle/>
          <a:p>
            <a:r>
              <a:rPr lang="en-US" sz="2400" dirty="0"/>
              <a:t>IE+YN</a:t>
            </a:r>
          </a:p>
        </p:txBody>
      </p:sp>
      <p:sp>
        <p:nvSpPr>
          <p:cNvPr id="4" name="Rectangle 3"/>
          <p:cNvSpPr/>
          <p:nvPr/>
        </p:nvSpPr>
        <p:spPr>
          <a:xfrm>
            <a:off x="7744640" y="1530080"/>
            <a:ext cx="644728" cy="461665"/>
          </a:xfrm>
          <a:prstGeom prst="rect">
            <a:avLst/>
          </a:prstGeom>
        </p:spPr>
        <p:txBody>
          <a:bodyPr wrap="none">
            <a:spAutoFit/>
          </a:bodyPr>
          <a:lstStyle/>
          <a:p>
            <a:pPr algn="ctr"/>
            <a:r>
              <a:rPr lang="en-US" sz="2400" dirty="0"/>
              <a:t>I/E </a:t>
            </a:r>
            <a:endParaRPr lang="ru-RU" sz="2400" dirty="0"/>
          </a:p>
        </p:txBody>
      </p:sp>
      <p:pic>
        <p:nvPicPr>
          <p:cNvPr id="2" name="Picture 1">
            <a:extLst>
              <a:ext uri="{FF2B5EF4-FFF2-40B4-BE49-F238E27FC236}">
                <a16:creationId xmlns:a16="http://schemas.microsoft.com/office/drawing/2014/main" id="{A4F29516-0975-D7F0-F199-B90B94352E56}"/>
              </a:ext>
            </a:extLst>
          </p:cNvPr>
          <p:cNvPicPr>
            <a:picLocks noChangeAspect="1"/>
          </p:cNvPicPr>
          <p:nvPr/>
        </p:nvPicPr>
        <p:blipFill>
          <a:blip r:embed="rId3"/>
          <a:stretch>
            <a:fillRect/>
          </a:stretch>
        </p:blipFill>
        <p:spPr>
          <a:xfrm>
            <a:off x="124691" y="986846"/>
            <a:ext cx="6990008" cy="1798790"/>
          </a:xfrm>
          <a:prstGeom prst="rect">
            <a:avLst/>
          </a:prstGeom>
        </p:spPr>
      </p:pic>
      <p:pic>
        <p:nvPicPr>
          <p:cNvPr id="5" name="Picture 4">
            <a:extLst>
              <a:ext uri="{FF2B5EF4-FFF2-40B4-BE49-F238E27FC236}">
                <a16:creationId xmlns:a16="http://schemas.microsoft.com/office/drawing/2014/main" id="{71E80674-863E-D082-F3C8-BD188056D749}"/>
              </a:ext>
            </a:extLst>
          </p:cNvPr>
          <p:cNvPicPr>
            <a:picLocks noChangeAspect="1"/>
          </p:cNvPicPr>
          <p:nvPr/>
        </p:nvPicPr>
        <p:blipFill>
          <a:blip r:embed="rId4"/>
          <a:stretch>
            <a:fillRect/>
          </a:stretch>
        </p:blipFill>
        <p:spPr>
          <a:xfrm>
            <a:off x="124691" y="2785636"/>
            <a:ext cx="6990008" cy="1798791"/>
          </a:xfrm>
          <a:prstGeom prst="rect">
            <a:avLst/>
          </a:prstGeom>
        </p:spPr>
      </p:pic>
      <p:pic>
        <p:nvPicPr>
          <p:cNvPr id="9" name="Picture 8">
            <a:extLst>
              <a:ext uri="{FF2B5EF4-FFF2-40B4-BE49-F238E27FC236}">
                <a16:creationId xmlns:a16="http://schemas.microsoft.com/office/drawing/2014/main" id="{BF220282-F5D6-B99D-22A5-297BD1FB14C0}"/>
              </a:ext>
            </a:extLst>
          </p:cNvPr>
          <p:cNvPicPr>
            <a:picLocks noChangeAspect="1"/>
          </p:cNvPicPr>
          <p:nvPr/>
        </p:nvPicPr>
        <p:blipFill>
          <a:blip r:embed="rId5"/>
          <a:stretch>
            <a:fillRect/>
          </a:stretch>
        </p:blipFill>
        <p:spPr>
          <a:xfrm>
            <a:off x="124691" y="4584426"/>
            <a:ext cx="6990008" cy="204745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38100"/>
            <a:ext cx="9029699" cy="969498"/>
          </a:xfrm>
        </p:spPr>
        <p:txBody>
          <a:bodyPr/>
          <a:lstStyle/>
          <a:p>
            <a:r>
              <a:rPr lang="ru-RU" sz="3600" dirty="0">
                <a:solidFill>
                  <a:srgbClr val="3333CC"/>
                </a:solidFill>
                <a:effectLst>
                  <a:outerShdw blurRad="38100" dist="38100" dir="2700000" algn="tl">
                    <a:srgbClr val="C0C0C0"/>
                  </a:outerShdw>
                </a:effectLst>
              </a:rPr>
              <a:t>Структура многофакторных стимулов и профилей МИ и грехов</a:t>
            </a:r>
            <a:endParaRPr lang="en-US" sz="36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7</a:t>
            </a:fld>
            <a:endParaRPr lang="ru-RU" altLang="ru-RU" dirty="0"/>
          </a:p>
        </p:txBody>
      </p:sp>
      <p:sp>
        <p:nvSpPr>
          <p:cNvPr id="10" name="Rectangle 9"/>
          <p:cNvSpPr/>
          <p:nvPr/>
        </p:nvSpPr>
        <p:spPr>
          <a:xfrm>
            <a:off x="543428" y="5293247"/>
            <a:ext cx="8057141" cy="830997"/>
          </a:xfrm>
          <a:prstGeom prst="rect">
            <a:avLst/>
          </a:prstGeom>
        </p:spPr>
        <p:txBody>
          <a:bodyPr wrap="none">
            <a:spAutoFit/>
          </a:bodyPr>
          <a:lstStyle/>
          <a:p>
            <a:pPr algn="ctr"/>
            <a:r>
              <a:rPr lang="ru-RU" sz="2400" dirty="0"/>
              <a:t>Последовательность типов МИ и пороков личности ПЛ</a:t>
            </a:r>
          </a:p>
          <a:p>
            <a:pPr algn="ctr"/>
            <a:r>
              <a:rPr lang="ru-RU" sz="2400" dirty="0"/>
              <a:t> сформированы по нарастанию уровня экстраверсии</a:t>
            </a:r>
          </a:p>
        </p:txBody>
      </p:sp>
      <p:sp>
        <p:nvSpPr>
          <p:cNvPr id="3" name="Rectangle 2"/>
          <p:cNvSpPr/>
          <p:nvPr/>
        </p:nvSpPr>
        <p:spPr>
          <a:xfrm>
            <a:off x="2286000" y="3105835"/>
            <a:ext cx="5512156" cy="369332"/>
          </a:xfrm>
          <a:prstGeom prst="rect">
            <a:avLst/>
          </a:prstGeom>
        </p:spPr>
        <p:txBody>
          <a:bodyPr wrap="square">
            <a:spAutoFit/>
          </a:bodyPr>
          <a:lstStyle/>
          <a:p>
            <a:r>
              <a:rPr lang="ru-RU" dirty="0"/>
              <a:t> </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3141724043"/>
              </p:ext>
            </p:extLst>
          </p:nvPr>
        </p:nvGraphicFramePr>
        <p:xfrm>
          <a:off x="268050" y="1049187"/>
          <a:ext cx="8607898" cy="3822103"/>
        </p:xfrm>
        <a:graphic>
          <a:graphicData uri="http://schemas.openxmlformats.org/drawingml/2006/table">
            <a:tbl>
              <a:tblPr firstRow="1" firstCol="1" bandRow="1"/>
              <a:tblGrid>
                <a:gridCol w="589009">
                  <a:extLst>
                    <a:ext uri="{9D8B030D-6E8A-4147-A177-3AD203B41FA5}">
                      <a16:colId xmlns:a16="http://schemas.microsoft.com/office/drawing/2014/main" val="1638867849"/>
                    </a:ext>
                  </a:extLst>
                </a:gridCol>
                <a:gridCol w="3734396">
                  <a:extLst>
                    <a:ext uri="{9D8B030D-6E8A-4147-A177-3AD203B41FA5}">
                      <a16:colId xmlns:a16="http://schemas.microsoft.com/office/drawing/2014/main" val="4116982357"/>
                    </a:ext>
                  </a:extLst>
                </a:gridCol>
                <a:gridCol w="369651">
                  <a:extLst>
                    <a:ext uri="{9D8B030D-6E8A-4147-A177-3AD203B41FA5}">
                      <a16:colId xmlns:a16="http://schemas.microsoft.com/office/drawing/2014/main" val="1901559297"/>
                    </a:ext>
                  </a:extLst>
                </a:gridCol>
                <a:gridCol w="3287949">
                  <a:extLst>
                    <a:ext uri="{9D8B030D-6E8A-4147-A177-3AD203B41FA5}">
                      <a16:colId xmlns:a16="http://schemas.microsoft.com/office/drawing/2014/main" val="2797047396"/>
                    </a:ext>
                  </a:extLst>
                </a:gridCol>
                <a:gridCol w="626893">
                  <a:extLst>
                    <a:ext uri="{9D8B030D-6E8A-4147-A177-3AD203B41FA5}">
                      <a16:colId xmlns:a16="http://schemas.microsoft.com/office/drawing/2014/main" val="4188671353"/>
                    </a:ext>
                  </a:extLst>
                </a:gridCol>
              </a:tblGrid>
              <a:tr h="371051">
                <a:tc>
                  <a:txBody>
                    <a:bodyPr/>
                    <a:lstStyle/>
                    <a:p>
                      <a:pPr algn="just">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МИ</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12_</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МИ</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12_Пороков</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ПЛ</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107406"/>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Внутриличностный </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Суицид</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СУ</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715648"/>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ФИ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Философский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Лень</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ЛН</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965058"/>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ЛМ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Логико-Математический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Кибер-зависимость</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КЗ</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663967"/>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Бизнес-Коммерческий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Жадность</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ЖД</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68450"/>
                  </a:ext>
                </a:extLst>
              </a:tr>
              <a:tr h="335038">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Визуально-Пространственный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Алкоголизм, Наркомания</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АН</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174662"/>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Природный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Чревоугодие</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ЧР</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977436"/>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Моторно-Двигательный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Анорексия</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АР</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169468"/>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Музыкально-Ритмический </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Гордыня, Тщеславие</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ГТ</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631543"/>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Подвижнический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Воровство</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Взятки</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ВВ</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11882"/>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Вербально-Лингвистический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Зависть</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ЗТ</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273308"/>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Креативный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Похоть</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ПТ</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29872"/>
                  </a:ext>
                </a:extLst>
              </a:tr>
              <a:tr h="246775">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Межличностный</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Гнев, Ярость</a:t>
                      </a: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ГЯ</a:t>
                      </a:r>
                      <a:endParaRPr lang="ru-R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445439"/>
                  </a:ext>
                </a:extLst>
              </a:tr>
            </a:tbl>
          </a:graphicData>
        </a:graphic>
      </p:graphicFrame>
    </p:spTree>
    <p:extLst>
      <p:ext uri="{BB962C8B-B14F-4D97-AF65-F5344CB8AC3E}">
        <p14:creationId xmlns:p14="http://schemas.microsoft.com/office/powerpoint/2010/main" val="32865300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3958-D9A7-31C9-A171-E933D5B0EAB6}"/>
              </a:ext>
            </a:extLst>
          </p:cNvPr>
          <p:cNvSpPr>
            <a:spLocks noGrp="1"/>
          </p:cNvSpPr>
          <p:nvPr>
            <p:ph type="title"/>
          </p:nvPr>
        </p:nvSpPr>
        <p:spPr>
          <a:xfrm>
            <a:off x="0" y="152400"/>
            <a:ext cx="9037864" cy="1143000"/>
          </a:xfrm>
        </p:spPr>
        <p:txBody>
          <a:bodyPr/>
          <a:lstStyle/>
          <a:p>
            <a:r>
              <a:rPr lang="ru-RU" dirty="0">
                <a:solidFill>
                  <a:schemeClr val="accent2"/>
                </a:solidFill>
              </a:rPr>
              <a:t>Адаптивная матрица  личности</a:t>
            </a:r>
          </a:p>
        </p:txBody>
      </p:sp>
      <p:sp>
        <p:nvSpPr>
          <p:cNvPr id="4" name="Slide Number Placeholder 3">
            <a:extLst>
              <a:ext uri="{FF2B5EF4-FFF2-40B4-BE49-F238E27FC236}">
                <a16:creationId xmlns:a16="http://schemas.microsoft.com/office/drawing/2014/main" id="{64FC4506-C228-7984-7D43-CBFA4FA2D5B5}"/>
              </a:ext>
            </a:extLst>
          </p:cNvPr>
          <p:cNvSpPr>
            <a:spLocks noGrp="1"/>
          </p:cNvSpPr>
          <p:nvPr>
            <p:ph type="sldNum" sz="quarter" idx="12"/>
          </p:nvPr>
        </p:nvSpPr>
        <p:spPr/>
        <p:txBody>
          <a:bodyPr/>
          <a:lstStyle/>
          <a:p>
            <a:pPr>
              <a:defRPr/>
            </a:pPr>
            <a:fld id="{E6D98964-9827-4D6F-AF97-D13E6D3C32A9}" type="slidenum">
              <a:rPr lang="ru-RU" altLang="ru-RU" smtClean="0"/>
              <a:pPr>
                <a:defRPr/>
              </a:pPr>
              <a:t>8</a:t>
            </a:fld>
            <a:endParaRPr lang="ru-RU" altLang="ru-RU" dirty="0"/>
          </a:p>
        </p:txBody>
      </p:sp>
      <p:pic>
        <p:nvPicPr>
          <p:cNvPr id="6" name="Picture 5">
            <a:extLst>
              <a:ext uri="{FF2B5EF4-FFF2-40B4-BE49-F238E27FC236}">
                <a16:creationId xmlns:a16="http://schemas.microsoft.com/office/drawing/2014/main" id="{B3B69C90-6673-0987-D212-113B9D80161C}"/>
              </a:ext>
            </a:extLst>
          </p:cNvPr>
          <p:cNvPicPr>
            <a:picLocks noChangeAspect="1"/>
          </p:cNvPicPr>
          <p:nvPr/>
        </p:nvPicPr>
        <p:blipFill>
          <a:blip r:embed="rId3"/>
          <a:stretch>
            <a:fillRect/>
          </a:stretch>
        </p:blipFill>
        <p:spPr>
          <a:xfrm>
            <a:off x="321128" y="1511753"/>
            <a:ext cx="8501743" cy="3548743"/>
          </a:xfrm>
          <a:prstGeom prst="rect">
            <a:avLst/>
          </a:prstGeom>
        </p:spPr>
      </p:pic>
      <p:sp>
        <p:nvSpPr>
          <p:cNvPr id="8" name="TextBox 7">
            <a:extLst>
              <a:ext uri="{FF2B5EF4-FFF2-40B4-BE49-F238E27FC236}">
                <a16:creationId xmlns:a16="http://schemas.microsoft.com/office/drawing/2014/main" id="{5214B757-128F-5292-C29B-C1C49F96FBBB}"/>
              </a:ext>
            </a:extLst>
          </p:cNvPr>
          <p:cNvSpPr txBox="1"/>
          <p:nvPr/>
        </p:nvSpPr>
        <p:spPr>
          <a:xfrm>
            <a:off x="1257299" y="5243800"/>
            <a:ext cx="6886575" cy="1200329"/>
          </a:xfrm>
          <a:prstGeom prst="rect">
            <a:avLst/>
          </a:prstGeom>
          <a:noFill/>
        </p:spPr>
        <p:txBody>
          <a:bodyPr wrap="square">
            <a:spAutoFit/>
          </a:bodyPr>
          <a:lstStyle/>
          <a:p>
            <a:pPr algn="ctr"/>
            <a:r>
              <a:rPr lang="ru-RU" sz="2400" b="1" dirty="0"/>
              <a:t>Матрица </a:t>
            </a:r>
            <a:r>
              <a:rPr lang="ru-RU" sz="2400" b="1" dirty="0" err="1"/>
              <a:t>профайлинга</a:t>
            </a:r>
            <a:r>
              <a:rPr lang="ru-RU" sz="2400" b="1" dirty="0"/>
              <a:t> личности с измерением профилей пороков для двух лидирующих типов МИ </a:t>
            </a:r>
          </a:p>
        </p:txBody>
      </p:sp>
    </p:spTree>
    <p:extLst>
      <p:ext uri="{BB962C8B-B14F-4D97-AF65-F5344CB8AC3E}">
        <p14:creationId xmlns:p14="http://schemas.microsoft.com/office/powerpoint/2010/main" val="26388485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1418" y="6400800"/>
            <a:ext cx="302165" cy="457200"/>
          </a:xfrm>
        </p:spPr>
        <p:txBody>
          <a:bodyPr/>
          <a:lstStyle/>
          <a:p>
            <a:pPr>
              <a:defRPr/>
            </a:pPr>
            <a:fld id="{200AA82F-8859-4735-AA8E-2A5E245BDA2E}" type="slidenum">
              <a:rPr lang="ru-RU" altLang="ru-RU" smtClean="0"/>
              <a:pPr>
                <a:defRPr/>
              </a:pPr>
              <a:t>9</a:t>
            </a:fld>
            <a:endParaRPr lang="ru-RU" altLang="ru-RU" dirty="0"/>
          </a:p>
        </p:txBody>
      </p:sp>
      <p:sp>
        <p:nvSpPr>
          <p:cNvPr id="3" name="Rectangle 2"/>
          <p:cNvSpPr/>
          <p:nvPr/>
        </p:nvSpPr>
        <p:spPr>
          <a:xfrm>
            <a:off x="153824" y="0"/>
            <a:ext cx="8836351" cy="1569660"/>
          </a:xfrm>
          <a:prstGeom prst="rect">
            <a:avLst/>
          </a:prstGeom>
        </p:spPr>
        <p:txBody>
          <a:bodyPr wrap="square">
            <a:spAutoFit/>
          </a:bodyPr>
          <a:lstStyle/>
          <a:p>
            <a:pPr algn="ctr">
              <a:defRPr/>
            </a:pPr>
            <a:r>
              <a:rPr lang="ru-RU" altLang="ru-RU" sz="3200" kern="0" dirty="0">
                <a:solidFill>
                  <a:srgbClr val="3333CC"/>
                </a:solidFill>
                <a:latin typeface="+mn-lt"/>
              </a:rPr>
              <a:t>Линейно-оппозиционное тестирование с привязкой к нарастанию экстраверсии</a:t>
            </a:r>
            <a:r>
              <a:rPr lang="en-US" altLang="ru-RU" sz="3200" kern="0" dirty="0">
                <a:solidFill>
                  <a:srgbClr val="3333CC"/>
                </a:solidFill>
                <a:latin typeface="+mn-lt"/>
              </a:rPr>
              <a:t>. </a:t>
            </a:r>
            <a:endParaRPr lang="ru-RU" altLang="ru-RU" sz="3200" kern="0" dirty="0">
              <a:solidFill>
                <a:srgbClr val="3333CC"/>
              </a:solidFill>
              <a:latin typeface="+mn-lt"/>
            </a:endParaRPr>
          </a:p>
          <a:p>
            <a:pPr algn="ctr">
              <a:defRPr/>
            </a:pPr>
            <a:r>
              <a:rPr lang="ru-RU" altLang="ru-RU" sz="3200" kern="0" dirty="0">
                <a:solidFill>
                  <a:srgbClr val="3333CC"/>
                </a:solidFill>
                <a:latin typeface="+mn-lt"/>
              </a:rPr>
              <a:t>Тест зон сравнения</a:t>
            </a:r>
            <a:r>
              <a:rPr lang="en-US" altLang="ru-RU" sz="3200" kern="0" dirty="0">
                <a:solidFill>
                  <a:srgbClr val="3333CC"/>
                </a:solidFill>
                <a:latin typeface="+mn-lt"/>
              </a:rPr>
              <a:t> (I-C-R-I-C-R) </a:t>
            </a:r>
            <a:r>
              <a:rPr lang="ru-RU" altLang="ru-RU" sz="3200" kern="0" dirty="0">
                <a:solidFill>
                  <a:srgbClr val="3333CC"/>
                </a:solidFill>
                <a:latin typeface="+mn-lt"/>
              </a:rPr>
              <a:t>Клива Бакстера</a:t>
            </a:r>
            <a:endParaRPr lang="en-US" altLang="ru-RU" sz="3200" kern="0" dirty="0">
              <a:latin typeface="+mn-lt"/>
            </a:endParaRPr>
          </a:p>
        </p:txBody>
      </p:sp>
      <p:sp>
        <p:nvSpPr>
          <p:cNvPr id="5" name="Rectangle 4"/>
          <p:cNvSpPr/>
          <p:nvPr/>
        </p:nvSpPr>
        <p:spPr>
          <a:xfrm>
            <a:off x="386079" y="5582620"/>
            <a:ext cx="8371840" cy="830997"/>
          </a:xfrm>
          <a:prstGeom prst="rect">
            <a:avLst/>
          </a:prstGeom>
        </p:spPr>
        <p:txBody>
          <a:bodyPr wrap="square">
            <a:spAutoFit/>
          </a:bodyPr>
          <a:lstStyle/>
          <a:p>
            <a:pPr algn="ctr"/>
            <a:r>
              <a:rPr lang="ru-RU" sz="2400" dirty="0"/>
              <a:t>Схема предъявления стимулов, привязанная к уровню экстраверсии, отображаемому на вертикальной оси</a:t>
            </a:r>
          </a:p>
        </p:txBody>
      </p:sp>
      <p:pic>
        <p:nvPicPr>
          <p:cNvPr id="6" name="Рисунок 8">
            <a:extLst>
              <a:ext uri="{FF2B5EF4-FFF2-40B4-BE49-F238E27FC236}">
                <a16:creationId xmlns:a16="http://schemas.microsoft.com/office/drawing/2014/main" id="{6D6DFA9E-0CF7-33BE-C260-59A0D95E6C12}"/>
              </a:ext>
            </a:extLst>
          </p:cNvPr>
          <p:cNvPicPr/>
          <p:nvPr/>
        </p:nvPicPr>
        <p:blipFill rotWithShape="1">
          <a:blip r:embed="rId3">
            <a:extLst>
              <a:ext uri="{28A0092B-C50C-407E-A947-70E740481C1C}">
                <a14:useLocalDpi xmlns:a14="http://schemas.microsoft.com/office/drawing/2010/main" val="0"/>
              </a:ext>
            </a:extLst>
          </a:blip>
          <a:srcRect l="1676" t="3080" r="1010" b="31088"/>
          <a:stretch/>
        </p:blipFill>
        <p:spPr bwMode="auto">
          <a:xfrm>
            <a:off x="285115" y="1685107"/>
            <a:ext cx="8547386" cy="3910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2580729"/>
      </p:ext>
    </p:extLst>
  </p:cSld>
  <p:clrMapOvr>
    <a:masterClrMapping/>
  </p:clrMapOvr>
  <p:transition spd="med"/>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10148</TotalTime>
  <Words>5848</Words>
  <Application>Microsoft Office PowerPoint</Application>
  <PresentationFormat>On-screen Show (4:3)</PresentationFormat>
  <Paragraphs>630</Paragraphs>
  <Slides>36</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1_Оформление по умолчанию</vt:lpstr>
      <vt:lpstr>Equation.3</vt:lpstr>
      <vt:lpstr>PowerPoint Presentation</vt:lpstr>
      <vt:lpstr>PowerPoint Presentation</vt:lpstr>
      <vt:lpstr>PowerPoint Presentation</vt:lpstr>
      <vt:lpstr>FVT (DVT) - быстрое (дискретное)  преобразование виброизображения</vt:lpstr>
      <vt:lpstr>PowerPoint Presentation</vt:lpstr>
      <vt:lpstr>Совместная обработка сознательной и бессознательной психофизиологической реакции</vt:lpstr>
      <vt:lpstr>Структура многофакторных стимулов и профилей МИ и грехов</vt:lpstr>
      <vt:lpstr>Адаптивная матрица  личности</vt:lpstr>
      <vt:lpstr>PowerPoint Presentation</vt:lpstr>
      <vt:lpstr>Хронобиология и внешние стимулы </vt:lpstr>
      <vt:lpstr>Отображение психофизиологической реакции на  5-секундные стимулы при разных настройках</vt:lpstr>
      <vt:lpstr>PowerPoint Presentation</vt:lpstr>
      <vt:lpstr>I-E основные характеристики ПФС и база для расчета поведенческих параметров</vt:lpstr>
      <vt:lpstr>PowerPoint Presentation</vt:lpstr>
      <vt:lpstr>Корреляционные связи поведенческих параметров</vt:lpstr>
      <vt:lpstr>Оценка ПФР с использованием корреляции между поведенческими параметрами</vt:lpstr>
      <vt:lpstr>Нейро-лингвистический профайлинг</vt:lpstr>
      <vt:lpstr>Метод адаптивного тестирования</vt:lpstr>
      <vt:lpstr>PowerPoint Presentation</vt:lpstr>
      <vt:lpstr>Определение профиля пороков личности</vt:lpstr>
      <vt:lpstr>Cоотношение способностей и пороков личности (профиль праведника)</vt:lpstr>
      <vt:lpstr>PowerPoint Presentation</vt:lpstr>
      <vt:lpstr>Таблица соотношения способностей и пороков личности</vt:lpstr>
      <vt:lpstr>Сознательная и бессознательная реакция.  Что важней?</vt:lpstr>
      <vt:lpstr>Расчет уровня праведности VSR (соотношение достоинства/пороки)</vt:lpstr>
      <vt:lpstr>Составляющие уровня праведности</vt:lpstr>
      <vt:lpstr>Составляющие уровня праведности</vt:lpstr>
      <vt:lpstr>Открытые вопросы психофизиологии</vt:lpstr>
      <vt:lpstr>Проблемы профайлинга</vt:lpstr>
      <vt:lpstr>Стабильность результата профайлинга – преимущество или недостаток? </vt:lpstr>
      <vt:lpstr>Физика и Этика. Быстрый суд или Страшный суд</vt:lpstr>
      <vt:lpstr>Преимущества технического профайлинга</vt:lpstr>
      <vt:lpstr>Эмоциональный искусственный интеллект ЭИИ (EAI) в психофизиологии</vt:lpstr>
      <vt:lpstr>Применение MI-Sins</vt:lpstr>
      <vt:lpstr>Заключение</vt:lpstr>
      <vt:lpstr>Спасибо за внимание!</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Viktor Minkin</cp:lastModifiedBy>
  <cp:revision>738</cp:revision>
  <dcterms:created xsi:type="dcterms:W3CDTF">2007-11-14T08:50:08Z</dcterms:created>
  <dcterms:modified xsi:type="dcterms:W3CDTF">2022-07-21T09:55:56Z</dcterms:modified>
</cp:coreProperties>
</file>