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77" r:id="rId3"/>
    <p:sldId id="275" r:id="rId4"/>
    <p:sldId id="276" r:id="rId5"/>
    <p:sldId id="278" r:id="rId6"/>
    <p:sldId id="294" r:id="rId7"/>
    <p:sldId id="295" r:id="rId8"/>
    <p:sldId id="259" r:id="rId9"/>
    <p:sldId id="280" r:id="rId10"/>
    <p:sldId id="296" r:id="rId11"/>
    <p:sldId id="281" r:id="rId12"/>
    <p:sldId id="297" r:id="rId13"/>
    <p:sldId id="298" r:id="rId14"/>
    <p:sldId id="282" r:id="rId15"/>
    <p:sldId id="283" r:id="rId16"/>
    <p:sldId id="284" r:id="rId17"/>
    <p:sldId id="286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9" r:id="rId27"/>
    <p:sldId id="273" r:id="rId28"/>
    <p:sldId id="27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  <p:cmAuthor id="2" name="a3829" initials="a" lastIdx="2" clrIdx="1">
    <p:extLst>
      <p:ext uri="{19B8F6BF-5375-455C-9EA6-DF929625EA0E}">
        <p15:presenceInfo xmlns:p15="http://schemas.microsoft.com/office/powerpoint/2012/main" userId="S::a3829@365plus.club::87587688-f923-443f-94a3-31b52fc330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718" autoAdjust="0"/>
  </p:normalViewPr>
  <p:slideViewPr>
    <p:cSldViewPr snapToGrid="0">
      <p:cViewPr varScale="1">
        <p:scale>
          <a:sx n="60" d="100"/>
          <a:sy n="60" d="100"/>
        </p:scale>
        <p:origin x="1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65C-4AA3-B360-684B1BE21D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65C-4AA3-B360-684B1BE21D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65C-4AA3-B360-684B1BE21D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65C-4AA3-B360-684B1BE21DA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Sheet1!$A$6:$A$9</c:f>
              <c:strCache>
                <c:ptCount val="4"/>
                <c:pt idx="0">
                  <c:v>MI</c:v>
                </c:pt>
                <c:pt idx="1">
                  <c:v>ОР</c:v>
                </c:pt>
                <c:pt idx="2">
                  <c:v>НР</c:v>
                </c:pt>
                <c:pt idx="3">
                  <c:v>СУ</c:v>
                </c:pt>
              </c:strCache>
            </c:strRef>
          </c:cat>
          <c:val>
            <c:numRef>
              <c:f>Sheet1!$B$6:$B$9</c:f>
              <c:numCache>
                <c:formatCode>General</c:formatCode>
                <c:ptCount val="4"/>
                <c:pt idx="0">
                  <c:v>385.4</c:v>
                </c:pt>
                <c:pt idx="1">
                  <c:v>68.599999999999994</c:v>
                </c:pt>
                <c:pt idx="2">
                  <c:v>50.6</c:v>
                </c:pt>
                <c:pt idx="3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5C-4AA3-B360-684B1BE21DA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C039B-D9EA-4C33-BE33-D3500CE5F9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8D62C-9A37-48F1-AB4E-58ECE56F7991}">
      <dgm:prSet phldrT="[Текст]"/>
      <dgm:spPr/>
      <dgm:t>
        <a:bodyPr/>
        <a:lstStyle/>
        <a:p>
          <a:r>
            <a:rPr lang="ru-RU" dirty="0"/>
            <a:t>1 этап:</a:t>
          </a:r>
        </a:p>
      </dgm:t>
    </dgm:pt>
    <dgm:pt modelId="{CF9BA817-4D53-46C1-BA31-67DDF98DEDED}" type="parTrans" cxnId="{3335B07C-F236-47FD-B173-AAA08AFDD8CE}">
      <dgm:prSet/>
      <dgm:spPr/>
      <dgm:t>
        <a:bodyPr/>
        <a:lstStyle/>
        <a:p>
          <a:endParaRPr lang="ru-RU"/>
        </a:p>
      </dgm:t>
    </dgm:pt>
    <dgm:pt modelId="{B2995243-9A66-4BD5-887E-3732265EA113}" type="sibTrans" cxnId="{3335B07C-F236-47FD-B173-AAA08AFDD8CE}">
      <dgm:prSet/>
      <dgm:spPr/>
      <dgm:t>
        <a:bodyPr/>
        <a:lstStyle/>
        <a:p>
          <a:endParaRPr lang="ru-RU"/>
        </a:p>
      </dgm:t>
    </dgm:pt>
    <dgm:pt modelId="{C102FB05-D651-425E-AD18-91CCC4DF1D2C}">
      <dgm:prSet phldrT="[Текст]"/>
      <dgm:spPr/>
      <dgm:t>
        <a:bodyPr/>
        <a:lstStyle/>
        <a:p>
          <a:r>
            <a:rPr lang="ru-RU" dirty="0"/>
            <a:t>2 этап</a:t>
          </a:r>
        </a:p>
      </dgm:t>
    </dgm:pt>
    <dgm:pt modelId="{900E8CFE-CC7D-4B51-9EC2-FF5C21A60047}" type="parTrans" cxnId="{2D33F0A3-0FEB-466F-819E-52D55FA2296B}">
      <dgm:prSet/>
      <dgm:spPr/>
      <dgm:t>
        <a:bodyPr/>
        <a:lstStyle/>
        <a:p>
          <a:endParaRPr lang="ru-RU"/>
        </a:p>
      </dgm:t>
    </dgm:pt>
    <dgm:pt modelId="{608457B1-9ACB-481F-A7AE-6BB406864049}" type="sibTrans" cxnId="{2D33F0A3-0FEB-466F-819E-52D55FA2296B}">
      <dgm:prSet/>
      <dgm:spPr/>
      <dgm:t>
        <a:bodyPr/>
        <a:lstStyle/>
        <a:p>
          <a:endParaRPr lang="ru-RU"/>
        </a:p>
      </dgm:t>
    </dgm:pt>
    <dgm:pt modelId="{9CA5CC6F-D8B5-429D-A826-8A67E1B6F0B5}">
      <dgm:prSet phldrT="[Текст]"/>
      <dgm:spPr/>
      <dgm:t>
        <a:bodyPr/>
        <a:lstStyle/>
        <a:p>
          <a:r>
            <a:rPr lang="ru-RU" dirty="0"/>
            <a:t>3 этап</a:t>
          </a:r>
        </a:p>
      </dgm:t>
    </dgm:pt>
    <dgm:pt modelId="{54069729-0196-47E7-A440-45572C9DCCD3}" type="parTrans" cxnId="{AAA299FB-80CA-4819-8593-5A7FFD7767DB}">
      <dgm:prSet/>
      <dgm:spPr/>
      <dgm:t>
        <a:bodyPr/>
        <a:lstStyle/>
        <a:p>
          <a:endParaRPr lang="ru-RU"/>
        </a:p>
      </dgm:t>
    </dgm:pt>
    <dgm:pt modelId="{2A611DEB-DC5D-432A-BD06-98D13205DB8C}" type="sibTrans" cxnId="{AAA299FB-80CA-4819-8593-5A7FFD7767DB}">
      <dgm:prSet/>
      <dgm:spPr/>
      <dgm:t>
        <a:bodyPr/>
        <a:lstStyle/>
        <a:p>
          <a:endParaRPr lang="ru-RU"/>
        </a:p>
      </dgm:t>
    </dgm:pt>
    <dgm:pt modelId="{0AD6FD56-F6E6-42B0-A8AB-2499EE69FC4F}">
      <dgm:prSet/>
      <dgm:spPr/>
      <dgm:t>
        <a:bodyPr/>
        <a:lstStyle/>
        <a:p>
          <a:r>
            <a:rPr lang="ru-RU" dirty="0"/>
            <a:t>Построение профиля МИ</a:t>
          </a:r>
        </a:p>
      </dgm:t>
    </dgm:pt>
    <dgm:pt modelId="{853D186C-8FE1-40DB-8A31-0D9E9027ED71}" type="parTrans" cxnId="{4CFA0351-C4EC-4B73-B2FA-73BB2FBED260}">
      <dgm:prSet/>
      <dgm:spPr/>
      <dgm:t>
        <a:bodyPr/>
        <a:lstStyle/>
        <a:p>
          <a:endParaRPr lang="ru-RU"/>
        </a:p>
      </dgm:t>
    </dgm:pt>
    <dgm:pt modelId="{54BB0639-970B-4A10-BEAD-DA0C14545D9C}" type="sibTrans" cxnId="{4CFA0351-C4EC-4B73-B2FA-73BB2FBED260}">
      <dgm:prSet/>
      <dgm:spPr/>
      <dgm:t>
        <a:bodyPr/>
        <a:lstStyle/>
        <a:p>
          <a:endParaRPr lang="ru-RU"/>
        </a:p>
      </dgm:t>
    </dgm:pt>
    <dgm:pt modelId="{76A17AA3-2C60-487B-A373-6F87F6422FE3}">
      <dgm:prSet/>
      <dgm:spPr/>
      <dgm:t>
        <a:bodyPr/>
        <a:lstStyle/>
        <a:p>
          <a:r>
            <a:rPr lang="ru-RU" dirty="0"/>
            <a:t>Выявление 2 лидирующих типов МИ</a:t>
          </a:r>
        </a:p>
      </dgm:t>
    </dgm:pt>
    <dgm:pt modelId="{E8B1BB0E-3B7B-4D8A-93B1-95E1B5EBAEA5}" type="parTrans" cxnId="{1BE07272-B3E8-4800-BF5A-B1EE01B37F23}">
      <dgm:prSet/>
      <dgm:spPr/>
      <dgm:t>
        <a:bodyPr/>
        <a:lstStyle/>
        <a:p>
          <a:endParaRPr lang="ru-RU"/>
        </a:p>
      </dgm:t>
    </dgm:pt>
    <dgm:pt modelId="{C4DA67A7-C213-471F-8711-5B92BD6121D1}" type="sibTrans" cxnId="{1BE07272-B3E8-4800-BF5A-B1EE01B37F23}">
      <dgm:prSet/>
      <dgm:spPr/>
      <dgm:t>
        <a:bodyPr/>
        <a:lstStyle/>
        <a:p>
          <a:endParaRPr lang="ru-RU"/>
        </a:p>
      </dgm:t>
    </dgm:pt>
    <dgm:pt modelId="{28212461-C37A-4473-9301-E6B56819D7D4}">
      <dgm:prSet/>
      <dgm:spPr/>
      <dgm:t>
        <a:bodyPr/>
        <a:lstStyle/>
        <a:p>
          <a:r>
            <a:rPr lang="ru-RU" dirty="0"/>
            <a:t>24 вопроса (12+12) соответствующие порокам личности, с тематической привязкой к 2-м лидирующим типам МИ</a:t>
          </a:r>
        </a:p>
      </dgm:t>
    </dgm:pt>
    <dgm:pt modelId="{8A73C01F-1981-4C34-B541-A7A39FFA401C}" type="parTrans" cxnId="{F4F48D23-C985-4F03-9359-20593FD512B9}">
      <dgm:prSet/>
      <dgm:spPr/>
      <dgm:t>
        <a:bodyPr/>
        <a:lstStyle/>
        <a:p>
          <a:endParaRPr lang="ru-RU"/>
        </a:p>
      </dgm:t>
    </dgm:pt>
    <dgm:pt modelId="{7778115B-8F8A-42C8-9AE8-AF5BDC7B8E86}" type="sibTrans" cxnId="{F4F48D23-C985-4F03-9359-20593FD512B9}">
      <dgm:prSet/>
      <dgm:spPr/>
      <dgm:t>
        <a:bodyPr/>
        <a:lstStyle/>
        <a:p>
          <a:endParaRPr lang="ru-RU"/>
        </a:p>
      </dgm:t>
    </dgm:pt>
    <dgm:pt modelId="{238C2D37-9E75-4B7B-9791-D0928583B396}" type="pres">
      <dgm:prSet presAssocID="{3F6C039B-D9EA-4C33-BE33-D3500CE5F9AA}" presName="linear" presStyleCnt="0">
        <dgm:presLayoutVars>
          <dgm:dir/>
          <dgm:animLvl val="lvl"/>
          <dgm:resizeHandles val="exact"/>
        </dgm:presLayoutVars>
      </dgm:prSet>
      <dgm:spPr/>
    </dgm:pt>
    <dgm:pt modelId="{886735DC-FCE5-45DA-B41F-5A5267FC972A}" type="pres">
      <dgm:prSet presAssocID="{1CB8D62C-9A37-48F1-AB4E-58ECE56F7991}" presName="parentLin" presStyleCnt="0"/>
      <dgm:spPr/>
    </dgm:pt>
    <dgm:pt modelId="{113DBE57-005C-454C-A6ED-5725C586815B}" type="pres">
      <dgm:prSet presAssocID="{1CB8D62C-9A37-48F1-AB4E-58ECE56F7991}" presName="parentLeftMargin" presStyleLbl="node1" presStyleIdx="0" presStyleCnt="3"/>
      <dgm:spPr/>
    </dgm:pt>
    <dgm:pt modelId="{0E81B817-908C-480F-A67C-8936BA4E1EB5}" type="pres">
      <dgm:prSet presAssocID="{1CB8D62C-9A37-48F1-AB4E-58ECE56F7991}" presName="parentText" presStyleLbl="node1" presStyleIdx="0" presStyleCnt="3" custLinFactNeighborX="7469" custLinFactNeighborY="7543">
        <dgm:presLayoutVars>
          <dgm:chMax val="0"/>
          <dgm:bulletEnabled val="1"/>
        </dgm:presLayoutVars>
      </dgm:prSet>
      <dgm:spPr/>
    </dgm:pt>
    <dgm:pt modelId="{C975CB8B-1F21-478C-8F84-D9D7DAE8CF92}" type="pres">
      <dgm:prSet presAssocID="{1CB8D62C-9A37-48F1-AB4E-58ECE56F7991}" presName="negativeSpace" presStyleCnt="0"/>
      <dgm:spPr/>
    </dgm:pt>
    <dgm:pt modelId="{F412AAA5-637F-4CC9-B407-B8EF9ADF3FE5}" type="pres">
      <dgm:prSet presAssocID="{1CB8D62C-9A37-48F1-AB4E-58ECE56F7991}" presName="childText" presStyleLbl="conFgAcc1" presStyleIdx="0" presStyleCnt="3">
        <dgm:presLayoutVars>
          <dgm:bulletEnabled val="1"/>
        </dgm:presLayoutVars>
      </dgm:prSet>
      <dgm:spPr/>
    </dgm:pt>
    <dgm:pt modelId="{6A5A5A95-9088-4734-A751-5F08B2211F3C}" type="pres">
      <dgm:prSet presAssocID="{B2995243-9A66-4BD5-887E-3732265EA113}" presName="spaceBetweenRectangles" presStyleCnt="0"/>
      <dgm:spPr/>
    </dgm:pt>
    <dgm:pt modelId="{01928EB5-66EF-49DC-A17E-59C94ED49971}" type="pres">
      <dgm:prSet presAssocID="{C102FB05-D651-425E-AD18-91CCC4DF1D2C}" presName="parentLin" presStyleCnt="0"/>
      <dgm:spPr/>
    </dgm:pt>
    <dgm:pt modelId="{5CA0E035-8B65-424F-BBC9-799692D2FA9E}" type="pres">
      <dgm:prSet presAssocID="{C102FB05-D651-425E-AD18-91CCC4DF1D2C}" presName="parentLeftMargin" presStyleLbl="node1" presStyleIdx="0" presStyleCnt="3"/>
      <dgm:spPr/>
    </dgm:pt>
    <dgm:pt modelId="{1845B20B-059A-4530-8163-0AB5A1192E39}" type="pres">
      <dgm:prSet presAssocID="{C102FB05-D651-425E-AD18-91CCC4DF1D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220905-44C7-4162-861B-7E8D11927DEE}" type="pres">
      <dgm:prSet presAssocID="{C102FB05-D651-425E-AD18-91CCC4DF1D2C}" presName="negativeSpace" presStyleCnt="0"/>
      <dgm:spPr/>
    </dgm:pt>
    <dgm:pt modelId="{3FE700D6-3BCF-4C57-8C60-1AA792AB037D}" type="pres">
      <dgm:prSet presAssocID="{C102FB05-D651-425E-AD18-91CCC4DF1D2C}" presName="childText" presStyleLbl="conFgAcc1" presStyleIdx="1" presStyleCnt="3">
        <dgm:presLayoutVars>
          <dgm:bulletEnabled val="1"/>
        </dgm:presLayoutVars>
      </dgm:prSet>
      <dgm:spPr/>
    </dgm:pt>
    <dgm:pt modelId="{29CD996E-382F-4F63-AC06-2776ADE38C7B}" type="pres">
      <dgm:prSet presAssocID="{608457B1-9ACB-481F-A7AE-6BB406864049}" presName="spaceBetweenRectangles" presStyleCnt="0"/>
      <dgm:spPr/>
    </dgm:pt>
    <dgm:pt modelId="{FE81E60E-3A29-4B14-970F-EC175AE087FE}" type="pres">
      <dgm:prSet presAssocID="{9CA5CC6F-D8B5-429D-A826-8A67E1B6F0B5}" presName="parentLin" presStyleCnt="0"/>
      <dgm:spPr/>
    </dgm:pt>
    <dgm:pt modelId="{9A071B9F-A490-4064-8327-399A43C83D9E}" type="pres">
      <dgm:prSet presAssocID="{9CA5CC6F-D8B5-429D-A826-8A67E1B6F0B5}" presName="parentLeftMargin" presStyleLbl="node1" presStyleIdx="1" presStyleCnt="3"/>
      <dgm:spPr/>
    </dgm:pt>
    <dgm:pt modelId="{1C41BED1-4383-414B-A7F9-FCE991ABD79A}" type="pres">
      <dgm:prSet presAssocID="{9CA5CC6F-D8B5-429D-A826-8A67E1B6F0B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485D809-6C48-455B-85ED-734C31FF2435}" type="pres">
      <dgm:prSet presAssocID="{9CA5CC6F-D8B5-429D-A826-8A67E1B6F0B5}" presName="negativeSpace" presStyleCnt="0"/>
      <dgm:spPr/>
    </dgm:pt>
    <dgm:pt modelId="{2F15B5F0-74CC-4DD0-A6EA-5D6070F4513C}" type="pres">
      <dgm:prSet presAssocID="{9CA5CC6F-D8B5-429D-A826-8A67E1B6F0B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5F050D-8F1E-4B7F-A713-F9F128173A2F}" type="presOf" srcId="{0AD6FD56-F6E6-42B0-A8AB-2499EE69FC4F}" destId="{F412AAA5-637F-4CC9-B407-B8EF9ADF3FE5}" srcOrd="0" destOrd="0" presId="urn:microsoft.com/office/officeart/2005/8/layout/list1"/>
    <dgm:cxn modelId="{F4F48D23-C985-4F03-9359-20593FD512B9}" srcId="{9CA5CC6F-D8B5-429D-A826-8A67E1B6F0B5}" destId="{28212461-C37A-4473-9301-E6B56819D7D4}" srcOrd="0" destOrd="0" parTransId="{8A73C01F-1981-4C34-B541-A7A39FFA401C}" sibTransId="{7778115B-8F8A-42C8-9AE8-AF5BDC7B8E86}"/>
    <dgm:cxn modelId="{ABEA445F-C8C3-47EE-B938-D79745CB8379}" type="presOf" srcId="{3F6C039B-D9EA-4C33-BE33-D3500CE5F9AA}" destId="{238C2D37-9E75-4B7B-9791-D0928583B396}" srcOrd="0" destOrd="0" presId="urn:microsoft.com/office/officeart/2005/8/layout/list1"/>
    <dgm:cxn modelId="{07C4D144-93B2-493F-BD7F-5F07A7A669B0}" type="presOf" srcId="{9CA5CC6F-D8B5-429D-A826-8A67E1B6F0B5}" destId="{1C41BED1-4383-414B-A7F9-FCE991ABD79A}" srcOrd="1" destOrd="0" presId="urn:microsoft.com/office/officeart/2005/8/layout/list1"/>
    <dgm:cxn modelId="{99B4EC65-D70C-4C72-99CC-59BA894C8B0A}" type="presOf" srcId="{C102FB05-D651-425E-AD18-91CCC4DF1D2C}" destId="{5CA0E035-8B65-424F-BBC9-799692D2FA9E}" srcOrd="0" destOrd="0" presId="urn:microsoft.com/office/officeart/2005/8/layout/list1"/>
    <dgm:cxn modelId="{D579DA6F-E9E8-4C8A-8919-8C376A65F61F}" type="presOf" srcId="{9CA5CC6F-D8B5-429D-A826-8A67E1B6F0B5}" destId="{9A071B9F-A490-4064-8327-399A43C83D9E}" srcOrd="0" destOrd="0" presId="urn:microsoft.com/office/officeart/2005/8/layout/list1"/>
    <dgm:cxn modelId="{4CFA0351-C4EC-4B73-B2FA-73BB2FBED260}" srcId="{1CB8D62C-9A37-48F1-AB4E-58ECE56F7991}" destId="{0AD6FD56-F6E6-42B0-A8AB-2499EE69FC4F}" srcOrd="0" destOrd="0" parTransId="{853D186C-8FE1-40DB-8A31-0D9E9027ED71}" sibTransId="{54BB0639-970B-4A10-BEAD-DA0C14545D9C}"/>
    <dgm:cxn modelId="{1BE07272-B3E8-4800-BF5A-B1EE01B37F23}" srcId="{C102FB05-D651-425E-AD18-91CCC4DF1D2C}" destId="{76A17AA3-2C60-487B-A373-6F87F6422FE3}" srcOrd="0" destOrd="0" parTransId="{E8B1BB0E-3B7B-4D8A-93B1-95E1B5EBAEA5}" sibTransId="{C4DA67A7-C213-471F-8711-5B92BD6121D1}"/>
    <dgm:cxn modelId="{3335B07C-F236-47FD-B173-AAA08AFDD8CE}" srcId="{3F6C039B-D9EA-4C33-BE33-D3500CE5F9AA}" destId="{1CB8D62C-9A37-48F1-AB4E-58ECE56F7991}" srcOrd="0" destOrd="0" parTransId="{CF9BA817-4D53-46C1-BA31-67DDF98DEDED}" sibTransId="{B2995243-9A66-4BD5-887E-3732265EA113}"/>
    <dgm:cxn modelId="{0C286880-EC43-4719-BF18-FA00E5CCE93C}" type="presOf" srcId="{76A17AA3-2C60-487B-A373-6F87F6422FE3}" destId="{3FE700D6-3BCF-4C57-8C60-1AA792AB037D}" srcOrd="0" destOrd="0" presId="urn:microsoft.com/office/officeart/2005/8/layout/list1"/>
    <dgm:cxn modelId="{488FE78A-BB7B-4513-B454-B78922C87AD7}" type="presOf" srcId="{1CB8D62C-9A37-48F1-AB4E-58ECE56F7991}" destId="{113DBE57-005C-454C-A6ED-5725C586815B}" srcOrd="0" destOrd="0" presId="urn:microsoft.com/office/officeart/2005/8/layout/list1"/>
    <dgm:cxn modelId="{2D33F0A3-0FEB-466F-819E-52D55FA2296B}" srcId="{3F6C039B-D9EA-4C33-BE33-D3500CE5F9AA}" destId="{C102FB05-D651-425E-AD18-91CCC4DF1D2C}" srcOrd="1" destOrd="0" parTransId="{900E8CFE-CC7D-4B51-9EC2-FF5C21A60047}" sibTransId="{608457B1-9ACB-481F-A7AE-6BB406864049}"/>
    <dgm:cxn modelId="{83F1DECA-93A5-4FDD-A4AF-3F9825B73931}" type="presOf" srcId="{C102FB05-D651-425E-AD18-91CCC4DF1D2C}" destId="{1845B20B-059A-4530-8163-0AB5A1192E39}" srcOrd="1" destOrd="0" presId="urn:microsoft.com/office/officeart/2005/8/layout/list1"/>
    <dgm:cxn modelId="{B191D4CD-57D9-490F-9E61-EEEBB9CCA18A}" type="presOf" srcId="{1CB8D62C-9A37-48F1-AB4E-58ECE56F7991}" destId="{0E81B817-908C-480F-A67C-8936BA4E1EB5}" srcOrd="1" destOrd="0" presId="urn:microsoft.com/office/officeart/2005/8/layout/list1"/>
    <dgm:cxn modelId="{05A25EE2-8841-4A45-875A-32081CE020E5}" type="presOf" srcId="{28212461-C37A-4473-9301-E6B56819D7D4}" destId="{2F15B5F0-74CC-4DD0-A6EA-5D6070F4513C}" srcOrd="0" destOrd="0" presId="urn:microsoft.com/office/officeart/2005/8/layout/list1"/>
    <dgm:cxn modelId="{AAA299FB-80CA-4819-8593-5A7FFD7767DB}" srcId="{3F6C039B-D9EA-4C33-BE33-D3500CE5F9AA}" destId="{9CA5CC6F-D8B5-429D-A826-8A67E1B6F0B5}" srcOrd="2" destOrd="0" parTransId="{54069729-0196-47E7-A440-45572C9DCCD3}" sibTransId="{2A611DEB-DC5D-432A-BD06-98D13205DB8C}"/>
    <dgm:cxn modelId="{BA391737-C838-4F59-BE71-CB820146EBF4}" type="presParOf" srcId="{238C2D37-9E75-4B7B-9791-D0928583B396}" destId="{886735DC-FCE5-45DA-B41F-5A5267FC972A}" srcOrd="0" destOrd="0" presId="urn:microsoft.com/office/officeart/2005/8/layout/list1"/>
    <dgm:cxn modelId="{20A7A527-E488-4E92-9BBC-BC6010D7A752}" type="presParOf" srcId="{886735DC-FCE5-45DA-B41F-5A5267FC972A}" destId="{113DBE57-005C-454C-A6ED-5725C586815B}" srcOrd="0" destOrd="0" presId="urn:microsoft.com/office/officeart/2005/8/layout/list1"/>
    <dgm:cxn modelId="{FBF19CB1-BE72-4CAE-8A21-DE3699ADA617}" type="presParOf" srcId="{886735DC-FCE5-45DA-B41F-5A5267FC972A}" destId="{0E81B817-908C-480F-A67C-8936BA4E1EB5}" srcOrd="1" destOrd="0" presId="urn:microsoft.com/office/officeart/2005/8/layout/list1"/>
    <dgm:cxn modelId="{7AF4CEEA-EEA4-4803-9151-241E23E86641}" type="presParOf" srcId="{238C2D37-9E75-4B7B-9791-D0928583B396}" destId="{C975CB8B-1F21-478C-8F84-D9D7DAE8CF92}" srcOrd="1" destOrd="0" presId="urn:microsoft.com/office/officeart/2005/8/layout/list1"/>
    <dgm:cxn modelId="{34F21221-5697-4758-BCB6-E8EA6BFF8656}" type="presParOf" srcId="{238C2D37-9E75-4B7B-9791-D0928583B396}" destId="{F412AAA5-637F-4CC9-B407-B8EF9ADF3FE5}" srcOrd="2" destOrd="0" presId="urn:microsoft.com/office/officeart/2005/8/layout/list1"/>
    <dgm:cxn modelId="{94FB2191-5D4B-479E-9F93-31C947053817}" type="presParOf" srcId="{238C2D37-9E75-4B7B-9791-D0928583B396}" destId="{6A5A5A95-9088-4734-A751-5F08B2211F3C}" srcOrd="3" destOrd="0" presId="urn:microsoft.com/office/officeart/2005/8/layout/list1"/>
    <dgm:cxn modelId="{F105DB8D-A0BC-4705-86EC-DEFE9FC2FD2E}" type="presParOf" srcId="{238C2D37-9E75-4B7B-9791-D0928583B396}" destId="{01928EB5-66EF-49DC-A17E-59C94ED49971}" srcOrd="4" destOrd="0" presId="urn:microsoft.com/office/officeart/2005/8/layout/list1"/>
    <dgm:cxn modelId="{669D01C8-C3DD-46DF-8A1A-154D990279B4}" type="presParOf" srcId="{01928EB5-66EF-49DC-A17E-59C94ED49971}" destId="{5CA0E035-8B65-424F-BBC9-799692D2FA9E}" srcOrd="0" destOrd="0" presId="urn:microsoft.com/office/officeart/2005/8/layout/list1"/>
    <dgm:cxn modelId="{A740EA69-8E73-4306-A4C8-A0FE12631FA4}" type="presParOf" srcId="{01928EB5-66EF-49DC-A17E-59C94ED49971}" destId="{1845B20B-059A-4530-8163-0AB5A1192E39}" srcOrd="1" destOrd="0" presId="urn:microsoft.com/office/officeart/2005/8/layout/list1"/>
    <dgm:cxn modelId="{64260BD5-5651-4807-AD34-522C842B050C}" type="presParOf" srcId="{238C2D37-9E75-4B7B-9791-D0928583B396}" destId="{5B220905-44C7-4162-861B-7E8D11927DEE}" srcOrd="5" destOrd="0" presId="urn:microsoft.com/office/officeart/2005/8/layout/list1"/>
    <dgm:cxn modelId="{D6328052-024A-4DFF-9C10-E48A65B12DC2}" type="presParOf" srcId="{238C2D37-9E75-4B7B-9791-D0928583B396}" destId="{3FE700D6-3BCF-4C57-8C60-1AA792AB037D}" srcOrd="6" destOrd="0" presId="urn:microsoft.com/office/officeart/2005/8/layout/list1"/>
    <dgm:cxn modelId="{682785A6-D069-41B5-84C5-AA0732184F27}" type="presParOf" srcId="{238C2D37-9E75-4B7B-9791-D0928583B396}" destId="{29CD996E-382F-4F63-AC06-2776ADE38C7B}" srcOrd="7" destOrd="0" presId="urn:microsoft.com/office/officeart/2005/8/layout/list1"/>
    <dgm:cxn modelId="{B9CC932B-0522-440C-B517-D973A5066B94}" type="presParOf" srcId="{238C2D37-9E75-4B7B-9791-D0928583B396}" destId="{FE81E60E-3A29-4B14-970F-EC175AE087FE}" srcOrd="8" destOrd="0" presId="urn:microsoft.com/office/officeart/2005/8/layout/list1"/>
    <dgm:cxn modelId="{8F031A33-C305-44EE-BC3F-2F081F37CFDC}" type="presParOf" srcId="{FE81E60E-3A29-4B14-970F-EC175AE087FE}" destId="{9A071B9F-A490-4064-8327-399A43C83D9E}" srcOrd="0" destOrd="0" presId="urn:microsoft.com/office/officeart/2005/8/layout/list1"/>
    <dgm:cxn modelId="{B5C65DB5-264A-4428-9EAA-403486809813}" type="presParOf" srcId="{FE81E60E-3A29-4B14-970F-EC175AE087FE}" destId="{1C41BED1-4383-414B-A7F9-FCE991ABD79A}" srcOrd="1" destOrd="0" presId="urn:microsoft.com/office/officeart/2005/8/layout/list1"/>
    <dgm:cxn modelId="{33FACC5A-83CF-423C-8A5D-296347ADC3AA}" type="presParOf" srcId="{238C2D37-9E75-4B7B-9791-D0928583B396}" destId="{D485D809-6C48-455B-85ED-734C31FF2435}" srcOrd="9" destOrd="0" presId="urn:microsoft.com/office/officeart/2005/8/layout/list1"/>
    <dgm:cxn modelId="{D5168AE2-4347-4FA1-AAD3-D19F15F98307}" type="presParOf" srcId="{238C2D37-9E75-4B7B-9791-D0928583B396}" destId="{2F15B5F0-74CC-4DD0-A6EA-5D6070F451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2AAA5-637F-4CC9-B407-B8EF9ADF3FE5}">
      <dsp:nvSpPr>
        <dsp:cNvPr id="0" name=""/>
        <dsp:cNvSpPr/>
      </dsp:nvSpPr>
      <dsp:spPr>
        <a:xfrm>
          <a:off x="0" y="305576"/>
          <a:ext cx="10022773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879" tIns="312420" rIns="77787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Построение профиля МИ</a:t>
          </a:r>
        </a:p>
      </dsp:txBody>
      <dsp:txXfrm>
        <a:off x="0" y="305576"/>
        <a:ext cx="10022773" cy="637875"/>
      </dsp:txXfrm>
    </dsp:sp>
    <dsp:sp modelId="{0E81B817-908C-480F-A67C-8936BA4E1EB5}">
      <dsp:nvSpPr>
        <dsp:cNvPr id="0" name=""/>
        <dsp:cNvSpPr/>
      </dsp:nvSpPr>
      <dsp:spPr>
        <a:xfrm>
          <a:off x="538568" y="117576"/>
          <a:ext cx="701594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186" tIns="0" rIns="26518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 этап:</a:t>
          </a:r>
        </a:p>
      </dsp:txBody>
      <dsp:txXfrm>
        <a:off x="560184" y="139192"/>
        <a:ext cx="6972709" cy="399568"/>
      </dsp:txXfrm>
    </dsp:sp>
    <dsp:sp modelId="{3FE700D6-3BCF-4C57-8C60-1AA792AB037D}">
      <dsp:nvSpPr>
        <dsp:cNvPr id="0" name=""/>
        <dsp:cNvSpPr/>
      </dsp:nvSpPr>
      <dsp:spPr>
        <a:xfrm>
          <a:off x="0" y="1245851"/>
          <a:ext cx="10022773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879" tIns="312420" rIns="77787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Выявление 2 лидирующих типов МИ</a:t>
          </a:r>
        </a:p>
      </dsp:txBody>
      <dsp:txXfrm>
        <a:off x="0" y="1245851"/>
        <a:ext cx="10022773" cy="637875"/>
      </dsp:txXfrm>
    </dsp:sp>
    <dsp:sp modelId="{1845B20B-059A-4530-8163-0AB5A1192E39}">
      <dsp:nvSpPr>
        <dsp:cNvPr id="0" name=""/>
        <dsp:cNvSpPr/>
      </dsp:nvSpPr>
      <dsp:spPr>
        <a:xfrm>
          <a:off x="501138" y="1024451"/>
          <a:ext cx="701594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186" tIns="0" rIns="26518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 этап</a:t>
          </a:r>
        </a:p>
      </dsp:txBody>
      <dsp:txXfrm>
        <a:off x="522754" y="1046067"/>
        <a:ext cx="6972709" cy="399568"/>
      </dsp:txXfrm>
    </dsp:sp>
    <dsp:sp modelId="{2F15B5F0-74CC-4DD0-A6EA-5D6070F4513C}">
      <dsp:nvSpPr>
        <dsp:cNvPr id="0" name=""/>
        <dsp:cNvSpPr/>
      </dsp:nvSpPr>
      <dsp:spPr>
        <a:xfrm>
          <a:off x="0" y="2186126"/>
          <a:ext cx="1002277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879" tIns="312420" rIns="77787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24 вопроса (12+12) соответствующие порокам личности, с тематической привязкой к 2-м лидирующим типам МИ</a:t>
          </a:r>
        </a:p>
      </dsp:txBody>
      <dsp:txXfrm>
        <a:off x="0" y="2186126"/>
        <a:ext cx="10022773" cy="850500"/>
      </dsp:txXfrm>
    </dsp:sp>
    <dsp:sp modelId="{1C41BED1-4383-414B-A7F9-FCE991ABD79A}">
      <dsp:nvSpPr>
        <dsp:cNvPr id="0" name=""/>
        <dsp:cNvSpPr/>
      </dsp:nvSpPr>
      <dsp:spPr>
        <a:xfrm>
          <a:off x="501138" y="1964726"/>
          <a:ext cx="701594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186" tIns="0" rIns="26518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3 этап</a:t>
          </a:r>
        </a:p>
      </dsp:txBody>
      <dsp:txXfrm>
        <a:off x="522754" y="1986342"/>
        <a:ext cx="6972709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8AAB-5219-47A5-A9E7-2FD599408C80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05491-807E-4A93-B892-A27EB2340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8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32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опросника включает 360 стимулов. Из них: 72 стимула – предварительное тестирование; 288 стимулов – основное тестирование.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тестирования испытуемому предъявляется 48 из 260 индивидуальных вопросов-стимулов, на которые необходимо ответить Да/Нет. Общее время проведения тестирования составляет 250 секунд. Разработанные стимулы позволяет выявить профиль 12 типов МИ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Gardner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1983; Минкин, Николаенко, 2017), определить 2 ведущих типа МИ и предъявить испытуемому многофакторные стимулы, связанные с 12 личностными пороками, имеющие лингвистическую привязку для текста и смысловую привязку для графики с 2 лидирующими типами МИ.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включает в себя, как взрослый,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 и подростковый вариант тестирования. В обеих версиях (подростковой и взрослой) предусмотрена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автозамена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стимулов, с целю проведения многократных тестирований, без привыкания к стимулам.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37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опросника включает 288 вопросов и 288 фото-стимулов. Во время тестирования испытуемому предъявляется 48 из 288 индивидуальных вопросов-стимулов, на которые необходимо ответить Да/Нет. Общее время проведения тестирования составляет 250 секунд. Разработанные стимулы позволяет выявить профиль 12 типов МИ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Gardner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1983; Минкин, Николаенко, 2017), определить 2 ведущих типа МИ и предъявить испытуемому многофакторные стимулы, связанные с 12 личностными пороками, имеющие лингвистическую привязку для текста и смысловую привязку для графики с 2 лидирующими типами МИ.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включает в себя, как взрослый,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 и подростковый вариант тестирования. В обеих версиях (подростковой и взрослой) предусмотрена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автозамена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стимулов, с целю проведения многократных тестирований, без привыкания к стимулам.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2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3 вопроса на каждый из 24 блоков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36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24 вопроса на каждый из 24 блоков; по 2 вопроса на каждый фактор риска в каждом из 24 блоков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71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 рассмотрим, алгоритм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подбора стимулов для основного тестирования на примере внутриличностного типа МИ.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пример: группа риска суицидального поведения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4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23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4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40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28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7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altLang="en-US" dirty="0">
                <a:latin typeface="Arial" panose="020B0604020202020204" pitchFamily="34" charset="0"/>
              </a:rPr>
              <a:t>На прошлых конференциях были представлены доклады о программе ВибраНЛП и основных принципах адаптивного тестирования и нейролингвистического профайлинга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ru-RU" altLang="en-US" dirty="0">
                <a:latin typeface="Arial" panose="020B0604020202020204" pitchFamily="34" charset="0"/>
              </a:rPr>
              <a:t>Развитие изложенных принципов привело к созданию программы детального профайлинга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49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44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99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90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03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14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одного дня (февраль 2022) проведено 20 исследований одного человека программой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Порядок предъявления нейтральных стимулов был идентичен во всех 20 измерениях.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Подвижнический и вербально-лингвистический типы МИ оказались лидерами при линейном предъявлении стимулов , что соответствует направленности профессиональной деятельности личности: психология,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рекрутинг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профайлинг.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числа возможных пороков личности: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похоть, пан-сексуализм (показатель не превышает 50% по отношению к другим параметрам оценки личности).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80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5491-807E-4A93-B892-A27EB23408F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21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</a:t>
            </a:r>
            <a:r>
              <a:rPr lang="en-US" baseline="0" dirty="0"/>
              <a:t> you attention and welcome with questions!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3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altLang="en-US" dirty="0">
                <a:latin typeface="Arial" panose="020B0604020202020204" pitchFamily="34" charset="0"/>
              </a:rPr>
              <a:t>На прошлых конференциях были представлены доклады о программе ВибраНЛП и основных принципах адаптивного тестирования и нейролингвистического профайлинга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включает в себя 144 утверждения и 144 зрительных стимула; по 72 на предварительное и основное тестирование; по 6 равнозначных по смысловой нагрузке вопросов на каждый измеряемый параметр.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4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altLang="en-US" dirty="0">
                <a:latin typeface="Arial" panose="020B0604020202020204" pitchFamily="34" charset="0"/>
              </a:rPr>
              <a:t>На прошлых конференциях были представлены доклады о программе ВибраНЛП и основных принципах адаптивного тестирования и нейролингвистического профайлинга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ru-RU" altLang="en-US" dirty="0">
                <a:latin typeface="Arial" panose="020B0604020202020204" pitchFamily="34" charset="0"/>
              </a:rPr>
              <a:t>Развитие изложенных принципов привело к созданию программы детального профайлинга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 профессиональной подготовки военнослужащих (в том числе профессиональное и личное соответствие) относится к разряду стратегических задач большинства государств мир (NATO 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2003). В разных странах мира технический профайлинг - одно из приоритетных направлений оценки командного состава вооруженных сил.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Выявление и профилактика превышений и злоупотребления должностными полномочиями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относится к стратегическим задачам ВС РФ.  Злоупотребление и несанкционированное применение оружия, суицидальное поведение и наркотическую зависимость следует рассматривать как основные параметры превышения и злоупотребления должностными полномочиями. Предполагается, что общечеловеческие ценности, представленные профилем множественного интеллекта, станут превалировать над ценностями асоциальными (пороками личности) у офицеров не склонных к превышению и злоупотреблению должностными полномочиями.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dirty="0">
                <a:latin typeface="Arial" panose="020B0604020202020204" pitchFamily="34" charset="0"/>
              </a:rPr>
              <a:t>	Развитие изложенных принципов 3-х факторной оценки рисков привело к созданию программы детального профайлинга,</a:t>
            </a:r>
            <a:r>
              <a:rPr lang="ru-RU" altLang="en-US" baseline="0" dirty="0">
                <a:latin typeface="Arial" panose="020B0604020202020204" pitchFamily="34" charset="0"/>
              </a:rPr>
              <a:t> теперь уже в рамках комплексной оценки личности/ пороков личности</a:t>
            </a:r>
            <a:endParaRPr lang="ru-RU" altLang="en-US" dirty="0">
              <a:latin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9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dirty="0">
                <a:latin typeface="Arial" panose="020B0604020202020204" pitchFamily="34" charset="0"/>
              </a:rPr>
              <a:t>	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4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dirty="0">
                <a:latin typeface="Arial" panose="020B0604020202020204" pitchFamily="34" charset="0"/>
              </a:rPr>
              <a:t>Исследование проведено на базе 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афедры военно-политической работы в войсках (силах) Военного учебно-научного центра Военно-Морского Флота «Военно-Морская академия имени Адмирала Флота Советского Союза Н.Г. Кузнецова», Санкт-Петербург, Россия.</a:t>
            </a:r>
            <a:endParaRPr lang="ru-RU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dirty="0">
                <a:latin typeface="Arial" panose="020B0604020202020204" pitchFamily="34" charset="0"/>
              </a:rPr>
              <a:t>	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приведенного графика видно, что первые 6 шкал,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соответствующие типам МИ имеют более высокие значения, чем последующие – соответствующие, предрасположенности к исследуемому фактору (злоупотребление служебным полномочием).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полученным данным вопросы без факторной нагрузки (МИ) имеют больший вес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70%), чем вопросы с факторной нагрузкой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30%), рис.4. Таким образом, младший офицерский состав не склонен к отклоняющемуся поведению, риск превышения и злоупотребления должностными полномочиями минимален.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детальный анализ показывает: 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числе лидирующих типов МИ  -МЛ (ВИ_МЛ 70,2%) и ПВ (ПВ_БК 68%).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2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dirty="0">
                <a:latin typeface="Arial" panose="020B0604020202020204" pitchFamily="34" charset="0"/>
              </a:rPr>
              <a:t>	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полученным данным вопросы без факторной нагрузки (МИ) имеют больший вес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60%), чем вопросы с факторной нагрузкой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40%). В то же время обращают на себя внимания полученные значения по параметру суицидальное поведение - 87% по данному показателю. Но эти 87% - это всего лишь 20% от общей суммы вопросов.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риск превышения и злоупотребления должностными полномочиями составляет 40% из 100%. Из этих 40% риска превышения и злоупотребления должностными полномочиями, на долю суицидального поведения приходится 20%.  Суицидальное поведение – индивидуальная группа риска, но не критерий превышения и злоупотребления должностными полномочиями.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>
                <a:latin typeface="Arial" panose="020B0604020202020204" pitchFamily="34" charset="0"/>
              </a:rPr>
              <a:t>На сегодняшний день  много людей, представляющих угрозу для общества,  не имеют клинических диагнозов, не состоят на учете у специалистов психиатрического и наркологического профиля. Эти люди могут быть как совершеннолетними, так и несовершеннолетними; могут иметь, а могут и не иметь судимость. К сожалению, их общечеловеческие ценности оказались под гнетом деформации личности, когда нормы и морали общества грубо игнорируются, что порой приводит к необратимым и трагическим последствиям. </a:t>
            </a:r>
            <a:r>
              <a:rPr lang="ru-RU" dirty="0"/>
              <a:t>Как было сказано в предыдущем докладе,  «</a:t>
            </a:r>
            <a:r>
              <a:rPr lang="ru-RU" altLang="ru-RU" baseline="0" dirty="0" err="1">
                <a:latin typeface="Arial" panose="020B0604020202020204" pitchFamily="34" charset="0"/>
              </a:rPr>
              <a:t>Синс</a:t>
            </a:r>
            <a:r>
              <a:rPr lang="ru-RU" altLang="ru-RU" baseline="0" dirty="0">
                <a:latin typeface="Arial" panose="020B0604020202020204" pitchFamily="34" charset="0"/>
              </a:rPr>
              <a:t>»  - в переводе с в английского языка означает грехи, пороки; в контексте программы </a:t>
            </a:r>
            <a:r>
              <a:rPr lang="ru-RU" altLang="ru-RU" baseline="0" dirty="0" err="1">
                <a:latin typeface="Arial" panose="020B0604020202020204" pitchFamily="34" charset="0"/>
              </a:rPr>
              <a:t>МиСинс</a:t>
            </a:r>
            <a:r>
              <a:rPr lang="ru-RU" altLang="ru-RU" baseline="0" dirty="0">
                <a:latin typeface="Arial" panose="020B0604020202020204" pitchFamily="34" charset="0"/>
              </a:rPr>
              <a:t> – пороки личности, являющиеся группой риска отклоняющегося поведения.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01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 сегодняшнем докладе я подробно остановлюсь на принципах  подбора стимулов к 12 наиболее актуальным порокам личности современности. </a:t>
            </a:r>
            <a:r>
              <a:rPr lang="ru-RU" dirty="0"/>
              <a:t>По аналогии с 12 типами множественного интеллекта предложено 12 типов пороков личности.</a:t>
            </a:r>
            <a:r>
              <a:rPr lang="ru-RU" baseline="0" dirty="0"/>
              <a:t> Особо хотелось бы подчеркнуть, что используемые формулировки пороков личности ни в коей мере затрагивают этические и религиозные воззрения, согласно 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Федеральному закона "О свободе совести и о религиозных объединениях" от 26.09.1997 N 125-ФЗ</a:t>
            </a:r>
          </a:p>
          <a:p>
            <a:r>
              <a:rPr lang="ru-RU" dirty="0"/>
              <a:t>В рамках </a:t>
            </a:r>
            <a:r>
              <a:rPr lang="ru-RU" dirty="0" err="1"/>
              <a:t>МиСинс</a:t>
            </a:r>
            <a:r>
              <a:rPr lang="ru-RU" dirty="0"/>
              <a:t> впервые</a:t>
            </a:r>
            <a:r>
              <a:rPr lang="ru-RU" baseline="0" dirty="0"/>
              <a:t> предложен </a:t>
            </a:r>
            <a:r>
              <a:rPr lang="ru-RU" dirty="0"/>
              <a:t>метод комплексной оценки положительных и отрицательных характеристик личности. Для идентичности измерения и баланса положительных и отрицательных качеств личности, их последовательность сформирована по нарастанию уровня экстраверсии и содержит одинаковое количество типов МИ и пороков </a:t>
            </a:r>
            <a:r>
              <a:rPr lang="ru-RU" baseline="0" dirty="0"/>
              <a:t> личности. Рассмотрим подробнее: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EC05D-9295-4F62-9793-FE88F7FB9076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233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0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0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72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30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630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6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9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9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1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9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9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2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7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731D-717C-48F9-AC1B-C29A1A1F6833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82E088-CE6E-497C-A3EF-2B2590EA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6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maker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9921" y="2461845"/>
            <a:ext cx="8120744" cy="231443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Разработка многофакторных стимулов для адаптивного психофизиологического тестирования множественного интеллекта и пороков личности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9921" y="4886308"/>
            <a:ext cx="7737566" cy="17514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Николаенко Я.Н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к.пс.н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800" dirty="0">
                <a:cs typeface="Calibri" panose="020F0502020204030204" pitchFamily="34" charset="0"/>
              </a:rPr>
              <a:t>ООО «Многопрофильное предприятие «Элсис»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800" dirty="0">
                <a:cs typeface="Calibri" panose="020F0502020204030204" pitchFamily="34" charset="0"/>
              </a:rPr>
              <a:t> РФ, Санкт-Петербург, </a:t>
            </a:r>
            <a:r>
              <a:rPr lang="en-US" altLang="en-US" sz="1800" dirty="0">
                <a:cs typeface="Calibri" panose="020F0502020204030204" pitchFamily="34" charset="0"/>
              </a:rPr>
              <a:t>202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45" y="184521"/>
            <a:ext cx="2201091" cy="134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682" y="452854"/>
            <a:ext cx="2051457" cy="1023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8708" y="386861"/>
            <a:ext cx="6623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 </a:t>
            </a:r>
            <a:r>
              <a:rPr lang="ru-RU" sz="2000" b="1" i="1" dirty="0"/>
              <a:t> 5-я Международная научно-техническая конференция «Современная психофизиология. Технология виброизображения»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19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416" y="403761"/>
            <a:ext cx="59139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опросника: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стимулов: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стимула  - предварительное тестирование, диагностика множественного интеллекта;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288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стимулов – основное тестирование, диагностика пороков личности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Предъявляется 48 стимулов при тестировании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Общее время проведения тестирования составляет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250 секунд</a:t>
            </a: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 опросника: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_VICE_RU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взрослый опросник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2_VICE_T_RU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подростковый опросник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94" y="3703153"/>
            <a:ext cx="4185261" cy="2615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94" y="408970"/>
            <a:ext cx="4290364" cy="29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1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792" y="154380"/>
            <a:ext cx="99396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Процедура тестирования:</a:t>
            </a: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Общее число вопросов-стимулов: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персональных из 360 в опроснике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стимула  - предварительное тестирования (из 72 в опроснике);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стимула – основное тестирование.(из 244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в опроснике),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Общее время проведения тестирования составляет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250 секунд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тестирования: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52604624"/>
              </p:ext>
            </p:extLst>
          </p:nvPr>
        </p:nvGraphicFramePr>
        <p:xfrm>
          <a:off x="1377539" y="3201368"/>
          <a:ext cx="10022774" cy="312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550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3360" y="166256"/>
            <a:ext cx="3325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Пример вопросов предварительного тестирования:</a:t>
            </a:r>
          </a:p>
          <a:p>
            <a:pPr algn="just"/>
            <a:r>
              <a:rPr lang="ru-RU" sz="2000" dirty="0"/>
              <a:t>по 3 вопроса на каждый из 24 блоков</a:t>
            </a: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17" y="166256"/>
            <a:ext cx="6721096" cy="62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1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287" y="83129"/>
            <a:ext cx="9714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Пример вопросов основного тестирования: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24 вопроса на каждый из 24 блоков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11" y="985651"/>
            <a:ext cx="10509662" cy="57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5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Суицид (СУ):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72" y="2027306"/>
            <a:ext cx="10058400" cy="3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5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Лень (ЛН):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9" y="1937835"/>
            <a:ext cx="10058400" cy="38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Кибер-зависимость (КЗ):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4" y="2125682"/>
            <a:ext cx="10058400" cy="34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Жадность (ЖД):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4" y="2020442"/>
            <a:ext cx="10058400" cy="36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Алкоголизм/ наркомания (АН):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0" y="2233036"/>
            <a:ext cx="10058400" cy="30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3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Чревоугодие (ЧР):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4" y="2125682"/>
            <a:ext cx="10058400" cy="27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5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233392"/>
            <a:ext cx="990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Эволюция стимулов. История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MI-Sins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47" y="565901"/>
            <a:ext cx="10084812" cy="64167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4" y="795646"/>
            <a:ext cx="6745183" cy="21305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6540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Анорексия (АН):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73" y="2125682"/>
            <a:ext cx="10058400" cy="38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5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Гордыня, тщеславие (Г Т):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4" y="2125682"/>
            <a:ext cx="10058400" cy="34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2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Воровство, взятки (ВВ):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4" y="2125682"/>
            <a:ext cx="10058400" cy="34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8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Зависть (ЗТ):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4" y="2125682"/>
            <a:ext cx="10058400" cy="30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3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Похоть, секс, Пан-эротизм (ПТ):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4" y="2220348"/>
            <a:ext cx="10058400" cy="35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83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многофакторных стимулов вопросов основного тестирования, на примере </a:t>
            </a:r>
            <a:r>
              <a:rPr lang="ru-RU" sz="2800" b="1" dirty="0"/>
              <a:t>внутриличностного типа МИ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Гнев, ярость (ГЯ):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4" y="2360628"/>
            <a:ext cx="10058400" cy="30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90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552857"/>
            <a:ext cx="10115198" cy="157282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Немного о себе....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794" y="5308271"/>
            <a:ext cx="955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измерения усредненных профилей MI-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Sins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интегральной реакции испытуемой (IE+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на линейно предъявляемые многофакторные стимулы </a:t>
            </a:r>
          </a:p>
        </p:txBody>
      </p:sp>
      <p:pic>
        <p:nvPicPr>
          <p:cNvPr id="5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4" y="1163782"/>
            <a:ext cx="9559635" cy="4049486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8051470" y="1365662"/>
            <a:ext cx="771896" cy="605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8716488" y="1668483"/>
            <a:ext cx="427512" cy="670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505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118753"/>
            <a:ext cx="11479481" cy="65908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2370" y="469143"/>
            <a:ext cx="8915399" cy="88509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170" y="1704624"/>
            <a:ext cx="10093635" cy="455429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инновационная программа технического профайлинга, с определением профиля множественного интеллекта и пороков личности.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Ми-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 360 сложных стимулов (графических и вербальных), что является достаточным  в комплексной оценке личности. 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стимулы подобраны с учетом возрастной и гендерной психологии, что является необходимым при оценке бессознательной реакции.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лонгитюдного исследования ведется дальнейшая корректировка вербальных и графических стимулов. 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стимулы позволяют выявлять основные характеристики личности, которые могут применяться в различных областях психологии, психофизиологии и других смежных науках.</a:t>
            </a:r>
          </a:p>
          <a:p>
            <a:pPr marL="342900" indent="-342900">
              <a:buFont typeface="Wingdings 3" charset="2"/>
              <a:buAutoNum type="arabicPeriod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7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7575" y="2268187"/>
            <a:ext cx="7525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 !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Николаенко Я.Н.</a:t>
            </a:r>
          </a:p>
          <a:p>
            <a:pPr algn="ctr"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www.psymaker.com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sz="2800" b="1" dirty="0"/>
              <a:t> 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75" y="196244"/>
            <a:ext cx="2201091" cy="134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543" y="359070"/>
            <a:ext cx="2051457" cy="10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85808" y="233392"/>
            <a:ext cx="534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VibraNLP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VibraMI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-Sins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F2382B-B493-488C-877D-49521003C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0" y="356260"/>
            <a:ext cx="5758895" cy="6501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5147" y="996297"/>
            <a:ext cx="4882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психологический и психофизиологический профайлинг отклоняющегося поведения .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может решать любые практические задачи технического профайлинга, в пределах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 факторов риска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отклоняющегося поведения (в том числе – противоправного)</a:t>
            </a:r>
          </a:p>
        </p:txBody>
      </p:sp>
    </p:spTree>
    <p:extLst>
      <p:ext uri="{BB962C8B-B14F-4D97-AF65-F5344CB8AC3E}">
        <p14:creationId xmlns:p14="http://schemas.microsoft.com/office/powerpoint/2010/main" val="121016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1279" y="150265"/>
            <a:ext cx="115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Еще один пример успешного применения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VibraNLP</a:t>
            </a: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F4BD8-79F6-4F82-AA0F-4D0DC132E930}"/>
              </a:ext>
            </a:extLst>
          </p:cNvPr>
          <p:cNvSpPr txBox="1"/>
          <p:nvPr/>
        </p:nvSpPr>
        <p:spPr>
          <a:xfrm>
            <a:off x="1187533" y="1179721"/>
            <a:ext cx="580703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и профилактика превышений и злоупотребления должностными полномочиями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одно из приоритетных направлений оценки командного состава вооруженных сил в большинстве государств мир </a:t>
            </a:r>
            <a:r>
              <a:rPr lang="ru-RU" sz="2400" dirty="0"/>
              <a:t>(</a:t>
            </a:r>
            <a:r>
              <a:rPr lang="ru-RU" sz="2400" b="1" dirty="0"/>
              <a:t>NATO I</a:t>
            </a:r>
            <a:r>
              <a:rPr lang="en-US" sz="2400" b="1" dirty="0"/>
              <a:t>S</a:t>
            </a:r>
            <a:r>
              <a:rPr lang="ru-RU" sz="2400" b="1" dirty="0"/>
              <a:t>, 2003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Исследуемые факторы риска: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несанкционированное применение оружия;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наркотическая зависимость;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суицидальное поведение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32" y="939425"/>
            <a:ext cx="5132876" cy="34219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41" y="4361342"/>
            <a:ext cx="3162577" cy="21078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57" y="4453247"/>
            <a:ext cx="2834952" cy="20159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9804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1278" y="197505"/>
            <a:ext cx="1066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VibraNLP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 превышения и злоупотребления должностными полномочиями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F4BD8-79F6-4F82-AA0F-4D0DC132E930}"/>
              </a:ext>
            </a:extLst>
          </p:cNvPr>
          <p:cNvSpPr txBox="1"/>
          <p:nvPr/>
        </p:nvSpPr>
        <p:spPr>
          <a:xfrm>
            <a:off x="993568" y="1369727"/>
            <a:ext cx="106877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Пример вопросов основного тестирования, соответствующие ВИ_МЛ и ФИ_КР множественному интеллекту, при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оппозиционной структуре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предъявления стимулов 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18858"/>
              </p:ext>
            </p:extLst>
          </p:nvPr>
        </p:nvGraphicFramePr>
        <p:xfrm>
          <a:off x="1187532" y="2256939"/>
          <a:ext cx="9488385" cy="4405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6477">
                  <a:extLst>
                    <a:ext uri="{9D8B030D-6E8A-4147-A177-3AD203B41FA5}">
                      <a16:colId xmlns:a16="http://schemas.microsoft.com/office/drawing/2014/main" val="3145435267"/>
                    </a:ext>
                  </a:extLst>
                </a:gridCol>
                <a:gridCol w="4671908">
                  <a:extLst>
                    <a:ext uri="{9D8B030D-6E8A-4147-A177-3AD203B41FA5}">
                      <a16:colId xmlns:a16="http://schemas.microsoft.com/office/drawing/2014/main" val="311787692"/>
                    </a:ext>
                  </a:extLst>
                </a:gridCol>
              </a:tblGrid>
              <a:tr h="338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ВИ_МЛ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ФИ_КР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2856117"/>
                  </a:ext>
                </a:extLst>
              </a:tr>
              <a:tr h="677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Кровная месть - личное дело каждого человека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Чтобы хорошо жить потом, надо убивать сейчас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1657075"/>
                  </a:ext>
                </a:extLst>
              </a:tr>
              <a:tr h="677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Глупо попасть под трибунал защищая друзей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Смысл наказания в осознании вины, а не насилии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25207044"/>
                  </a:ext>
                </a:extLst>
              </a:tr>
              <a:tr h="677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Ловить кайф наедине - приятно и просто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Наркотики придают смысл вашей жизни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03882294"/>
                  </a:ext>
                </a:extLst>
              </a:tr>
              <a:tr h="677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Скажи «нет» наркотикам, если  если дорожишь близкими людьми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Творческий человек счастлив и без наркотиков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1590402"/>
                  </a:ext>
                </a:extLst>
              </a:tr>
              <a:tr h="677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Ваша жизнь тяжелая и бессмысленная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Глупо цепляться за жизнь, все и так плохо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8916245"/>
                  </a:ext>
                </a:extLst>
              </a:tr>
              <a:tr h="677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Близкие и родные люди наполняют вашу жизнь смыслом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Даже в сложной ситуации есть выход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7532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49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1593" y="0"/>
            <a:ext cx="1066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VibraNLP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 превышения и злоупотребления должностными полномочиями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F4BD8-79F6-4F82-AA0F-4D0DC132E930}"/>
              </a:ext>
            </a:extLst>
          </p:cNvPr>
          <p:cNvSpPr txBox="1"/>
          <p:nvPr/>
        </p:nvSpPr>
        <p:spPr>
          <a:xfrm>
            <a:off x="993566" y="991990"/>
            <a:ext cx="11036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Экспериментальную группу составили: </a:t>
            </a:r>
            <a:r>
              <a:rPr lang="ru-RU" b="1" dirty="0"/>
              <a:t>48 офицеров</a:t>
            </a:r>
            <a:r>
              <a:rPr lang="ru-RU" dirty="0"/>
              <a:t>, в возрастной категории от 23 до 46 лет, находящихся на повышении квалификации. Этический состав выборки характеризуется достаточным разнообразием: </a:t>
            </a:r>
          </a:p>
          <a:p>
            <a:r>
              <a:rPr lang="ru-RU" b="1" dirty="0"/>
              <a:t>52, 1% - русские, 31,31%  - украинцы-белорусы, 8,33% - татары и кавказцы</a:t>
            </a:r>
          </a:p>
          <a:p>
            <a:endParaRPr lang="ru-RU" dirty="0"/>
          </a:p>
        </p:txBody>
      </p:sp>
      <p:pic>
        <p:nvPicPr>
          <p:cNvPr id="5" name="Graphic 1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487" y="2256312"/>
            <a:ext cx="7588332" cy="3598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87740" y="2168646"/>
            <a:ext cx="3404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ОР_1/ОР_2 – злоупотребление оружием, 1 и 2 вопросы;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НР_1/ НР_2 – употребление наркотиков, 1 и 2 вопросы;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СУ_1/ СУ_2 – суицидальное поведение, 1 и 2 вопросы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726" y="5854535"/>
            <a:ext cx="7416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 — среднее арифметическое значение;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Δ — среднее значение абсолютной погрешности измерения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σ — среднеквадратическое отклонение</a:t>
            </a:r>
          </a:p>
        </p:txBody>
      </p:sp>
      <p:graphicFrame>
        <p:nvGraphicFramePr>
          <p:cNvPr id="8" name="Chart 15">
            <a:extLst>
              <a:ext uri="{FF2B5EF4-FFF2-40B4-BE49-F238E27FC236}">
                <a16:creationId xmlns:a16="http://schemas.microsoft.com/office/drawing/2014/main" id="{A48FDCCF-191E-481B-B268-C1541E8CE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460907"/>
              </p:ext>
            </p:extLst>
          </p:nvPr>
        </p:nvGraphicFramePr>
        <p:xfrm>
          <a:off x="8787740" y="4753969"/>
          <a:ext cx="3145155" cy="1894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7521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1593" y="0"/>
            <a:ext cx="1066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VibraNLP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 превышения и злоупотребления должностными полномочиями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F4BD8-79F6-4F82-AA0F-4D0DC132E930}"/>
              </a:ext>
            </a:extLst>
          </p:cNvPr>
          <p:cNvSpPr txBox="1"/>
          <p:nvPr/>
        </p:nvSpPr>
        <p:spPr>
          <a:xfrm>
            <a:off x="7315200" y="841418"/>
            <a:ext cx="468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Анализ частного профиля: офицер**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89760" y="4591590"/>
            <a:ext cx="7416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ОР_1/ОР_2 – злоупотребление оружием, 1 и 2 вопросы;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НР_1/ НР_2 – употребление наркотиков, 1 и 2 вопросы;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СУ_1/ СУ_2 – суицидальное поведение, 1 и 2 вопросы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 — среднее арифметическое значение;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Δ — среднее значение абсолютной погрешности измерения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σ — среднеквадратическое отклонение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79" y="1353787"/>
            <a:ext cx="4372097" cy="305195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59" y="1353787"/>
            <a:ext cx="6487341" cy="32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4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78" y="0"/>
            <a:ext cx="1229887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7323" y="2766272"/>
            <a:ext cx="4645409" cy="34163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MI-Sins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Психологический и психофизиологический профайлинг пороков личности</a:t>
            </a:r>
          </a:p>
          <a:p>
            <a:endParaRPr lang="ru-RU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16" y="150113"/>
            <a:ext cx="4313237" cy="2466046"/>
          </a:xfr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1" y="0"/>
            <a:ext cx="4607702" cy="25918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0561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1" y="38100"/>
            <a:ext cx="9029699" cy="96949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многофакторных стимулов, профиля МИ и пороков личности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98964-9827-4D6F-AF97-D13E6D3C32A9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3" name="Rectangle 2"/>
          <p:cNvSpPr/>
          <p:nvPr/>
        </p:nvSpPr>
        <p:spPr>
          <a:xfrm>
            <a:off x="3810000" y="3105835"/>
            <a:ext cx="5512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65D9494-426C-FB8D-BFD3-094DE5412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42676"/>
              </p:ext>
            </p:extLst>
          </p:nvPr>
        </p:nvGraphicFramePr>
        <p:xfrm>
          <a:off x="2444965" y="1294410"/>
          <a:ext cx="7948717" cy="4347147"/>
        </p:xfrm>
        <a:graphic>
          <a:graphicData uri="http://schemas.openxmlformats.org/drawingml/2006/table">
            <a:tbl>
              <a:tblPr firstRow="1" firstCol="1" bandRow="1"/>
              <a:tblGrid>
                <a:gridCol w="3863002">
                  <a:extLst>
                    <a:ext uri="{9D8B030D-6E8A-4147-A177-3AD203B41FA5}">
                      <a16:colId xmlns:a16="http://schemas.microsoft.com/office/drawing/2014/main" val="2898571516"/>
                    </a:ext>
                  </a:extLst>
                </a:gridCol>
                <a:gridCol w="386438">
                  <a:extLst>
                    <a:ext uri="{9D8B030D-6E8A-4147-A177-3AD203B41FA5}">
                      <a16:colId xmlns:a16="http://schemas.microsoft.com/office/drawing/2014/main" val="2537564653"/>
                    </a:ext>
                  </a:extLst>
                </a:gridCol>
                <a:gridCol w="2858101">
                  <a:extLst>
                    <a:ext uri="{9D8B030D-6E8A-4147-A177-3AD203B41FA5}">
                      <a16:colId xmlns:a16="http://schemas.microsoft.com/office/drawing/2014/main" val="1165601458"/>
                    </a:ext>
                  </a:extLst>
                </a:gridCol>
                <a:gridCol w="841176">
                  <a:extLst>
                    <a:ext uri="{9D8B030D-6E8A-4147-A177-3AD203B41FA5}">
                      <a16:colId xmlns:a16="http://schemas.microsoft.com/office/drawing/2014/main" val="201064530"/>
                    </a:ext>
                  </a:extLst>
                </a:gridCol>
              </a:tblGrid>
              <a:tr h="120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12_</a:t>
                      </a: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12_Пороков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440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Внутриличностный 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Суицид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409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Философский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Лень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745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Логико-Математический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Кибер-зависимость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127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Бизнес-Коммерческий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Жадность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29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Визуально-Пространственный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Алкоголизм, Наркомания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019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Природный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Чревоугодие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725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Моторно-Двигательный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Анорексия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938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Музыкально-Ритмический 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Гордыня, Тщеславие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570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Подвижнический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Воровство-Взятки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659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Вербально-Лингвистический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Зависть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200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Креативный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Похоть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966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Межличностный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Гнев, Ярость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039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46496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594</TotalTime>
  <Words>2217</Words>
  <Application>Microsoft Office PowerPoint</Application>
  <PresentationFormat>Widescreen</PresentationFormat>
  <Paragraphs>235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 3</vt:lpstr>
      <vt:lpstr>Легкий дым</vt:lpstr>
      <vt:lpstr>Разработка многофакторных стимулов для адаптивного психофизиологического тестирования множественного интеллекта и пороков личности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Структура многофакторных стимулов, профиля МИ и пороков личности</vt:lpstr>
      <vt:lpstr>PowerPoint Presentation</vt:lpstr>
      <vt:lpstr>PowerPoint Presentation</vt:lpstr>
      <vt:lpstr>PowerPoint Presentation</vt:lpstr>
      <vt:lpstr>PowerPoint Presentation</vt:lpstr>
      <vt:lpstr>Перечень многофакторных стимулов вопросов основного тестирования, на примере внутриличностного типа МИ Суицид (СУ): </vt:lpstr>
      <vt:lpstr>Перечень многофакторных стимулов вопросов основного тестирования, на примере внутриличностного типа МИ Лень (ЛН): </vt:lpstr>
      <vt:lpstr>Перечень многофакторных стимулов вопросов основного тестирования, на примере внутриличностного типа МИ Кибер-зависимость (КЗ): </vt:lpstr>
      <vt:lpstr>Перечень многофакторных стимулов вопросов основного тестирования, на примере внутриличностного типа МИ Жадность (ЖД): </vt:lpstr>
      <vt:lpstr>Перечень многофакторных стимулов вопросов основного тестирования, на примере внутриличностного типа МИ Алкоголизм/ наркомания (АН): </vt:lpstr>
      <vt:lpstr>Перечень многофакторных стимулов вопросов основного тестирования, на примере внутриличностного типа МИ Чревоугодие (ЧР): </vt:lpstr>
      <vt:lpstr>Перечень многофакторных стимулов вопросов основного тестирования, на примере внутриличностного типа МИ Анорексия (АН): </vt:lpstr>
      <vt:lpstr>Перечень многофакторных стимулов вопросов основного тестирования, на примере внутриличностного типа МИ Гордыня, тщеславие (Г Т): </vt:lpstr>
      <vt:lpstr>Перечень многофакторных стимулов вопросов основного тестирования, на примере внутриличностного типа МИ Воровство, взятки (ВВ): </vt:lpstr>
      <vt:lpstr>Перечень многофакторных стимулов вопросов основного тестирования, на примере внутриличностного типа МИ Зависть (ЗТ): </vt:lpstr>
      <vt:lpstr>Перечень многофакторных стимулов вопросов основного тестирования, на примере внутриличностного типа МИ Похоть, секс, Пан-эротизм (ПТ): </vt:lpstr>
      <vt:lpstr>Перечень многофакторных стимулов вопросов основного тестирования, на примере внутриличностного типа МИ Гнев, ярость (ГЯ): </vt:lpstr>
      <vt:lpstr>Немного о себе.... </vt:lpstr>
      <vt:lpstr>Выводы: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MANIFESTATION OF ETHNIC IDENTITY IN AVERAGED MULTIPLE INTELLIGENCES PROFILE DURING RESEARCH IN JAPAN AND RUSSIA</dc:title>
  <dc:creator>HOME</dc:creator>
  <cp:lastModifiedBy>Viktor Minkin</cp:lastModifiedBy>
  <cp:revision>77</cp:revision>
  <dcterms:created xsi:type="dcterms:W3CDTF">2019-06-27T11:09:35Z</dcterms:created>
  <dcterms:modified xsi:type="dcterms:W3CDTF">2022-06-27T10:25:49Z</dcterms:modified>
</cp:coreProperties>
</file>