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8" r:id="rId1"/>
  </p:sldMasterIdLst>
  <p:notesMasterIdLst>
    <p:notesMasterId r:id="rId20"/>
  </p:notesMasterIdLst>
  <p:sldIdLst>
    <p:sldId id="256" r:id="rId2"/>
    <p:sldId id="468" r:id="rId3"/>
    <p:sldId id="469" r:id="rId4"/>
    <p:sldId id="472" r:id="rId5"/>
    <p:sldId id="470" r:id="rId6"/>
    <p:sldId id="473" r:id="rId7"/>
    <p:sldId id="464" r:id="rId8"/>
    <p:sldId id="466" r:id="rId9"/>
    <p:sldId id="484" r:id="rId10"/>
    <p:sldId id="474" r:id="rId11"/>
    <p:sldId id="476" r:id="rId12"/>
    <p:sldId id="477" r:id="rId13"/>
    <p:sldId id="486" r:id="rId14"/>
    <p:sldId id="478" r:id="rId15"/>
    <p:sldId id="479" r:id="rId16"/>
    <p:sldId id="487" r:id="rId17"/>
    <p:sldId id="485" r:id="rId18"/>
    <p:sldId id="4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9975A4F5-521C-4AAC-9DBD-4B19D23FEE19}">
          <p14:sldIdLst>
            <p14:sldId id="256"/>
            <p14:sldId id="468"/>
            <p14:sldId id="469"/>
            <p14:sldId id="472"/>
            <p14:sldId id="470"/>
            <p14:sldId id="473"/>
            <p14:sldId id="464"/>
            <p14:sldId id="484"/>
            <p14:sldId id="466"/>
            <p14:sldId id="474"/>
            <p14:sldId id="476"/>
            <p14:sldId id="477"/>
            <p14:sldId id="486"/>
            <p14:sldId id="478"/>
            <p14:sldId id="479"/>
            <p14:sldId id="487"/>
            <p14:sldId id="485"/>
            <p14:sldId id="48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16" autoAdjust="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&#1044;&#1054;&#1043;&#1054;&#1042;&#1054;&#1056;%202022\&#1041;&#1040;&#1060;\&#1062;&#1080;&#1090;&#1086;\&#1056;&#1077;&#1079;&#1091;&#1083;&#1100;&#1090;&#1072;&#1090;&#1099;_12.01.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Средние значения параметров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виброизображения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работников с</a:t>
            </a:r>
            <a:r>
              <a:rPr lang="ru-RU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низким (1 группа) и высоким (группа 3) цитогенетического стресса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304746514390845"/>
          <c:y val="0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Цито!$C$144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Цито!$B$145:$B$147</c:f>
              <c:strCache>
                <c:ptCount val="3"/>
                <c:pt idx="0">
                  <c:v>УР_КОМФ</c:v>
                </c:pt>
                <c:pt idx="1">
                  <c:v>УР_АКТ</c:v>
                </c:pt>
                <c:pt idx="2">
                  <c:v>УР_НАПР</c:v>
                </c:pt>
              </c:strCache>
            </c:strRef>
          </c:cat>
          <c:val>
            <c:numRef>
              <c:f>Цито!$C$145:$C$147</c:f>
              <c:numCache>
                <c:formatCode>0</c:formatCode>
                <c:ptCount val="3"/>
                <c:pt idx="0">
                  <c:v>38.302527724758171</c:v>
                </c:pt>
                <c:pt idx="1">
                  <c:v>50.766391417700916</c:v>
                </c:pt>
                <c:pt idx="2">
                  <c:v>47.754074438816993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54-4111-BEB5-1E610A944664}"/>
            </c:ext>
          </c:extLst>
        </c:ser>
        <c:ser>
          <c:idx val="1"/>
          <c:order val="1"/>
          <c:tx>
            <c:strRef>
              <c:f>Цито!$D$144</c:f>
              <c:strCache>
                <c:ptCount val="1"/>
                <c:pt idx="0">
                  <c:v>3 группа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Цито!$B$145:$B$147</c:f>
              <c:strCache>
                <c:ptCount val="3"/>
                <c:pt idx="0">
                  <c:v>УР_КОМФ</c:v>
                </c:pt>
                <c:pt idx="1">
                  <c:v>УР_АКТ</c:v>
                </c:pt>
                <c:pt idx="2">
                  <c:v>УР_НАПР</c:v>
                </c:pt>
              </c:strCache>
            </c:strRef>
          </c:cat>
          <c:val>
            <c:numRef>
              <c:f>Цито!$D$145:$D$147</c:f>
              <c:numCache>
                <c:formatCode>0</c:formatCode>
                <c:ptCount val="3"/>
                <c:pt idx="0">
                  <c:v>29.543261414795776</c:v>
                </c:pt>
                <c:pt idx="1">
                  <c:v>50.432024389855982</c:v>
                </c:pt>
                <c:pt idx="2">
                  <c:v>52.144147181149641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A54-4111-BEB5-1E610A944664}"/>
            </c:ext>
          </c:extLst>
        </c:ser>
        <c:shape val="box"/>
        <c:axId val="80285696"/>
        <c:axId val="80287232"/>
        <c:axId val="0"/>
      </c:bar3DChart>
      <c:catAx>
        <c:axId val="80285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287232"/>
        <c:crosses val="autoZero"/>
        <c:auto val="1"/>
        <c:lblAlgn val="ctr"/>
        <c:lblOffset val="100"/>
      </c:catAx>
      <c:valAx>
        <c:axId val="80287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one"/>
        <c:crossAx val="8028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2A26A-E143-4FCC-B0AF-3CE97E122D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9AC189-1307-4D73-A2F4-830CD7A52551}">
      <dgm:prSet phldrT="[Текст]"/>
      <dgm:spPr>
        <a:solidFill>
          <a:srgbClr val="00B050"/>
        </a:solidFill>
      </dgm:spPr>
      <dgm:t>
        <a:bodyPr/>
        <a:lstStyle/>
        <a:p>
          <a:pPr algn="just"/>
          <a:r>
            <a:rPr lang="ru-RU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Полная или частичная адаптация к среде</a:t>
          </a:r>
        </a:p>
      </dgm:t>
    </dgm:pt>
    <dgm:pt modelId="{126B9B05-2175-4BAC-9CC0-24C9ACA83367}" type="parTrans" cxnId="{2BF8D450-50C8-4A6B-90AB-4B681387FD0E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0BC4EA7-C1D2-40A8-BB9C-44EE7EEBE0B0}" type="sibTrans" cxnId="{2BF8D450-50C8-4A6B-90AB-4B681387FD0E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428A5A6-8BE7-405C-91B7-2AFFB46F707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3.Срыв адаптации</a:t>
          </a:r>
        </a:p>
      </dgm:t>
    </dgm:pt>
    <dgm:pt modelId="{122561D2-70DF-4CCF-9EDF-245157BFB157}" type="parTrans" cxnId="{DE1CDC66-6925-4AE2-BBBD-D52C07B6E033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DBB284AC-FADD-4469-888C-9E199D36D6C6}" type="sibTrans" cxnId="{DE1CDC66-6925-4AE2-BBBD-D52C07B6E033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C9BDC56E-6096-4AC7-AD87-160CA5A53809}">
      <dgm:prSet/>
      <dgm:spPr>
        <a:solidFill>
          <a:srgbClr val="FFFF00"/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Недостаточная или </a:t>
          </a:r>
          <a:r>
            <a:rPr lang="ru-RU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неудовлетворитель-ная</a:t>
          </a: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адаптация</a:t>
          </a:r>
        </a:p>
      </dgm:t>
    </dgm:pt>
    <dgm:pt modelId="{0A39E519-91C4-460E-ABB2-43DE245D6B69}" type="parTrans" cxnId="{1EBC25D9-8840-4B77-9AAF-593F6695B83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FC48F0E-F25E-4DE5-9359-3C3A5EC31E22}" type="sibTrans" cxnId="{1EBC25D9-8840-4B77-9AAF-593F6695B83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8E727F21-3939-4450-9424-75C403C6A8EC}" type="pres">
      <dgm:prSet presAssocID="{6122A26A-E143-4FCC-B0AF-3CE97E122D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556BF6-9D94-4E72-820B-4B422BD0281F}" type="pres">
      <dgm:prSet presAssocID="{419AC189-1307-4D73-A2F4-830CD7A525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B06A4-56F8-4884-AB4E-9EB854C67FA3}" type="pres">
      <dgm:prSet presAssocID="{70BC4EA7-C1D2-40A8-BB9C-44EE7EEBE0B0}" presName="spacer" presStyleCnt="0"/>
      <dgm:spPr/>
    </dgm:pt>
    <dgm:pt modelId="{4C554400-239F-4139-B781-F16C71E63723}" type="pres">
      <dgm:prSet presAssocID="{C9BDC56E-6096-4AC7-AD87-160CA5A53809}" presName="parentText" presStyleLbl="node1" presStyleIdx="1" presStyleCnt="3" custLinFactNeighborX="30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4F3C0-3BFC-4A54-8CC5-1CF8416B2560}" type="pres">
      <dgm:prSet presAssocID="{1FC48F0E-F25E-4DE5-9359-3C3A5EC31E22}" presName="spacer" presStyleCnt="0"/>
      <dgm:spPr/>
    </dgm:pt>
    <dgm:pt modelId="{2A0FD2BA-4030-41C5-B9DB-4B93366587A7}" type="pres">
      <dgm:prSet presAssocID="{F428A5A6-8BE7-405C-91B7-2AFFB46F70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C25D9-8840-4B77-9AAF-593F6695B832}" srcId="{6122A26A-E143-4FCC-B0AF-3CE97E122D6E}" destId="{C9BDC56E-6096-4AC7-AD87-160CA5A53809}" srcOrd="1" destOrd="0" parTransId="{0A39E519-91C4-460E-ABB2-43DE245D6B69}" sibTransId="{1FC48F0E-F25E-4DE5-9359-3C3A5EC31E22}"/>
    <dgm:cxn modelId="{3A9E4813-8696-4CC3-9535-BFE904DE4C29}" type="presOf" srcId="{C9BDC56E-6096-4AC7-AD87-160CA5A53809}" destId="{4C554400-239F-4139-B781-F16C71E63723}" srcOrd="0" destOrd="0" presId="urn:microsoft.com/office/officeart/2005/8/layout/vList2"/>
    <dgm:cxn modelId="{92F07F91-6F33-446A-B608-E167A54C945B}" type="presOf" srcId="{F428A5A6-8BE7-405C-91B7-2AFFB46F7079}" destId="{2A0FD2BA-4030-41C5-B9DB-4B93366587A7}" srcOrd="0" destOrd="0" presId="urn:microsoft.com/office/officeart/2005/8/layout/vList2"/>
    <dgm:cxn modelId="{5354A6C5-48E5-4620-828F-FDD70458A826}" type="presOf" srcId="{6122A26A-E143-4FCC-B0AF-3CE97E122D6E}" destId="{8E727F21-3939-4450-9424-75C403C6A8EC}" srcOrd="0" destOrd="0" presId="urn:microsoft.com/office/officeart/2005/8/layout/vList2"/>
    <dgm:cxn modelId="{2BF8D450-50C8-4A6B-90AB-4B681387FD0E}" srcId="{6122A26A-E143-4FCC-B0AF-3CE97E122D6E}" destId="{419AC189-1307-4D73-A2F4-830CD7A52551}" srcOrd="0" destOrd="0" parTransId="{126B9B05-2175-4BAC-9CC0-24C9ACA83367}" sibTransId="{70BC4EA7-C1D2-40A8-BB9C-44EE7EEBE0B0}"/>
    <dgm:cxn modelId="{DE1CDC66-6925-4AE2-BBBD-D52C07B6E033}" srcId="{6122A26A-E143-4FCC-B0AF-3CE97E122D6E}" destId="{F428A5A6-8BE7-405C-91B7-2AFFB46F7079}" srcOrd="2" destOrd="0" parTransId="{122561D2-70DF-4CCF-9EDF-245157BFB157}" sibTransId="{DBB284AC-FADD-4469-888C-9E199D36D6C6}"/>
    <dgm:cxn modelId="{5EE89504-6216-41D6-9063-BA5785025B35}" type="presOf" srcId="{419AC189-1307-4D73-A2F4-830CD7A52551}" destId="{3E556BF6-9D94-4E72-820B-4B422BD0281F}" srcOrd="0" destOrd="0" presId="urn:microsoft.com/office/officeart/2005/8/layout/vList2"/>
    <dgm:cxn modelId="{DC63D5A5-661B-433B-BD27-C695DA278BF8}" type="presParOf" srcId="{8E727F21-3939-4450-9424-75C403C6A8EC}" destId="{3E556BF6-9D94-4E72-820B-4B422BD0281F}" srcOrd="0" destOrd="0" presId="urn:microsoft.com/office/officeart/2005/8/layout/vList2"/>
    <dgm:cxn modelId="{D4B9ABAD-9384-4FE2-A9B3-8675E7C0D50E}" type="presParOf" srcId="{8E727F21-3939-4450-9424-75C403C6A8EC}" destId="{9DEB06A4-56F8-4884-AB4E-9EB854C67FA3}" srcOrd="1" destOrd="0" presId="urn:microsoft.com/office/officeart/2005/8/layout/vList2"/>
    <dgm:cxn modelId="{623A6D29-7471-413E-B5DE-0A7CDD9AC7C6}" type="presParOf" srcId="{8E727F21-3939-4450-9424-75C403C6A8EC}" destId="{4C554400-239F-4139-B781-F16C71E63723}" srcOrd="2" destOrd="0" presId="urn:microsoft.com/office/officeart/2005/8/layout/vList2"/>
    <dgm:cxn modelId="{1FD14AD1-94B9-4277-9F16-DA834D5776C0}" type="presParOf" srcId="{8E727F21-3939-4450-9424-75C403C6A8EC}" destId="{66A4F3C0-3BFC-4A54-8CC5-1CF8416B2560}" srcOrd="3" destOrd="0" presId="urn:microsoft.com/office/officeart/2005/8/layout/vList2"/>
    <dgm:cxn modelId="{AA7CE16F-9E8A-4463-8A4A-A6C1C7E1A496}" type="presParOf" srcId="{8E727F21-3939-4450-9424-75C403C6A8EC}" destId="{2A0FD2BA-4030-41C5-B9DB-4B93366587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68F8A-04E8-4E52-BCCD-729912E74E37}" type="doc">
      <dgm:prSet loTypeId="urn:microsoft.com/office/officeart/2005/8/layout/vProcess5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A786DC4-D7AE-448E-A6D4-0B2DA7A32F9A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altLang="ru-RU" sz="17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</a:t>
          </a:r>
          <a:r>
            <a:rPr lang="ru-RU" alt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лучение соскоба </a:t>
          </a:r>
        </a:p>
        <a:p>
          <a:pPr algn="ctr">
            <a:lnSpc>
              <a:spcPct val="100000"/>
            </a:lnSpc>
          </a:pPr>
          <a:r>
            <a:rPr lang="ru-RU" alt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слизистой оболочки</a:t>
          </a:r>
        </a:p>
        <a:p>
          <a:pPr algn="ctr">
            <a:lnSpc>
              <a:spcPct val="100000"/>
            </a:lnSpc>
          </a:pPr>
          <a:r>
            <a:rPr lang="ru-RU" altLang="ru-RU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щеки</a:t>
          </a:r>
          <a:endParaRPr lang="ru-RU" sz="1800" b="1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0F1FB-5583-463D-89B4-711C56F05116}" type="parTrans" cxnId="{AD42501A-351F-4B80-8A54-611083455670}">
      <dgm:prSet/>
      <dgm:spPr/>
      <dgm:t>
        <a:bodyPr/>
        <a:lstStyle/>
        <a:p>
          <a:endParaRPr lang="ru-RU"/>
        </a:p>
      </dgm:t>
    </dgm:pt>
    <dgm:pt modelId="{FA48C2DD-C94C-44EF-8C27-40964F9C80EF}" type="sibTrans" cxnId="{AD42501A-351F-4B80-8A54-611083455670}">
      <dgm:prSet/>
      <dgm:spPr/>
      <dgm:t>
        <a:bodyPr/>
        <a:lstStyle/>
        <a:p>
          <a:endParaRPr lang="ru-RU"/>
        </a:p>
      </dgm:t>
    </dgm:pt>
    <dgm:pt modelId="{62FE9FCD-5704-4D25-B9B2-1FDA3E8112F1}">
      <dgm:prSet phldrT="[Текст]" custT="1"/>
      <dgm:spPr/>
      <dgm:t>
        <a:bodyPr/>
        <a:lstStyle/>
        <a:p>
          <a:pPr algn="ctr"/>
          <a:r>
            <a: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Нанесение клеток на предметное стекло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939A5-6594-4785-B7E9-5CD5124D48D4}" type="parTrans" cxnId="{1E2C5457-8AF8-48E8-AD3B-2A61B791E28C}">
      <dgm:prSet/>
      <dgm:spPr/>
      <dgm:t>
        <a:bodyPr/>
        <a:lstStyle/>
        <a:p>
          <a:endParaRPr lang="ru-RU"/>
        </a:p>
      </dgm:t>
    </dgm:pt>
    <dgm:pt modelId="{50690694-5912-4CC7-9588-32F94C3D0692}" type="sibTrans" cxnId="{1E2C5457-8AF8-48E8-AD3B-2A61B791E28C}">
      <dgm:prSet/>
      <dgm:spPr/>
      <dgm:t>
        <a:bodyPr/>
        <a:lstStyle/>
        <a:p>
          <a:endParaRPr lang="ru-RU"/>
        </a:p>
      </dgm:t>
    </dgm:pt>
    <dgm:pt modelId="{EEE16ECE-8073-4B36-B6C3-DCE0DDEF172B}">
      <dgm:prSet phldrT="[Текст]" custT="1"/>
      <dgm:spPr/>
      <dgm:t>
        <a:bodyPr/>
        <a:lstStyle/>
        <a:p>
          <a:pPr algn="ctr"/>
          <a:r>
            <a: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Микроскопический анализ 1000-2000 клеток и заполнение протокола исследований </a:t>
          </a:r>
        </a:p>
        <a:p>
          <a:pPr algn="ctr"/>
          <a:r>
            <a: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16 показателям</a:t>
          </a:r>
          <a:endParaRPr 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0B59A-4D47-49CA-90A6-767FD4C81886}" type="parTrans" cxnId="{51AA6B09-7A06-4391-BEF2-E88186B43938}">
      <dgm:prSet/>
      <dgm:spPr/>
      <dgm:t>
        <a:bodyPr/>
        <a:lstStyle/>
        <a:p>
          <a:endParaRPr lang="ru-RU"/>
        </a:p>
      </dgm:t>
    </dgm:pt>
    <dgm:pt modelId="{9A2D4C5F-2289-42C8-8627-25C7B312BFDF}" type="sibTrans" cxnId="{51AA6B09-7A06-4391-BEF2-E88186B43938}">
      <dgm:prSet/>
      <dgm:spPr/>
      <dgm:t>
        <a:bodyPr/>
        <a:lstStyle/>
        <a:p>
          <a:endParaRPr lang="ru-RU"/>
        </a:p>
      </dgm:t>
    </dgm:pt>
    <dgm:pt modelId="{0C1C285F-A04D-424B-947B-75C0A607E491}">
      <dgm:prSet/>
      <dgm:spPr/>
      <dgm:t>
        <a:bodyPr/>
        <a:lstStyle/>
        <a:p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Фиксация и окраска препаратов</a:t>
          </a:r>
        </a:p>
      </dgm:t>
    </dgm:pt>
    <dgm:pt modelId="{FCD9168B-8508-4D7F-87C9-101FCE56F719}" type="parTrans" cxnId="{9CBE403E-889D-4300-89F5-D8FE217B020C}">
      <dgm:prSet/>
      <dgm:spPr/>
      <dgm:t>
        <a:bodyPr/>
        <a:lstStyle/>
        <a:p>
          <a:endParaRPr lang="ru-RU"/>
        </a:p>
      </dgm:t>
    </dgm:pt>
    <dgm:pt modelId="{FA2085D9-3945-4DA0-B089-84596168C872}" type="sibTrans" cxnId="{9CBE403E-889D-4300-89F5-D8FE217B020C}">
      <dgm:prSet/>
      <dgm:spPr/>
      <dgm:t>
        <a:bodyPr/>
        <a:lstStyle/>
        <a:p>
          <a:endParaRPr lang="ru-RU"/>
        </a:p>
      </dgm:t>
    </dgm:pt>
    <dgm:pt modelId="{F5B6BA3B-4656-46D7-953C-8D53B3B2B4DD}" type="pres">
      <dgm:prSet presAssocID="{65768F8A-04E8-4E52-BCCD-729912E74E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9298A7-A628-4EDB-AC78-BAFBEBCB78E2}" type="pres">
      <dgm:prSet presAssocID="{65768F8A-04E8-4E52-BCCD-729912E74E37}" presName="dummyMaxCanvas" presStyleCnt="0">
        <dgm:presLayoutVars/>
      </dgm:prSet>
      <dgm:spPr/>
    </dgm:pt>
    <dgm:pt modelId="{A80CF5BB-9666-4343-BDBC-C2167C9AA549}" type="pres">
      <dgm:prSet presAssocID="{65768F8A-04E8-4E52-BCCD-729912E74E37}" presName="FourNodes_1" presStyleLbl="node1" presStyleIdx="0" presStyleCnt="4" custScaleX="35373" custScaleY="89353" custLinFactNeighborX="-2802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94769-CB2E-4C23-998A-4705FC965089}" type="pres">
      <dgm:prSet presAssocID="{65768F8A-04E8-4E52-BCCD-729912E74E37}" presName="FourNodes_2" presStyleLbl="node1" presStyleIdx="1" presStyleCnt="4" custScaleX="32942" custScaleY="103912" custLinFactY="-2212" custLinFactNeighborX="1200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B2B0A-D359-4A71-94EF-8D348B89AF0F}" type="pres">
      <dgm:prSet presAssocID="{65768F8A-04E8-4E52-BCCD-729912E74E37}" presName="FourNodes_3" presStyleLbl="node1" presStyleIdx="2" presStyleCnt="4" custScaleX="53480" custLinFactNeighborX="11619" custLinFactNeighborY="-48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A8607-0D4B-48E7-B420-5FAB9D35916E}" type="pres">
      <dgm:prSet presAssocID="{65768F8A-04E8-4E52-BCCD-729912E74E37}" presName="FourNodes_4" presStyleLbl="node1" presStyleIdx="3" presStyleCnt="4" custScaleX="108371" custLinFactNeighborX="-9523" custLinFactNeighborY="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87974-3313-4D7D-A4FE-45945DFD9CD6}" type="pres">
      <dgm:prSet presAssocID="{65768F8A-04E8-4E52-BCCD-729912E74E37}" presName="FourConn_1-2" presStyleLbl="fgAccFollowNode1" presStyleIdx="0" presStyleCnt="3" custAng="16200000" custScaleY="126605" custLinFactX="-200000" custLinFactNeighborX="-257453" custLinFactNeighborY="-81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64C4A-6711-43A8-A204-6041D9D5FFD8}" type="pres">
      <dgm:prSet presAssocID="{65768F8A-04E8-4E52-BCCD-729912E74E37}" presName="FourConn_2-3" presStyleLbl="fgAccFollowNode1" presStyleIdx="1" presStyleCnt="3" custScaleX="73837" custScaleY="100000" custLinFactX="-100000" custLinFactY="-10279" custLinFactNeighborX="-18606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858B3-742A-4E74-94ED-15C9E12FDF1D}" type="pres">
      <dgm:prSet presAssocID="{65768F8A-04E8-4E52-BCCD-729912E74E37}" presName="FourConn_3-4" presStyleLbl="fgAccFollowNode1" presStyleIdx="2" presStyleCnt="3" custLinFactX="-200000" custLinFactNeighborX="-223774" custLinFactNeighborY="-43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16BC0-EFBC-4599-8047-C636F2257D1F}" type="pres">
      <dgm:prSet presAssocID="{65768F8A-04E8-4E52-BCCD-729912E74E3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C1C24-5AF7-4ECA-9231-A22A771F79C4}" type="pres">
      <dgm:prSet presAssocID="{65768F8A-04E8-4E52-BCCD-729912E74E3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C88ED-6D15-4746-AA7A-7D9FB3852FD0}" type="pres">
      <dgm:prSet presAssocID="{65768F8A-04E8-4E52-BCCD-729912E74E3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D0134-8D47-44E9-82BC-920A7B043899}" type="pres">
      <dgm:prSet presAssocID="{65768F8A-04E8-4E52-BCCD-729912E74E3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8738F-74F5-42D8-8D61-AF51ED47AEF2}" type="presOf" srcId="{EEE16ECE-8073-4B36-B6C3-DCE0DDEF172B}" destId="{820A8607-0D4B-48E7-B420-5FAB9D35916E}" srcOrd="0" destOrd="0" presId="urn:microsoft.com/office/officeart/2005/8/layout/vProcess5"/>
    <dgm:cxn modelId="{CBA4DCB5-A71E-4B02-865D-E0EA6A8B0CCA}" type="presOf" srcId="{65768F8A-04E8-4E52-BCCD-729912E74E37}" destId="{F5B6BA3B-4656-46D7-953C-8D53B3B2B4DD}" srcOrd="0" destOrd="0" presId="urn:microsoft.com/office/officeart/2005/8/layout/vProcess5"/>
    <dgm:cxn modelId="{E3CEB5D3-3F52-444B-A7A2-860323333705}" type="presOf" srcId="{0C1C285F-A04D-424B-947B-75C0A607E491}" destId="{9F1C88ED-6D15-4746-AA7A-7D9FB3852FD0}" srcOrd="1" destOrd="0" presId="urn:microsoft.com/office/officeart/2005/8/layout/vProcess5"/>
    <dgm:cxn modelId="{0FD6D8F0-B13E-44C0-BDBC-6873981F3663}" type="presOf" srcId="{50690694-5912-4CC7-9588-32F94C3D0692}" destId="{29B64C4A-6711-43A8-A204-6041D9D5FFD8}" srcOrd="0" destOrd="0" presId="urn:microsoft.com/office/officeart/2005/8/layout/vProcess5"/>
    <dgm:cxn modelId="{67B0E3BA-DA7B-47CB-9C29-3A20803D53B0}" type="presOf" srcId="{8A786DC4-D7AE-448E-A6D4-0B2DA7A32F9A}" destId="{65E16BC0-EFBC-4599-8047-C636F2257D1F}" srcOrd="1" destOrd="0" presId="urn:microsoft.com/office/officeart/2005/8/layout/vProcess5"/>
    <dgm:cxn modelId="{9CBE403E-889D-4300-89F5-D8FE217B020C}" srcId="{65768F8A-04E8-4E52-BCCD-729912E74E37}" destId="{0C1C285F-A04D-424B-947B-75C0A607E491}" srcOrd="2" destOrd="0" parTransId="{FCD9168B-8508-4D7F-87C9-101FCE56F719}" sibTransId="{FA2085D9-3945-4DA0-B089-84596168C872}"/>
    <dgm:cxn modelId="{5E6FAC2D-589E-40F8-A8FF-3FE8825AAE95}" type="presOf" srcId="{8A786DC4-D7AE-448E-A6D4-0B2DA7A32F9A}" destId="{A80CF5BB-9666-4343-BDBC-C2167C9AA549}" srcOrd="0" destOrd="0" presId="urn:microsoft.com/office/officeart/2005/8/layout/vProcess5"/>
    <dgm:cxn modelId="{77027D96-B838-41A3-ABF4-BA124C6A4F50}" type="presOf" srcId="{62FE9FCD-5704-4D25-B9B2-1FDA3E8112F1}" destId="{92294769-CB2E-4C23-998A-4705FC965089}" srcOrd="0" destOrd="0" presId="urn:microsoft.com/office/officeart/2005/8/layout/vProcess5"/>
    <dgm:cxn modelId="{994C9D83-FA84-40B5-B78C-4FA2EE460C34}" type="presOf" srcId="{FA48C2DD-C94C-44EF-8C27-40964F9C80EF}" destId="{4DF87974-3313-4D7D-A4FE-45945DFD9CD6}" srcOrd="0" destOrd="0" presId="urn:microsoft.com/office/officeart/2005/8/layout/vProcess5"/>
    <dgm:cxn modelId="{F310A7F5-15E7-42CA-94A6-400D99ACCFDF}" type="presOf" srcId="{FA2085D9-3945-4DA0-B089-84596168C872}" destId="{072858B3-742A-4E74-94ED-15C9E12FDF1D}" srcOrd="0" destOrd="0" presId="urn:microsoft.com/office/officeart/2005/8/layout/vProcess5"/>
    <dgm:cxn modelId="{51AA6B09-7A06-4391-BEF2-E88186B43938}" srcId="{65768F8A-04E8-4E52-BCCD-729912E74E37}" destId="{EEE16ECE-8073-4B36-B6C3-DCE0DDEF172B}" srcOrd="3" destOrd="0" parTransId="{37A0B59A-4D47-49CA-90A6-767FD4C81886}" sibTransId="{9A2D4C5F-2289-42C8-8627-25C7B312BFDF}"/>
    <dgm:cxn modelId="{1E2C5457-8AF8-48E8-AD3B-2A61B791E28C}" srcId="{65768F8A-04E8-4E52-BCCD-729912E74E37}" destId="{62FE9FCD-5704-4D25-B9B2-1FDA3E8112F1}" srcOrd="1" destOrd="0" parTransId="{B88939A5-6594-4785-B7E9-5CD5124D48D4}" sibTransId="{50690694-5912-4CC7-9588-32F94C3D0692}"/>
    <dgm:cxn modelId="{135DBF4A-4425-4E42-ADF6-4177B8FFECFF}" type="presOf" srcId="{0C1C285F-A04D-424B-947B-75C0A607E491}" destId="{CF2B2B0A-D359-4A71-94EF-8D348B89AF0F}" srcOrd="0" destOrd="0" presId="urn:microsoft.com/office/officeart/2005/8/layout/vProcess5"/>
    <dgm:cxn modelId="{AD42501A-351F-4B80-8A54-611083455670}" srcId="{65768F8A-04E8-4E52-BCCD-729912E74E37}" destId="{8A786DC4-D7AE-448E-A6D4-0B2DA7A32F9A}" srcOrd="0" destOrd="0" parTransId="{71C0F1FB-5583-463D-89B4-711C56F05116}" sibTransId="{FA48C2DD-C94C-44EF-8C27-40964F9C80EF}"/>
    <dgm:cxn modelId="{D09963FD-0D89-4248-9291-0090D4C7CF7D}" type="presOf" srcId="{EEE16ECE-8073-4B36-B6C3-DCE0DDEF172B}" destId="{E78D0134-8D47-44E9-82BC-920A7B043899}" srcOrd="1" destOrd="0" presId="urn:microsoft.com/office/officeart/2005/8/layout/vProcess5"/>
    <dgm:cxn modelId="{5B1383FB-F51D-44A6-AA57-99E63CE46539}" type="presOf" srcId="{62FE9FCD-5704-4D25-B9B2-1FDA3E8112F1}" destId="{308C1C24-5AF7-4ECA-9231-A22A771F79C4}" srcOrd="1" destOrd="0" presId="urn:microsoft.com/office/officeart/2005/8/layout/vProcess5"/>
    <dgm:cxn modelId="{CA6078FE-2D42-4F49-A95F-AF2849C54801}" type="presParOf" srcId="{F5B6BA3B-4656-46D7-953C-8D53B3B2B4DD}" destId="{F59298A7-A628-4EDB-AC78-BAFBEBCB78E2}" srcOrd="0" destOrd="0" presId="urn:microsoft.com/office/officeart/2005/8/layout/vProcess5"/>
    <dgm:cxn modelId="{46A9ECA5-2F31-4C9D-88F7-7D9237625E57}" type="presParOf" srcId="{F5B6BA3B-4656-46D7-953C-8D53B3B2B4DD}" destId="{A80CF5BB-9666-4343-BDBC-C2167C9AA549}" srcOrd="1" destOrd="0" presId="urn:microsoft.com/office/officeart/2005/8/layout/vProcess5"/>
    <dgm:cxn modelId="{BF1E8664-B06D-4C1A-B99E-D1167C20391A}" type="presParOf" srcId="{F5B6BA3B-4656-46D7-953C-8D53B3B2B4DD}" destId="{92294769-CB2E-4C23-998A-4705FC965089}" srcOrd="2" destOrd="0" presId="urn:microsoft.com/office/officeart/2005/8/layout/vProcess5"/>
    <dgm:cxn modelId="{C1F73B11-D6E9-4B89-8A3F-E0C90E27A7A5}" type="presParOf" srcId="{F5B6BA3B-4656-46D7-953C-8D53B3B2B4DD}" destId="{CF2B2B0A-D359-4A71-94EF-8D348B89AF0F}" srcOrd="3" destOrd="0" presId="urn:microsoft.com/office/officeart/2005/8/layout/vProcess5"/>
    <dgm:cxn modelId="{46F20CFD-D0FE-41CF-8E44-D017493992F4}" type="presParOf" srcId="{F5B6BA3B-4656-46D7-953C-8D53B3B2B4DD}" destId="{820A8607-0D4B-48E7-B420-5FAB9D35916E}" srcOrd="4" destOrd="0" presId="urn:microsoft.com/office/officeart/2005/8/layout/vProcess5"/>
    <dgm:cxn modelId="{6DE5E052-F9D4-4627-93B1-FE8F6188EDD0}" type="presParOf" srcId="{F5B6BA3B-4656-46D7-953C-8D53B3B2B4DD}" destId="{4DF87974-3313-4D7D-A4FE-45945DFD9CD6}" srcOrd="5" destOrd="0" presId="urn:microsoft.com/office/officeart/2005/8/layout/vProcess5"/>
    <dgm:cxn modelId="{51977EC1-F8D9-4B14-999D-10923E1D063C}" type="presParOf" srcId="{F5B6BA3B-4656-46D7-953C-8D53B3B2B4DD}" destId="{29B64C4A-6711-43A8-A204-6041D9D5FFD8}" srcOrd="6" destOrd="0" presId="urn:microsoft.com/office/officeart/2005/8/layout/vProcess5"/>
    <dgm:cxn modelId="{37440FB4-FB70-454B-BF32-53B72DBDDCF7}" type="presParOf" srcId="{F5B6BA3B-4656-46D7-953C-8D53B3B2B4DD}" destId="{072858B3-742A-4E74-94ED-15C9E12FDF1D}" srcOrd="7" destOrd="0" presId="urn:microsoft.com/office/officeart/2005/8/layout/vProcess5"/>
    <dgm:cxn modelId="{6B63BCBA-C9AB-463E-B577-654961C7DDFE}" type="presParOf" srcId="{F5B6BA3B-4656-46D7-953C-8D53B3B2B4DD}" destId="{65E16BC0-EFBC-4599-8047-C636F2257D1F}" srcOrd="8" destOrd="0" presId="urn:microsoft.com/office/officeart/2005/8/layout/vProcess5"/>
    <dgm:cxn modelId="{456EB90E-E9B9-4555-97AD-08BE6ED5E81D}" type="presParOf" srcId="{F5B6BA3B-4656-46D7-953C-8D53B3B2B4DD}" destId="{308C1C24-5AF7-4ECA-9231-A22A771F79C4}" srcOrd="9" destOrd="0" presId="urn:microsoft.com/office/officeart/2005/8/layout/vProcess5"/>
    <dgm:cxn modelId="{C27793EA-F4BE-4432-A75D-147A9EEB8ACB}" type="presParOf" srcId="{F5B6BA3B-4656-46D7-953C-8D53B3B2B4DD}" destId="{9F1C88ED-6D15-4746-AA7A-7D9FB3852FD0}" srcOrd="10" destOrd="0" presId="urn:microsoft.com/office/officeart/2005/8/layout/vProcess5"/>
    <dgm:cxn modelId="{4273B0B2-B3F2-4FCF-979A-83B64ED0A993}" type="presParOf" srcId="{F5B6BA3B-4656-46D7-953C-8D53B3B2B4DD}" destId="{E78D0134-8D47-44E9-82BC-920A7B04389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32110-F6A4-425B-98F2-3B333E1C0AF4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956F16-BE64-48F0-AB7A-649D7D365A62}">
      <dgm:prSet phldrT="[Текст]"/>
      <dgm:spPr/>
      <dgm:t>
        <a:bodyPr/>
        <a:lstStyle/>
        <a:p>
          <a:pPr algn="ctr"/>
          <a:r>
            <a:rPr lang="ru-RU" dirty="0">
              <a:solidFill>
                <a:srgbClr val="002060"/>
              </a:solidFill>
            </a:rPr>
            <a:t>Индивидуальная оценка здоровья человека</a:t>
          </a:r>
          <a:br>
            <a:rPr lang="ru-RU" dirty="0">
              <a:solidFill>
                <a:srgbClr val="002060"/>
              </a:solidFill>
            </a:rPr>
          </a:br>
          <a:endParaRPr lang="ru-RU" dirty="0">
            <a:solidFill>
              <a:srgbClr val="002060"/>
            </a:solidFill>
          </a:endParaRPr>
        </a:p>
      </dgm:t>
    </dgm:pt>
    <dgm:pt modelId="{54481485-689C-4C84-9DFC-D7F397AD66C8}" type="parTrans" cxnId="{19B44895-A612-43E6-AECD-A3B6B5419C97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D4BEA9D2-378B-4ED5-9B2C-8882496F7761}" type="sibTrans" cxnId="{19B44895-A612-43E6-AECD-A3B6B5419C97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E7151C73-5574-45FB-BE2C-1ECD01B87B69}">
      <dgm:prSet phldrT="[Текст]"/>
      <dgm:spPr/>
      <dgm:t>
        <a:bodyPr/>
        <a:lstStyle/>
        <a:p>
          <a:pPr algn="ctr"/>
          <a:r>
            <a:rPr lang="ru-RU" dirty="0">
              <a:solidFill>
                <a:srgbClr val="002060"/>
              </a:solidFill>
            </a:rPr>
            <a:t>Оценка эффективности коррекции или лечения пациента</a:t>
          </a:r>
        </a:p>
      </dgm:t>
    </dgm:pt>
    <dgm:pt modelId="{0E8C18A2-E1F4-4000-ADE0-9CE5E33F01E9}" type="parTrans" cxnId="{48F9667A-896A-442D-9C54-C1A5AE958D98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0B6BD275-6B86-4534-ACBE-02C2EC18F268}" type="sibTrans" cxnId="{48F9667A-896A-442D-9C54-C1A5AE958D98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3F362E17-18B1-43ED-8925-8BA29F380DAF}">
      <dgm:prSet phldrT="[Текст]"/>
      <dgm:spPr/>
      <dgm:t>
        <a:bodyPr/>
        <a:lstStyle/>
        <a:p>
          <a:pPr algn="ctr"/>
          <a:r>
            <a:rPr lang="ru-RU" dirty="0">
              <a:solidFill>
                <a:srgbClr val="002060"/>
              </a:solidFill>
            </a:rPr>
            <a:t>Изучение влияния факторов окружающей среды при групповом обследовании населения</a:t>
          </a:r>
        </a:p>
      </dgm:t>
    </dgm:pt>
    <dgm:pt modelId="{35E07ADF-AAD3-46AA-88BA-30622808B7FD}" type="parTrans" cxnId="{F17AD5C8-C97A-4C38-8B85-941E4221FCBD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B19773F9-AC04-413B-8F6C-CDBC24D9ED12}" type="sibTrans" cxnId="{F17AD5C8-C97A-4C38-8B85-941E4221FCBD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E98BD412-8BB6-4229-9CD4-01CDFA777AFB}">
      <dgm:prSet phldrT="[Текст]"/>
      <dgm:spPr/>
      <dgm:t>
        <a:bodyPr/>
        <a:lstStyle/>
        <a:p>
          <a:pPr algn="ctr"/>
          <a:r>
            <a:rPr lang="ru-RU" dirty="0">
              <a:solidFill>
                <a:srgbClr val="002060"/>
              </a:solidFill>
            </a:rPr>
            <a:t>Оценка эффективности оздоровительных мероприятий</a:t>
          </a:r>
        </a:p>
      </dgm:t>
    </dgm:pt>
    <dgm:pt modelId="{62CE0110-C2AD-4D24-8FF9-8D916F3E825D}" type="parTrans" cxnId="{F2739727-4C84-46BC-9CBC-58061CAD58E8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787277D2-4338-47E5-830A-3833DAA8CE94}" type="sibTrans" cxnId="{F2739727-4C84-46BC-9CBC-58061CAD58E8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7EB00DB1-8C6B-48E4-96A4-6983E29A3938}" type="pres">
      <dgm:prSet presAssocID="{4A332110-F6A4-425B-98F2-3B333E1C0A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E9247-47F4-4C71-9D2F-CC7555BB97BA}" type="pres">
      <dgm:prSet presAssocID="{A0956F16-BE64-48F0-AB7A-649D7D365A62}" presName="parentLin" presStyleCnt="0"/>
      <dgm:spPr/>
    </dgm:pt>
    <dgm:pt modelId="{AC82E189-22A4-4ACA-BE4C-94917830F84D}" type="pres">
      <dgm:prSet presAssocID="{A0956F16-BE64-48F0-AB7A-649D7D365A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88D3453-3DDC-466B-A154-901D93ADFCC3}" type="pres">
      <dgm:prSet presAssocID="{A0956F16-BE64-48F0-AB7A-649D7D365A62}" presName="parentText" presStyleLbl="node1" presStyleIdx="0" presStyleCnt="4" custScaleX="100967" custScaleY="159433" custLinFactX="5581" custLinFactNeighborX="100000" custLinFactNeighborY="4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69C7D-24AD-429F-AF85-B4085C5C0C6B}" type="pres">
      <dgm:prSet presAssocID="{A0956F16-BE64-48F0-AB7A-649D7D365A62}" presName="negativeSpace" presStyleCnt="0"/>
      <dgm:spPr/>
    </dgm:pt>
    <dgm:pt modelId="{436A0940-9FE3-4448-88A0-7E41211B7A39}" type="pres">
      <dgm:prSet presAssocID="{A0956F16-BE64-48F0-AB7A-649D7D365A62}" presName="childText" presStyleLbl="conFgAcc1" presStyleIdx="0" presStyleCnt="4" custScaleX="100000" custScaleY="108900" custLinFactY="-18592" custLinFactNeighborY="-100000">
        <dgm:presLayoutVars>
          <dgm:bulletEnabled val="1"/>
        </dgm:presLayoutVars>
      </dgm:prSet>
      <dgm:spPr/>
    </dgm:pt>
    <dgm:pt modelId="{858E7EF5-EEC4-4A38-87C7-9ED2533BF336}" type="pres">
      <dgm:prSet presAssocID="{D4BEA9D2-378B-4ED5-9B2C-8882496F7761}" presName="spaceBetweenRectangles" presStyleCnt="0"/>
      <dgm:spPr/>
    </dgm:pt>
    <dgm:pt modelId="{1F9E60F3-B841-417A-A27E-774D0F9DEC52}" type="pres">
      <dgm:prSet presAssocID="{E7151C73-5574-45FB-BE2C-1ECD01B87B69}" presName="parentLin" presStyleCnt="0"/>
      <dgm:spPr/>
    </dgm:pt>
    <dgm:pt modelId="{48145999-0F88-4467-AC79-4E0785899742}" type="pres">
      <dgm:prSet presAssocID="{E7151C73-5574-45FB-BE2C-1ECD01B87B6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294919A-827F-477A-80C1-231864C63488}" type="pres">
      <dgm:prSet presAssocID="{E7151C73-5574-45FB-BE2C-1ECD01B87B69}" presName="parentText" presStyleLbl="node1" presStyleIdx="1" presStyleCnt="4" custScaleX="100967" custScaleY="148117" custLinFactX="5078" custLinFactNeighborX="100000" custLinFactNeighborY="-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FCB74-6BA3-4B81-822E-0BC9192921DF}" type="pres">
      <dgm:prSet presAssocID="{E7151C73-5574-45FB-BE2C-1ECD01B87B69}" presName="negativeSpace" presStyleCnt="0"/>
      <dgm:spPr/>
    </dgm:pt>
    <dgm:pt modelId="{CB595CA7-1F56-4F45-AF9B-702EC0EE7EE6}" type="pres">
      <dgm:prSet presAssocID="{E7151C73-5574-45FB-BE2C-1ECD01B87B69}" presName="childText" presStyleLbl="conFgAcc1" presStyleIdx="1" presStyleCnt="4" custLinFactY="-29709" custLinFactNeighborY="-100000">
        <dgm:presLayoutVars>
          <dgm:bulletEnabled val="1"/>
        </dgm:presLayoutVars>
      </dgm:prSet>
      <dgm:spPr/>
    </dgm:pt>
    <dgm:pt modelId="{4A5821A0-EDA9-4985-8D88-B6E903DE57C3}" type="pres">
      <dgm:prSet presAssocID="{0B6BD275-6B86-4534-ACBE-02C2EC18F268}" presName="spaceBetweenRectangles" presStyleCnt="0"/>
      <dgm:spPr/>
    </dgm:pt>
    <dgm:pt modelId="{DDD26B65-5DD6-4B86-B496-95235DCE29C5}" type="pres">
      <dgm:prSet presAssocID="{3F362E17-18B1-43ED-8925-8BA29F380DAF}" presName="parentLin" presStyleCnt="0"/>
      <dgm:spPr/>
    </dgm:pt>
    <dgm:pt modelId="{797DC8A0-331C-4C07-ACCA-F7C45F1338F6}" type="pres">
      <dgm:prSet presAssocID="{3F362E17-18B1-43ED-8925-8BA29F380DA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6D97924-57CD-4448-942F-DDC88FE53649}" type="pres">
      <dgm:prSet presAssocID="{3F362E17-18B1-43ED-8925-8BA29F380DAF}" presName="parentText" presStyleLbl="node1" presStyleIdx="2" presStyleCnt="4" custScaleX="101637" custScaleY="153306" custLinFactX="4073" custLinFactNeighborX="100000" custLinFactNeighborY="-80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2B84-CB0E-4D7B-AFB6-50479630B0D3}" type="pres">
      <dgm:prSet presAssocID="{3F362E17-18B1-43ED-8925-8BA29F380DAF}" presName="negativeSpace" presStyleCnt="0"/>
      <dgm:spPr/>
    </dgm:pt>
    <dgm:pt modelId="{128753C6-E6F5-443A-90EA-61D8055983A2}" type="pres">
      <dgm:prSet presAssocID="{3F362E17-18B1-43ED-8925-8BA29F380DAF}" presName="childText" presStyleLbl="conFgAcc1" presStyleIdx="2" presStyleCnt="4" custLinFactY="-20816" custLinFactNeighborY="-100000">
        <dgm:presLayoutVars>
          <dgm:bulletEnabled val="1"/>
        </dgm:presLayoutVars>
      </dgm:prSet>
      <dgm:spPr/>
    </dgm:pt>
    <dgm:pt modelId="{5A5A71F6-570E-45C4-A1DD-C4A88946FA2A}" type="pres">
      <dgm:prSet presAssocID="{B19773F9-AC04-413B-8F6C-CDBC24D9ED12}" presName="spaceBetweenRectangles" presStyleCnt="0"/>
      <dgm:spPr/>
    </dgm:pt>
    <dgm:pt modelId="{97FB0173-2E9C-4912-8287-D7FF53B2C12E}" type="pres">
      <dgm:prSet presAssocID="{E98BD412-8BB6-4229-9CD4-01CDFA777AFB}" presName="parentLin" presStyleCnt="0"/>
      <dgm:spPr/>
    </dgm:pt>
    <dgm:pt modelId="{18438A87-6BA9-4EDD-B1C1-C00F2E166589}" type="pres">
      <dgm:prSet presAssocID="{E98BD412-8BB6-4229-9CD4-01CDFA777AF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664067A-D63F-4C51-8995-F130B840BD8E}" type="pres">
      <dgm:prSet presAssocID="{E98BD412-8BB6-4229-9CD4-01CDFA777AFB}" presName="parentText" presStyleLbl="node1" presStyleIdx="3" presStyleCnt="4" custScaleX="100967" custScaleY="153305" custLinFactX="5246" custLinFactNeighborX="100000" custLinFactNeighborY="-6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20FB5-64CA-4E1F-AF17-1887BB4B7553}" type="pres">
      <dgm:prSet presAssocID="{E98BD412-8BB6-4229-9CD4-01CDFA777AFB}" presName="negativeSpace" presStyleCnt="0"/>
      <dgm:spPr/>
    </dgm:pt>
    <dgm:pt modelId="{80EEE221-FEE1-4F54-99DB-70E9E1B4F8B9}" type="pres">
      <dgm:prSet presAssocID="{E98BD412-8BB6-4229-9CD4-01CDFA777AFB}" presName="childText" presStyleLbl="conFgAcc1" presStyleIdx="3" presStyleCnt="4" custLinFactNeighborY="-81842">
        <dgm:presLayoutVars>
          <dgm:bulletEnabled val="1"/>
        </dgm:presLayoutVars>
      </dgm:prSet>
      <dgm:spPr/>
    </dgm:pt>
  </dgm:ptLst>
  <dgm:cxnLst>
    <dgm:cxn modelId="{C06464CB-73E8-42AA-A8C4-55A79E8245FA}" type="presOf" srcId="{E7151C73-5574-45FB-BE2C-1ECD01B87B69}" destId="{6294919A-827F-477A-80C1-231864C63488}" srcOrd="1" destOrd="0" presId="urn:microsoft.com/office/officeart/2005/8/layout/list1"/>
    <dgm:cxn modelId="{48F9667A-896A-442D-9C54-C1A5AE958D98}" srcId="{4A332110-F6A4-425B-98F2-3B333E1C0AF4}" destId="{E7151C73-5574-45FB-BE2C-1ECD01B87B69}" srcOrd="1" destOrd="0" parTransId="{0E8C18A2-E1F4-4000-ADE0-9CE5E33F01E9}" sibTransId="{0B6BD275-6B86-4534-ACBE-02C2EC18F268}"/>
    <dgm:cxn modelId="{E4390958-F58F-4893-8208-C11EA26BC5C5}" type="presOf" srcId="{3F362E17-18B1-43ED-8925-8BA29F380DAF}" destId="{797DC8A0-331C-4C07-ACCA-F7C45F1338F6}" srcOrd="0" destOrd="0" presId="urn:microsoft.com/office/officeart/2005/8/layout/list1"/>
    <dgm:cxn modelId="{6A2DE539-0BCE-4FC6-AB40-F87533A2BE67}" type="presOf" srcId="{4A332110-F6A4-425B-98F2-3B333E1C0AF4}" destId="{7EB00DB1-8C6B-48E4-96A4-6983E29A3938}" srcOrd="0" destOrd="0" presId="urn:microsoft.com/office/officeart/2005/8/layout/list1"/>
    <dgm:cxn modelId="{9ADE2618-60F4-48EC-A256-92D82D856674}" type="presOf" srcId="{E7151C73-5574-45FB-BE2C-1ECD01B87B69}" destId="{48145999-0F88-4467-AC79-4E0785899742}" srcOrd="0" destOrd="0" presId="urn:microsoft.com/office/officeart/2005/8/layout/list1"/>
    <dgm:cxn modelId="{F17AD5C8-C97A-4C38-8B85-941E4221FCBD}" srcId="{4A332110-F6A4-425B-98F2-3B333E1C0AF4}" destId="{3F362E17-18B1-43ED-8925-8BA29F380DAF}" srcOrd="2" destOrd="0" parTransId="{35E07ADF-AAD3-46AA-88BA-30622808B7FD}" sibTransId="{B19773F9-AC04-413B-8F6C-CDBC24D9ED12}"/>
    <dgm:cxn modelId="{2A528BAA-5438-4421-B048-2D6FAED3DDDC}" type="presOf" srcId="{E98BD412-8BB6-4229-9CD4-01CDFA777AFB}" destId="{18438A87-6BA9-4EDD-B1C1-C00F2E166589}" srcOrd="0" destOrd="0" presId="urn:microsoft.com/office/officeart/2005/8/layout/list1"/>
    <dgm:cxn modelId="{60622179-B56E-428B-8314-19A3A36479B3}" type="presOf" srcId="{A0956F16-BE64-48F0-AB7A-649D7D365A62}" destId="{AC82E189-22A4-4ACA-BE4C-94917830F84D}" srcOrd="0" destOrd="0" presId="urn:microsoft.com/office/officeart/2005/8/layout/list1"/>
    <dgm:cxn modelId="{EE005D2D-774E-4CAE-B03F-F6C7E8AB9970}" type="presOf" srcId="{3F362E17-18B1-43ED-8925-8BA29F380DAF}" destId="{26D97924-57CD-4448-942F-DDC88FE53649}" srcOrd="1" destOrd="0" presId="urn:microsoft.com/office/officeart/2005/8/layout/list1"/>
    <dgm:cxn modelId="{1365BDC7-8A1F-4444-81DE-A24A243DB718}" type="presOf" srcId="{A0956F16-BE64-48F0-AB7A-649D7D365A62}" destId="{188D3453-3DDC-466B-A154-901D93ADFCC3}" srcOrd="1" destOrd="0" presId="urn:microsoft.com/office/officeart/2005/8/layout/list1"/>
    <dgm:cxn modelId="{F2739727-4C84-46BC-9CBC-58061CAD58E8}" srcId="{4A332110-F6A4-425B-98F2-3B333E1C0AF4}" destId="{E98BD412-8BB6-4229-9CD4-01CDFA777AFB}" srcOrd="3" destOrd="0" parTransId="{62CE0110-C2AD-4D24-8FF9-8D916F3E825D}" sibTransId="{787277D2-4338-47E5-830A-3833DAA8CE94}"/>
    <dgm:cxn modelId="{9BA9A715-C502-4882-8269-52A67D201207}" type="presOf" srcId="{E98BD412-8BB6-4229-9CD4-01CDFA777AFB}" destId="{9664067A-D63F-4C51-8995-F130B840BD8E}" srcOrd="1" destOrd="0" presId="urn:microsoft.com/office/officeart/2005/8/layout/list1"/>
    <dgm:cxn modelId="{19B44895-A612-43E6-AECD-A3B6B5419C97}" srcId="{4A332110-F6A4-425B-98F2-3B333E1C0AF4}" destId="{A0956F16-BE64-48F0-AB7A-649D7D365A62}" srcOrd="0" destOrd="0" parTransId="{54481485-689C-4C84-9DFC-D7F397AD66C8}" sibTransId="{D4BEA9D2-378B-4ED5-9B2C-8882496F7761}"/>
    <dgm:cxn modelId="{F612CC50-B9C8-4E6A-830A-FBDAC42F5E0D}" type="presParOf" srcId="{7EB00DB1-8C6B-48E4-96A4-6983E29A3938}" destId="{298E9247-47F4-4C71-9D2F-CC7555BB97BA}" srcOrd="0" destOrd="0" presId="urn:microsoft.com/office/officeart/2005/8/layout/list1"/>
    <dgm:cxn modelId="{72B3A7F2-9C89-47C5-9280-C8E10E4015A3}" type="presParOf" srcId="{298E9247-47F4-4C71-9D2F-CC7555BB97BA}" destId="{AC82E189-22A4-4ACA-BE4C-94917830F84D}" srcOrd="0" destOrd="0" presId="urn:microsoft.com/office/officeart/2005/8/layout/list1"/>
    <dgm:cxn modelId="{01B24620-B7FB-437E-9A56-8989A7D926C5}" type="presParOf" srcId="{298E9247-47F4-4C71-9D2F-CC7555BB97BA}" destId="{188D3453-3DDC-466B-A154-901D93ADFCC3}" srcOrd="1" destOrd="0" presId="urn:microsoft.com/office/officeart/2005/8/layout/list1"/>
    <dgm:cxn modelId="{1C206F3A-BEF6-40DA-B649-095626F7D5F8}" type="presParOf" srcId="{7EB00DB1-8C6B-48E4-96A4-6983E29A3938}" destId="{97969C7D-24AD-429F-AF85-B4085C5C0C6B}" srcOrd="1" destOrd="0" presId="urn:microsoft.com/office/officeart/2005/8/layout/list1"/>
    <dgm:cxn modelId="{C8FAB0D5-995D-4F0A-A08D-D4D2636E8048}" type="presParOf" srcId="{7EB00DB1-8C6B-48E4-96A4-6983E29A3938}" destId="{436A0940-9FE3-4448-88A0-7E41211B7A39}" srcOrd="2" destOrd="0" presId="urn:microsoft.com/office/officeart/2005/8/layout/list1"/>
    <dgm:cxn modelId="{2E330679-E85A-4B3B-BB59-AC67844F9494}" type="presParOf" srcId="{7EB00DB1-8C6B-48E4-96A4-6983E29A3938}" destId="{858E7EF5-EEC4-4A38-87C7-9ED2533BF336}" srcOrd="3" destOrd="0" presId="urn:microsoft.com/office/officeart/2005/8/layout/list1"/>
    <dgm:cxn modelId="{D561920F-16B7-4C5C-A667-8088DBB6AE8E}" type="presParOf" srcId="{7EB00DB1-8C6B-48E4-96A4-6983E29A3938}" destId="{1F9E60F3-B841-417A-A27E-774D0F9DEC52}" srcOrd="4" destOrd="0" presId="urn:microsoft.com/office/officeart/2005/8/layout/list1"/>
    <dgm:cxn modelId="{2BF7EC0F-6CD8-4562-B6B0-2E194BFEC069}" type="presParOf" srcId="{1F9E60F3-B841-417A-A27E-774D0F9DEC52}" destId="{48145999-0F88-4467-AC79-4E0785899742}" srcOrd="0" destOrd="0" presId="urn:microsoft.com/office/officeart/2005/8/layout/list1"/>
    <dgm:cxn modelId="{B89564DD-D66D-47A5-AB03-1C4FE84A7E26}" type="presParOf" srcId="{1F9E60F3-B841-417A-A27E-774D0F9DEC52}" destId="{6294919A-827F-477A-80C1-231864C63488}" srcOrd="1" destOrd="0" presId="urn:microsoft.com/office/officeart/2005/8/layout/list1"/>
    <dgm:cxn modelId="{0F730156-41FC-4C73-8541-38CE6C951051}" type="presParOf" srcId="{7EB00DB1-8C6B-48E4-96A4-6983E29A3938}" destId="{42FFCB74-6BA3-4B81-822E-0BC9192921DF}" srcOrd="5" destOrd="0" presId="urn:microsoft.com/office/officeart/2005/8/layout/list1"/>
    <dgm:cxn modelId="{AAD79DB8-C5D2-461D-9982-B88BA2084F54}" type="presParOf" srcId="{7EB00DB1-8C6B-48E4-96A4-6983E29A3938}" destId="{CB595CA7-1F56-4F45-AF9B-702EC0EE7EE6}" srcOrd="6" destOrd="0" presId="urn:microsoft.com/office/officeart/2005/8/layout/list1"/>
    <dgm:cxn modelId="{B6B68E57-92E2-4ECB-B86B-1D9D89071E1D}" type="presParOf" srcId="{7EB00DB1-8C6B-48E4-96A4-6983E29A3938}" destId="{4A5821A0-EDA9-4985-8D88-B6E903DE57C3}" srcOrd="7" destOrd="0" presId="urn:microsoft.com/office/officeart/2005/8/layout/list1"/>
    <dgm:cxn modelId="{6EFDEB3F-121A-4F93-9302-BB9DA51F0626}" type="presParOf" srcId="{7EB00DB1-8C6B-48E4-96A4-6983E29A3938}" destId="{DDD26B65-5DD6-4B86-B496-95235DCE29C5}" srcOrd="8" destOrd="0" presId="urn:microsoft.com/office/officeart/2005/8/layout/list1"/>
    <dgm:cxn modelId="{ED13CAFE-BD46-4FDC-BEF4-5F5F577F7402}" type="presParOf" srcId="{DDD26B65-5DD6-4B86-B496-95235DCE29C5}" destId="{797DC8A0-331C-4C07-ACCA-F7C45F1338F6}" srcOrd="0" destOrd="0" presId="urn:microsoft.com/office/officeart/2005/8/layout/list1"/>
    <dgm:cxn modelId="{D33BF629-887E-4E7C-B5ED-C4E0AFE11C13}" type="presParOf" srcId="{DDD26B65-5DD6-4B86-B496-95235DCE29C5}" destId="{26D97924-57CD-4448-942F-DDC88FE53649}" srcOrd="1" destOrd="0" presId="urn:microsoft.com/office/officeart/2005/8/layout/list1"/>
    <dgm:cxn modelId="{9EB5981B-22E6-49D5-A0AA-DBAE036731EB}" type="presParOf" srcId="{7EB00DB1-8C6B-48E4-96A4-6983E29A3938}" destId="{F0DE2B84-CB0E-4D7B-AFB6-50479630B0D3}" srcOrd="9" destOrd="0" presId="urn:microsoft.com/office/officeart/2005/8/layout/list1"/>
    <dgm:cxn modelId="{B3FE5186-C111-4450-BCA4-581B7D3C8945}" type="presParOf" srcId="{7EB00DB1-8C6B-48E4-96A4-6983E29A3938}" destId="{128753C6-E6F5-443A-90EA-61D8055983A2}" srcOrd="10" destOrd="0" presId="urn:microsoft.com/office/officeart/2005/8/layout/list1"/>
    <dgm:cxn modelId="{1831FBAF-F415-48E9-9C23-4921B1C558BA}" type="presParOf" srcId="{7EB00DB1-8C6B-48E4-96A4-6983E29A3938}" destId="{5A5A71F6-570E-45C4-A1DD-C4A88946FA2A}" srcOrd="11" destOrd="0" presId="urn:microsoft.com/office/officeart/2005/8/layout/list1"/>
    <dgm:cxn modelId="{ECCF3C12-A42E-4AF5-AC77-D28BE8C1E630}" type="presParOf" srcId="{7EB00DB1-8C6B-48E4-96A4-6983E29A3938}" destId="{97FB0173-2E9C-4912-8287-D7FF53B2C12E}" srcOrd="12" destOrd="0" presId="urn:microsoft.com/office/officeart/2005/8/layout/list1"/>
    <dgm:cxn modelId="{FD449335-CDBF-418E-896A-884823E5CA24}" type="presParOf" srcId="{97FB0173-2E9C-4912-8287-D7FF53B2C12E}" destId="{18438A87-6BA9-4EDD-B1C1-C00F2E166589}" srcOrd="0" destOrd="0" presId="urn:microsoft.com/office/officeart/2005/8/layout/list1"/>
    <dgm:cxn modelId="{B5978607-802E-4E7D-8999-A34B5B460A35}" type="presParOf" srcId="{97FB0173-2E9C-4912-8287-D7FF53B2C12E}" destId="{9664067A-D63F-4C51-8995-F130B840BD8E}" srcOrd="1" destOrd="0" presId="urn:microsoft.com/office/officeart/2005/8/layout/list1"/>
    <dgm:cxn modelId="{084CEEC2-62E8-4A10-82F1-C2BE1C1F3536}" type="presParOf" srcId="{7EB00DB1-8C6B-48E4-96A4-6983E29A3938}" destId="{FF020FB5-64CA-4E1F-AF17-1887BB4B7553}" srcOrd="13" destOrd="0" presId="urn:microsoft.com/office/officeart/2005/8/layout/list1"/>
    <dgm:cxn modelId="{6B1A5A49-5D79-4419-8988-7094BFB23502}" type="presParOf" srcId="{7EB00DB1-8C6B-48E4-96A4-6983E29A3938}" destId="{80EEE221-FEE1-4F54-99DB-70E9E1B4F8B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56BF6-9D94-4E72-820B-4B422BD0281F}">
      <dsp:nvSpPr>
        <dsp:cNvPr id="0" name=""/>
        <dsp:cNvSpPr/>
      </dsp:nvSpPr>
      <dsp:spPr>
        <a:xfrm>
          <a:off x="0" y="29764"/>
          <a:ext cx="9314453" cy="1467180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Полная или частичная адаптация к среде</a:t>
          </a:r>
        </a:p>
      </dsp:txBody>
      <dsp:txXfrm>
        <a:off x="0" y="29764"/>
        <a:ext cx="9314453" cy="1467180"/>
      </dsp:txXfrm>
    </dsp:sp>
    <dsp:sp modelId="{4C554400-239F-4139-B781-F16C71E63723}">
      <dsp:nvSpPr>
        <dsp:cNvPr id="0" name=""/>
        <dsp:cNvSpPr/>
      </dsp:nvSpPr>
      <dsp:spPr>
        <a:xfrm>
          <a:off x="0" y="1606384"/>
          <a:ext cx="9314453" cy="1467180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Недостаточная или </a:t>
          </a:r>
          <a:r>
            <a:rPr lang="ru-RU" sz="3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неудовлетворитель-ная</a:t>
          </a:r>
          <a:r>
            <a:rPr lang="ru-RU" sz="3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адаптация</a:t>
          </a:r>
        </a:p>
      </dsp:txBody>
      <dsp:txXfrm>
        <a:off x="0" y="1606384"/>
        <a:ext cx="9314453" cy="1467180"/>
      </dsp:txXfrm>
    </dsp:sp>
    <dsp:sp modelId="{2A0FD2BA-4030-41C5-B9DB-4B93366587A7}">
      <dsp:nvSpPr>
        <dsp:cNvPr id="0" name=""/>
        <dsp:cNvSpPr/>
      </dsp:nvSpPr>
      <dsp:spPr>
        <a:xfrm>
          <a:off x="0" y="3183004"/>
          <a:ext cx="9314453" cy="1467180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3.Срыв адаптации</a:t>
          </a:r>
        </a:p>
      </dsp:txBody>
      <dsp:txXfrm>
        <a:off x="0" y="3183004"/>
        <a:ext cx="9314453" cy="1467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0CF5BB-9666-4343-BDBC-C2167C9AA549}">
      <dsp:nvSpPr>
        <dsp:cNvPr id="0" name=""/>
        <dsp:cNvSpPr/>
      </dsp:nvSpPr>
      <dsp:spPr>
        <a:xfrm>
          <a:off x="172564" y="66486"/>
          <a:ext cx="2777434" cy="1115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</a:t>
          </a:r>
          <a:r>
            <a:rPr lang="ru-RU" altLang="ru-RU" sz="18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лучение соскоба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слизистой оболочки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щеки</a:t>
          </a:r>
          <a:endParaRPr lang="ru-RU" sz="1800" b="1" kern="120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564" y="66486"/>
        <a:ext cx="2289268" cy="1115945"/>
      </dsp:txXfrm>
    </dsp:sp>
    <dsp:sp modelId="{92294769-CB2E-4C23-998A-4705FC965089}">
      <dsp:nvSpPr>
        <dsp:cNvPr id="0" name=""/>
        <dsp:cNvSpPr/>
      </dsp:nvSpPr>
      <dsp:spPr>
        <a:xfrm>
          <a:off x="4068848" y="175021"/>
          <a:ext cx="2586556" cy="1297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Нанесение клеток на предметное стекло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8848" y="175021"/>
        <a:ext cx="2102510" cy="1297775"/>
      </dsp:txXfrm>
    </dsp:sp>
    <dsp:sp modelId="{CF2B2B0A-D359-4A71-94EF-8D348B89AF0F}">
      <dsp:nvSpPr>
        <dsp:cNvPr id="0" name=""/>
        <dsp:cNvSpPr/>
      </dsp:nvSpPr>
      <dsp:spPr>
        <a:xfrm>
          <a:off x="3879697" y="2343777"/>
          <a:ext cx="4199169" cy="124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Фиксация и окраска препаратов</a:t>
          </a:r>
        </a:p>
      </dsp:txBody>
      <dsp:txXfrm>
        <a:off x="3879697" y="2343777"/>
        <a:ext cx="3418588" cy="1248917"/>
      </dsp:txXfrm>
    </dsp:sp>
    <dsp:sp modelId="{820A8607-0D4B-48E7-B420-5FAB9D35916E}">
      <dsp:nvSpPr>
        <dsp:cNvPr id="0" name=""/>
        <dsp:cNvSpPr/>
      </dsp:nvSpPr>
      <dsp:spPr>
        <a:xfrm>
          <a:off x="722272" y="4427981"/>
          <a:ext cx="8509127" cy="124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Микроскопический анализ 1000-2000 клеток и заполнение протокола исследований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16 показателям</a:t>
          </a:r>
          <a:endParaRPr lang="ru-RU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272" y="4427981"/>
        <a:ext cx="6916736" cy="1248917"/>
      </dsp:txXfrm>
    </dsp:sp>
    <dsp:sp modelId="{4DF87974-3313-4D7D-A4FE-45945DFD9CD6}">
      <dsp:nvSpPr>
        <dsp:cNvPr id="0" name=""/>
        <dsp:cNvSpPr/>
      </dsp:nvSpPr>
      <dsp:spPr>
        <a:xfrm rot="16200000">
          <a:off x="3162145" y="183333"/>
          <a:ext cx="811796" cy="1027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16200000">
        <a:off x="3162145" y="183333"/>
        <a:ext cx="811796" cy="1027775"/>
      </dsp:txXfrm>
    </dsp:sp>
    <dsp:sp modelId="{29B64C4A-6711-43A8-A204-6041D9D5FFD8}">
      <dsp:nvSpPr>
        <dsp:cNvPr id="0" name=""/>
        <dsp:cNvSpPr/>
      </dsp:nvSpPr>
      <dsp:spPr>
        <a:xfrm>
          <a:off x="5317287" y="1537310"/>
          <a:ext cx="599406" cy="811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317287" y="1537310"/>
        <a:ext cx="599406" cy="811796"/>
      </dsp:txXfrm>
    </dsp:sp>
    <dsp:sp modelId="{072858B3-742A-4E74-94ED-15C9E12FDF1D}">
      <dsp:nvSpPr>
        <dsp:cNvPr id="0" name=""/>
        <dsp:cNvSpPr/>
      </dsp:nvSpPr>
      <dsp:spPr>
        <a:xfrm>
          <a:off x="4740920" y="3555616"/>
          <a:ext cx="811796" cy="811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740920" y="3555616"/>
        <a:ext cx="811796" cy="8117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6A0940-9FE3-4448-88A0-7E41211B7A39}">
      <dsp:nvSpPr>
        <dsp:cNvPr id="0" name=""/>
        <dsp:cNvSpPr/>
      </dsp:nvSpPr>
      <dsp:spPr>
        <a:xfrm>
          <a:off x="0" y="699976"/>
          <a:ext cx="8128000" cy="4939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D3453-3DDC-466B-A154-901D93ADFCC3}">
      <dsp:nvSpPr>
        <dsp:cNvPr id="0" name=""/>
        <dsp:cNvSpPr/>
      </dsp:nvSpPr>
      <dsp:spPr>
        <a:xfrm>
          <a:off x="1130336" y="321456"/>
          <a:ext cx="5744618" cy="847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</a:rPr>
            <a:t>Индивидуальная оценка здоровья человека</a:t>
          </a:r>
          <a:br>
            <a:rPr lang="ru-RU" sz="1800" kern="1200" dirty="0">
              <a:solidFill>
                <a:srgbClr val="002060"/>
              </a:solidFill>
            </a:rPr>
          </a:br>
          <a:endParaRPr lang="ru-RU" sz="1800" kern="1200" dirty="0">
            <a:solidFill>
              <a:srgbClr val="002060"/>
            </a:solidFill>
          </a:endParaRPr>
        </a:p>
      </dsp:txBody>
      <dsp:txXfrm>
        <a:off x="1130336" y="321456"/>
        <a:ext cx="5744618" cy="847163"/>
      </dsp:txXfrm>
    </dsp:sp>
    <dsp:sp modelId="{CB595CA7-1F56-4F45-AF9B-702EC0EE7EE6}">
      <dsp:nvSpPr>
        <dsp:cNvPr id="0" name=""/>
        <dsp:cNvSpPr/>
      </dsp:nvSpPr>
      <dsp:spPr>
        <a:xfrm>
          <a:off x="0" y="1762074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4919A-827F-477A-80C1-231864C63488}">
      <dsp:nvSpPr>
        <dsp:cNvPr id="0" name=""/>
        <dsp:cNvSpPr/>
      </dsp:nvSpPr>
      <dsp:spPr>
        <a:xfrm>
          <a:off x="1101717" y="1423003"/>
          <a:ext cx="5744618" cy="787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</a:rPr>
            <a:t>Оценка эффективности коррекции или лечения пациента</a:t>
          </a:r>
        </a:p>
      </dsp:txBody>
      <dsp:txXfrm>
        <a:off x="1101717" y="1423003"/>
        <a:ext cx="5744618" cy="787034"/>
      </dsp:txXfrm>
    </dsp:sp>
    <dsp:sp modelId="{128753C6-E6F5-443A-90EA-61D8055983A2}">
      <dsp:nvSpPr>
        <dsp:cNvPr id="0" name=""/>
        <dsp:cNvSpPr/>
      </dsp:nvSpPr>
      <dsp:spPr>
        <a:xfrm>
          <a:off x="0" y="2902140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97924-57CD-4448-942F-DDC88FE53649}">
      <dsp:nvSpPr>
        <dsp:cNvPr id="0" name=""/>
        <dsp:cNvSpPr/>
      </dsp:nvSpPr>
      <dsp:spPr>
        <a:xfrm>
          <a:off x="1044537" y="2501970"/>
          <a:ext cx="5782738" cy="814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</a:rPr>
            <a:t>Изучение влияния факторов окружающей среды при групповом обследовании населения</a:t>
          </a:r>
        </a:p>
      </dsp:txBody>
      <dsp:txXfrm>
        <a:off x="1044537" y="2501970"/>
        <a:ext cx="5782738" cy="814606"/>
      </dsp:txXfrm>
    </dsp:sp>
    <dsp:sp modelId="{80EEE221-FEE1-4F54-99DB-70E9E1B4F8B9}">
      <dsp:nvSpPr>
        <dsp:cNvPr id="0" name=""/>
        <dsp:cNvSpPr/>
      </dsp:nvSpPr>
      <dsp:spPr>
        <a:xfrm>
          <a:off x="0" y="3976045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4067A-D63F-4C51-8995-F130B840BD8E}">
      <dsp:nvSpPr>
        <dsp:cNvPr id="0" name=""/>
        <dsp:cNvSpPr/>
      </dsp:nvSpPr>
      <dsp:spPr>
        <a:xfrm>
          <a:off x="1111276" y="3612414"/>
          <a:ext cx="5744618" cy="814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</a:rPr>
            <a:t>Оценка эффективности оздоровительных мероприятий</a:t>
          </a:r>
        </a:p>
      </dsp:txBody>
      <dsp:txXfrm>
        <a:off x="1111276" y="3612414"/>
        <a:ext cx="5744618" cy="814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F866C-F6B2-4D7E-8E95-8B88A4A551EC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2EED4-72C5-4DEE-B40D-61E7B3598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97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22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7668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23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0839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031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49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60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566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95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89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891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45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12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35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3A8F-3DE7-4CA7-818B-FFC680A4F3B7}" type="datetimeFigureOut">
              <a:rPr lang="ru-RU" smtClean="0"/>
              <a:pPr/>
              <a:t>21.06.2022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331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505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125301-61C5-B7A7-2436-BBE1DCA1D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363" y="3708680"/>
            <a:ext cx="9144000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ДОНОЗОЛОГИЧЕСКАЯ ОЦЕНКА СОСТОЯНИЯ ЗДОРОВЬЯ РАБОТНИКОВ, РАБОТАЮЩИХ С ИСТОЧНИКАМИ ИОНИЗИРУЮЩЕГО ИЗЛУЧЕНИЯ ПО ПАРАМЕТРАМ ВИБРОИЗОБРАЖЕНИЯ И </a:t>
            </a:r>
            <a:b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ЦИТОГЕНЕТИЧЕСКОГО СТАТУСА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728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82184" y="760877"/>
            <a:ext cx="8596668" cy="8964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неинвазивного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буккального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микроядерного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цитомного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теста (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Л.П.Сычева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2007,2012,2017)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382623993"/>
              </p:ext>
            </p:extLst>
          </p:nvPr>
        </p:nvGraphicFramePr>
        <p:xfrm>
          <a:off x="1428922" y="1657351"/>
          <a:ext cx="8128000" cy="494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4767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Распределение работников по группам цитогенетического стресса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410293"/>
            <a:ext cx="4185623" cy="5762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группа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4405" y="1410293"/>
            <a:ext cx="4185618" cy="5762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группа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/>
          <a:srcRect l="15157" t="29583" r="49609" b="28056"/>
          <a:stretch/>
        </p:blipFill>
        <p:spPr>
          <a:xfrm>
            <a:off x="700634" y="2302332"/>
            <a:ext cx="4380817" cy="3279542"/>
          </a:xfrm>
          <a:prstGeom prst="rect">
            <a:avLst/>
          </a:prstGeom>
          <a:ln>
            <a:solidFill>
              <a:srgbClr val="00B0F0"/>
            </a:solidFill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04725" y="2383429"/>
          <a:ext cx="4203700" cy="3213100"/>
        </p:xfrm>
        <a:graphic>
          <a:graphicData uri="http://schemas.openxmlformats.org/presentationml/2006/ole">
            <p:oleObj spid="_x0000_s1026" name="Graph" r:id="rId4" imgW="5943600" imgH="44578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6022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виброизображения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(Программа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HealthTest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26124" y="2462180"/>
            <a:ext cx="4185617" cy="33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Ур_КОМФ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уровень внутреннего психофизиологического комфорта;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Ур_АКТ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уровень активации;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Ур_НАПР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уровень напряжения регуляторных систем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257514747"/>
              </p:ext>
            </p:extLst>
          </p:nvPr>
        </p:nvGraphicFramePr>
        <p:xfrm>
          <a:off x="677334" y="1884680"/>
          <a:ext cx="3990974" cy="3436620"/>
        </p:xfrm>
        <a:graphic>
          <a:graphicData uri="http://schemas.openxmlformats.org/drawingml/2006/table">
            <a:tbl>
              <a:tblPr/>
              <a:tblGrid>
                <a:gridCol w="3990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показатели: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228600" indent="-228600" algn="l" fontAlgn="ctr">
                        <a:buFont typeface="+mj-lt"/>
                        <a:buAutoNum type="arabicPeriod"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Агрессия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Стресс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Тревожность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Опасность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Уравновешенность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Харизматичность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Энергичность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Саморегуляция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Торможение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Невротизм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4857750" y="2752725"/>
            <a:ext cx="1745109" cy="1047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76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67400A-30CE-8DA0-C93E-AC81DE9C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04800"/>
            <a:ext cx="10505017" cy="5762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Математические методы анализа взаимосвязи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BA4483-314F-EFCD-AB0E-C1510A5B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586" y="1628774"/>
            <a:ext cx="9752542" cy="695325"/>
          </a:xfrm>
        </p:spPr>
        <p:txBody>
          <a:bodyPr/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Допустим,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есть две методики оценки состояния объекта</a:t>
            </a:r>
            <a:r>
              <a:rPr lang="ru-RU" dirty="0"/>
              <a:t>:</a:t>
            </a:r>
          </a:p>
          <a:p>
            <a:r>
              <a:rPr lang="ru-RU" dirty="0"/>
              <a:t>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: </a:t>
            </a:r>
            <a:r>
              <a:rPr lang="ru-RU" dirty="0"/>
              <a:t> </a:t>
            </a:r>
            <a:r>
              <a:rPr lang="en-US" dirty="0"/>
              <a:t>{y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, 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/>
              <a:t>,…, </a:t>
            </a:r>
            <a:r>
              <a:rPr lang="en-US" dirty="0" err="1"/>
              <a:t>y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/>
              <a:t>,}                                  </a:t>
            </a:r>
            <a:r>
              <a:rPr lang="ru-RU" dirty="0"/>
              <a:t>М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/>
              <a:t>: </a:t>
            </a:r>
            <a:r>
              <a:rPr lang="ru-RU" dirty="0"/>
              <a:t> </a:t>
            </a:r>
            <a:r>
              <a:rPr lang="en-US" dirty="0"/>
              <a:t>{x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, x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/>
              <a:t>,…, </a:t>
            </a:r>
            <a:r>
              <a:rPr lang="en-US" dirty="0" err="1"/>
              <a:t>x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/>
              <a:t>,}</a:t>
            </a:r>
            <a:endParaRPr lang="ru-RU" dirty="0"/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A395AD8-0186-C1F1-FEDE-03E154AD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="" xmlns:a16="http://schemas.microsoft.com/office/drawing/2014/main" id="{2E284EC0-F4EF-17F2-A34D-BB12FCB06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6391402"/>
              </p:ext>
            </p:extLst>
          </p:nvPr>
        </p:nvGraphicFramePr>
        <p:xfrm>
          <a:off x="522501" y="2585038"/>
          <a:ext cx="10190992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998">
                  <a:extLst>
                    <a:ext uri="{9D8B030D-6E8A-4147-A177-3AD203B41FA5}">
                      <a16:colId xmlns="" xmlns:a16="http://schemas.microsoft.com/office/drawing/2014/main" val="1754578978"/>
                    </a:ext>
                  </a:extLst>
                </a:gridCol>
                <a:gridCol w="1873680">
                  <a:extLst>
                    <a:ext uri="{9D8B030D-6E8A-4147-A177-3AD203B41FA5}">
                      <a16:colId xmlns="" xmlns:a16="http://schemas.microsoft.com/office/drawing/2014/main" val="3145182785"/>
                    </a:ext>
                  </a:extLst>
                </a:gridCol>
                <a:gridCol w="4920314">
                  <a:extLst>
                    <a:ext uri="{9D8B030D-6E8A-4147-A177-3AD203B41FA5}">
                      <a16:colId xmlns="" xmlns:a16="http://schemas.microsoft.com/office/drawing/2014/main" val="1633601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метода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Мера связи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Математическая модель связи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0546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Парный корреляционный анализ («один с одним»)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Коэффициент парной корреляции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Одномерная линейная регрессия</a:t>
                      </a:r>
                    </a:p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а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+а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3747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Множественный корреляционный анализ («один со многими»)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Коэффициент множественной корреляции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Множественная  линейная регрессия</a:t>
                      </a:r>
                    </a:p>
                    <a:p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а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+а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∙х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+……+а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∙х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220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Канонический  корреляционный анализ («все со всеми»)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Коэффициент канонической корреляции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Канонические переменные </a:t>
                      </a:r>
                      <a:endParaRPr lang="en-US" dirty="0"/>
                    </a:p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+……+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∙y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/>
                        <a:t>=</a:t>
                      </a:r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∙х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+……+а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∙х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ai,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bj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 </a:t>
                      </a:r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факторные нагрузки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38638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4E7F6D-D9D8-1E1A-0084-46C5F6F42322}"/>
              </a:ext>
            </a:extLst>
          </p:cNvPr>
          <p:cNvSpPr txBox="1"/>
          <p:nvPr/>
        </p:nvSpPr>
        <p:spPr>
          <a:xfrm>
            <a:off x="3829050" y="1976436"/>
            <a:ext cx="50754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?????????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&lt;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=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45599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34" y="48577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Факторные нагрузки во взаимосвязи показателей виброизображения и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цитогененического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статуса для всех обследованных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1981200"/>
            <a:ext cx="8382000" cy="4533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3471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5" y="592428"/>
            <a:ext cx="10733621" cy="13379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Факторные нагрузки во взаимосвязи показателей виброизображения и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цитогененического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статуса для опытной (а) и контрольной (б) групп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4D995ED-9514-8E5D-4EB3-8FF047B2B4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4" y="2058655"/>
            <a:ext cx="5314877" cy="2978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AAB63D7-8B7A-39B0-D424-0CA61F2512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1930400"/>
            <a:ext cx="5800081" cy="310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64348" y="5672030"/>
            <a:ext cx="4893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42990" y="5682255"/>
            <a:ext cx="4893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</a:p>
        </p:txBody>
      </p:sp>
    </p:spTree>
    <p:extLst>
      <p:ext uri="{BB962C8B-B14F-4D97-AF65-F5344CB8AC3E}">
        <p14:creationId xmlns="" xmlns:p14="http://schemas.microsoft.com/office/powerpoint/2010/main" val="332138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68B892-0975-BA26-C90D-83D8C3E8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188096" cy="1320800"/>
          </a:xfrm>
        </p:spPr>
        <p:txBody>
          <a:bodyPr/>
          <a:lstStyle/>
          <a:p>
            <a:pPr algn="ctr"/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Факторные нагрузки во взаимосвязи поведенческих и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цитогененических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параметров для работников с низким уровнем ПФА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12E6ED-969A-BE87-0348-2C1F8345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33691A-E1C2-DC45-2B47-F88E44802D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791310"/>
            <a:ext cx="5044944" cy="289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4DE0593-3917-B424-CF3E-0A84C57664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3258" y="1771351"/>
            <a:ext cx="4861056" cy="2919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823546-8413-C999-DB54-575F94ADAA70}"/>
              </a:ext>
            </a:extLst>
          </p:cNvPr>
          <p:cNvSpPr txBox="1"/>
          <p:nvPr/>
        </p:nvSpPr>
        <p:spPr>
          <a:xfrm>
            <a:off x="0" y="4871850"/>
            <a:ext cx="105784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модель взаимосвязи (предсказание по  данным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виброизображения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характеристик цитогенетического статуса: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  <a:r>
              <a:rPr lang="ru-RU" sz="2000" b="1" cap="small" baseline="-25000" dirty="0">
                <a:latin typeface="Arial" panose="020B0604020202020204" pitchFamily="34" charset="0"/>
                <a:cs typeface="Arial" panose="020B0604020202020204" pitchFamily="34" charset="0"/>
              </a:rPr>
              <a:t>ПФА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= ИП</a:t>
            </a:r>
            <a:r>
              <a:rPr lang="ru-RU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ЦГ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0414E29-1D33-C4FE-836A-EDA197BD37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406" y="5962762"/>
            <a:ext cx="8945496" cy="895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7361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47326558"/>
              </p:ext>
            </p:extLst>
          </p:nvPr>
        </p:nvGraphicFramePr>
        <p:xfrm>
          <a:off x="407510" y="801566"/>
          <a:ext cx="9819374" cy="43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4639968"/>
              </p:ext>
            </p:extLst>
          </p:nvPr>
        </p:nvGraphicFramePr>
        <p:xfrm>
          <a:off x="1807028" y="5085687"/>
          <a:ext cx="6074229" cy="1610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3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3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Достоверность </a:t>
                      </a:r>
                    </a:p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(р) различия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УР_КОМФ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  (90%)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1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УР_АКТ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 (11%)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УР_НАПР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 (87%)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800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49" y="589510"/>
            <a:ext cx="10703380" cy="540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Выводы:</a:t>
            </a:r>
            <a:endParaRPr lang="ru-RU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2700" algn="ctr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27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Психофизиологический и цитогенетический статус являются относительно независимыми характеристиками состояния здоровья человека. Об этом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свидетельствуют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низкие значения межуровневых парных и канонических коэффициентов корреляции между их показателями.</a:t>
            </a:r>
          </a:p>
          <a:p>
            <a:pPr marL="342900" marR="127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в условиях воздействия ионизирующего излучения увеличивает межсистемное взаимодействие изучаемых характеристик функционального состояния и централизацию регулирования всех функций (низкое число степеней свободы регуляторных механизмов). Это увеличивает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аллостатическую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нагрузку на организм, снижая его способность к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127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Впервые примененный анализ ассоциативных связей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биомаркеров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цитогенетического и психофизиологического статуса человека указывает на возможность их использования для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донозологической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диагностики состояния здоровья, оценки влияния условий труда в целях своевременного применения медицинских, организационных и иных мероприятий по снижению профессиональных рисков персонала опасных производств.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56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1061113"/>
            <a:ext cx="8181975" cy="5796887"/>
          </a:xfrm>
        </p:spPr>
        <p:txBody>
          <a:bodyPr>
            <a:normAutofit/>
          </a:bodyPr>
          <a:lstStyle/>
          <a:p>
            <a:pPr algn="just"/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Дозонологическая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состояний организма, пограничных между нормой и патологией (между здоровьем и болезнью), характеризующихся нарушением равновесия между организмом и средой.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84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 адаптации: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3720840"/>
              </p:ext>
            </p:extLst>
          </p:nvPr>
        </p:nvGraphicFramePr>
        <p:xfrm>
          <a:off x="655092" y="1577667"/>
          <a:ext cx="9314454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962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Инновационные методы донозологической диагностики: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362016" cy="388077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виброизображения (программа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HealthTest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Цитогенетический мониторинг (метод «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Буккальный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микроядерный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цитомный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тест»).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116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993" y="1432874"/>
            <a:ext cx="9857943" cy="108585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взаимосвязи поведенческих и клеточных параметров для использования в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донозологической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здоровья работников опасного производства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957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42" y="1070923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является персонал основных и вспомогательных цехов ФГУП « Комбинат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Электрохимприбор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(48 чел.) и работники ФГБУЗ ЦМСЧ № 91 ФМБА России (28 чел.)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04881" y="220501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группа –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основного производства, работающие под воздействием ионизирующих излучений (36 чел.). Средний возраст – 34,5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0,5). Средний стаж работы – 7,9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59471" y="33226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группа –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не занятые во вредных условиях труда (40 чел.). Из них: 12 чел. 037 отдела ФГУП « Комбинат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Электрохимприбор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28 работников ФГБУЗ ЦМСЧ № 91 ФМБА России.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– 39,1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1,3). Средний стаж работы – 9,0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7334" y="32927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285" y="517904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анализировались с использованием программы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 v.13.0.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41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91608" y="190500"/>
            <a:ext cx="9066741" cy="762000"/>
          </a:xfrm>
          <a:solidFill>
            <a:schemeClr val="accent5">
              <a:lumMod val="20000"/>
              <a:lumOff val="80000"/>
              <a:alpha val="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оценки цитогенетического статуса человека 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эксфолиативных клеток)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151501662"/>
              </p:ext>
            </p:extLst>
          </p:nvPr>
        </p:nvGraphicFramePr>
        <p:xfrm>
          <a:off x="462663" y="952500"/>
          <a:ext cx="9814812" cy="5676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8" descr="bogazda-yurkuna-sorunu-nedi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" y="2600325"/>
            <a:ext cx="3435192" cy="2128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:\Users\upr-ok-ntm\Downloads\20210913_080930.jpg"/>
          <p:cNvPicPr/>
          <p:nvPr/>
        </p:nvPicPr>
        <p:blipFill rotWithShape="1">
          <a:blip r:embed="rId8" cstate="print"/>
          <a:srcRect b="12490"/>
          <a:stretch/>
        </p:blipFill>
        <p:spPr bwMode="auto">
          <a:xfrm>
            <a:off x="7345906" y="952500"/>
            <a:ext cx="2664870" cy="2206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6776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4875" y="787981"/>
            <a:ext cx="8753474" cy="2040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7200" algn="ctr" eaLnBrk="0" hangingPunct="0">
              <a:tabLst>
                <a:tab pos="1033463" algn="l"/>
              </a:tabLst>
              <a:defRPr/>
            </a:pP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3724473"/>
              </p:ext>
            </p:extLst>
          </p:nvPr>
        </p:nvGraphicFramePr>
        <p:xfrm>
          <a:off x="1082675" y="1"/>
          <a:ext cx="8947150" cy="6949480"/>
        </p:xfrm>
        <a:graphic>
          <a:graphicData uri="http://schemas.openxmlformats.org/drawingml/2006/table">
            <a:tbl>
              <a:tblPr/>
              <a:tblGrid>
                <a:gridCol w="3767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4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0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"/>
                        </a:rPr>
                        <a:t>Цитогенетические Показатели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"/>
                        </a:rPr>
                        <a:t>Значение исследуемого показателя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"/>
                        </a:rPr>
                        <a:t>Ориентировочные нормативные величины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50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1. Цитогенетические показатели на 1000 клеток  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цитогенетический индекс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Клеток с микроядрами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0-3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Клеток с протрузиями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Клеток с атипичной формой ядра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0-5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Сумма клеток с цитогенетическими нарушениями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2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0-7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50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2. Показатели пролиферации на 1000 клеток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индекс пролиферации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Двуядерных клеток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0-5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Клеток со сдвоенными ядрами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2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0-6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Клеток с тремя и более ядрами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0-2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Суммарный показатель пролиферации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6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0-10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080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 Показатели деструкции ядра (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апоптоза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) в %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apop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апоптотический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индекс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Клеток с повреждением кариолеммы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0-3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Клеток с перинуклеарной вакуолью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3,5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0-5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Клеток с началом кариолизиса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20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0-40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Клеток с конденсацией хроматина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20,5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0-40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Кариопикноз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2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0-6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Кариорексис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0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Кариолизис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0,5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0-6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88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4.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Апоптический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индекс (сумма клеток с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кариопикнозом,кариорексисом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, </a:t>
                      </a: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кариолизисом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),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накопления (аккумуляции) цитогенетических нарушений</a:t>
                      </a:r>
                    </a:p>
                  </a:txBody>
                  <a:tcPr marL="91434" marR="9143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8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000000"/>
                          </a:solidFill>
                          <a:latin typeface="Arial 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Arial 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000000"/>
                          </a:solidFill>
                          <a:latin typeface="Arial 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000000"/>
                          </a:solidFill>
                          <a:latin typeface="Arial 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1-10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 rot="16200000">
            <a:off x="-2329083" y="3084443"/>
            <a:ext cx="600196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Цитогенетические показатели + </a:t>
            </a:r>
            <a:r>
              <a:rPr lang="ru-RU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атопический</a:t>
            </a:r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индекс = Цитогенетический стресс</a:t>
            </a:r>
          </a:p>
        </p:txBody>
      </p:sp>
    </p:spTree>
    <p:extLst>
      <p:ext uri="{BB962C8B-B14F-4D97-AF65-F5344CB8AC3E}">
        <p14:creationId xmlns="" xmlns:p14="http://schemas.microsoft.com/office/powerpoint/2010/main" val="40278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054A-5D93-4D3F-8F87-41E73482700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35375" y="620713"/>
            <a:ext cx="2952750" cy="143986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3644900"/>
            <a:ext cx="6337300" cy="3213100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125" y="2060575"/>
            <a:ext cx="2555875" cy="4797425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2060575"/>
            <a:ext cx="6337300" cy="1584325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07175" y="620713"/>
            <a:ext cx="2555875" cy="1439862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0" name="Рисунок 4"/>
          <p:cNvPicPr>
            <a:picLocks noChangeArrowheads="1"/>
          </p:cNvPicPr>
          <p:nvPr/>
        </p:nvPicPr>
        <p:blipFill>
          <a:blip r:embed="rId2" cstate="print"/>
          <a:srcRect b="-517"/>
          <a:stretch>
            <a:fillRect/>
          </a:stretch>
        </p:blipFill>
        <p:spPr bwMode="auto">
          <a:xfrm>
            <a:off x="3707904" y="620688"/>
            <a:ext cx="1512168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P1010188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43150" y="1840515"/>
            <a:ext cx="1600935" cy="142203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3" descr="P1010816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530314" cy="13681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2" descr="C:\Users\Людмила\Pictures\Органы\Фото ядерных аномалий 1302 2007бук ЛП\Ядерные аномалии буккальный\P1010107с.jpg"/>
          <p:cNvPicPr>
            <a:picLocks noChangeArrowheads="1"/>
          </p:cNvPicPr>
          <p:nvPr/>
        </p:nvPicPr>
        <p:blipFill>
          <a:blip r:embed="rId5" cstate="print"/>
          <a:srcRect b="-198"/>
          <a:stretch>
            <a:fillRect/>
          </a:stretch>
        </p:blipFill>
        <p:spPr bwMode="auto">
          <a:xfrm>
            <a:off x="6588224" y="620688"/>
            <a:ext cx="1512168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2" descr="C:\Users\Людмила\Pictures\Органы\Буккальный Хельвесана\P10108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060848"/>
            <a:ext cx="1512168" cy="14413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3" descr="C:\Users\Людмила\AppData\Local\Microsoft\Windows\Temporary Internet Files\Content.Word\P10108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060848"/>
            <a:ext cx="1512168" cy="14436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7" descr="C:\Users\Людмила\Pictures\Органы\Буккальный Хельвесана\P10109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717032"/>
            <a:ext cx="1592709" cy="143110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9" descr="C:\Users\Людмила\Pictures\Органы\Буккальный Хельвесана\P1010878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752050" y="3672887"/>
            <a:ext cx="1440161" cy="15284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8" descr="C:\Users\Людмила\AppData\Local\Microsoft\Windows\Temporary Internet Files\Content.Word\P101082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3717032"/>
            <a:ext cx="1559818" cy="141117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Рисунок 7" descr="C:\Users\Людмила\Pictures\Органы\Буккальный Хельвесана\P1010859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5420469"/>
            <a:ext cx="1521113" cy="143753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Рисунок 1" descr="C:\Users\Людмила\Pictures\Органы\Буккальный Хельвесана\P101087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5408543"/>
            <a:ext cx="1512168" cy="14494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Рисунок 16" descr="C:\Users\Людмила\Pictures\Органы\Буккальный Хельвесана\P101089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5414342"/>
            <a:ext cx="1512167" cy="14436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Скругленный прямоугольник 21"/>
          <p:cNvSpPr/>
          <p:nvPr/>
        </p:nvSpPr>
        <p:spPr>
          <a:xfrm>
            <a:off x="5003800" y="1773238"/>
            <a:ext cx="1512888" cy="28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Микроядро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31113" y="1773238"/>
            <a:ext cx="1512887" cy="28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Протрузия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79613" y="3141663"/>
            <a:ext cx="15843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Двуядерная клетка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03800" y="3141663"/>
            <a:ext cx="15843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Сдвоенные ядра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63713" y="4941888"/>
            <a:ext cx="1871662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1600">
                <a:solidFill>
                  <a:srgbClr val="FFFFFF"/>
                </a:solidFill>
              </a:rPr>
              <a:t>Перинуклеарная </a:t>
            </a:r>
          </a:p>
          <a:p>
            <a:pPr algn="ctr">
              <a:defRPr/>
            </a:pPr>
            <a:r>
              <a:rPr lang="ru-RU" altLang="ru-RU" sz="1600">
                <a:solidFill>
                  <a:srgbClr val="FFFFFF"/>
                </a:solidFill>
              </a:rPr>
              <a:t>вакуоль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35825" y="3213100"/>
            <a:ext cx="190817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1600">
                <a:solidFill>
                  <a:srgbClr val="FFFFFF"/>
                </a:solidFill>
              </a:rPr>
              <a:t>Повреждение ядерн. мембраны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451725" y="4868863"/>
            <a:ext cx="169227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Начало </a:t>
            </a:r>
          </a:p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кариолизиса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24075" y="1773238"/>
            <a:ext cx="1511300" cy="28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Норма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87900" y="4868863"/>
            <a:ext cx="176530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Конденсация хроматина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08175" y="6570663"/>
            <a:ext cx="1727200" cy="28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Кариорексис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76825" y="6570663"/>
            <a:ext cx="1511300" cy="28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Пикноз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631113" y="6570663"/>
            <a:ext cx="1512887" cy="28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>
                <a:solidFill>
                  <a:srgbClr val="FFFFFF"/>
                </a:solidFill>
              </a:rPr>
              <a:t>Кариолизис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635375" y="620713"/>
            <a:ext cx="0" cy="6237287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4475" y="603201"/>
            <a:ext cx="0" cy="6237287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588125" y="620713"/>
            <a:ext cx="0" cy="6237287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50825" y="2060575"/>
            <a:ext cx="8713788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44475" y="620688"/>
            <a:ext cx="8713788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50825" y="3644900"/>
            <a:ext cx="8713788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50825" y="5373688"/>
            <a:ext cx="8713788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Номер слайда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 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 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 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 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 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83DEC8F-499A-43C0-B25B-89187A303F61}" type="slidenum">
              <a:rPr lang="ru-RU" altLang="ru-RU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ru-RU" altLang="ru-RU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677334" y="188914"/>
            <a:ext cx="8596668" cy="89327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Виды клеток:</a:t>
            </a:r>
          </a:p>
        </p:txBody>
      </p:sp>
    </p:spTree>
    <p:extLst>
      <p:ext uri="{BB962C8B-B14F-4D97-AF65-F5344CB8AC3E}">
        <p14:creationId xmlns="" xmlns:p14="http://schemas.microsoft.com/office/powerpoint/2010/main" val="9202340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799</Words>
  <Application>Microsoft Office PowerPoint</Application>
  <PresentationFormat>Произвольный</PresentationFormat>
  <Paragraphs>178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Грань</vt:lpstr>
      <vt:lpstr>Graph</vt:lpstr>
      <vt:lpstr>ДОНОЗОЛОГИЧЕСКАЯ ОЦЕНКА СОСТОЯНИЯ ЗДОРОВЬЯ РАБОТНИКОВ, РАБОТАЮЩИХ С ИСТОЧНИКАМИ ИОНИЗИРУЮЩЕГО ИЗЛУЧЕНИЯ ПО ПАРАМЕТРАМ ВИБРОИЗОБРАЖЕНИЯ И  ЦИТОГЕНЕТИЧЕСКОГО СТАТУСА </vt:lpstr>
      <vt:lpstr>Дозонологическая диагностика – распознавание состояний организма, пограничных между нормой и патологией (между здоровьем и болезнью), характеризующихся нарушением равновесия между организмом и средой.</vt:lpstr>
      <vt:lpstr>Исход адаптации:</vt:lpstr>
      <vt:lpstr>Инновационные методы донозологической диагностики:</vt:lpstr>
      <vt:lpstr>Цель исследования: оценка взаимосвязи поведенческих и клеточных параметров для использования в донозологической диагностике состояния здоровья работников опасного производства</vt:lpstr>
      <vt:lpstr>Объектом исследования является персонал основных и вспомогательных цехов ФГУП « Комбинат «Электрохимприбор» (48 чел.) и работники ФГБУЗ ЦМСЧ № 91 ФМБА России (28 чел.) </vt:lpstr>
      <vt:lpstr>Порядок оценки цитогенетического статуса человека  (анализ эксфолиативных клеток)</vt:lpstr>
      <vt:lpstr>Слайд 8</vt:lpstr>
      <vt:lpstr>Виды клеток:</vt:lpstr>
      <vt:lpstr>Слайд 10</vt:lpstr>
      <vt:lpstr>Распределение работников по группам цитогенетического стресса</vt:lpstr>
      <vt:lpstr>Показатели виброизображения  (Программа HealthTest) </vt:lpstr>
      <vt:lpstr>Математические методы анализа взаимосвязи</vt:lpstr>
      <vt:lpstr>Факторные нагрузки во взаимосвязи показателей виброизображения и цитогененического статуса для всех обследованных</vt:lpstr>
      <vt:lpstr>Факторные нагрузки во взаимосвязи показателей виброизображения и цитогененического статуса для опытной (а) и контрольной (б) групп </vt:lpstr>
      <vt:lpstr>Факторные нагрузки во взаимосвязи поведенческих и цитогененических параметров для работников с низким уровнем ПФА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 Bobr</dc:creator>
  <cp:lastModifiedBy>upr-ok-ntm</cp:lastModifiedBy>
  <cp:revision>78</cp:revision>
  <dcterms:created xsi:type="dcterms:W3CDTF">2022-05-30T11:14:21Z</dcterms:created>
  <dcterms:modified xsi:type="dcterms:W3CDTF">2022-06-21T10:48:18Z</dcterms:modified>
</cp:coreProperties>
</file>