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611" r:id="rId4"/>
    <p:sldId id="264" r:id="rId5"/>
    <p:sldId id="259" r:id="rId6"/>
    <p:sldId id="260" r:id="rId7"/>
    <p:sldId id="262" r:id="rId8"/>
    <p:sldId id="265" r:id="rId9"/>
    <p:sldId id="261" r:id="rId10"/>
    <p:sldId id="270" r:id="rId11"/>
    <p:sldId id="263" r:id="rId12"/>
    <p:sldId id="266" r:id="rId13"/>
    <p:sldId id="271" r:id="rId14"/>
    <p:sldId id="605" r:id="rId15"/>
    <p:sldId id="267" r:id="rId16"/>
    <p:sldId id="268" r:id="rId17"/>
    <p:sldId id="610" r:id="rId18"/>
    <p:sldId id="606" r:id="rId19"/>
    <p:sldId id="607" r:id="rId20"/>
    <p:sldId id="609" r:id="rId21"/>
    <p:sldId id="604" r:id="rId22"/>
    <p:sldId id="612" r:id="rId23"/>
    <p:sldId id="608" r:id="rId24"/>
    <p:sldId id="603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746" autoAdjust="0"/>
  </p:normalViewPr>
  <p:slideViewPr>
    <p:cSldViewPr snapToGrid="0">
      <p:cViewPr varScale="1">
        <p:scale>
          <a:sx n="47" d="100"/>
          <a:sy n="47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7ADD-0CC5-428F-8D37-80D2415AF2F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17645-E834-4548-803E-0B690E14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7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попробуем увидеть и понять </a:t>
            </a:r>
            <a:r>
              <a:rPr lang="ru-RU" u="sng" dirty="0"/>
              <a:t>есть ли связь </a:t>
            </a:r>
            <a:r>
              <a:rPr lang="ru-RU" dirty="0"/>
              <a:t>между </a:t>
            </a:r>
            <a:r>
              <a:rPr lang="ru-RU" b="1" dirty="0"/>
              <a:t>частотой  пульса </a:t>
            </a:r>
            <a:r>
              <a:rPr lang="ru-RU" dirty="0"/>
              <a:t>и поведенческим параметром ПФС «</a:t>
            </a:r>
            <a:r>
              <a:rPr lang="ru-RU" b="1" dirty="0"/>
              <a:t>энергичность</a:t>
            </a:r>
            <a:r>
              <a:rPr lang="ru-RU" dirty="0"/>
              <a:t> ».  Приступим к анализу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90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5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12 поведенческих параметров, нормы которых показаны зеленым цветом, средние значения (из 179 замеров) четырёх параметров (выделены красным) не соответствуют норме: </a:t>
            </a:r>
            <a:r>
              <a:rPr lang="ru-RU" b="1" dirty="0"/>
              <a:t>уравновешенность, энергичность, саморегуляция и счастье</a:t>
            </a:r>
            <a:r>
              <a:rPr lang="ru-RU" dirty="0"/>
              <a:t>. </a:t>
            </a:r>
          </a:p>
          <a:p>
            <a:r>
              <a:rPr lang="ru-RU" dirty="0"/>
              <a:t>Следует отметить, что </a:t>
            </a:r>
            <a:r>
              <a:rPr lang="ru-RU" b="1" dirty="0"/>
              <a:t>низкая энергичность </a:t>
            </a:r>
            <a:r>
              <a:rPr lang="ru-RU" dirty="0"/>
              <a:t>(потребляемая или «выделяемая» мной энергия) </a:t>
            </a:r>
            <a:r>
              <a:rPr lang="ru-RU" u="sng" dirty="0"/>
              <a:t>не отразилась на показателе «депрессия»,</a:t>
            </a:r>
            <a:r>
              <a:rPr lang="ru-RU" u="none" dirty="0"/>
              <a:t> который оказался в середине нормы. </a:t>
            </a:r>
          </a:p>
          <a:p>
            <a:r>
              <a:rPr lang="ru-RU" u="none" dirty="0"/>
              <a:t>Одновременное измерение температуры тела и пульса позволяет задать вопрос: «Как связаны эти физиологические показатели с поведенческим параметром «энергичность»?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именно данному параметру мы уделим основное внимание! Каким образом? </a:t>
            </a:r>
            <a:r>
              <a:rPr lang="ru-RU" b="1" dirty="0"/>
              <a:t>Отберем</a:t>
            </a:r>
            <a:r>
              <a:rPr lang="ru-RU" dirty="0"/>
              <a:t> замеры с самыми низкими значениями параметра  энергичность и такое же количество с самыми высокими.. И обратим внимание на то, какой была в каждом случае частота пульса.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0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/>
              <a:t>Среднее значение пульса по шести замера с самой низкой энергичностью равно 57 (при среднем значении пульса для 179 замеров  60)</a:t>
            </a:r>
          </a:p>
          <a:p>
            <a:pPr marL="228600" indent="-228600">
              <a:buAutoNum type="arabicParenR"/>
            </a:pPr>
            <a:r>
              <a:rPr lang="ru-RU" dirty="0"/>
              <a:t> Ячейка «Здоровье» зеленая только на 17%, т.е. округляя, можно сказать, что она красная.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0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Какие выводы можно сделать, сравнивая слайды 11 и 12?</a:t>
            </a:r>
          </a:p>
          <a:p>
            <a:r>
              <a:rPr lang="ru-RU" dirty="0"/>
              <a:t> 1) Когда  мы отбираем замеры </a:t>
            </a:r>
            <a:r>
              <a:rPr lang="ru-RU" u="sng" dirty="0"/>
              <a:t>с </a:t>
            </a:r>
            <a:r>
              <a:rPr lang="ru-RU" b="1" u="sng" dirty="0"/>
              <a:t>самыми  низкими </a:t>
            </a:r>
            <a:r>
              <a:rPr lang="ru-RU" u="sng" dirty="0"/>
              <a:t>значениями параметра  </a:t>
            </a:r>
            <a:r>
              <a:rPr lang="ru-RU" dirty="0"/>
              <a:t>«</a:t>
            </a:r>
            <a:r>
              <a:rPr lang="ru-RU" b="1" dirty="0"/>
              <a:t>энергичность</a:t>
            </a:r>
            <a:r>
              <a:rPr lang="ru-RU" dirty="0"/>
              <a:t>, то  показатели </a:t>
            </a:r>
            <a:r>
              <a:rPr lang="ru-RU" b="1" dirty="0"/>
              <a:t>информационно-энергетического здоровья </a:t>
            </a:r>
            <a:r>
              <a:rPr lang="ru-RU" dirty="0"/>
              <a:t>не соответствуют нормам (ячейка «Здоровье» во всех замерах красная).</a:t>
            </a:r>
            <a:r>
              <a:rPr lang="ru-RU" b="1" dirty="0"/>
              <a:t> И наоборот</a:t>
            </a:r>
            <a:r>
              <a:rPr lang="ru-RU" dirty="0"/>
              <a:t>, когда  отбираем такое же количество замеров </a:t>
            </a:r>
            <a:r>
              <a:rPr lang="ru-RU" u="sng" dirty="0"/>
              <a:t>с </a:t>
            </a:r>
            <a:r>
              <a:rPr lang="ru-RU" b="1" u="sng" dirty="0"/>
              <a:t>самыми высокими </a:t>
            </a:r>
            <a:r>
              <a:rPr lang="ru-RU" u="sng" dirty="0"/>
              <a:t>значениями параметра  </a:t>
            </a:r>
            <a:r>
              <a:rPr lang="ru-RU" dirty="0"/>
              <a:t>«</a:t>
            </a:r>
            <a:r>
              <a:rPr lang="ru-RU" b="1" dirty="0"/>
              <a:t>энергичност</a:t>
            </a:r>
            <a:r>
              <a:rPr lang="ru-RU" dirty="0"/>
              <a:t>ь», то буквально все  показатели </a:t>
            </a:r>
            <a:r>
              <a:rPr lang="ru-RU" b="1" dirty="0"/>
              <a:t>информационно-энергетического здоровья </a:t>
            </a:r>
            <a:r>
              <a:rPr lang="ru-RU" b="0" dirty="0"/>
              <a:t>укладываются </a:t>
            </a:r>
            <a:r>
              <a:rPr lang="ru-RU" b="1" dirty="0"/>
              <a:t>  </a:t>
            </a:r>
            <a:r>
              <a:rPr lang="ru-RU" b="0" dirty="0"/>
              <a:t>в </a:t>
            </a:r>
            <a:r>
              <a:rPr lang="ru-RU" dirty="0"/>
              <a:t>нормы (ячейка «Здоровье» во всех замера была зеленой). </a:t>
            </a:r>
          </a:p>
          <a:p>
            <a:r>
              <a:rPr lang="ru-RU" dirty="0"/>
              <a:t>2) Среднее значение пульса соответственно составило 57  и 61 уд/мин. </a:t>
            </a:r>
            <a:r>
              <a:rPr lang="ru-RU" b="1" dirty="0"/>
              <a:t>РАЗНИЦА – 4 уд/мин</a:t>
            </a:r>
            <a:r>
              <a:rPr lang="ru-RU" dirty="0"/>
              <a:t>. Вроде немного, но это то место, где норма переходит в не норму и наоборот.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49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Представить </a:t>
            </a:r>
            <a:r>
              <a:rPr lang="ru-RU" b="1" dirty="0"/>
              <a:t>здоровье </a:t>
            </a:r>
            <a:r>
              <a:rPr lang="ru-RU" dirty="0"/>
              <a:t>в качестве такого образа как </a:t>
            </a:r>
            <a:r>
              <a:rPr lang="ru-RU" b="1" dirty="0"/>
              <a:t>ДОМ. Причем этот  ДОМ многоэтажный и многоквартирный. У этого дома есть </a:t>
            </a:r>
            <a:r>
              <a:rPr lang="ru-RU" b="1" u="sng" dirty="0"/>
              <a:t>мощный фундамент</a:t>
            </a:r>
            <a:r>
              <a:rPr lang="ru-RU" b="1" dirty="0"/>
              <a:t>, </a:t>
            </a:r>
            <a:r>
              <a:rPr lang="ru-RU" b="0" dirty="0"/>
              <a:t>который его держит весь этот ДОМ</a:t>
            </a:r>
            <a:r>
              <a:rPr lang="ru-RU" b="1" dirty="0"/>
              <a:t>. Психофизиологическое</a:t>
            </a:r>
            <a:r>
              <a:rPr lang="ru-RU" b="0" dirty="0"/>
              <a:t> </a:t>
            </a:r>
            <a:r>
              <a:rPr lang="ru-RU" dirty="0"/>
              <a:t>(информационно-энергетическое) </a:t>
            </a:r>
            <a:r>
              <a:rPr lang="ru-RU" b="1" dirty="0"/>
              <a:t>здоровье</a:t>
            </a:r>
            <a:r>
              <a:rPr lang="ru-RU" dirty="0"/>
              <a:t> не тождественно </a:t>
            </a:r>
            <a:r>
              <a:rPr lang="ru-RU" b="1" dirty="0"/>
              <a:t>здоровью</a:t>
            </a:r>
            <a:r>
              <a:rPr lang="ru-RU" dirty="0"/>
              <a:t> (дому), оно есть лишь </a:t>
            </a:r>
            <a:r>
              <a:rPr lang="ru-RU" b="1" dirty="0"/>
              <a:t>фундамент этого дома.  Как соотносятся здоровье </a:t>
            </a:r>
            <a:r>
              <a:rPr lang="ru-RU" b="0" dirty="0"/>
              <a:t>(при медицинском подходе) </a:t>
            </a:r>
            <a:r>
              <a:rPr lang="ru-RU" b="1" dirty="0"/>
              <a:t>и психофизиологическое здоровье </a:t>
            </a:r>
            <a:r>
              <a:rPr lang="ru-RU" b="0" dirty="0"/>
              <a:t>(при кибернетическом подходе)? Тут всё сложно. Нужно исследовать</a:t>
            </a:r>
            <a:r>
              <a:rPr lang="ru-RU" b="0" u="sng" dirty="0"/>
              <a:t>. С одной стороны, </a:t>
            </a:r>
            <a:r>
              <a:rPr lang="ru-RU" b="0" dirty="0"/>
              <a:t>человек может быть </a:t>
            </a:r>
            <a:r>
              <a:rPr lang="ru-RU" b="1" u="sng" dirty="0"/>
              <a:t>психофизиологически здоров </a:t>
            </a:r>
            <a:r>
              <a:rPr lang="ru-RU" b="1" dirty="0"/>
              <a:t>(хороший фундамент),</a:t>
            </a:r>
            <a:r>
              <a:rPr lang="ru-RU" b="0" dirty="0"/>
              <a:t> но при этом иметь </a:t>
            </a:r>
            <a:r>
              <a:rPr lang="ru-RU" b="0" u="sng" dirty="0"/>
              <a:t>какие-либо заболевания </a:t>
            </a:r>
            <a:r>
              <a:rPr lang="ru-RU" b="1" dirty="0"/>
              <a:t>(например, близорукость или ОРЗ). </a:t>
            </a:r>
            <a:r>
              <a:rPr lang="ru-RU" b="0" u="sng" dirty="0"/>
              <a:t>С другой стороны</a:t>
            </a:r>
            <a:r>
              <a:rPr lang="ru-RU" b="1" dirty="0"/>
              <a:t>, </a:t>
            </a:r>
            <a:r>
              <a:rPr lang="ru-RU" b="0" dirty="0"/>
              <a:t>наоборот, </a:t>
            </a:r>
            <a:r>
              <a:rPr lang="ru-RU" b="1" dirty="0"/>
              <a:t>он может быть </a:t>
            </a:r>
            <a:r>
              <a:rPr lang="ru-RU" b="1" u="sng" dirty="0"/>
              <a:t>психо</a:t>
            </a:r>
            <a:r>
              <a:rPr lang="ru-RU" b="1" u="sng" dirty="0">
                <a:solidFill>
                  <a:srgbClr val="FF0000"/>
                </a:solidFill>
              </a:rPr>
              <a:t>физиологически не здоров </a:t>
            </a:r>
            <a:r>
              <a:rPr lang="ru-RU" b="1" dirty="0">
                <a:solidFill>
                  <a:srgbClr val="FF0000"/>
                </a:solidFill>
              </a:rPr>
              <a:t>(в момент замера, </a:t>
            </a:r>
            <a:r>
              <a:rPr lang="ru-RU" b="0" dirty="0">
                <a:solidFill>
                  <a:srgbClr val="FF0000"/>
                </a:solidFill>
              </a:rPr>
              <a:t>покажу пример), </a:t>
            </a:r>
            <a:r>
              <a:rPr lang="ru-RU" b="1" dirty="0">
                <a:solidFill>
                  <a:srgbClr val="FF0000"/>
                </a:solidFill>
              </a:rPr>
              <a:t>но при этом </a:t>
            </a:r>
            <a:r>
              <a:rPr lang="ru-RU" b="1" u="sng" dirty="0">
                <a:solidFill>
                  <a:srgbClr val="FF0000"/>
                </a:solidFill>
              </a:rPr>
              <a:t>не иметь каких-либо заболеваний </a:t>
            </a:r>
            <a:r>
              <a:rPr lang="ru-RU" b="1" dirty="0">
                <a:solidFill>
                  <a:srgbClr val="FF0000"/>
                </a:solidFill>
              </a:rPr>
              <a:t>позволяющих считать его больным.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79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Дыхательная гимнастика широко применяется для лечения болезней в различных сферах медицинской практики: от логопедии и психотерапии до кардиологии, неврологии, пульмонологии, отоларингологии. Но её возможности для профилактики заболеваний и повышения качества жизни мало изучены. </a:t>
            </a:r>
          </a:p>
          <a:p>
            <a:r>
              <a:rPr lang="ru-RU" dirty="0"/>
              <a:t>Поэтому возможные партнеры - специалисты изучающие дыхательную гимнастику, врачи незнающие комплекс дыхательной гимнастики и даже те, кто освоил данный вид оздоровления организма.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78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Переход от поверхностного к диафрагменному дыханию, во-первых, "исправляет" явно асимметричную  частную гистограмму в классически симметричную, во-вторых,  "приводит в норму" те поведенческие параметры, которые при первоначальном (поверхностном дыхании) в норме не были. </a:t>
            </a:r>
          </a:p>
          <a:p>
            <a:r>
              <a:rPr lang="ru-RU" dirty="0"/>
              <a:t>Но почему-то при этом показатель количество связей физиологических становиться HealthTest обычно становиться   хуже (уменьшается), а показатель баланса двигательной активности становиться всегда лучше, порой даже в 2 раза. Есть, что исследовать! Возможно, что это имеет место тогда, </a:t>
            </a:r>
            <a:r>
              <a:rPr lang="ru-RU"/>
              <a:t>когда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8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Настоящая презентация подготовлена на основе исследования (февраль-март 2022 года), результаты которого частично изложены в статье «</a:t>
            </a:r>
            <a:r>
              <a:rPr lang="ru-RU" b="1" dirty="0"/>
              <a:t>Исследование корреляций между физиологическими и поведенческими характеристиками человека совместно с самоанализом состояния здоровья</a:t>
            </a:r>
            <a:r>
              <a:rPr lang="ru-RU" dirty="0"/>
              <a:t>», которая  включена в сборник трудов 5 международной н/практической конференции «Современная психофизиология. Технология виброизображения» (23 июня 2022 год, Санкт-Петербург).</a:t>
            </a:r>
          </a:p>
          <a:p>
            <a:endParaRPr lang="ru-RU" dirty="0"/>
          </a:p>
          <a:p>
            <a:r>
              <a:rPr lang="ru-RU" u="sng" dirty="0"/>
              <a:t>В статье сделан вывод «</a:t>
            </a:r>
            <a:r>
              <a:rPr lang="ru-RU" b="1" u="sng" dirty="0"/>
              <a:t>Объединение физиологических и поведенческих параметров для определения интегральных характеристик здоровья представляется мне перспективным направлением интегративной медицины</a:t>
            </a:r>
            <a:r>
              <a:rPr lang="ru-RU" u="sng" dirty="0"/>
              <a:t>».  Что касается корреляции температуры тела и поведенческих параметров, то </a:t>
            </a:r>
            <a:r>
              <a:rPr lang="ru-RU" b="0" u="sng" dirty="0"/>
              <a:t>видимо</a:t>
            </a:r>
            <a:r>
              <a:rPr lang="ru-RU" u="sng" dirty="0"/>
              <a:t> её надо искать не с температурой тела «вообще», а с температурой поверхности замерзающих при комнатной температуре  рук и ног (!!!)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24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14 июня сделав замер обнаружил уровень физиологического здоровья «физиологически не здоров» (субъективно при этом ничего не болело: ни живот, ни голова ни чего).  Просто общая усталость, состояние о котором мы говорим  «</a:t>
            </a:r>
            <a:r>
              <a:rPr lang="ru-RU" b="1" dirty="0"/>
              <a:t>упадок сил</a:t>
            </a:r>
            <a:r>
              <a:rPr lang="ru-RU" dirty="0"/>
              <a:t>».  Вспомнил о волшебном средстве, «открытом» в проведенном исследовании и решил сделать замер при диафрагменном дыхании. (Кто в аудитории регулярно занимается дыхательной гимнастикой?). </a:t>
            </a:r>
            <a:r>
              <a:rPr lang="ru-RU" b="1" dirty="0"/>
              <a:t>И что показал замер</a:t>
            </a:r>
            <a:r>
              <a:rPr lang="ru-RU" dirty="0"/>
              <a:t>.  В соответствии с </a:t>
            </a:r>
            <a:r>
              <a:rPr lang="ru-RU" u="sng" dirty="0"/>
              <a:t>кибернетическими критериями физиологического здоровья </a:t>
            </a:r>
            <a:r>
              <a:rPr lang="ru-RU" dirty="0"/>
              <a:t>моё состояние моего физиологического здоровья стало гораздо лучше, просто говоря пришло </a:t>
            </a:r>
            <a:r>
              <a:rPr lang="ru-RU" dirty="0" err="1"/>
              <a:t>вь</a:t>
            </a:r>
            <a:r>
              <a:rPr lang="ru-RU" dirty="0"/>
              <a:t> норму – «физиологически здоров». Вопрос как на долго? Думаю, что не надолго. Но это уже тема другого исследования.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26 лет что-то изменилось?</a:t>
            </a:r>
          </a:p>
          <a:p>
            <a:r>
              <a:rPr lang="ru-RU" dirty="0"/>
              <a:t>Ценность </a:t>
            </a:r>
            <a:r>
              <a:rPr lang="ru-RU" u="sng" dirty="0"/>
              <a:t>кибернетического подхода </a:t>
            </a:r>
            <a:r>
              <a:rPr lang="ru-RU" dirty="0"/>
              <a:t>к оценке здоровья именно в том, что можно вести речь именно о количестве здоровья. </a:t>
            </a:r>
          </a:p>
          <a:p>
            <a:r>
              <a:rPr lang="ru-RU" dirty="0"/>
              <a:t>При этом надо постоянно подчеркивать что «</a:t>
            </a:r>
            <a:r>
              <a:rPr lang="ru-RU" b="1" dirty="0"/>
              <a:t>измеряемое количество здоровья</a:t>
            </a:r>
            <a:r>
              <a:rPr lang="ru-RU" dirty="0"/>
              <a:t>» есть </a:t>
            </a:r>
            <a:r>
              <a:rPr lang="ru-RU" u="sng" dirty="0"/>
              <a:t>не количество благополучия (физического, психического и т.д.), ссылаясь на которое ВОЗ определяет понятие «здоровье»</a:t>
            </a:r>
            <a:r>
              <a:rPr lang="ru-RU" dirty="0"/>
              <a:t>,  в контексте </a:t>
            </a:r>
            <a:r>
              <a:rPr lang="ru-RU" b="1" dirty="0"/>
              <a:t>медицинского подхода</a:t>
            </a:r>
            <a:r>
              <a:rPr lang="ru-RU" dirty="0"/>
              <a:t>, а «нечто другое». </a:t>
            </a:r>
          </a:p>
          <a:p>
            <a:r>
              <a:rPr lang="ru-RU" dirty="0"/>
              <a:t>Что именно? </a:t>
            </a:r>
          </a:p>
          <a:p>
            <a:r>
              <a:rPr lang="ru-RU" dirty="0"/>
              <a:t>Если исходить из принятой в методе модели человека, то это </a:t>
            </a:r>
            <a:r>
              <a:rPr lang="ru-RU" b="1" dirty="0"/>
              <a:t>кибернетическое здоровье</a:t>
            </a:r>
            <a:r>
              <a:rPr lang="ru-RU" b="0" dirty="0"/>
              <a:t> (наши представления о здоровье, измеренные параметры и т.п. полученные методом основанном на кибернетической модели человека).  </a:t>
            </a:r>
          </a:p>
          <a:p>
            <a:r>
              <a:rPr lang="ru-RU" b="0" dirty="0"/>
              <a:t>Если исходить из модели и метода , то это </a:t>
            </a:r>
            <a:r>
              <a:rPr lang="ru-RU" b="1" dirty="0"/>
              <a:t>информационно-энергетическое здоровье</a:t>
            </a:r>
            <a:r>
              <a:rPr lang="ru-RU" b="0" dirty="0"/>
              <a:t>.  </a:t>
            </a:r>
          </a:p>
          <a:p>
            <a:r>
              <a:rPr lang="ru-RU" b="0" dirty="0"/>
              <a:t>Если исходить из отрасли знаний в которой все это возникло (тематики конференций ЭЛСИС ), то это </a:t>
            </a:r>
            <a:r>
              <a:rPr lang="ru-RU" b="1" dirty="0"/>
              <a:t>психофизиологическое здоровье</a:t>
            </a:r>
            <a:r>
              <a:rPr lang="ru-RU" b="0" dirty="0"/>
              <a:t>. </a:t>
            </a:r>
          </a:p>
          <a:p>
            <a:r>
              <a:rPr lang="ru-RU" b="1" dirty="0"/>
              <a:t>ВЫВОД: </a:t>
            </a:r>
            <a:r>
              <a:rPr lang="ru-RU" b="0" u="sng" dirty="0"/>
              <a:t>количественно мы измеряем не то, что принято понимать под здоровьем в медицинском подходе</a:t>
            </a:r>
            <a:r>
              <a:rPr lang="ru-RU" b="0" dirty="0"/>
              <a:t>. «Благополучие»  количественно не измеряется, нет метода, нет единицы измерения.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3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Нужно ежегодно проводить такое же исследование, чтобы получить данные о динамике данного показателя.</a:t>
            </a:r>
          </a:p>
          <a:p>
            <a:r>
              <a:rPr lang="ru-RU" dirty="0"/>
              <a:t>Коэффициент информационно-энергетического здоровья (КИЭЗ) оказался равен 8 (104:13).</a:t>
            </a:r>
          </a:p>
          <a:p>
            <a:r>
              <a:rPr lang="ru-RU" dirty="0"/>
              <a:t>Значит  еще есть резервы здоровья, о которых  писал академик Амосов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83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98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A9231-A6A1-4DBF-A5D6-C35A454CAA0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42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7D479-8DE6-4BDC-978F-B855FEF2C58E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Понятно, что с открытием виброизображения появляется </a:t>
            </a:r>
            <a:r>
              <a:rPr lang="ru-RU" b="1" dirty="0"/>
              <a:t>новый метод </a:t>
            </a:r>
            <a:r>
              <a:rPr lang="ru-RU" dirty="0"/>
              <a:t>психоэмоциональной диагностики состояния человека на основе параметров виброизображения. </a:t>
            </a:r>
          </a:p>
          <a:p>
            <a:r>
              <a:rPr lang="ru-RU" dirty="0"/>
              <a:t>Однако, в чем значение приведенного на слайде определения ВИ? Думаю, что в её </a:t>
            </a:r>
            <a:r>
              <a:rPr lang="ru-RU" b="1" dirty="0"/>
              <a:t>методологическом значении</a:t>
            </a:r>
            <a:r>
              <a:rPr lang="ru-RU" dirty="0"/>
              <a:t>.  Что имеется в виду? Если мы  создаем на основе ВИ </a:t>
            </a:r>
            <a:r>
              <a:rPr lang="ru-RU" u="sng" dirty="0"/>
              <a:t>новую технологию </a:t>
            </a:r>
            <a:r>
              <a:rPr lang="ru-RU" dirty="0"/>
              <a:t>и применяем её для </a:t>
            </a:r>
            <a:r>
              <a:rPr lang="ru-RU" u="sng" dirty="0"/>
              <a:t>количественного измерения </a:t>
            </a:r>
            <a:r>
              <a:rPr lang="ru-RU" dirty="0"/>
              <a:t>какой-то </a:t>
            </a:r>
            <a:r>
              <a:rPr lang="ru-RU" b="1" dirty="0"/>
              <a:t>особой (частной, отдельной) характеристики человека</a:t>
            </a:r>
            <a:r>
              <a:rPr lang="ru-RU" dirty="0"/>
              <a:t>, то эта характеристика должна обозначаться </a:t>
            </a:r>
            <a:r>
              <a:rPr lang="ru-RU" b="1" dirty="0"/>
              <a:t>новым термином</a:t>
            </a:r>
            <a:r>
              <a:rPr lang="ru-RU" dirty="0"/>
              <a:t>, а не тем,  который был принят ранее. Например. В медицине есть </a:t>
            </a:r>
            <a:r>
              <a:rPr lang="ru-RU" u="sng" dirty="0"/>
              <a:t>понятие «здоровье</a:t>
            </a:r>
            <a:r>
              <a:rPr lang="ru-RU" dirty="0"/>
              <a:t>». Если технология ВИ исследует </a:t>
            </a:r>
            <a:r>
              <a:rPr lang="ru-RU" u="sng" dirty="0"/>
              <a:t>данную характеристику человека </a:t>
            </a:r>
            <a:r>
              <a:rPr lang="ru-RU" dirty="0"/>
              <a:t>(измеряет количество здоровья!), то </a:t>
            </a:r>
            <a:r>
              <a:rPr lang="ru-RU" u="sng" dirty="0"/>
              <a:t>полученную совокупность  нового знания </a:t>
            </a:r>
            <a:r>
              <a:rPr lang="ru-RU" dirty="0"/>
              <a:t>(это результаты исследования), правильно обозначать не прежним (общим) термином «здоровье», а новым термином (особенным), например, «</a:t>
            </a:r>
            <a:r>
              <a:rPr lang="ru-RU" b="1" dirty="0"/>
              <a:t>информационно-энергетическое здоровье</a:t>
            </a:r>
            <a:r>
              <a:rPr lang="ru-RU" dirty="0"/>
              <a:t>». Информационно-энергетическое здоровье человека – это наши суждения о состоянии здоровья индивида основанные на результатах  измерения его информационно-энергетических характеристик.  Не нравиться? Предложите лучше!</a:t>
            </a:r>
          </a:p>
          <a:p>
            <a:r>
              <a:rPr lang="ru-RU" dirty="0"/>
              <a:t>Без этого коммуникация (понимание) между сторонниками </a:t>
            </a:r>
            <a:r>
              <a:rPr lang="ru-RU" u="sng" dirty="0"/>
              <a:t>медицинского (анатомического) подхода к человеку </a:t>
            </a:r>
            <a:r>
              <a:rPr lang="ru-RU" u="none" dirty="0"/>
              <a:t>и здоровью </a:t>
            </a:r>
            <a:r>
              <a:rPr lang="ru-RU" dirty="0"/>
              <a:t>и </a:t>
            </a:r>
            <a:r>
              <a:rPr lang="ru-RU" u="sng" dirty="0"/>
              <a:t>сторонниками кибернетического (информационно-энергетическому) подхода к человеку </a:t>
            </a:r>
            <a:r>
              <a:rPr lang="ru-RU" dirty="0"/>
              <a:t>и здоровью очень сильно затруднена.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6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Проблема, на которой надо остановиться прежде всего</a:t>
            </a:r>
            <a:r>
              <a:rPr lang="ru-RU" dirty="0"/>
              <a:t>.  В статье речь идет (исходя из  её  названия) </a:t>
            </a:r>
            <a:r>
              <a:rPr lang="ru-RU" u="sng" dirty="0"/>
              <a:t>о самоанализе здоровья вообще</a:t>
            </a:r>
            <a:r>
              <a:rPr lang="ru-RU" dirty="0"/>
              <a:t>, т.е. без  привязки его какой-то более узкой разновидности ( физическому, психическому здоровью  и т.д.). «</a:t>
            </a:r>
            <a:r>
              <a:rPr lang="ru-RU" b="1" dirty="0"/>
              <a:t> Здоровье – это состояние физического, психического и социального благополучия, при котором болезни и немощи (физические недостатки) отсутствуют </a:t>
            </a:r>
            <a:r>
              <a:rPr lang="ru-RU" dirty="0"/>
              <a:t>(WHO, 2006)». Не отрицая этот факт, надо обратить внимание на то, что  исследование выполнено на основе руководства, эксплуатация которого позволяет диагностировать не «здоровье вообще», а </a:t>
            </a:r>
            <a:r>
              <a:rPr lang="ru-RU" b="0" dirty="0"/>
              <a:t>функциональное</a:t>
            </a:r>
            <a:r>
              <a:rPr lang="ru-RU" dirty="0"/>
              <a:t> здоровье. Это справедливо отражено на титульном листе РЭ, </a:t>
            </a:r>
            <a:r>
              <a:rPr lang="ru-RU" u="sng" dirty="0"/>
              <a:t>но не подчеркивается  нами в </a:t>
            </a:r>
            <a:r>
              <a:rPr lang="ru-RU" dirty="0"/>
              <a:t>разделе 1.1. НАЗНАЧЕНИЕ СИСТЕМЫ во ВВЕДЕНИИ.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разделе 1.1. «Назначение системы»   Руководства по эксплуатации программы «Система диагностики психофизиологического состояния и</a:t>
            </a:r>
            <a:r>
              <a:rPr lang="ru-RU" b="1" dirty="0"/>
              <a:t> функционального здоровья </a:t>
            </a:r>
            <a:r>
              <a:rPr lang="ru-RU" dirty="0"/>
              <a:t>человека» утрачен, на мой взгляд, принципиальный момент, связанный с пониманием того, о каком здоровье идет речь. 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6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разделе РЭ </a:t>
            </a:r>
            <a:r>
              <a:rPr lang="ru-RU" b="1" dirty="0"/>
              <a:t>5.1 Результаты </a:t>
            </a:r>
            <a:r>
              <a:rPr lang="en-US" b="1" dirty="0"/>
              <a:t>HealthTest</a:t>
            </a:r>
            <a:r>
              <a:rPr lang="ru-RU" b="0" dirty="0"/>
              <a:t> данный </a:t>
            </a:r>
            <a:r>
              <a:rPr lang="ru-RU" b="1" dirty="0"/>
              <a:t>разрыв</a:t>
            </a:r>
            <a:r>
              <a:rPr lang="ru-RU" b="0" dirty="0"/>
              <a:t> (между понимаем здоровья человека в официальной медицине и понимаем здоровья конкретного человека, которое количественно измерено  программой </a:t>
            </a:r>
            <a:r>
              <a:rPr lang="en-US" b="0" dirty="0"/>
              <a:t>VibraHT</a:t>
            </a:r>
            <a:r>
              <a:rPr lang="ru-RU" b="0" dirty="0"/>
              <a:t>), окончательно маскируется, </a:t>
            </a:r>
            <a:r>
              <a:rPr lang="ru-RU" b="0" u="sng" dirty="0"/>
              <a:t>попросту исчезает из нашего поля зрения</a:t>
            </a:r>
            <a:r>
              <a:rPr lang="ru-RU" b="0" dirty="0"/>
              <a:t>. На это наглядно указывает надпись к Рис. 2.11. «Результат измерения здоровья человека».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6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 наглядно указывает надпись к Рис. 5.3. «Результат рекомендуем обратиться к врачу». Оформление результата подобным образом, особенно в 3 случае, когда ячейка «Здоровье» полностью красная, приводит к мысли о новом разрыве (в логике). К какому врачу? Здесь у нас нет объективных рекомендаций. Более того, надо прямо сказать, что врач, подготовленный в  парадигме  «</a:t>
            </a:r>
            <a:r>
              <a:rPr lang="ru-RU" b="1" dirty="0"/>
              <a:t>медицины болезней</a:t>
            </a:r>
            <a:r>
              <a:rPr lang="ru-RU" dirty="0"/>
              <a:t>»,  мало пригоден. Полагаю, что правильно, рекомендовать обращаться не к  врачу ,вообще, а к врачам в </a:t>
            </a:r>
            <a:r>
              <a:rPr lang="ru-RU" b="1" dirty="0"/>
              <a:t>Центр здоровья государственных учреждений здравоохранения.</a:t>
            </a:r>
            <a:r>
              <a:rPr lang="ru-RU" dirty="0"/>
              <a:t> Например, на сайте </a:t>
            </a:r>
            <a:r>
              <a:rPr lang="ru-RU" b="1" dirty="0"/>
              <a:t>Администрации СПБ </a:t>
            </a:r>
            <a:r>
              <a:rPr lang="ru-RU" dirty="0"/>
              <a:t>указаны адреса 22 таких учреждений </a:t>
            </a:r>
            <a:r>
              <a:rPr lang="en-US" dirty="0"/>
              <a:t>https://www.gov.spb.ru/helper/zdrav/gmu/centr_zdor/</a:t>
            </a:r>
            <a:endParaRPr lang="ru-RU" dirty="0"/>
          </a:p>
          <a:p>
            <a:r>
              <a:rPr lang="ru-RU" dirty="0"/>
              <a:t>Один из таких центров я посетил в 2020 году в рамках плановой ежегодной диспансеризации, проводимой поликлиникой по месту жительства.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4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Возможно, что именно «личное знакомство» с работой Центра здоровья, </a:t>
            </a:r>
            <a:r>
              <a:rPr lang="ru-RU" u="sng" dirty="0"/>
              <a:t>мотивировало меня к исследованию</a:t>
            </a:r>
            <a:r>
              <a:rPr lang="ru-RU" dirty="0"/>
              <a:t>, результаты которого (они пред вами и опубликованы в статье), побудили к проведению исследования </a:t>
            </a:r>
            <a:r>
              <a:rPr lang="ru-RU" u="sng" dirty="0"/>
              <a:t>с целью самоконтроля состояния здоровья </a:t>
            </a:r>
            <a:r>
              <a:rPr lang="ru-RU" dirty="0"/>
              <a:t>программой </a:t>
            </a:r>
            <a:r>
              <a:rPr lang="en-US" b="1" dirty="0">
                <a:solidFill>
                  <a:srgbClr val="FF0000"/>
                </a:solidFill>
              </a:rPr>
              <a:t>VibraHT</a:t>
            </a:r>
            <a:r>
              <a:rPr lang="ru-RU" b="1" dirty="0">
                <a:solidFill>
                  <a:srgbClr val="FF0000"/>
                </a:solidFill>
              </a:rPr>
              <a:t>.  Сделав необходимое количество измерений </a:t>
            </a:r>
            <a:r>
              <a:rPr lang="ru-RU" b="0" dirty="0">
                <a:solidFill>
                  <a:srgbClr val="FF0000"/>
                </a:solidFill>
              </a:rPr>
              <a:t>(около 200),  </a:t>
            </a:r>
            <a:r>
              <a:rPr lang="ru-RU" b="1" dirty="0">
                <a:solidFill>
                  <a:srgbClr val="FF0000"/>
                </a:solidFill>
              </a:rPr>
              <a:t>я обратил внимание, что «здоров» я  был значительно чаще, чем «болен».  </a:t>
            </a:r>
            <a:r>
              <a:rPr lang="ru-RU" b="0" dirty="0">
                <a:solidFill>
                  <a:srgbClr val="FF0000"/>
                </a:solidFill>
              </a:rPr>
              <a:t>Количественный расчет  представлен на следующем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0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бы  КИЭЗ оказался </a:t>
            </a:r>
            <a:r>
              <a:rPr lang="ru-RU" b="1" dirty="0"/>
              <a:t>равен всего 1 или того хуже</a:t>
            </a:r>
            <a:r>
              <a:rPr lang="ru-RU" dirty="0"/>
              <a:t>, был меньше единицы, </a:t>
            </a:r>
            <a:r>
              <a:rPr lang="ru-RU" u="sng" dirty="0"/>
              <a:t>то это была бы уже совсем другая история</a:t>
            </a:r>
            <a:r>
              <a:rPr lang="ru-RU" dirty="0"/>
              <a:t>. И было бы вообще не понятно, как удалось выполнить комплекс ГТО Х ступени на отлично (Приказ Минспорта РФ №77-НГ от 01.07.2021 г).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Информационно-энергетическое здоровье </a:t>
            </a:r>
            <a:r>
              <a:rPr lang="ru-RU" dirty="0"/>
              <a:t>– это именно тот термин, который соответствует понятию «здоровья», уровень которого мы определяем программой </a:t>
            </a:r>
            <a:r>
              <a:rPr lang="en-US" dirty="0"/>
              <a:t>VibraHT</a:t>
            </a:r>
            <a:r>
              <a:rPr lang="ru-RU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dirty="0">
                <a:solidFill>
                  <a:srgbClr val="FF0000"/>
                </a:solidFill>
              </a:rPr>
              <a:t>Важно, что динамический к</a:t>
            </a:r>
            <a:r>
              <a:rPr lang="ru-RU" sz="1200" u="sng" dirty="0"/>
              <a:t>онтроль КИЭЗ (через </a:t>
            </a:r>
            <a:r>
              <a:rPr lang="ru-RU" sz="1200" b="1" u="sng" dirty="0"/>
              <a:t>1, 3, 5 </a:t>
            </a:r>
            <a:r>
              <a:rPr lang="ru-RU" sz="1200" u="sng" dirty="0"/>
              <a:t>лет и т.д.) позволяет объективизировать и прогнозировать негативные изменения в состоянии организма пожилого человека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17645-E834-4548-803E-0B690E14F8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5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833A4-764B-3E6B-D4D9-C51E97F3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9D4B69-EEC5-7E01-83C6-DC374ACC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084F0-6E67-2D25-3C2B-5EF7BE21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76F81-9D33-7D69-E1B8-0E99B20B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920A2-7ECB-AAF3-31D8-2E3BF5C5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8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4FE03-6CE8-0D55-25BA-1BC4B6D6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21CF9-BDEA-56DA-54AC-FE0867861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2F690-905F-7707-86CC-B1FBE8AD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905A4-52C6-A44F-71C0-EE2DD6B2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36334-7DEE-95E3-303C-CE5F962C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7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048BF8-751D-F6CB-01DB-8A184C8D2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2C6DF-5183-9562-4B45-BC01FF89D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18800-2813-BB3D-EC5C-38BBD229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E9DDE-2442-F680-873C-9993B10B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C863B-221F-E538-E666-8DF20AFB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90442-8179-F406-5ADC-17A6AB17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A1B44-93F4-6B20-9D2D-11649680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F6D01-254D-7ACA-C199-68E173C5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8C3D-D222-855E-D350-3EDD6A50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3A46B-C14F-37B0-9690-30B4A327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6E5C0-E774-2636-5B94-D7DE6AC0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0AEFC6-F3E4-06D9-8135-E08D757F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78B26-4D54-6B5C-A0DE-5AB23AA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231DD-2FC2-1C7B-AB36-A49C9CA9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C6257-EB14-1F73-9DD2-5BADF93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0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EF37-ABA5-8CA4-2708-8F2F8823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AC935-241E-DE38-A517-4AAE7CE6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E50D51-F569-323A-B4AB-F4C7F268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CA7C2D-8ABA-FD93-3E6E-42B3D68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1D5C5-82A9-0ADE-E12E-3AD293ED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F7761E-0772-A2E1-39E6-5E486731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0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1C78-5F83-AA7A-13BF-14164B74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C53AB-0D84-C823-0F2A-C4AAAE2E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27F5D5-5DCB-661F-5C02-7B360910F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559B58-FC8E-53B0-7205-AB53B4D02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0A09D8-D906-6AAF-FCF7-EE44D839D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E4355-B347-85E6-71E9-8F6AEC3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11007-2584-060A-1D9E-3987F254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DE23E9-D44A-4066-EC15-CC83328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5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2CC81-355A-77F1-6EC1-FA9DE117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397DCF-6653-91AB-C96C-5DBB0E5F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4D14AF-ABBE-9B4F-B27C-6A4B3818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D82BE-016F-3BA8-9779-710E422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74EE03-E755-0A3D-4160-7D4FA0EE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449E14-4ED9-16D4-D1DF-DA414705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49F04-5916-BAEF-D27F-6AADFF9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088A2-02C4-FADC-E43B-71B89865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D2143-175A-F952-F787-C4AA700B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D21758-0589-BD26-C133-823E7F1A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07981-05F4-7CD8-91BC-7785F2AE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C9F28-1C08-FB07-7853-B274A88D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A27A71-0204-231E-78F3-899FECB4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82795-75F0-59CA-2D28-C827054E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76D8AD-D7DE-6AEB-4E2C-AABE8C035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13C07-B062-5F5D-2AB0-97BB4797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D8AB8-446E-3CFD-8674-21BB793C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229217-D13F-2E3F-C63E-1B793852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FB6A5-F13F-036E-57D3-CCE07CA7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9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C5777-ABAE-F951-A6B4-9727582B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1EFDE-5886-F3C5-B672-8C2C3297A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7EEA9-F07D-6528-996D-E0DAD0C92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AFE2-132D-4163-A3B5-75DBE7672C1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C8B68-3B08-DA18-A46D-DB073E609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3FF13-110F-F7CA-F748-E2C207A8E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9DF82-016F-41E1-9A7C-EF4120371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1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zazulin@elsys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make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40CB-F161-8CEA-99E5-8DF78E876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3469"/>
            <a:ext cx="9144000" cy="2175531"/>
          </a:xfrm>
        </p:spPr>
        <p:txBody>
          <a:bodyPr>
            <a:noAutofit/>
          </a:bodyPr>
          <a:lstStyle/>
          <a:p>
            <a:r>
              <a:rPr lang="ru-RU" sz="4400" b="1" dirty="0"/>
              <a:t>Самоанализ состояния здоровья технологией виброизображения (программа </a:t>
            </a:r>
            <a:r>
              <a:rPr lang="en-US" sz="4400" b="1" dirty="0">
                <a:solidFill>
                  <a:srgbClr val="FF0000"/>
                </a:solidFill>
              </a:rPr>
              <a:t>Vibra</a:t>
            </a:r>
            <a:r>
              <a:rPr lang="en-US" sz="4400" b="1" dirty="0">
                <a:solidFill>
                  <a:srgbClr val="0070C0"/>
                </a:solidFill>
              </a:rPr>
              <a:t>HT</a:t>
            </a:r>
            <a:r>
              <a:rPr lang="ru-RU" sz="4400" b="1" dirty="0"/>
              <a:t>).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D9E754-945C-5923-EF2B-5DB2E3CDA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/>
              <a:t>Зазулин Г.В</a:t>
            </a:r>
            <a:r>
              <a:rPr lang="ru-RU" sz="2800" dirty="0"/>
              <a:t>., ООО «Многопрофильное предприятие «ЭЛСИС», Санкт-Петербург, Россия, </a:t>
            </a:r>
            <a:r>
              <a:rPr lang="ru-RU" sz="2800" dirty="0">
                <a:solidFill>
                  <a:srgbClr val="0070C0"/>
                </a:solidFill>
              </a:rPr>
              <a:t>zazulin.ecad@gmail.com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5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91E24-A230-C4BA-7A61-2A695D3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Для понимания причин </a:t>
            </a:r>
            <a:r>
              <a:rPr lang="ru-RU" sz="3600" b="1" dirty="0"/>
              <a:t>13</a:t>
            </a:r>
            <a:r>
              <a:rPr lang="ru-RU" sz="3600" dirty="0"/>
              <a:t> </a:t>
            </a:r>
            <a:r>
              <a:rPr lang="ru-RU" sz="3600" dirty="0">
                <a:highlight>
                  <a:srgbClr val="FF0000"/>
                </a:highlight>
              </a:rPr>
              <a:t>замеров «нездоровья» </a:t>
            </a:r>
            <a:r>
              <a:rPr lang="ru-RU" sz="3600" dirty="0"/>
              <a:t>обратимся к соответствующим им физиологическим показателям (</a:t>
            </a:r>
            <a:r>
              <a:rPr lang="ru-RU" sz="3600" b="1" dirty="0"/>
              <a:t>температуре тела и пульсу</a:t>
            </a:r>
            <a:r>
              <a:rPr lang="ru-RU" sz="3600" dirty="0"/>
              <a:t>).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30F6E-7C76-8C7A-CC20-71EFE5FE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  </a:t>
            </a:r>
            <a:r>
              <a:rPr lang="ru-RU" u="sng" dirty="0"/>
              <a:t>13 результатов «нездоровья</a:t>
            </a:r>
            <a:r>
              <a:rPr lang="ru-RU" dirty="0"/>
              <a:t>», только в 4-х случаях </a:t>
            </a:r>
            <a:r>
              <a:rPr lang="ru-RU" b="1" dirty="0"/>
              <a:t>температура тела </a:t>
            </a:r>
            <a:r>
              <a:rPr lang="ru-RU" dirty="0"/>
              <a:t>была ниже </a:t>
            </a:r>
            <a:r>
              <a:rPr lang="ru-RU" dirty="0">
                <a:highlight>
                  <a:srgbClr val="00FF00"/>
                </a:highlight>
              </a:rPr>
              <a:t>36,0</a:t>
            </a:r>
            <a:r>
              <a:rPr lang="ru-RU" dirty="0"/>
              <a:t> градусов (а именно: </a:t>
            </a:r>
            <a:r>
              <a:rPr lang="ru-RU" dirty="0">
                <a:solidFill>
                  <a:srgbClr val="FF0000"/>
                </a:solidFill>
              </a:rPr>
              <a:t>35,8; 35,7; 35,9 и 35,8 </a:t>
            </a:r>
            <a:r>
              <a:rPr lang="ru-RU" dirty="0"/>
              <a:t>градусов). Это меньше половины. </a:t>
            </a:r>
          </a:p>
          <a:p>
            <a:r>
              <a:rPr lang="ru-RU" dirty="0"/>
              <a:t>Что же касается </a:t>
            </a:r>
            <a:r>
              <a:rPr lang="ru-RU" b="1" dirty="0"/>
              <a:t>частоты пульса</a:t>
            </a:r>
            <a:r>
              <a:rPr lang="ru-RU" dirty="0"/>
              <a:t>, то тут </a:t>
            </a:r>
            <a:r>
              <a:rPr lang="ru-RU" dirty="0">
                <a:highlight>
                  <a:srgbClr val="FFFF00"/>
                </a:highlight>
              </a:rPr>
              <a:t>картина другая</a:t>
            </a:r>
            <a:r>
              <a:rPr lang="ru-RU" dirty="0"/>
              <a:t>. </a:t>
            </a:r>
          </a:p>
          <a:p>
            <a:r>
              <a:rPr lang="ru-RU" dirty="0"/>
              <a:t>Для этих же </a:t>
            </a:r>
            <a:r>
              <a:rPr lang="ru-RU" u="sng" dirty="0"/>
              <a:t>13 результатов «нездоровья</a:t>
            </a:r>
            <a:r>
              <a:rPr lang="ru-RU" dirty="0"/>
              <a:t>» характерна </a:t>
            </a:r>
            <a:r>
              <a:rPr lang="ru-RU" b="1" dirty="0"/>
              <a:t>величина пульса </a:t>
            </a:r>
            <a:r>
              <a:rPr lang="ru-RU" dirty="0"/>
              <a:t>ниже 60 ударов в минуту (а именно</a:t>
            </a:r>
            <a:r>
              <a:rPr lang="ru-RU" b="1" dirty="0">
                <a:solidFill>
                  <a:srgbClr val="FF0000"/>
                </a:solidFill>
              </a:rPr>
              <a:t>: 57, 58, 57, 59, 53, 58, 53, 54, 57, 51, 57</a:t>
            </a:r>
            <a:r>
              <a:rPr lang="ru-RU" dirty="0"/>
              <a:t>). И </a:t>
            </a:r>
            <a:r>
              <a:rPr lang="ru-RU" u="sng" dirty="0"/>
              <a:t>только в двух случаях </a:t>
            </a:r>
            <a:r>
              <a:rPr lang="ru-RU" dirty="0"/>
              <a:t>«нездоровья» (из 13 измерений) пульс был равен </a:t>
            </a:r>
            <a:r>
              <a:rPr lang="ru-RU" b="1" dirty="0">
                <a:solidFill>
                  <a:srgbClr val="00B050"/>
                </a:solidFill>
              </a:rPr>
              <a:t>60 и 63 </a:t>
            </a:r>
            <a:r>
              <a:rPr lang="ru-RU" dirty="0"/>
              <a:t>ударов в минуту.</a:t>
            </a:r>
          </a:p>
          <a:p>
            <a:r>
              <a:rPr lang="ru-RU" b="1" dirty="0"/>
              <a:t>ВЫВОД</a:t>
            </a:r>
            <a:r>
              <a:rPr lang="ru-RU" dirty="0"/>
              <a:t>. Можно сказать, что в данном исследовании </a:t>
            </a:r>
            <a:r>
              <a:rPr lang="ru-RU" b="1" dirty="0"/>
              <a:t>показатели «нездоровья</a:t>
            </a:r>
            <a:r>
              <a:rPr lang="ru-RU" dirty="0"/>
              <a:t>» </a:t>
            </a:r>
            <a:r>
              <a:rPr lang="ru-RU" u="sng" dirty="0">
                <a:highlight>
                  <a:srgbClr val="FFFF00"/>
                </a:highlight>
              </a:rPr>
              <a:t>не связаны </a:t>
            </a:r>
            <a:r>
              <a:rPr lang="ru-RU" dirty="0"/>
              <a:t>с </a:t>
            </a:r>
            <a:r>
              <a:rPr lang="ru-RU" b="1" dirty="0"/>
              <a:t>температурой</a:t>
            </a:r>
            <a:r>
              <a:rPr lang="ru-RU" dirty="0"/>
              <a:t> тела, но, возможно, что они </a:t>
            </a:r>
            <a:r>
              <a:rPr lang="ru-RU" u="sng" dirty="0">
                <a:highlight>
                  <a:srgbClr val="FFFF00"/>
                </a:highlight>
              </a:rPr>
              <a:t>обусловлены </a:t>
            </a:r>
            <a:r>
              <a:rPr lang="ru-RU" b="1" u="sng" dirty="0">
                <a:highlight>
                  <a:srgbClr val="FFFF00"/>
                </a:highlight>
              </a:rPr>
              <a:t>низкой частотой пульса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434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3E67C-4F16-B960-13BF-CF78C49F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20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Обратимся теперь к параметрам ПФС: </a:t>
            </a:r>
            <a:r>
              <a:rPr lang="en-US" sz="4000" b="1" dirty="0"/>
              <a:t>min</a:t>
            </a:r>
            <a:r>
              <a:rPr lang="ru-RU" sz="4000" b="1" dirty="0"/>
              <a:t>, </a:t>
            </a:r>
            <a:r>
              <a:rPr lang="en-US" sz="4000" b="1" dirty="0"/>
              <a:t>max</a:t>
            </a:r>
            <a:r>
              <a:rPr lang="ru-RU" sz="4000" b="1" dirty="0"/>
              <a:t>, средним значениям и сравним средние с нормами.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481EED-1F83-ECBD-503E-1F307D46B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04" y="1499328"/>
            <a:ext cx="9308592" cy="5358672"/>
          </a:xfrm>
        </p:spPr>
      </p:pic>
    </p:spTree>
    <p:extLst>
      <p:ext uri="{BB962C8B-B14F-4D97-AF65-F5344CB8AC3E}">
        <p14:creationId xmlns:p14="http://schemas.microsoft.com/office/powerpoint/2010/main" val="188276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BA8A-3225-EE12-6178-9C20AA8C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19D1F93-D987-22FC-DD6B-FA43E7561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69123"/>
              </p:ext>
            </p:extLst>
          </p:nvPr>
        </p:nvGraphicFramePr>
        <p:xfrm>
          <a:off x="838200" y="365125"/>
          <a:ext cx="10201148" cy="649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80">
                  <a:extLst>
                    <a:ext uri="{9D8B030D-6E8A-4147-A177-3AD203B41FA5}">
                      <a16:colId xmlns:a16="http://schemas.microsoft.com/office/drawing/2014/main" val="2208864155"/>
                    </a:ext>
                  </a:extLst>
                </a:gridCol>
                <a:gridCol w="2582164">
                  <a:extLst>
                    <a:ext uri="{9D8B030D-6E8A-4147-A177-3AD203B41FA5}">
                      <a16:colId xmlns:a16="http://schemas.microsoft.com/office/drawing/2014/main" val="4165915598"/>
                    </a:ext>
                  </a:extLst>
                </a:gridCol>
                <a:gridCol w="2816352">
                  <a:extLst>
                    <a:ext uri="{9D8B030D-6E8A-4147-A177-3AD203B41FA5}">
                      <a16:colId xmlns:a16="http://schemas.microsoft.com/office/drawing/2014/main" val="2878534973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2123961296"/>
                    </a:ext>
                  </a:extLst>
                </a:gridCol>
                <a:gridCol w="2206244">
                  <a:extLst>
                    <a:ext uri="{9D8B030D-6E8A-4147-A177-3AD203B41FA5}">
                      <a16:colId xmlns:a16="http://schemas.microsoft.com/office/drawing/2014/main" val="813304953"/>
                    </a:ext>
                  </a:extLst>
                </a:gridCol>
              </a:tblGrid>
              <a:tr h="76682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параметра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Среднее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06797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АГРЕССИЯ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20 - 50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16029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20 - 40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85082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ТРЕВОЖНОСТЬ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15 - 40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6250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20 - 50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5981"/>
                  </a:ext>
                </a:extLst>
              </a:tr>
              <a:tr h="766825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Уравновешенность (БАЛАНС)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50 - 100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59233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ХАРИЗМАТИЧНОСТЬ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40 - 100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68644"/>
                  </a:ext>
                </a:extLst>
              </a:tr>
              <a:tr h="580749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ЭНЕРГИЧНОСТЬ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10 - 50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Min =3  Max = 15</a:t>
                      </a:r>
                      <a:endParaRPr lang="ru-RU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65349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FF0000"/>
                          </a:solidFill>
                        </a:rPr>
                        <a:t>САМОРЕГУЛЯЦИЯ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50 - 100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86855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ТОРМОЖЕНИЕ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10 - 25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17209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НЕВРОТИЗМ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10 - 50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05092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ДЕПРЕССИЯ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20 - 50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84941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СЧАСТЬЕ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highlight>
                            <a:srgbClr val="00FF00"/>
                          </a:highlight>
                        </a:rPr>
                        <a:t>50 - 100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6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3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D32F4-3A05-E3D1-FA9C-A8A708BA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Исследованием установлено, что</a:t>
            </a:r>
            <a:r>
              <a:rPr lang="ru-RU" sz="4000" dirty="0">
                <a:highlight>
                  <a:srgbClr val="FFFF00"/>
                </a:highlight>
              </a:rPr>
              <a:t> </a:t>
            </a:r>
            <a:r>
              <a:rPr lang="ru-RU" sz="4000" u="sng" dirty="0">
                <a:highlight>
                  <a:srgbClr val="FFFF00"/>
                </a:highlight>
              </a:rPr>
              <a:t>самым отклоняющимся </a:t>
            </a:r>
            <a:r>
              <a:rPr lang="ru-RU" sz="4000" dirty="0"/>
              <a:t>из 12 параметров ПФС, является параметр </a:t>
            </a:r>
            <a:r>
              <a:rPr lang="ru-RU" sz="4000" b="1" dirty="0">
                <a:solidFill>
                  <a:srgbClr val="FF0000"/>
                </a:solidFill>
              </a:rPr>
              <a:t>энергичность</a:t>
            </a:r>
            <a:r>
              <a:rPr lang="ru-RU" sz="4000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AC882-28FF-D1CC-EB95-857C196FE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массиве из 179 тестирований он соответствовал норме 10-50 </a:t>
            </a:r>
            <a:r>
              <a:rPr lang="ru-RU" sz="3200" dirty="0">
                <a:highlight>
                  <a:srgbClr val="00FF00"/>
                </a:highlight>
              </a:rPr>
              <a:t>только 35 раз, </a:t>
            </a:r>
            <a:r>
              <a:rPr lang="ru-RU" sz="3200" dirty="0"/>
              <a:t>что составляет всего </a:t>
            </a:r>
            <a:r>
              <a:rPr lang="ru-RU" sz="3200" dirty="0">
                <a:highlight>
                  <a:srgbClr val="00FF00"/>
                </a:highlight>
              </a:rPr>
              <a:t>19,6 % </a:t>
            </a:r>
            <a:r>
              <a:rPr lang="ru-RU" sz="3200" dirty="0"/>
              <a:t>от общего количества измерений. </a:t>
            </a:r>
          </a:p>
          <a:p>
            <a:r>
              <a:rPr lang="ru-RU" sz="3200" dirty="0"/>
              <a:t>При этом существенно, что значения данного параметра </a:t>
            </a:r>
            <a:r>
              <a:rPr lang="ru-RU" sz="3200" dirty="0">
                <a:highlight>
                  <a:srgbClr val="00FF00"/>
                </a:highlight>
              </a:rPr>
              <a:t>ни разу не превысило </a:t>
            </a:r>
            <a:r>
              <a:rPr lang="ru-RU" sz="3200" b="1" dirty="0">
                <a:highlight>
                  <a:srgbClr val="00FF00"/>
                </a:highlight>
              </a:rPr>
              <a:t>значение 16 </a:t>
            </a:r>
            <a:r>
              <a:rPr lang="ru-RU" sz="3200" b="1" dirty="0"/>
              <a:t>(а норма 10 - 50).</a:t>
            </a:r>
            <a:endParaRPr lang="ru-RU" sz="3200" dirty="0"/>
          </a:p>
          <a:p>
            <a:r>
              <a:rPr lang="ru-RU" sz="3200" dirty="0"/>
              <a:t>Стоит отметить, что все случаи отклонения (</a:t>
            </a:r>
            <a:r>
              <a:rPr lang="ru-RU" sz="3200" dirty="0">
                <a:solidFill>
                  <a:srgbClr val="FF0000"/>
                </a:solidFill>
              </a:rPr>
              <a:t>их 144</a:t>
            </a:r>
            <a:r>
              <a:rPr lang="ru-RU" sz="3200" dirty="0"/>
              <a:t>) параметра энергичность от нормы произошли </a:t>
            </a:r>
            <a:r>
              <a:rPr lang="ru-RU" sz="3200" u="sng" dirty="0"/>
              <a:t>в одну сторону </a:t>
            </a:r>
            <a:r>
              <a:rPr lang="ru-RU" sz="3200" dirty="0"/>
              <a:t>– ниже нижней границы, но </a:t>
            </a:r>
            <a:r>
              <a:rPr lang="ru-RU" sz="3200" dirty="0">
                <a:solidFill>
                  <a:srgbClr val="FF0000"/>
                </a:solidFill>
              </a:rPr>
              <a:t>ниже 3-х </a:t>
            </a:r>
            <a:r>
              <a:rPr lang="ru-RU" sz="3200" dirty="0"/>
              <a:t>ни разу не опускались. 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788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623B3-BBA3-8A2A-146E-6FB99DD1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Характер распределения </a:t>
            </a:r>
            <a:r>
              <a:rPr lang="ru-RU" sz="3600" b="1" dirty="0">
                <a:highlight>
                  <a:srgbClr val="FFFF00"/>
                </a:highlight>
              </a:rPr>
              <a:t>параметра</a:t>
            </a:r>
            <a:r>
              <a:rPr lang="ru-RU" sz="3600" b="1" dirty="0"/>
              <a:t> «</a:t>
            </a:r>
            <a:r>
              <a:rPr lang="ru-RU" sz="3600" b="1" dirty="0">
                <a:solidFill>
                  <a:srgbClr val="FF0000"/>
                </a:solidFill>
              </a:rPr>
              <a:t>энергичность</a:t>
            </a:r>
            <a:r>
              <a:rPr lang="ru-RU" sz="3600" b="1" dirty="0"/>
              <a:t>» (на основе первых 155 замеров). При норме 10 -50.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4D7213-D351-DF2E-49DD-A4FF4EEE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4" y="1878676"/>
            <a:ext cx="10705406" cy="4854633"/>
          </a:xfrm>
        </p:spPr>
      </p:pic>
    </p:spTree>
    <p:extLst>
      <p:ext uri="{BB962C8B-B14F-4D97-AF65-F5344CB8AC3E}">
        <p14:creationId xmlns:p14="http://schemas.microsoft.com/office/powerpoint/2010/main" val="64296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EA4E3-5077-1888-9E77-E36C7CF8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highlight>
                  <a:srgbClr val="FF0000"/>
                </a:highlight>
              </a:rPr>
              <a:t>Самые низкие значения </a:t>
            </a:r>
            <a:r>
              <a:rPr lang="ru-RU" sz="3200" b="1" dirty="0"/>
              <a:t>параметра «энергичность</a:t>
            </a:r>
            <a:r>
              <a:rPr lang="ru-RU" sz="3200" dirty="0"/>
              <a:t>» (ВСЕ, которые </a:t>
            </a:r>
            <a:r>
              <a:rPr lang="ru-RU" sz="3200" u="sng" dirty="0"/>
              <a:t>ниже 4-х</a:t>
            </a:r>
            <a:r>
              <a:rPr lang="ru-RU" sz="3200" dirty="0"/>
              <a:t>) и соответствующая им частота пульса (их </a:t>
            </a:r>
            <a:r>
              <a:rPr lang="ru-RU" sz="3200" b="1" dirty="0"/>
              <a:t>оказалось 6 из 179 </a:t>
            </a:r>
            <a:r>
              <a:rPr lang="ru-RU" sz="3200" dirty="0"/>
              <a:t>тестирований)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0635CF-3667-15FB-B163-1626CA792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96" y="1856502"/>
            <a:ext cx="8890812" cy="4836905"/>
          </a:xfrm>
        </p:spPr>
      </p:pic>
    </p:spTree>
    <p:extLst>
      <p:ext uri="{BB962C8B-B14F-4D97-AF65-F5344CB8AC3E}">
        <p14:creationId xmlns:p14="http://schemas.microsoft.com/office/powerpoint/2010/main" val="166530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4FCC0-FBD3-1ED5-9291-D9C85928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9" y="316998"/>
            <a:ext cx="10828420" cy="1431591"/>
          </a:xfrm>
        </p:spPr>
        <p:txBody>
          <a:bodyPr>
            <a:noAutofit/>
          </a:bodyPr>
          <a:lstStyle/>
          <a:p>
            <a:r>
              <a:rPr lang="ru-RU" sz="2800" b="1" dirty="0">
                <a:highlight>
                  <a:srgbClr val="00FF00"/>
                </a:highlight>
              </a:rPr>
              <a:t>Шесть</a:t>
            </a:r>
            <a:r>
              <a:rPr lang="ru-RU" sz="2800" dirty="0">
                <a:highlight>
                  <a:srgbClr val="00FF00"/>
                </a:highlight>
              </a:rPr>
              <a:t>  самых высоких значений  </a:t>
            </a:r>
            <a:r>
              <a:rPr lang="ru-RU" sz="2800" b="1" dirty="0"/>
              <a:t>параметра «энергичность» </a:t>
            </a:r>
            <a:r>
              <a:rPr lang="ru-RU" sz="2800" dirty="0"/>
              <a:t>и соответствующая им </a:t>
            </a:r>
            <a:r>
              <a:rPr lang="ru-RU" sz="2800" b="1" dirty="0"/>
              <a:t>частота пульса и </a:t>
            </a:r>
            <a:r>
              <a:rPr lang="ru-RU" sz="2800" dirty="0"/>
              <a:t>показатели </a:t>
            </a:r>
            <a:r>
              <a:rPr lang="ru-RU" sz="2800" u="sng" dirty="0"/>
              <a:t>информационно-энергетического здоровья.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196FBA-C20C-FA4D-D5F9-56CD022B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7" y="1748589"/>
            <a:ext cx="9192126" cy="5099333"/>
          </a:xfrm>
        </p:spPr>
      </p:pic>
    </p:spTree>
    <p:extLst>
      <p:ext uri="{BB962C8B-B14F-4D97-AF65-F5344CB8AC3E}">
        <p14:creationId xmlns:p14="http://schemas.microsoft.com/office/powerpoint/2010/main" val="134754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CCFC5-25FA-3A91-967A-DF56D9FC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Какое возникли в связи с данным исследованием  предложения.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4F7FA-FAC9-067D-E3B4-60A7D131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Ввести в научный оборот понятие «</a:t>
            </a:r>
            <a:r>
              <a:rPr lang="ru-RU" b="1" dirty="0"/>
              <a:t>информационно-энергетическое здоровье</a:t>
            </a:r>
            <a:r>
              <a:rPr lang="ru-RU" dirty="0"/>
              <a:t>» или «</a:t>
            </a:r>
            <a:r>
              <a:rPr lang="ru-RU" b="1" dirty="0"/>
              <a:t>психофизиологическое здоровье</a:t>
            </a:r>
            <a:r>
              <a:rPr lang="ru-RU" dirty="0"/>
              <a:t>». Для меня они равны.</a:t>
            </a:r>
          </a:p>
          <a:p>
            <a:r>
              <a:rPr lang="ru-RU" dirty="0"/>
              <a:t>Под </a:t>
            </a:r>
            <a:r>
              <a:rPr lang="ru-RU" u="sng" dirty="0"/>
              <a:t>психофизиологическим здоровьем </a:t>
            </a:r>
            <a:r>
              <a:rPr lang="ru-RU" dirty="0"/>
              <a:t>следует понимать  </a:t>
            </a:r>
          </a:p>
          <a:p>
            <a:r>
              <a:rPr lang="ru-RU" u="sng" dirty="0"/>
              <a:t>Индивидуальные индикаторы ФЗ </a:t>
            </a:r>
            <a:r>
              <a:rPr lang="ru-RU" b="1" dirty="0"/>
              <a:t>(</a:t>
            </a:r>
            <a:r>
              <a:rPr lang="ru-RU" dirty="0"/>
              <a:t>«сумма </a:t>
            </a:r>
            <a:r>
              <a:rPr lang="en-US" dirty="0"/>
              <a:t>R</a:t>
            </a:r>
            <a:r>
              <a:rPr lang="ru-RU" dirty="0"/>
              <a:t>» </a:t>
            </a:r>
            <a:r>
              <a:rPr lang="en-US" dirty="0"/>
              <a:t> </a:t>
            </a:r>
            <a:r>
              <a:rPr lang="ru-RU" dirty="0"/>
              <a:t>и «баланс движений человека») – называть  в соответствии с моделью человека  </a:t>
            </a:r>
            <a:r>
              <a:rPr lang="ru-RU" b="1" dirty="0"/>
              <a:t>кибернетическими критериями психофизиологического здоровья </a:t>
            </a:r>
            <a:endParaRPr lang="ru-RU" dirty="0"/>
          </a:p>
          <a:p>
            <a:r>
              <a:rPr lang="ru-RU" dirty="0"/>
              <a:t> Различное сочетание </a:t>
            </a:r>
            <a:r>
              <a:rPr lang="ru-RU" u="sng" dirty="0"/>
              <a:t>данных индикаторов </a:t>
            </a:r>
            <a:r>
              <a:rPr lang="ru-RU" dirty="0"/>
              <a:t>позволяют оценивать </a:t>
            </a:r>
            <a:r>
              <a:rPr lang="ru-RU" b="1" dirty="0"/>
              <a:t>уровни психофизиологического здоровья</a:t>
            </a:r>
            <a:r>
              <a:rPr lang="ru-RU" dirty="0"/>
              <a:t>: </a:t>
            </a:r>
            <a:r>
              <a:rPr lang="ru-RU" b="1" dirty="0">
                <a:highlight>
                  <a:srgbClr val="00FF00"/>
                </a:highlight>
              </a:rPr>
              <a:t>психофизиологически здоров </a:t>
            </a:r>
            <a:r>
              <a:rPr lang="ru-RU" dirty="0"/>
              <a:t>(оба зеленые), </a:t>
            </a:r>
            <a:r>
              <a:rPr lang="ru-RU" b="1" dirty="0">
                <a:highlight>
                  <a:srgbClr val="FFFF00"/>
                </a:highlight>
              </a:rPr>
              <a:t>психофизиологическое здоровье не соответствует норме</a:t>
            </a:r>
            <a:r>
              <a:rPr lang="ru-RU" b="1" dirty="0"/>
              <a:t> </a:t>
            </a:r>
            <a:r>
              <a:rPr lang="ru-RU" dirty="0"/>
              <a:t>(красный и зеленый), </a:t>
            </a:r>
            <a:r>
              <a:rPr lang="ru-RU" b="1" dirty="0">
                <a:highlight>
                  <a:srgbClr val="FF0000"/>
                </a:highlight>
              </a:rPr>
              <a:t>психофизиологически не здоров </a:t>
            </a:r>
            <a:r>
              <a:rPr lang="ru-RU" dirty="0"/>
              <a:t>(оба красные).  </a:t>
            </a:r>
          </a:p>
        </p:txBody>
      </p:sp>
    </p:spTree>
    <p:extLst>
      <p:ext uri="{BB962C8B-B14F-4D97-AF65-F5344CB8AC3E}">
        <p14:creationId xmlns:p14="http://schemas.microsoft.com/office/powerpoint/2010/main" val="261091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8C008B-283F-7677-08F4-F92324F7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Перспективы</a:t>
            </a:r>
            <a:r>
              <a:rPr lang="ru-RU" sz="3600" dirty="0"/>
              <a:t> развития </a:t>
            </a:r>
            <a:r>
              <a:rPr lang="ru-RU" sz="3600" u="sng" dirty="0"/>
              <a:t>количественного подхода </a:t>
            </a:r>
            <a:r>
              <a:rPr lang="ru-RU" sz="3600" dirty="0"/>
              <a:t>к оценке состояния здоровья. Параметр «энергичность» и тип дыхания (см. следующий слайд).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B0F459F-D76A-5004-AF24-FC8D55905E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4" y="1825626"/>
            <a:ext cx="3596351" cy="4142912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71E0C5D-F534-5076-55E2-E0AB526A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5375" y="1825625"/>
            <a:ext cx="6798425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highlight>
                  <a:srgbClr val="00FF00"/>
                </a:highlight>
              </a:rPr>
              <a:t>Дыхательная гимнастика </a:t>
            </a:r>
            <a:r>
              <a:rPr lang="ru-RU" b="1" dirty="0"/>
              <a:t>— это определенная последовательность дыхательных упражнений. </a:t>
            </a:r>
            <a:r>
              <a:rPr lang="ru-RU" dirty="0"/>
              <a:t>При ее помощи лечатся заболевания бронхов, легких, а также упрочняется костно-связочная система. </a:t>
            </a:r>
            <a:r>
              <a:rPr lang="ru-RU" dirty="0">
                <a:highlight>
                  <a:srgbClr val="00FF00"/>
                </a:highlight>
              </a:rPr>
              <a:t>Улучшается общее состояние</a:t>
            </a:r>
            <a:r>
              <a:rPr lang="ru-RU" dirty="0"/>
              <a:t>: повышается активность и концентрация, сон становится легким, а физические показатели лучше. При том, что упражнения дыхательной гимнастики можно выполнять по 30 минут в день без особых усилий, </a:t>
            </a:r>
            <a:r>
              <a:rPr lang="ru-RU" dirty="0">
                <a:highlight>
                  <a:srgbClr val="FFFF00"/>
                </a:highlight>
              </a:rPr>
              <a:t>эффект чувствуется почти сразу, </a:t>
            </a:r>
            <a:r>
              <a:rPr lang="ru-RU" dirty="0"/>
              <a:t>а видимый результат не заставит себя долго ждать.</a:t>
            </a:r>
          </a:p>
          <a:p>
            <a:r>
              <a:rPr lang="ru-RU" dirty="0"/>
              <a:t>Такие практики весьма специфичны, имеют множество видов и при </a:t>
            </a: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>неправильном исполнении могут нанести вред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74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06EEFD-DBC3-AACD-A10A-B47D8FB1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6" y="1"/>
            <a:ext cx="10515600" cy="1330038"/>
          </a:xfrm>
        </p:spPr>
        <p:txBody>
          <a:bodyPr>
            <a:noAutofit/>
          </a:bodyPr>
          <a:lstStyle/>
          <a:p>
            <a:r>
              <a:rPr lang="ru-RU" sz="2800" dirty="0"/>
              <a:t>Научиться правильно дышать и применять дыхательную функцию — значит обеспечить себе </a:t>
            </a:r>
            <a:r>
              <a:rPr lang="ru-RU" sz="2800" b="1" dirty="0">
                <a:highlight>
                  <a:srgbClr val="00FF00"/>
                </a:highlight>
              </a:rPr>
              <a:t>здоровую жи</a:t>
            </a:r>
            <a:r>
              <a:rPr lang="ru-RU" sz="2800" dirty="0">
                <a:highlight>
                  <a:srgbClr val="00FF00"/>
                </a:highlight>
              </a:rPr>
              <a:t>знь. </a:t>
            </a:r>
            <a:r>
              <a:rPr lang="ru-RU" sz="2800" dirty="0"/>
              <a:t>Из личного опыта: слева – поверхностное (</a:t>
            </a:r>
            <a:r>
              <a:rPr lang="en-US" sz="2800" b="1" dirty="0"/>
              <a:t>E=9</a:t>
            </a:r>
            <a:r>
              <a:rPr lang="ru-RU" sz="2800" b="1" dirty="0"/>
              <a:t>,</a:t>
            </a:r>
            <a:r>
              <a:rPr lang="en-US" sz="2800" b="1" dirty="0"/>
              <a:t>3</a:t>
            </a:r>
            <a:r>
              <a:rPr lang="ru-RU" sz="2800" dirty="0"/>
              <a:t>), а справа – диафрагменное дыхание (</a:t>
            </a:r>
            <a:r>
              <a:rPr lang="ru-RU" sz="2800" b="1" dirty="0"/>
              <a:t>Е=23,3</a:t>
            </a:r>
            <a:r>
              <a:rPr lang="ru-RU" sz="2800" dirty="0"/>
              <a:t>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F689555-E460-B742-2E29-87524942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626" y="1330039"/>
            <a:ext cx="5060949" cy="565263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2022-05-15  09_19_35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A8C45A79-ACE1-BC05-6D18-49B59C4D6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" y="1895302"/>
            <a:ext cx="5484837" cy="5013563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0627D00A-E832-CC0E-A629-8839C67AE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30039"/>
            <a:ext cx="5259388" cy="565263"/>
          </a:xfrm>
        </p:spPr>
        <p:txBody>
          <a:bodyPr>
            <a:normAutofit fontScale="92500"/>
          </a:bodyPr>
          <a:lstStyle/>
          <a:p>
            <a:r>
              <a:rPr lang="ru-RU" dirty="0"/>
              <a:t>                                </a:t>
            </a:r>
            <a:r>
              <a:rPr lang="ru-RU" sz="2800" dirty="0"/>
              <a:t>2022-05-15  09_28_32 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523D123-0CA1-0098-1463-E3E2AB6A04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18" y="1895301"/>
            <a:ext cx="5688203" cy="4962697"/>
          </a:xfrm>
        </p:spPr>
      </p:pic>
    </p:spTree>
    <p:extLst>
      <p:ext uri="{BB962C8B-B14F-4D97-AF65-F5344CB8AC3E}">
        <p14:creationId xmlns:p14="http://schemas.microsoft.com/office/powerpoint/2010/main" val="352505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6CBCE-C820-71BC-0B31-5415963D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«Программа VibraHT </a:t>
            </a:r>
            <a:r>
              <a:rPr lang="ru-RU" sz="3600" dirty="0"/>
              <a:t>была создана в 2020 году предприятием Элсис для </a:t>
            </a:r>
            <a:r>
              <a:rPr lang="ru-RU" sz="3600" b="1" dirty="0">
                <a:highlight>
                  <a:srgbClr val="00FF00"/>
                </a:highlight>
              </a:rPr>
              <a:t>количественного</a:t>
            </a:r>
            <a:r>
              <a:rPr lang="ru-RU" sz="3600" dirty="0">
                <a:highlight>
                  <a:srgbClr val="00FF00"/>
                </a:highlight>
              </a:rPr>
              <a:t> определения </a:t>
            </a:r>
            <a:r>
              <a:rPr lang="ru-RU" sz="3600" u="sng" dirty="0">
                <a:highlight>
                  <a:srgbClr val="00FF00"/>
                </a:highlight>
              </a:rPr>
              <a:t>уровня здоровья </a:t>
            </a:r>
            <a:r>
              <a:rPr lang="ru-RU" sz="3600" dirty="0"/>
              <a:t>человека </a:t>
            </a:r>
            <a:r>
              <a:rPr lang="ru-RU" dirty="0"/>
              <a:t>(Минкин, Бобров, 2020)».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087FAC-C2A1-6966-BA06-53DB78FD6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94" y="1685098"/>
            <a:ext cx="6172852" cy="5020586"/>
          </a:xfrm>
        </p:spPr>
      </p:pic>
    </p:spTree>
    <p:extLst>
      <p:ext uri="{BB962C8B-B14F-4D97-AF65-F5344CB8AC3E}">
        <p14:creationId xmlns:p14="http://schemas.microsoft.com/office/powerpoint/2010/main" val="141781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3105F-AE2D-3156-9425-91E1710B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546166"/>
          </a:xfrm>
        </p:spPr>
        <p:txBody>
          <a:bodyPr>
            <a:noAutofit/>
          </a:bodyPr>
          <a:lstStyle/>
          <a:p>
            <a:r>
              <a:rPr lang="ru-RU" sz="2800" b="1" dirty="0"/>
              <a:t>Аналогичный замер спустя 1 месяц</a:t>
            </a:r>
            <a:r>
              <a:rPr lang="ru-RU" sz="2800" dirty="0"/>
              <a:t>. Усталый с  работы. Показатели </a:t>
            </a:r>
            <a:r>
              <a:rPr lang="ru-RU" sz="2800" dirty="0" err="1"/>
              <a:t>инфор</a:t>
            </a:r>
            <a:r>
              <a:rPr lang="ru-RU" sz="2800" dirty="0"/>
              <a:t>/энергетического здоровья оба «красные». Из </a:t>
            </a:r>
            <a:r>
              <a:rPr lang="ru-RU" sz="2800" b="1" dirty="0"/>
              <a:t>личного опыта</a:t>
            </a:r>
            <a:r>
              <a:rPr lang="ru-RU" sz="2800" dirty="0"/>
              <a:t>: слева – поверхностное (</a:t>
            </a:r>
            <a:r>
              <a:rPr lang="ru-RU" sz="2800" b="1" dirty="0"/>
              <a:t>E=7,97</a:t>
            </a:r>
            <a:r>
              <a:rPr lang="ru-RU" sz="2800" dirty="0"/>
              <a:t>), а справа – диафрагменное дыхание (</a:t>
            </a:r>
            <a:r>
              <a:rPr lang="ru-RU" sz="2800" b="1" dirty="0"/>
              <a:t>Е=24,5</a:t>
            </a:r>
            <a:r>
              <a:rPr lang="ru-RU" sz="2800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5447A-CD7D-497E-7A45-10102609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6662"/>
            <a:ext cx="5157787" cy="681643"/>
          </a:xfrm>
        </p:spPr>
        <p:txBody>
          <a:bodyPr/>
          <a:lstStyle/>
          <a:p>
            <a:r>
              <a:rPr lang="ru-RU" dirty="0"/>
              <a:t>2022-06-14 20_05_33  (</a:t>
            </a:r>
            <a:r>
              <a:rPr lang="ru-RU" dirty="0">
                <a:highlight>
                  <a:srgbClr val="FF0000"/>
                </a:highlight>
              </a:rPr>
              <a:t>14,88 и 4,17</a:t>
            </a:r>
            <a:r>
              <a:rPr lang="ru-RU" dirty="0"/>
              <a:t>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AE750B-FFF6-721D-2264-6DAC9F2F8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6167"/>
            <a:ext cx="5183188" cy="482138"/>
          </a:xfrm>
        </p:spPr>
        <p:txBody>
          <a:bodyPr/>
          <a:lstStyle/>
          <a:p>
            <a:r>
              <a:rPr lang="ru-RU" dirty="0"/>
              <a:t>2022-06-14 20_11_02 (</a:t>
            </a:r>
            <a:r>
              <a:rPr lang="ru-RU" dirty="0">
                <a:highlight>
                  <a:srgbClr val="00FF00"/>
                </a:highlight>
              </a:rPr>
              <a:t>33,78 и 1,94</a:t>
            </a:r>
            <a:r>
              <a:rPr lang="ru-RU" dirty="0"/>
              <a:t>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E56FDDB-2EAE-4859-2903-093073A0B8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5" y="2227810"/>
            <a:ext cx="5658197" cy="4625568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65774D0F-9683-6581-AB2A-35F9F0647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2227810"/>
            <a:ext cx="6001789" cy="4625568"/>
          </a:xfrm>
        </p:spPr>
      </p:pic>
    </p:spTree>
    <p:extLst>
      <p:ext uri="{BB962C8B-B14F-4D97-AF65-F5344CB8AC3E}">
        <p14:creationId xmlns:p14="http://schemas.microsoft.com/office/powerpoint/2010/main" val="1544501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79A7B8-C0F8-2BA7-C6A6-A3B4BB10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На </a:t>
            </a:r>
            <a:r>
              <a:rPr lang="ru-RU" sz="4000" b="1" dirty="0"/>
              <a:t>актуальность</a:t>
            </a:r>
            <a:r>
              <a:rPr lang="ru-RU" sz="4000" dirty="0"/>
              <a:t> </a:t>
            </a:r>
            <a:r>
              <a:rPr lang="ru-RU" sz="4000" u="sng" dirty="0">
                <a:highlight>
                  <a:srgbClr val="00FF00"/>
                </a:highlight>
              </a:rPr>
              <a:t>количественного подхода </a:t>
            </a:r>
            <a:r>
              <a:rPr lang="ru-RU" sz="4000" u="sng" dirty="0"/>
              <a:t>к изучению здоровья </a:t>
            </a:r>
            <a:r>
              <a:rPr lang="ru-RU" sz="4000" dirty="0"/>
              <a:t>ещё в </a:t>
            </a:r>
            <a:r>
              <a:rPr lang="ru-RU" sz="4000" b="1" dirty="0"/>
              <a:t>1996</a:t>
            </a:r>
            <a:r>
              <a:rPr lang="ru-RU" sz="4000" dirty="0"/>
              <a:t> году обращал внимание академик </a:t>
            </a:r>
            <a:r>
              <a:rPr lang="ru-RU" sz="4000" b="1" dirty="0"/>
              <a:t>Н.М. Амосов</a:t>
            </a:r>
            <a:r>
              <a:rPr lang="ru-RU" sz="4000" dirty="0"/>
              <a:t>.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D1B4BCB-CE36-7EFC-236E-7777A546F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E4618F0-E5A1-446B-7A4E-529D036AB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«Настоящий научный подход к </a:t>
            </a:r>
            <a:r>
              <a:rPr lang="ru-RU" b="1" dirty="0"/>
              <a:t>понятию здоровья </a:t>
            </a:r>
            <a:r>
              <a:rPr lang="ru-RU" dirty="0"/>
              <a:t>должен быть количественным. </a:t>
            </a:r>
            <a:r>
              <a:rPr lang="ru-RU" b="1" dirty="0"/>
              <a:t>Количество здоровья </a:t>
            </a:r>
            <a:r>
              <a:rPr lang="ru-RU" dirty="0"/>
              <a:t>– вот что нужно знать о человеке. Нужно его измерять. Много здоровья – меньше шансов на развитие болезни, мало здоровья – болезнь» (Амосов, 1996).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44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22958-7472-C4DC-BCBF-6109A0FD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ЧАСТНЫЕ ВЫВОДЫ (моего здоровья)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BA082-1C92-DA50-BF0E-F109B67B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Среднее значение (179 замеров)  психо-физиологического параметра «энергичность» не соответствует  норме, которая составляет 10-50, а </a:t>
            </a:r>
            <a:r>
              <a:rPr lang="ru-RU" b="1" dirty="0">
                <a:solidFill>
                  <a:srgbClr val="FF0000"/>
                </a:solidFill>
              </a:rPr>
              <a:t>равен 8. </a:t>
            </a:r>
          </a:p>
          <a:p>
            <a:r>
              <a:rPr lang="ru-RU" sz="2800" dirty="0"/>
              <a:t>Мой коэффициент </a:t>
            </a:r>
            <a:r>
              <a:rPr lang="ru-RU" sz="2800" b="1" dirty="0"/>
              <a:t> информационно-энергетического здоровья (КИЭЗ) </a:t>
            </a:r>
            <a:r>
              <a:rPr lang="ru-RU" sz="2800" dirty="0"/>
              <a:t>оказался на момент исследования </a:t>
            </a:r>
            <a:r>
              <a:rPr lang="ru-RU" sz="2800" b="1" dirty="0">
                <a:solidFill>
                  <a:srgbClr val="00B050"/>
                </a:solidFill>
              </a:rPr>
              <a:t>равен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B050"/>
                </a:solidFill>
              </a:rPr>
              <a:t>8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>
                <a:highlight>
                  <a:srgbClr val="00FF00"/>
                </a:highlight>
              </a:rPr>
              <a:t>104</a:t>
            </a:r>
            <a:r>
              <a:rPr lang="ru-RU" sz="2800" dirty="0"/>
              <a:t>:</a:t>
            </a:r>
            <a:r>
              <a:rPr lang="ru-RU" sz="2800" dirty="0">
                <a:highlight>
                  <a:srgbClr val="FF0000"/>
                </a:highlight>
              </a:rPr>
              <a:t>13</a:t>
            </a:r>
            <a:r>
              <a:rPr lang="ru-RU" sz="2800" dirty="0"/>
              <a:t>).</a:t>
            </a:r>
          </a:p>
          <a:p>
            <a:r>
              <a:rPr lang="ru-RU" dirty="0"/>
              <a:t>Дыхательные упражнения (переход с поверхностного на диафрагменное дыхание) улучшают показатели моего информационно-энергетического здоровья.</a:t>
            </a:r>
          </a:p>
          <a:p>
            <a:r>
              <a:rPr lang="ru-RU" dirty="0"/>
              <a:t>И  многие другие, которые пока на уровне гипотез.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7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73A2E-A41E-938D-92A8-44BA0450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4046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Возможные</a:t>
            </a:r>
            <a:r>
              <a:rPr lang="ru-RU" sz="4400" dirty="0"/>
              <a:t> </a:t>
            </a:r>
            <a:r>
              <a:rPr lang="ru-RU" sz="4400" b="1" dirty="0"/>
              <a:t>направления </a:t>
            </a:r>
            <a:r>
              <a:rPr lang="ru-RU" sz="4400" dirty="0"/>
              <a:t>и </a:t>
            </a:r>
            <a:r>
              <a:rPr lang="ru-RU" sz="4400" b="1" dirty="0"/>
              <a:t>партнеры</a:t>
            </a:r>
            <a:r>
              <a:rPr lang="ru-RU" b="1" dirty="0"/>
              <a:t> в развитии количественного подхода к здоровью.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746DB96-9DB4-89C6-51B0-999E2E16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Специалисты в современной психофизиологии</a:t>
            </a:r>
            <a:r>
              <a:rPr lang="ru-RU" dirty="0"/>
              <a:t>, владеющие технологией виброизображения и заинтересованные лучше узнать </a:t>
            </a:r>
            <a:r>
              <a:rPr lang="ru-RU" dirty="0">
                <a:highlight>
                  <a:srgbClr val="00FF00"/>
                </a:highlight>
              </a:rPr>
              <a:t>собственное здоровье</a:t>
            </a:r>
            <a:r>
              <a:rPr lang="ru-RU" dirty="0"/>
              <a:t>, оценить «запас личного здоровья».</a:t>
            </a:r>
          </a:p>
          <a:p>
            <a:r>
              <a:rPr lang="ru-RU" b="1" dirty="0"/>
              <a:t>Специалисты в медицинской валеологии </a:t>
            </a:r>
            <a:r>
              <a:rPr lang="ru-RU" dirty="0"/>
              <a:t>(</a:t>
            </a:r>
            <a:r>
              <a:rPr lang="ru-RU" dirty="0">
                <a:highlight>
                  <a:srgbClr val="00FF00"/>
                </a:highlight>
              </a:rPr>
              <a:t>валеология</a:t>
            </a:r>
            <a:r>
              <a:rPr lang="ru-RU" dirty="0"/>
              <a:t> — это наука, изучающая внутренние резервы человеческого организма, пути их увеличения). </a:t>
            </a:r>
          </a:p>
          <a:p>
            <a:r>
              <a:rPr lang="ru-RU" b="1" dirty="0"/>
              <a:t>Врачи профилактической медицины</a:t>
            </a:r>
            <a:r>
              <a:rPr lang="ru-RU" dirty="0"/>
              <a:t>, ориентированные на работу в государственных и частных </a:t>
            </a:r>
            <a:r>
              <a:rPr lang="ru-RU" dirty="0">
                <a:highlight>
                  <a:srgbClr val="00FF00"/>
                </a:highlight>
              </a:rPr>
              <a:t>Центрах здоровья</a:t>
            </a:r>
            <a:r>
              <a:rPr lang="ru-RU" dirty="0"/>
              <a:t>.</a:t>
            </a:r>
          </a:p>
          <a:p>
            <a:r>
              <a:rPr lang="ru-RU" b="1" dirty="0"/>
              <a:t>Специалисты в геронтологии </a:t>
            </a:r>
            <a:r>
              <a:rPr lang="ru-RU" dirty="0"/>
              <a:t>исследующие здоровье здоровых </a:t>
            </a:r>
            <a:r>
              <a:rPr lang="ru-RU" dirty="0">
                <a:highlight>
                  <a:srgbClr val="00FF00"/>
                </a:highlight>
              </a:rPr>
              <a:t>пожилых людей</a:t>
            </a:r>
            <a:r>
              <a:rPr lang="ru-RU" dirty="0"/>
              <a:t>, помогающие его сохранить и укрепить.</a:t>
            </a:r>
          </a:p>
        </p:txBody>
      </p:sp>
    </p:spTree>
    <p:extLst>
      <p:ext uri="{BB962C8B-B14F-4D97-AF65-F5344CB8AC3E}">
        <p14:creationId xmlns:p14="http://schemas.microsoft.com/office/powerpoint/2010/main" val="223634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26F3B-81BD-49AD-9FA4-E571EBA7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ОБШИЕ 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9C3DE-6796-4805-BB3B-80F1BA3F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62050"/>
            <a:ext cx="10363200" cy="5486400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Практическое использование </a:t>
            </a:r>
            <a:r>
              <a:rPr lang="ru-RU" sz="2400" dirty="0"/>
              <a:t>объективной (психофизиологической) оценки уровня информационно-энергетического здоровья необходимо человеку в качестве </a:t>
            </a:r>
            <a:r>
              <a:rPr lang="ru-RU" sz="2400" u="sng" dirty="0"/>
              <a:t>научной основы его </a:t>
            </a:r>
            <a:r>
              <a:rPr lang="ru-RU" sz="2400" b="1" u="sng" dirty="0"/>
              <a:t>личного долголетия</a:t>
            </a:r>
            <a:r>
              <a:rPr lang="ru-RU" sz="2400" u="sng" dirty="0"/>
              <a:t>: </a:t>
            </a:r>
            <a:r>
              <a:rPr lang="ru-RU" sz="2400" dirty="0"/>
              <a:t>физического, психического и творческого.</a:t>
            </a:r>
          </a:p>
          <a:p>
            <a:r>
              <a:rPr lang="ru-RU" sz="2400" b="1" dirty="0"/>
              <a:t> Регулярное измерение </a:t>
            </a:r>
            <a:r>
              <a:rPr lang="ru-RU" sz="2400" dirty="0"/>
              <a:t>поведенческих параметров программой </a:t>
            </a:r>
            <a:r>
              <a:rPr lang="ru-RU" sz="2400" dirty="0">
                <a:solidFill>
                  <a:srgbClr val="FF0000"/>
                </a:solidFill>
              </a:rPr>
              <a:t>Vibra</a:t>
            </a:r>
            <a:r>
              <a:rPr lang="ru-RU" sz="2400" dirty="0">
                <a:solidFill>
                  <a:schemeClr val="accent1"/>
                </a:solidFill>
              </a:rPr>
              <a:t>HT</a:t>
            </a:r>
            <a:r>
              <a:rPr lang="ru-RU" sz="2400" dirty="0"/>
              <a:t> позволяет </a:t>
            </a:r>
            <a:r>
              <a:rPr lang="ru-RU" sz="2400" u="sng" dirty="0"/>
              <a:t>повысить объективность самоконтроля </a:t>
            </a:r>
            <a:r>
              <a:rPr lang="ru-RU" sz="2400" dirty="0"/>
              <a:t>состояния здоровья, уменьшает риски ухудшения состояния пожилых людей и может использоваться в бесконтактных и комфортных </a:t>
            </a:r>
            <a:r>
              <a:rPr lang="ru-RU" sz="2400" b="1" dirty="0"/>
              <a:t>геронтологических исследованиях</a:t>
            </a:r>
            <a:r>
              <a:rPr lang="ru-RU" sz="2400" dirty="0"/>
              <a:t>.</a:t>
            </a:r>
          </a:p>
          <a:p>
            <a:r>
              <a:rPr lang="ru-RU" sz="2400" b="1" dirty="0"/>
              <a:t>Руководителям здравоохранения </a:t>
            </a:r>
            <a:r>
              <a:rPr lang="ru-RU" sz="2400" dirty="0"/>
              <a:t>нужно осознать, что современная  наука и техника научились создавать технологии, </a:t>
            </a:r>
            <a:r>
              <a:rPr lang="ru-RU" sz="2400" u="sng" dirty="0"/>
              <a:t>позволяющие измерять значимые для оценки здоровья человека характеристики, как физические величины,  </a:t>
            </a:r>
            <a:r>
              <a:rPr lang="ru-RU" sz="2400" dirty="0"/>
              <a:t>и принять за  факт, что </a:t>
            </a:r>
            <a:r>
              <a:rPr lang="ru-RU" sz="2400" b="1" dirty="0"/>
              <a:t>в сохранении здоровья, прежде всего,  здоровых людей</a:t>
            </a:r>
            <a:r>
              <a:rPr lang="ru-RU" sz="2400" dirty="0"/>
              <a:t>, врач и  техника, усиленная искусственным интеллектом,  могут быть гораздо эффективнее, чем врач, не владеющий современными технологиями.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1CA951-7AFB-462A-B26A-D0A09380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550" y="6248400"/>
            <a:ext cx="400050" cy="400050"/>
          </a:xfrm>
        </p:spPr>
        <p:txBody>
          <a:bodyPr/>
          <a:lstStyle/>
          <a:p>
            <a:pPr>
              <a:defRPr/>
            </a:pPr>
            <a:fld id="{17DD1F37-E91D-44AE-9E48-4DE7074D385B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14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CA1ED-49B7-421D-B044-82DB5070921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6"/>
            <a:ext cx="7772400" cy="987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00FF00"/>
                </a:highlight>
              </a:rPr>
              <a:t>Спасибо за внимание!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914" y="1458913"/>
            <a:ext cx="7989887" cy="46085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/>
          </a:p>
          <a:p>
            <a:pPr algn="ctr" eaLnBrk="1" hangingPunct="1">
              <a:buFontTx/>
              <a:buNone/>
            </a:pPr>
            <a:r>
              <a:rPr lang="ru-RU" altLang="ru-RU" b="1" dirty="0"/>
              <a:t>Георгий Зазулин     </a:t>
            </a:r>
            <a:endParaRPr lang="en-US" altLang="ru-RU" b="1" dirty="0"/>
          </a:p>
          <a:p>
            <a:pPr algn="ctr" eaLnBrk="1" hangingPunct="1">
              <a:buFontTx/>
              <a:buNone/>
            </a:pPr>
            <a:r>
              <a:rPr lang="de-DE" altLang="ru-RU" sz="4000" dirty="0"/>
              <a:t>e</a:t>
            </a:r>
            <a:r>
              <a:rPr lang="ru-RU" altLang="ru-RU" sz="4000" dirty="0"/>
              <a:t>-</a:t>
            </a:r>
            <a:r>
              <a:rPr lang="de-DE" altLang="ru-RU" sz="4000" dirty="0"/>
              <a:t>mail</a:t>
            </a:r>
            <a:r>
              <a:rPr lang="ru-RU" altLang="ru-RU" sz="4000" dirty="0"/>
              <a:t>: </a:t>
            </a:r>
            <a:r>
              <a:rPr lang="en-US" altLang="ru-RU" sz="4000" b="1" dirty="0">
                <a:solidFill>
                  <a:schemeClr val="accent2"/>
                </a:solidFill>
                <a:hlinkClick r:id="rId3"/>
              </a:rPr>
              <a:t>zazulin@elsys.ru</a:t>
            </a:r>
            <a:endParaRPr lang="en-US" altLang="ru-RU" sz="40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ru-RU" sz="40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ru-RU" b="1" dirty="0"/>
              <a:t> </a:t>
            </a:r>
            <a:r>
              <a:rPr lang="en-US" altLang="ru-RU" sz="4400" b="1" dirty="0">
                <a:solidFill>
                  <a:schemeClr val="accent2"/>
                </a:solidFill>
              </a:rPr>
              <a:t>  </a:t>
            </a:r>
            <a:r>
              <a:rPr lang="en-US" altLang="ru-RU" b="1" dirty="0">
                <a:solidFill>
                  <a:schemeClr val="accent2"/>
                </a:solidFill>
              </a:rPr>
              <a:t>www.elsys.ru</a:t>
            </a:r>
            <a:r>
              <a:rPr lang="en-US" altLang="ru-RU" dirty="0"/>
              <a:t>  </a:t>
            </a:r>
          </a:p>
          <a:p>
            <a:pPr algn="ctr" eaLnBrk="1" hangingPunct="1">
              <a:buFontTx/>
              <a:buNone/>
            </a:pPr>
            <a:r>
              <a:rPr lang="en-US" altLang="ru-RU" b="1" u="sng" dirty="0">
                <a:solidFill>
                  <a:schemeClr val="accent2"/>
                </a:solidFill>
              </a:rPr>
              <a:t>  </a:t>
            </a:r>
            <a:r>
              <a:rPr lang="en-US" altLang="ru-RU" sz="3600" b="1" u="sng" dirty="0">
                <a:solidFill>
                  <a:schemeClr val="accent2"/>
                </a:solidFill>
                <a:hlinkClick r:id="rId4"/>
              </a:rPr>
              <a:t>www.psymaker.com</a:t>
            </a:r>
            <a:endParaRPr lang="en-US" altLang="ru-RU" sz="3600" b="1" u="sng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ru-RU" sz="36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sz="36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2BBE5-7D08-8CAC-CF13-C6331A61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b="1" dirty="0"/>
              <a:t>Что  такое виброизображение?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B5CDE75-E08F-5718-4E0B-2A784148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5" y="1463040"/>
            <a:ext cx="6600305" cy="50298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«</a:t>
            </a:r>
            <a:r>
              <a:rPr lang="ru-RU" sz="3200" b="1" dirty="0"/>
              <a:t>ВИБРОИЗОБРАЖЕНИЕ</a:t>
            </a:r>
            <a:r>
              <a:rPr lang="ru-RU" sz="3200" dirty="0"/>
              <a:t> – это не чудо, а </a:t>
            </a:r>
            <a:r>
              <a:rPr lang="ru-RU" sz="3200" u="sng" dirty="0"/>
              <a:t>объективная</a:t>
            </a:r>
            <a:r>
              <a:rPr lang="ru-RU" sz="3200" dirty="0"/>
              <a:t> и </a:t>
            </a:r>
            <a:r>
              <a:rPr lang="ru-RU" sz="3200" u="sng" dirty="0"/>
              <a:t>интегральная</a:t>
            </a:r>
            <a:r>
              <a:rPr lang="ru-RU" sz="3200" dirty="0"/>
              <a:t> </a:t>
            </a:r>
            <a:r>
              <a:rPr lang="ru-RU" sz="3200" dirty="0">
                <a:highlight>
                  <a:srgbClr val="00FF00"/>
                </a:highlight>
              </a:rPr>
              <a:t>информационно-энергетическая</a:t>
            </a:r>
            <a:r>
              <a:rPr lang="ru-RU" sz="3200" dirty="0"/>
              <a:t> </a:t>
            </a:r>
            <a:r>
              <a:rPr lang="ru-RU" sz="3200" b="1" dirty="0"/>
              <a:t>характеристика человека</a:t>
            </a:r>
            <a:r>
              <a:rPr lang="ru-RU" sz="3200" dirty="0"/>
              <a:t>!» (С.101).</a:t>
            </a:r>
          </a:p>
          <a:p>
            <a:pPr marL="0" indent="0" algn="just">
              <a:buNone/>
            </a:pPr>
            <a:r>
              <a:rPr lang="ru-RU" sz="3200" dirty="0"/>
              <a:t>Данное понимание было </a:t>
            </a:r>
            <a:r>
              <a:rPr lang="ru-RU" sz="3200" u="sng" dirty="0"/>
              <a:t>в какой-то мере отражено</a:t>
            </a:r>
            <a:r>
              <a:rPr lang="ru-RU" sz="3200" dirty="0"/>
              <a:t> в названии руководства по эксплуатации  программы  </a:t>
            </a:r>
            <a:r>
              <a:rPr lang="en-US" sz="3200" dirty="0"/>
              <a:t>VibraHT</a:t>
            </a:r>
            <a:r>
              <a:rPr lang="ru-RU" sz="3200" dirty="0"/>
              <a:t>.</a:t>
            </a:r>
            <a:r>
              <a:rPr lang="en-US" sz="3200" dirty="0"/>
              <a:t> 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Минкин. В.А. Виброизображение / В.А. Минкин. СПб. Реноме. 2007. 108 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106251F-E32E-9AEB-41C6-54409C8000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85" y="1248056"/>
            <a:ext cx="3873115" cy="5506475"/>
          </a:xfrm>
        </p:spPr>
      </p:pic>
    </p:spTree>
    <p:extLst>
      <p:ext uri="{BB962C8B-B14F-4D97-AF65-F5344CB8AC3E}">
        <p14:creationId xmlns:p14="http://schemas.microsoft.com/office/powerpoint/2010/main" val="9743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CA19E-EDB7-A92C-CE03-1214DEDD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DF62A9-F839-9995-9FF1-F62B6416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365125"/>
            <a:ext cx="11303876" cy="6584597"/>
          </a:xfrm>
        </p:spPr>
      </p:pic>
    </p:spTree>
    <p:extLst>
      <p:ext uri="{BB962C8B-B14F-4D97-AF65-F5344CB8AC3E}">
        <p14:creationId xmlns:p14="http://schemas.microsoft.com/office/powerpoint/2010/main" val="411204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97BB4-8EE3-0D8A-CAA7-8B701C7E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highlight>
                  <a:srgbClr val="C0C0C0"/>
                </a:highlight>
              </a:rPr>
            </a:br>
            <a:r>
              <a:rPr lang="ru-RU" b="1" dirty="0">
                <a:highlight>
                  <a:srgbClr val="C0C0C0"/>
                </a:highlight>
              </a:rPr>
              <a:t>ИЗ РУКОВОДСТВА ПО ЭКСПЛУАТАЦИИ </a:t>
            </a:r>
            <a:r>
              <a:rPr lang="en-US" sz="4800" b="1" dirty="0">
                <a:solidFill>
                  <a:srgbClr val="FF0000"/>
                </a:solidFill>
              </a:rPr>
              <a:t>Vibra</a:t>
            </a:r>
            <a:r>
              <a:rPr lang="en-US" sz="4800" b="1" dirty="0">
                <a:solidFill>
                  <a:srgbClr val="0070C0"/>
                </a:solidFill>
              </a:rPr>
              <a:t>HT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/>
              <a:t>1. ВВЕДЕНИЕ 1.1. Назначение системы</a:t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5C666-D9FC-EEA8-99A9-42F3F94B1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Программа VibraHT </a:t>
            </a:r>
            <a:r>
              <a:rPr lang="ru-RU" b="1" dirty="0"/>
              <a:t>предназначена</a:t>
            </a:r>
            <a:r>
              <a:rPr lang="ru-RU" dirty="0"/>
              <a:t> </a:t>
            </a:r>
            <a:r>
              <a:rPr lang="ru-RU" u="sng" dirty="0"/>
              <a:t>для определения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уровня здоровья </a:t>
            </a:r>
            <a:r>
              <a:rPr lang="ru-RU" dirty="0"/>
              <a:t>человека и подойдет Вам, если вы хотите: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понять </a:t>
            </a:r>
            <a:r>
              <a:rPr lang="ru-RU" u="sng" dirty="0"/>
              <a:t>отсутствуют ли у пациента заболевания </a:t>
            </a:r>
            <a:r>
              <a:rPr lang="ru-RU" dirty="0"/>
              <a:t>или патологии;</a:t>
            </a:r>
          </a:p>
          <a:p>
            <a:endParaRPr lang="ru-RU" dirty="0"/>
          </a:p>
          <a:p>
            <a:r>
              <a:rPr lang="ru-RU" u="sng" dirty="0"/>
              <a:t>объективно сравнить </a:t>
            </a:r>
            <a:r>
              <a:rPr lang="ru-RU" dirty="0"/>
              <a:t>состояние </a:t>
            </a:r>
            <a:r>
              <a:rPr lang="ru-RU" dirty="0">
                <a:highlight>
                  <a:srgbClr val="FFFF00"/>
                </a:highlight>
              </a:rPr>
              <a:t>здоровья</a:t>
            </a:r>
            <a:r>
              <a:rPr lang="ru-RU" dirty="0"/>
              <a:t> у нескольких людей;</a:t>
            </a:r>
          </a:p>
          <a:p>
            <a:endParaRPr lang="ru-RU" dirty="0"/>
          </a:p>
          <a:p>
            <a:r>
              <a:rPr lang="ru-RU" dirty="0"/>
              <a:t>оценить количество связей между физиологическими системами человека;</a:t>
            </a:r>
          </a:p>
          <a:p>
            <a:endParaRPr lang="ru-RU" dirty="0"/>
          </a:p>
          <a:p>
            <a:r>
              <a:rPr lang="ru-RU" dirty="0"/>
              <a:t>оценить баланс двигательной активности человека</a:t>
            </a:r>
          </a:p>
          <a:p>
            <a:endParaRPr lang="ru-RU" dirty="0"/>
          </a:p>
          <a:p>
            <a:r>
              <a:rPr lang="ru-RU" dirty="0"/>
              <a:t>провести </a:t>
            </a:r>
            <a:r>
              <a:rPr lang="ru-RU" u="sng" dirty="0"/>
              <a:t>психофизиологическое тестирование</a:t>
            </a:r>
            <a:r>
              <a:rPr lang="ru-RU" u="sng" dirty="0">
                <a:highlight>
                  <a:srgbClr val="FFFF00"/>
                </a:highlight>
              </a:rPr>
              <a:t> </a:t>
            </a:r>
            <a:r>
              <a:rPr lang="ru-RU" dirty="0">
                <a:highlight>
                  <a:srgbClr val="FFFF00"/>
                </a:highlight>
              </a:rPr>
              <a:t>здоровья </a:t>
            </a:r>
            <a:r>
              <a:rPr lang="ru-RU" dirty="0"/>
              <a:t>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22401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37F3E-2202-FB09-3924-C6C011DA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1)Интерпретации результата (2.11)– </a:t>
            </a:r>
            <a:r>
              <a:rPr lang="ru-RU" b="1" dirty="0">
                <a:highlight>
                  <a:srgbClr val="00FF00"/>
                </a:highlight>
              </a:rPr>
              <a:t>здоров!</a:t>
            </a:r>
            <a:endParaRPr lang="ru-RU" b="1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D292CF-6F83-BB4A-734F-4C52A3AA1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687" y="1298714"/>
            <a:ext cx="10077944" cy="54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E2F3F-A4BF-B23E-8D02-7B02B943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5540"/>
          </a:xfrm>
        </p:spPr>
        <p:txBody>
          <a:bodyPr>
            <a:noAutofit/>
          </a:bodyPr>
          <a:lstStyle/>
          <a:p>
            <a:r>
              <a:rPr lang="ru-RU" sz="2800" dirty="0"/>
              <a:t>2)Интерпретации результата на 5.3. – </a:t>
            </a:r>
            <a:r>
              <a:rPr lang="ru-RU" sz="2800" dirty="0">
                <a:highlight>
                  <a:srgbClr val="FFFF00"/>
                </a:highlight>
              </a:rPr>
              <a:t>здоров, но </a:t>
            </a:r>
            <a:r>
              <a:rPr lang="ru-RU" sz="2800" dirty="0"/>
              <a:t>… есть проблема!</a:t>
            </a:r>
            <a:br>
              <a:rPr lang="ru-RU" sz="2800" dirty="0"/>
            </a:br>
            <a:r>
              <a:rPr lang="ru-RU" sz="2800" dirty="0"/>
              <a:t>3)Если </a:t>
            </a:r>
            <a:r>
              <a:rPr lang="ru-RU" sz="2800" dirty="0">
                <a:highlight>
                  <a:srgbClr val="FF0000"/>
                </a:highlight>
              </a:rPr>
              <a:t>ячейка Здоровье – красная </a:t>
            </a:r>
            <a:r>
              <a:rPr lang="ru-RU" sz="2800" dirty="0"/>
              <a:t>и оба показателя не соответствуют норме - РЕКОМЕНДУЕМ ОБРАТИТЬСЯ К ВРАЧУ </a:t>
            </a:r>
            <a:r>
              <a:rPr lang="ru-RU" sz="2800" dirty="0">
                <a:highlight>
                  <a:srgbClr val="FFFF00"/>
                </a:highlight>
              </a:rPr>
              <a:t>для получения точного диагноза,</a:t>
            </a:r>
            <a:r>
              <a:rPr lang="ru-RU" sz="2800" dirty="0"/>
              <a:t> т.е. не здоров, а по иному, </a:t>
            </a:r>
            <a:r>
              <a:rPr lang="ru-RU" sz="2800" dirty="0">
                <a:highlight>
                  <a:srgbClr val="FF0000"/>
                </a:highlight>
              </a:rPr>
              <a:t>болен!!!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62B0FA-2C0F-A166-E435-F2D39A3CC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7862" y="1800665"/>
            <a:ext cx="9081102" cy="53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D5E9-B0DC-3A43-6900-D6373792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Центр здоровья СПб ГБУЗ "Городская поликлиника № 87». Это о здоровье, а не о болезнях.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DE8CA-CCA8-B488-305D-72F19EDA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696"/>
            <a:ext cx="10515600" cy="403726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b="1" dirty="0"/>
              <a:t>2020 году </a:t>
            </a:r>
            <a:r>
              <a:rPr lang="ru-RU" dirty="0"/>
              <a:t>я впервые посетил </a:t>
            </a:r>
            <a:r>
              <a:rPr lang="ru-RU" b="1" dirty="0">
                <a:highlight>
                  <a:srgbClr val="00FF00"/>
                </a:highlight>
              </a:rPr>
              <a:t>Центр здоровья</a:t>
            </a:r>
            <a:r>
              <a:rPr lang="ru-RU" dirty="0"/>
              <a:t>, где кроме антропометрических измерений, был проведен </a:t>
            </a:r>
            <a:r>
              <a:rPr lang="ru-RU" b="1" dirty="0"/>
              <a:t>биоимпедансный анализ </a:t>
            </a:r>
            <a:r>
              <a:rPr lang="ru-RU" dirty="0"/>
              <a:t>оценки состава тела и скрининг </a:t>
            </a:r>
            <a:r>
              <a:rPr lang="ru-RU" b="1" dirty="0"/>
              <a:t>сердца</a:t>
            </a:r>
            <a:r>
              <a:rPr lang="ru-RU" dirty="0"/>
              <a:t> методом дисперсионного картирования. Мой рост 170 см, вес колеблется между 71-72 кг. </a:t>
            </a:r>
            <a:r>
              <a:rPr lang="ru-RU" u="sng" dirty="0"/>
              <a:t>Индекс массы тела (</a:t>
            </a:r>
            <a:r>
              <a:rPr lang="ru-RU" b="1" u="sng" dirty="0"/>
              <a:t>ИМТ</a:t>
            </a:r>
            <a:r>
              <a:rPr lang="ru-RU" u="sng" dirty="0"/>
              <a:t>) оценен как «нормальный» и равен 24,5 кг/м2. </a:t>
            </a:r>
            <a:r>
              <a:rPr lang="ru-RU" dirty="0"/>
              <a:t>Базовые данные: </a:t>
            </a:r>
            <a:r>
              <a:rPr lang="ru-RU" b="1" dirty="0"/>
              <a:t>фазовый угол </a:t>
            </a:r>
            <a:r>
              <a:rPr lang="ru-RU" dirty="0"/>
              <a:t>– 6,05 град (при норме 5,4 – 7,8). Основной обмен и удельный обмен – 1622 ккал / 906 ккал/м2. Общее заключение </a:t>
            </a:r>
            <a:r>
              <a:rPr lang="ru-RU" u="sng" dirty="0"/>
              <a:t>по скринингу сердца: </a:t>
            </a:r>
            <a:r>
              <a:rPr lang="ru-RU" b="1" u="sng" dirty="0"/>
              <a:t>18%.  </a:t>
            </a:r>
            <a:r>
              <a:rPr lang="ru-RU" dirty="0"/>
              <a:t>Выявлены умеренные дисфункции и изменения, которые также имеют умеренный характер. Рекомендовано увеличить частоту обследований для контроля динамики портретов сердца и индикаторов.</a:t>
            </a:r>
            <a:r>
              <a:rPr lang="ru-RU" i="1" dirty="0"/>
              <a:t> Средний дневной пульс </a:t>
            </a:r>
            <a:r>
              <a:rPr lang="ru-RU" i="1" dirty="0">
                <a:highlight>
                  <a:srgbClr val="00FF00"/>
                </a:highlight>
              </a:rPr>
              <a:t>62 уд/мин</a:t>
            </a:r>
            <a:r>
              <a:rPr lang="ru-RU" dirty="0"/>
              <a:t>. </a:t>
            </a:r>
          </a:p>
          <a:p>
            <a:r>
              <a:rPr lang="ru-RU" dirty="0"/>
              <a:t>Р.С. Утренние замеры пульса в</a:t>
            </a:r>
            <a:r>
              <a:rPr lang="ru-RU" b="1" dirty="0"/>
              <a:t> 2022 </a:t>
            </a:r>
            <a:r>
              <a:rPr lang="ru-RU" dirty="0"/>
              <a:t>обычно дают значение </a:t>
            </a:r>
            <a:r>
              <a:rPr lang="ru-RU" dirty="0">
                <a:solidFill>
                  <a:srgbClr val="FF0000"/>
                </a:solidFill>
              </a:rPr>
              <a:t>55 уд/мин</a:t>
            </a:r>
          </a:p>
        </p:txBody>
      </p:sp>
    </p:spTree>
    <p:extLst>
      <p:ext uri="{BB962C8B-B14F-4D97-AF65-F5344CB8AC3E}">
        <p14:creationId xmlns:p14="http://schemas.microsoft.com/office/powerpoint/2010/main" val="124763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BD6C9-3E3C-B7E8-34EE-28E058BB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Сколько раз я был  </a:t>
            </a:r>
            <a:r>
              <a:rPr lang="ru-RU" sz="2800" b="1" dirty="0">
                <a:highlight>
                  <a:srgbClr val="00FF00"/>
                </a:highlight>
              </a:rPr>
              <a:t>здоров</a:t>
            </a:r>
            <a:r>
              <a:rPr lang="ru-RU" sz="2800" b="1" dirty="0"/>
              <a:t>, имел </a:t>
            </a:r>
            <a:r>
              <a:rPr lang="ru-RU" sz="2800" b="1" dirty="0">
                <a:highlight>
                  <a:srgbClr val="FFFF00"/>
                </a:highlight>
              </a:rPr>
              <a:t>проблемы</a:t>
            </a:r>
            <a:r>
              <a:rPr lang="ru-RU" sz="2800" b="1" dirty="0"/>
              <a:t> и был «</a:t>
            </a:r>
            <a:r>
              <a:rPr lang="ru-RU" sz="2800" b="1" dirty="0">
                <a:highlight>
                  <a:srgbClr val="FF0000"/>
                </a:highlight>
              </a:rPr>
              <a:t>болен</a:t>
            </a:r>
            <a:r>
              <a:rPr lang="ru-RU" sz="2800" b="1" dirty="0"/>
              <a:t>»? </a:t>
            </a:r>
            <a:r>
              <a:rPr lang="ru-RU" sz="2800" dirty="0"/>
              <a:t>Проведя в течение около1,5 мес. 179 измерений показателей функционального здоровья, я рассчитал </a:t>
            </a:r>
            <a:r>
              <a:rPr lang="ru-RU" sz="2800" b="1" dirty="0"/>
              <a:t>резерв своего ФЗ</a:t>
            </a:r>
            <a:r>
              <a:rPr lang="ru-RU" sz="2800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023C6-592A-4527-B413-FF833973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highlight>
                  <a:srgbClr val="00FF00"/>
                </a:highlight>
              </a:rPr>
              <a:t>ЗДОРОВ</a:t>
            </a:r>
            <a:r>
              <a:rPr lang="ru-RU" sz="3600" dirty="0"/>
              <a:t>(оба показателя  ФЗ зеленые) - 104 замера или </a:t>
            </a:r>
            <a:r>
              <a:rPr lang="ru-RU" sz="3600" dirty="0">
                <a:highlight>
                  <a:srgbClr val="00FF00"/>
                </a:highlight>
              </a:rPr>
              <a:t>58%</a:t>
            </a:r>
          </a:p>
          <a:p>
            <a:pPr marL="0" indent="0">
              <a:buNone/>
            </a:pPr>
            <a:r>
              <a:rPr lang="ru-RU" sz="3600" dirty="0">
                <a:highlight>
                  <a:srgbClr val="FF0000"/>
                </a:highlight>
              </a:rPr>
              <a:t>БОЛЕН </a:t>
            </a:r>
            <a:r>
              <a:rPr lang="ru-RU" sz="3600" dirty="0"/>
              <a:t>(оба показателя  ФЗ красные) – 13 замеров или </a:t>
            </a:r>
            <a:r>
              <a:rPr lang="ru-RU" sz="3600" dirty="0">
                <a:highlight>
                  <a:srgbClr val="FF0000"/>
                </a:highlight>
              </a:rPr>
              <a:t>7%</a:t>
            </a:r>
          </a:p>
          <a:p>
            <a:pPr marL="0" indent="0">
              <a:buNone/>
            </a:pPr>
            <a:r>
              <a:rPr lang="ru-RU" sz="3600" dirty="0"/>
              <a:t> Коэффициент</a:t>
            </a:r>
            <a:r>
              <a:rPr lang="ru-RU" sz="3600" b="1" dirty="0"/>
              <a:t> информационно-энергетического здоровья (КИЭЗ) </a:t>
            </a:r>
            <a:r>
              <a:rPr lang="ru-RU" sz="3600" dirty="0"/>
              <a:t>оказался </a:t>
            </a:r>
            <a:r>
              <a:rPr lang="ru-RU" sz="3600" b="1" dirty="0">
                <a:highlight>
                  <a:srgbClr val="C0C0C0"/>
                </a:highlight>
              </a:rPr>
              <a:t>равен 8</a:t>
            </a:r>
            <a:r>
              <a:rPr lang="ru-RU" sz="3600" b="1" dirty="0"/>
              <a:t> </a:t>
            </a:r>
            <a:r>
              <a:rPr lang="ru-RU" sz="3600" dirty="0"/>
              <a:t>(</a:t>
            </a:r>
            <a:r>
              <a:rPr lang="ru-RU" sz="3600" dirty="0">
                <a:highlight>
                  <a:srgbClr val="00FF00"/>
                </a:highlight>
              </a:rPr>
              <a:t>104</a:t>
            </a:r>
            <a:r>
              <a:rPr lang="ru-RU" sz="3600" dirty="0"/>
              <a:t>:</a:t>
            </a:r>
            <a:r>
              <a:rPr lang="ru-RU" sz="3600" dirty="0">
                <a:highlight>
                  <a:srgbClr val="FF0000"/>
                </a:highlight>
              </a:rPr>
              <a:t>13</a:t>
            </a:r>
            <a:r>
              <a:rPr lang="ru-RU" sz="3600" dirty="0"/>
              <a:t>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5066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11531</TotalTime>
  <Words>3366</Words>
  <Application>Microsoft Office PowerPoint</Application>
  <PresentationFormat>Широкоэкранный</PresentationFormat>
  <Paragraphs>207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Самоанализ состояния здоровья технологией виброизображения (программа VibraHT).</vt:lpstr>
      <vt:lpstr>«Программа VibraHT была создана в 2020 году предприятием Элсис для количественного определения уровня здоровья человека (Минкин, Бобров, 2020)». </vt:lpstr>
      <vt:lpstr>Что  такое виброизображение?</vt:lpstr>
      <vt:lpstr>Презентация PowerPoint</vt:lpstr>
      <vt:lpstr> ИЗ РУКОВОДСТВА ПО ЭКСПЛУАТАЦИИ VibraHT 1. ВВЕДЕНИЕ 1.1. Назначение системы </vt:lpstr>
      <vt:lpstr>1)Интерпретации результата (2.11)– здоров!</vt:lpstr>
      <vt:lpstr>2)Интерпретации результата на 5.3. – здоров, но … есть проблема! 3)Если ячейка Здоровье – красная и оба показателя не соответствуют норме - РЕКОМЕНДУЕМ ОБРАТИТЬСЯ К ВРАЧУ для получения точного диагноза, т.е. не здоров, а по иному, болен!!!</vt:lpstr>
      <vt:lpstr> Центр здоровья СПб ГБУЗ "Городская поликлиника № 87». Это о здоровье, а не о болезнях.  </vt:lpstr>
      <vt:lpstr>Сколько раз я был  здоров, имел проблемы и был «болен»? Проведя в течение около1,5 мес. 179 измерений показателей функционального здоровья, я рассчитал резерв своего ФЗ. </vt:lpstr>
      <vt:lpstr>Для понимания причин 13 замеров «нездоровья» обратимся к соответствующим им физиологическим показателям (температуре тела и пульсу).  </vt:lpstr>
      <vt:lpstr>Обратимся теперь к параметрам ПФС: min, max, средним значениям и сравним средние с нормами.</vt:lpstr>
      <vt:lpstr>Презентация PowerPoint</vt:lpstr>
      <vt:lpstr> Исследованием установлено, что самым отклоняющимся из 12 параметров ПФС, является параметр энергичность.  </vt:lpstr>
      <vt:lpstr>Характер распределения параметра «энергичность» (на основе первых 155 замеров). При норме 10 -50.</vt:lpstr>
      <vt:lpstr>Самые низкие значения параметра «энергичность» (ВСЕ, которые ниже 4-х) и соответствующая им частота пульса (их оказалось 6 из 179 тестирований)</vt:lpstr>
      <vt:lpstr>Шесть  самых высоких значений  параметра «энергичность» и соответствующая им частота пульса и показатели информационно-энергетического здоровья. </vt:lpstr>
      <vt:lpstr>Какое возникли в связи с данным исследованием  предложения.</vt:lpstr>
      <vt:lpstr>Перспективы развития количественного подхода к оценке состояния здоровья. Параметр «энергичность» и тип дыхания (см. следующий слайд).</vt:lpstr>
      <vt:lpstr>Научиться правильно дышать и применять дыхательную функцию — значит обеспечить себе здоровую жизнь. Из личного опыта: слева – поверхностное (E=9,3), а справа – диафрагменное дыхание (Е=23,3)</vt:lpstr>
      <vt:lpstr>Аналогичный замер спустя 1 месяц. Усталый с  работы. Показатели инфор/энергетического здоровья оба «красные». Из личного опыта: слева – поверхностное (E=7,97), а справа – диафрагменное дыхание (Е=24,5)</vt:lpstr>
      <vt:lpstr>На актуальность количественного подхода к изучению здоровья ещё в 1996 году обращал внимание академик Н.М. Амосов.</vt:lpstr>
      <vt:lpstr>ЧАСТНЫЕ ВЫВОДЫ (моего здоровья)</vt:lpstr>
      <vt:lpstr>Возможные направления и партнеры в развитии количественного подхода к здоровью.</vt:lpstr>
      <vt:lpstr>ОБШИЕ 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состояния здоровья технологией виброизображения.</dc:title>
  <dc:creator>Георгий</dc:creator>
  <cp:lastModifiedBy>Георгий</cp:lastModifiedBy>
  <cp:revision>112</cp:revision>
  <dcterms:created xsi:type="dcterms:W3CDTF">2022-06-04T14:28:32Z</dcterms:created>
  <dcterms:modified xsi:type="dcterms:W3CDTF">2022-06-23T05:35:29Z</dcterms:modified>
</cp:coreProperties>
</file>