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1" r:id="rId1"/>
  </p:sldMasterIdLst>
  <p:notesMasterIdLst>
    <p:notesMasterId r:id="rId14"/>
  </p:notesMasterIdLst>
  <p:sldIdLst>
    <p:sldId id="308" r:id="rId2"/>
    <p:sldId id="321" r:id="rId3"/>
    <p:sldId id="322" r:id="rId4"/>
    <p:sldId id="307" r:id="rId5"/>
    <p:sldId id="311" r:id="rId6"/>
    <p:sldId id="304" r:id="rId7"/>
    <p:sldId id="312" r:id="rId8"/>
    <p:sldId id="313" r:id="rId9"/>
    <p:sldId id="281" r:id="rId10"/>
    <p:sldId id="301" r:id="rId11"/>
    <p:sldId id="314" r:id="rId12"/>
    <p:sldId id="28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4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3399"/>
    <a:srgbClr val="00CC66"/>
    <a:srgbClr val="CC0000"/>
    <a:srgbClr val="000000"/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2;&#1080;&#1073;&#1088;&#1072;&#1080;&#1079;&#1086;&#1073;&#1088;&#1072;&#1078;&#1077;&#1085;&#1080;&#1077;\&#1057;&#1090;&#1072;&#1090;&#1100;&#1080;\&#1057;&#1090;&#1072;&#1090;&#1100;&#1103;2.xlsx" TargetMode="External" 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2;&#1080;&#1073;&#1088;&#1072;&#1080;&#1079;&#1086;&#1073;&#1088;&#1072;&#1078;&#1077;&#1085;&#1080;&#1077;\&#1056;&#1077;&#1079;&#1091;&#1076;&#1073;&#1090;&#1072;&#1090;&#1099;,%20&#1090;&#1072;&#1073;&#1083;&#1080;&#1094;&#1099;%20&#1075;&#1088;&#1072;&#1092;&#1080;&#1082;&#1080;.xlsx" TargetMode="External" 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2;&#1080;&#1073;&#1088;&#1072;&#1080;&#1079;&#1086;&#1073;&#1088;&#1072;&#1078;&#1077;&#1085;&#1080;&#1077;\&#1057;&#1090;&#1072;&#1090;&#1100;&#1080;\&#1057;&#1090;&#1072;&#1090;&#1100;&#1103;2.xlsx" TargetMode="External" 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Лист1!$G$80</c:f>
              <c:strCache>
                <c:ptCount val="1"/>
                <c:pt idx="0">
                  <c:v>Склонность к девиантному поведению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Лист1!$F$81:$F$84</c:f>
              <c:strCache>
                <c:ptCount val="4"/>
                <c:pt idx="0">
                  <c:v>Д тип ЭС</c:v>
                </c:pt>
                <c:pt idx="1">
                  <c:v>Амб тип ЭС</c:v>
                </c:pt>
                <c:pt idx="2">
                  <c:v>Инв тип ЭС</c:v>
                </c:pt>
                <c:pt idx="3">
                  <c:v>Амб-инв тип ЭС</c:v>
                </c:pt>
              </c:strCache>
            </c:strRef>
          </c:cat>
          <c:val>
            <c:numRef>
              <c:f>Лист1!$G$81:$G$84</c:f>
              <c:numCache>
                <c:formatCode>0.00</c:formatCode>
                <c:ptCount val="4"/>
                <c:pt idx="0">
                  <c:v>0.47619047619047622</c:v>
                </c:pt>
                <c:pt idx="1">
                  <c:v>0.5</c:v>
                </c:pt>
                <c:pt idx="2">
                  <c:v>1</c:v>
                </c:pt>
                <c:pt idx="3">
                  <c:v>0.47619047619047622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9F-3241-AB42-2CD0C50F2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666752"/>
        <c:axId val="98758016"/>
      </c:barChart>
      <c:catAx>
        <c:axId val="98666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8758016"/>
        <c:crosses val="autoZero"/>
        <c:auto val="1"/>
        <c:lblAlgn val="ctr"/>
        <c:lblOffset val="100"/>
        <c:noMultiLvlLbl val="0"/>
      </c:catAx>
      <c:valAx>
        <c:axId val="9875801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98666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405074365704284E-2"/>
          <c:y val="5.305863648764339E-2"/>
          <c:w val="0.58998381452318494"/>
          <c:h val="0.75348441659846355"/>
        </c:manualLayout>
      </c:layout>
      <c:lineChart>
        <c:grouping val="standard"/>
        <c:varyColors val="0"/>
        <c:ser>
          <c:idx val="0"/>
          <c:order val="0"/>
          <c:tx>
            <c:strRef>
              <c:f>'АСС ДАН Бойко Хобфолл'!$B$74</c:f>
              <c:strCache>
                <c:ptCount val="1"/>
                <c:pt idx="0">
                  <c:v>Эмоциональная самооценка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'АСС ДАН Бойко Хобфолл'!$A$75:$A$78</c:f>
              <c:strCache>
                <c:ptCount val="4"/>
                <c:pt idx="0">
                  <c:v>1 тип</c:v>
                </c:pt>
                <c:pt idx="1">
                  <c:v>2 тип</c:v>
                </c:pt>
                <c:pt idx="2">
                  <c:v>3 тип</c:v>
                </c:pt>
                <c:pt idx="3">
                  <c:v>4 тип</c:v>
                </c:pt>
              </c:strCache>
            </c:strRef>
          </c:cat>
          <c:val>
            <c:numRef>
              <c:f>'АСС ДАН Бойко Хобфолл'!$B$75:$B$78</c:f>
              <c:numCache>
                <c:formatCode>General</c:formatCode>
                <c:ptCount val="4"/>
                <c:pt idx="0">
                  <c:v>5.15</c:v>
                </c:pt>
                <c:pt idx="1">
                  <c:v>4.5</c:v>
                </c:pt>
                <c:pt idx="2">
                  <c:v>5.45</c:v>
                </c:pt>
                <c:pt idx="3">
                  <c:v>4.88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8E-834B-998F-CDFA57164D40}"/>
            </c:ext>
          </c:extLst>
        </c:ser>
        <c:ser>
          <c:idx val="1"/>
          <c:order val="1"/>
          <c:tx>
            <c:strRef>
              <c:f>'АСС ДАН Бойко Хобфолл'!$C$74</c:f>
              <c:strCache>
                <c:ptCount val="1"/>
                <c:pt idx="0">
                  <c:v>Самооценка успешности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'АСС ДАН Бойко Хобфолл'!$A$75:$A$78</c:f>
              <c:strCache>
                <c:ptCount val="4"/>
                <c:pt idx="0">
                  <c:v>1 тип</c:v>
                </c:pt>
                <c:pt idx="1">
                  <c:v>2 тип</c:v>
                </c:pt>
                <c:pt idx="2">
                  <c:v>3 тип</c:v>
                </c:pt>
                <c:pt idx="3">
                  <c:v>4 тип</c:v>
                </c:pt>
              </c:strCache>
            </c:strRef>
          </c:cat>
          <c:val>
            <c:numRef>
              <c:f>'АСС ДАН Бойко Хобфолл'!$C$75:$C$78</c:f>
              <c:numCache>
                <c:formatCode>General</c:formatCode>
                <c:ptCount val="4"/>
                <c:pt idx="0">
                  <c:v>1.65</c:v>
                </c:pt>
                <c:pt idx="1">
                  <c:v>1.5</c:v>
                </c:pt>
                <c:pt idx="2">
                  <c:v>1.75</c:v>
                </c:pt>
                <c:pt idx="3">
                  <c:v>1.38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8E-834B-998F-CDFA57164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990912"/>
        <c:axId val="120113792"/>
      </c:lineChart>
      <c:catAx>
        <c:axId val="99990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0113792"/>
        <c:crosses val="autoZero"/>
        <c:auto val="1"/>
        <c:lblAlgn val="ctr"/>
        <c:lblOffset val="100"/>
        <c:noMultiLvlLbl val="0"/>
      </c:catAx>
      <c:valAx>
        <c:axId val="120113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990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963223224904683"/>
          <c:y val="0.28615845643204818"/>
          <c:w val="0.37061481958455555"/>
          <c:h val="0.42768308713590369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Лист1!$B$80</c:f>
              <c:strCache>
                <c:ptCount val="1"/>
                <c:pt idx="0">
                  <c:v>1_4 Ор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Лист1!$A$81:$A$84</c:f>
              <c:strCache>
                <c:ptCount val="4"/>
                <c:pt idx="0">
                  <c:v>Д тип ЭС</c:v>
                </c:pt>
                <c:pt idx="1">
                  <c:v>Амб тип ЭС</c:v>
                </c:pt>
                <c:pt idx="2">
                  <c:v>Инв тип ЭС</c:v>
                </c:pt>
                <c:pt idx="3">
                  <c:v>Амб-инв тип ЭС</c:v>
                </c:pt>
              </c:strCache>
            </c:strRef>
          </c:cat>
          <c:val>
            <c:numRef>
              <c:f>Лист1!$B$81:$B$84</c:f>
              <c:numCache>
                <c:formatCode>0.00</c:formatCode>
                <c:ptCount val="4"/>
                <c:pt idx="0">
                  <c:v>40.45454545454546</c:v>
                </c:pt>
                <c:pt idx="1">
                  <c:v>44.375</c:v>
                </c:pt>
                <c:pt idx="2">
                  <c:v>36.5</c:v>
                </c:pt>
                <c:pt idx="3">
                  <c:v>40.45454545454546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1E-0148-8373-600037AB8B81}"/>
            </c:ext>
          </c:extLst>
        </c:ser>
        <c:ser>
          <c:idx val="1"/>
          <c:order val="1"/>
          <c:tx>
            <c:strRef>
              <c:f>Лист1!$C$80</c:f>
              <c:strCache>
                <c:ptCount val="1"/>
                <c:pt idx="0">
                  <c:v>2_5 нар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Лист1!$A$81:$A$84</c:f>
              <c:strCache>
                <c:ptCount val="4"/>
                <c:pt idx="0">
                  <c:v>Д тип ЭС</c:v>
                </c:pt>
                <c:pt idx="1">
                  <c:v>Амб тип ЭС</c:v>
                </c:pt>
                <c:pt idx="2">
                  <c:v>Инв тип ЭС</c:v>
                </c:pt>
                <c:pt idx="3">
                  <c:v>Амб-инв тип ЭС</c:v>
                </c:pt>
              </c:strCache>
            </c:strRef>
          </c:cat>
          <c:val>
            <c:numRef>
              <c:f>Лист1!$C$81:$C$84</c:f>
              <c:numCache>
                <c:formatCode>0.00</c:formatCode>
                <c:ptCount val="4"/>
                <c:pt idx="0">
                  <c:v>40.227272727272734</c:v>
                </c:pt>
                <c:pt idx="1">
                  <c:v>45.625</c:v>
                </c:pt>
                <c:pt idx="2">
                  <c:v>50</c:v>
                </c:pt>
                <c:pt idx="3">
                  <c:v>40.227272727272734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1E-0148-8373-600037AB8B81}"/>
            </c:ext>
          </c:extLst>
        </c:ser>
        <c:ser>
          <c:idx val="2"/>
          <c:order val="2"/>
          <c:tx>
            <c:strRef>
              <c:f>Лист1!$D$80</c:f>
              <c:strCache>
                <c:ptCount val="1"/>
                <c:pt idx="0">
                  <c:v>3_6 суиц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Лист1!$A$81:$A$84</c:f>
              <c:strCache>
                <c:ptCount val="4"/>
                <c:pt idx="0">
                  <c:v>Д тип ЭС</c:v>
                </c:pt>
                <c:pt idx="1">
                  <c:v>Амб тип ЭС</c:v>
                </c:pt>
                <c:pt idx="2">
                  <c:v>Инв тип ЭС</c:v>
                </c:pt>
                <c:pt idx="3">
                  <c:v>Амб-инв тип ЭС</c:v>
                </c:pt>
              </c:strCache>
            </c:strRef>
          </c:cat>
          <c:val>
            <c:numRef>
              <c:f>Лист1!$D$81:$D$84</c:f>
              <c:numCache>
                <c:formatCode>0.00</c:formatCode>
                <c:ptCount val="4"/>
                <c:pt idx="0">
                  <c:v>36.18181818181818</c:v>
                </c:pt>
                <c:pt idx="1">
                  <c:v>39.25</c:v>
                </c:pt>
                <c:pt idx="2">
                  <c:v>53</c:v>
                </c:pt>
                <c:pt idx="3">
                  <c:v>36.18181818181818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1E-0148-8373-600037AB8B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927424"/>
        <c:axId val="175383296"/>
      </c:barChart>
      <c:catAx>
        <c:axId val="171927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5383296"/>
        <c:crosses val="autoZero"/>
        <c:auto val="1"/>
        <c:lblAlgn val="ctr"/>
        <c:lblOffset val="100"/>
        <c:noMultiLvlLbl val="0"/>
      </c:catAx>
      <c:valAx>
        <c:axId val="17538329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719274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879474011125448E-2"/>
          <c:y val="0.10903829424219527"/>
          <c:w val="0.49331552641830939"/>
          <c:h val="0.77261570686153724"/>
        </c:manualLayout>
      </c:layout>
      <c:pie3DChart>
        <c:varyColors val="1"/>
        <c:ser>
          <c:idx val="0"/>
          <c:order val="0"/>
          <c:explosion val="25"/>
          <c:dPt>
            <c:idx val="2"/>
            <c:bubble3D val="0"/>
            <c:spPr>
              <a:solidFill>
                <a:srgbClr val="003399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17822494888301862"/>
                  <c:y val="-0.1841350881077637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dirty="0"/>
                      <a:t>56</a:t>
                    </a:r>
                    <a:r>
                      <a:rPr lang="en-US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/>
                      <a:t>4%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2"/>
              <c:layout>
                <c:manualLayout>
                  <c:x val="0.19516246806241247"/>
                  <c:y val="5.9212758737699267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dirty="0"/>
                      <a:t>23</a:t>
                    </a:r>
                    <a:r>
                      <a:rPr lang="en-US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3"/>
              <c:layout>
                <c:manualLayout>
                  <c:x val="6.8640532670026538E-2"/>
                  <c:y val="-7.8506303834560504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dirty="0"/>
                      <a:t>17</a:t>
                    </a:r>
                    <a:r>
                      <a:rPr lang="en-US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Лист1!$A$59:$A$62</c:f>
              <c:strCache>
                <c:ptCount val="4"/>
                <c:pt idx="0">
                  <c:v>Военнослужащие с дифференцированной ЭС</c:v>
                </c:pt>
                <c:pt idx="1">
                  <c:v>Военнослужащие с амбивалентностью ЭС</c:v>
                </c:pt>
                <c:pt idx="2">
                  <c:v>Военнослужащий с инверсиями ЭС</c:v>
                </c:pt>
                <c:pt idx="3">
                  <c:v>Амбивалентно-инвертированная  ЭС</c:v>
                </c:pt>
              </c:strCache>
            </c:strRef>
          </c:cat>
          <c:val>
            <c:numRef>
              <c:f>Лист1!$B$59:$B$62</c:f>
              <c:numCache>
                <c:formatCode>0.00%</c:formatCode>
                <c:ptCount val="4"/>
                <c:pt idx="0">
                  <c:v>0.41700000000000031</c:v>
                </c:pt>
                <c:pt idx="1">
                  <c:v>4.1000000000000002E-2</c:v>
                </c:pt>
                <c:pt idx="2">
                  <c:v>0.29200000000000031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1F-6945-8D92-4E5245E54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681399207846938"/>
          <c:y val="0.13555538740920126"/>
          <c:w val="0.43995101121228269"/>
          <c:h val="0.67483542675544916"/>
        </c:manualLayout>
      </c:layout>
      <c:overlay val="0"/>
      <c:txPr>
        <a:bodyPr/>
        <a:lstStyle/>
        <a:p>
          <a:pPr>
            <a:defRPr sz="1100" b="1"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227E372-F408-430F-947F-833B423F5CA9}" type="datetimeFigureOut">
              <a:rPr lang="ru-RU"/>
              <a:pPr>
                <a:defRPr/>
              </a:pPr>
              <a:t>23.06.2022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102C935-C512-486E-8161-966409EF4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3138"/>
            <a:fld id="{69D77FF8-AFFB-40E3-A7D7-E7D65C106C17}" type="slidenum">
              <a:rPr lang="ru-RU">
                <a:solidFill>
                  <a:srgbClr val="000000"/>
                </a:solidFill>
              </a:rPr>
              <a:pPr defTabSz="973138"/>
              <a:t>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7388"/>
            <a:ext cx="4567237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38638"/>
            <a:ext cx="5032375" cy="4121150"/>
          </a:xfrm>
          <a:noFill/>
        </p:spPr>
        <p:txBody>
          <a:bodyPr wrap="square" lIns="98426" tIns="49214" rIns="98426" bIns="4921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02C935-C512-486E-8161-966409EF47D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70FCE09-7E66-4FF1-8380-D3E46DE59D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5355C-78B4-491E-86E7-5509429642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31CA2-4E93-49AE-9B69-97B96A36DC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9AA1024-E821-41AF-896A-C5CDD22E48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F67BB-B38B-4775-9D57-47A7DBF553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24CA1-C0DD-42AA-9D06-56DE8B3895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6BEDDC7B-6369-4581-BEAC-2894DAD270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01B3F-0BEF-420B-9874-6739D182CB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08F83-B8DC-4E71-8CE3-61D82ECE87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3D44D-6607-4BA2-A3D9-90A2F58A36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DF293-DC15-487E-872E-4E0F4D2397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954E267-DC29-430A-A25B-70DF6F9538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0.png" /><Relationship Id="rId4" Type="http://schemas.openxmlformats.org/officeDocument/2006/relationships/image" Target="../media/image29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chart" Target="../charts/chart4.xml" /><Relationship Id="rId5" Type="http://schemas.openxmlformats.org/officeDocument/2006/relationships/chart" Target="../charts/chart3.xml" /><Relationship Id="rId4" Type="http://schemas.openxmlformats.org/officeDocument/2006/relationships/chart" Target="../charts/char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.jpeg" /><Relationship Id="rId4" Type="http://schemas.openxmlformats.org/officeDocument/2006/relationships/image" Target="../media/image6.gif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jpe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gif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2.png" /><Relationship Id="rId5" Type="http://schemas.openxmlformats.org/officeDocument/2006/relationships/image" Target="../media/image21.png" /><Relationship Id="rId4" Type="http://schemas.openxmlformats.org/officeDocument/2006/relationships/image" Target="../media/image20.gif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6.png" /><Relationship Id="rId4" Type="http://schemas.openxmlformats.org/officeDocument/2006/relationships/image" Target="../media/image2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 descr="Газетная бумага"/>
          <p:cNvSpPr>
            <a:spLocks noChangeArrowheads="1"/>
          </p:cNvSpPr>
          <p:nvPr/>
        </p:nvSpPr>
        <p:spPr bwMode="auto">
          <a:xfrm>
            <a:off x="0" y="3857628"/>
            <a:ext cx="91440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ts val="2800"/>
              </a:lnSpc>
              <a:spcBef>
                <a:spcPts val="0"/>
              </a:spcBef>
            </a:pPr>
            <a:r>
              <a:rPr lang="ru-RU" sz="2800" b="1" dirty="0">
                <a:latin typeface="Arial Narrow" pitchFamily="34" charset="0"/>
              </a:rPr>
              <a:t>Тема: «Самооценка и проблемы психодиагностики. Технология </a:t>
            </a:r>
            <a:r>
              <a:rPr lang="ru-RU" sz="2800" b="1" dirty="0" err="1">
                <a:latin typeface="Arial Narrow" pitchFamily="34" charset="0"/>
              </a:rPr>
              <a:t>виброизображения</a:t>
            </a:r>
            <a:r>
              <a:rPr lang="ru-RU" sz="2800" b="1" dirty="0">
                <a:latin typeface="Arial Narrow" pitchFamily="34" charset="0"/>
              </a:rPr>
              <a:t> как способ повышения объективности психологических исследований»</a:t>
            </a:r>
          </a:p>
        </p:txBody>
      </p:sp>
      <p:sp>
        <p:nvSpPr>
          <p:cNvPr id="3075" name="Text Box 133"/>
          <p:cNvSpPr txBox="1">
            <a:spLocks noChangeArrowheads="1"/>
          </p:cNvSpPr>
          <p:nvPr/>
        </p:nvSpPr>
        <p:spPr bwMode="auto">
          <a:xfrm>
            <a:off x="0" y="5794375"/>
            <a:ext cx="9144000" cy="819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ru-RU" b="1" dirty="0">
                <a:latin typeface="Arial Narrow" pitchFamily="34" charset="0"/>
              </a:rPr>
              <a:t>Профессор кафедры ВПР в В(С), кандидат психологических наук, доцент Шевченко В.И.</a:t>
            </a:r>
          </a:p>
          <a:p>
            <a:pPr algn="ctr" eaLnBrk="0" hangingPunct="0"/>
            <a:r>
              <a:rPr lang="ru-RU" b="1" dirty="0">
                <a:latin typeface="Arial Narrow" pitchFamily="34" charset="0"/>
              </a:rPr>
              <a:t>Преподаватель кафедры ВПР в В(С), кандидат психологических наук, </a:t>
            </a:r>
          </a:p>
          <a:p>
            <a:pPr algn="ctr" eaLnBrk="0" hangingPunct="0"/>
            <a:r>
              <a:rPr lang="ru-RU" b="1" dirty="0">
                <a:latin typeface="Arial Narrow" pitchFamily="34" charset="0"/>
              </a:rPr>
              <a:t>доцент  ОРЕХОВА О. А.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5664200"/>
            <a:ext cx="9144000" cy="0"/>
          </a:xfrm>
          <a:prstGeom prst="line">
            <a:avLst/>
          </a:prstGeom>
          <a:ln w="76200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2" descr="флагГ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142984"/>
            <a:ext cx="4071938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08F83-B8DC-4E71-8CE3-61D82ECE871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14290"/>
            <a:ext cx="850112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ts val="18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Военный Учебный Научный Центр Военно-Морского Флота</a:t>
            </a:r>
          </a:p>
          <a:p>
            <a:pPr algn="ctr" eaLnBrk="0" hangingPunct="0">
              <a:lnSpc>
                <a:spcPts val="18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«Военно-морская академия  </a:t>
            </a:r>
          </a:p>
          <a:p>
            <a:pPr algn="ctr" eaLnBrk="0" hangingPunct="0">
              <a:lnSpc>
                <a:spcPts val="1800"/>
              </a:lnSpc>
              <a:defRPr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имени Адмирала Флота Советского Союза Н.Г.  Кузнецова»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928694"/>
          </a:xfrm>
        </p:spPr>
        <p:txBody>
          <a:bodyPr>
            <a:normAutofit/>
          </a:bodyPr>
          <a:lstStyle/>
          <a:p>
            <a:pPr lvl="0" algn="ctr" fontAlgn="base">
              <a:lnSpc>
                <a:spcPts val="1600"/>
              </a:lnSpc>
              <a:spcAft>
                <a:spcPct val="0"/>
              </a:spcAft>
            </a:pP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Эмоционально-характерологический базис </a:t>
            </a:r>
            <a:r>
              <a:rPr lang="ru-RU" sz="1600" cap="none" dirty="0">
                <a:solidFill>
                  <a:schemeClr val="tx1"/>
                </a:solidFill>
                <a:latin typeface="Arial Narrow" pitchFamily="34" charset="0"/>
              </a:rPr>
              <a:t>военнослужащих с различными</a:t>
            </a:r>
            <a:br>
              <a:rPr lang="ru-RU" sz="1600" cap="none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1600" cap="none" dirty="0">
                <a:solidFill>
                  <a:schemeClr val="tx1"/>
                </a:solidFill>
                <a:latin typeface="Arial Narrow" pitchFamily="34" charset="0"/>
              </a:rPr>
              <a:t>типами эмоциональной сферы  на основе </a:t>
            </a:r>
            <a:r>
              <a:rPr lang="ru-RU" sz="1600" cap="none" dirty="0"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цветовых выборов на основе характерных предпочтений выделенных  типов эмоциональной сферы военнослужащих</a:t>
            </a:r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49AA1024-E821-41AF-896A-C5CDD22E48A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3071810"/>
            <a:ext cx="90011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8000" marR="0" lvl="0" indent="457200" algn="just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Офицеры с 1 типом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характеризуются стремлением к 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самоуважению и уважению окружающих. </a:t>
            </a:r>
          </a:p>
          <a:p>
            <a:pPr marL="108000" marR="0" lvl="0" indent="457200" algn="just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А упорство в отстаивании собственных установок смягчается установкой на избегание конфликта и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самоконтролем со стороны моральных установок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786190"/>
            <a:ext cx="9001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457200" algn="just">
              <a:lnSpc>
                <a:spcPts val="1600"/>
              </a:lnSpc>
            </a:pPr>
            <a:r>
              <a:rPr lang="ru-RU" sz="1600" b="1" dirty="0">
                <a:latin typeface="Arial Narrow" pitchFamily="34" charset="0"/>
              </a:rPr>
              <a:t>Военнослужащие с эмоциональной сферой 2 типа ЭС </a:t>
            </a:r>
            <a:r>
              <a:rPr lang="ru-RU" sz="1600" dirty="0">
                <a:latin typeface="Arial Narrow" pitchFamily="34" charset="0"/>
              </a:rPr>
              <a:t>с отсутствием четкой дифференциации  положительных и отрицательных эмоций характеризуются конфликтным сочетанием разнонаправленных тенденций – </a:t>
            </a:r>
            <a:r>
              <a:rPr lang="ru-RU" sz="1600" b="1" dirty="0">
                <a:latin typeface="Arial Narrow" pitchFamily="34" charset="0"/>
              </a:rPr>
              <a:t>высокой мотивации избегания неуспеха и мотивации достижения. 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4500570"/>
            <a:ext cx="90011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8000" marR="0" lvl="0" indent="457200" algn="just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Военнослужащие 3 типа ЭС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с наличием инверсий характеризуется обратной дифференциацией положительных и отрицательных эмоций. Поэтому внешний рисунок цветовых предпочтений внешне схож с военнослужащими с дифференциацией эмоций, хотя и может отличается, с одной стороны интенсивностью проявления эмоциональных проявлений, с другой – отсутствием контроля со стороны моральных установок (наличие эмоционально-нравственной дезориентацией и перспективами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аддиктивного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поведения и эмоционального выгорания).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5786454"/>
            <a:ext cx="9001156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8000" marR="0" lvl="0" indent="457200" algn="just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Активность носит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военнослужащих со 4 типом ЭС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недостаточно целенаправленный характер, что затрудняет разрешение конфликтной ситуации, истоки которой не полностью осознаются,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а избыточная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эмотивность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(тревожность) мешает рассудочному овладению ситуацией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 Поступки лишены планомерности и продуманности,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решения могут быть опрометчивы, иррациональны.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18192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14290"/>
            <a:ext cx="18478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14290"/>
            <a:ext cx="18288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14290"/>
            <a:ext cx="18383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8" grpId="0"/>
      <p:bldP spid="28675" grpId="0"/>
      <p:bldP spid="286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49AA1024-E821-41AF-896A-C5CDD22E48A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4643438" y="3286124"/>
          <a:ext cx="4286280" cy="2285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428596" y="357166"/>
          <a:ext cx="3857652" cy="252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0" y="2928934"/>
          <a:ext cx="48577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714876" y="428604"/>
          <a:ext cx="4214842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0" y="5643578"/>
            <a:ext cx="88582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457200" algn="just">
              <a:lnSpc>
                <a:spcPts val="1500"/>
              </a:lnSpc>
            </a:pPr>
            <a:r>
              <a:rPr lang="ru-RU" sz="1600" dirty="0">
                <a:latin typeface="Arial Narrow" pitchFamily="34" charset="0"/>
              </a:rPr>
              <a:t>Интегральные показатели склонностей военнослужащих к </a:t>
            </a:r>
            <a:r>
              <a:rPr lang="ru-RU" sz="1600" dirty="0" err="1">
                <a:latin typeface="Arial Narrow" pitchFamily="34" charset="0"/>
              </a:rPr>
              <a:t>девиантным</a:t>
            </a:r>
            <a:r>
              <a:rPr lang="ru-RU" sz="1600" dirty="0">
                <a:latin typeface="Arial Narrow" pitchFamily="34" charset="0"/>
              </a:rPr>
              <a:t> формам поведения (оружие, наркотики, суицид), вычисленные при помощи алгоритма расчета групп риска </a:t>
            </a:r>
            <a:r>
              <a:rPr lang="ru-RU" sz="1600" dirty="0" err="1">
                <a:latin typeface="Arial Narrow" pitchFamily="34" charset="0"/>
              </a:rPr>
              <a:t>девиантного</a:t>
            </a:r>
            <a:r>
              <a:rPr lang="ru-RU" sz="1600" dirty="0">
                <a:latin typeface="Arial Narrow" pitchFamily="34" charset="0"/>
              </a:rPr>
              <a:t> поведения, противоправных действий на основе программ </a:t>
            </a:r>
            <a:r>
              <a:rPr lang="en-US" sz="1600" dirty="0" err="1">
                <a:latin typeface="Arial Narrow" pitchFamily="34" charset="0"/>
              </a:rPr>
              <a:t>VibraMI</a:t>
            </a:r>
            <a:r>
              <a:rPr lang="ru-RU" sz="1600" dirty="0">
                <a:latin typeface="Arial Narrow" pitchFamily="34" charset="0"/>
              </a:rPr>
              <a:t> и </a:t>
            </a:r>
            <a:r>
              <a:rPr lang="ru-RU" sz="1600" dirty="0" err="1">
                <a:latin typeface="Arial Narrow" pitchFamily="34" charset="0"/>
              </a:rPr>
              <a:t>VibraNLP</a:t>
            </a:r>
            <a:r>
              <a:rPr lang="ru-RU" sz="1600" dirty="0">
                <a:latin typeface="Arial Narrow" pitchFamily="34" charset="0"/>
              </a:rPr>
              <a:t>. </a:t>
            </a:r>
            <a:r>
              <a:rPr lang="ru-RU" sz="1600" dirty="0"/>
              <a:t>Минкин, 2007; 2020 Николаенко, 2020, </a:t>
            </a:r>
            <a:endParaRPr lang="ru-RU" sz="1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4" grpId="0">
        <p:bldAsOne/>
      </p:bldGraphic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000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400" dirty="0"/>
              <a:t>С исследованиями подробнее можно ознакомиться: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714356"/>
            <a:ext cx="8443914" cy="59293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lnSpc>
                <a:spcPts val="1700"/>
              </a:lnSpc>
              <a:spcBef>
                <a:spcPts val="600"/>
              </a:spcBef>
              <a:defRPr/>
            </a:pPr>
            <a:endParaRPr lang="ru-RU" sz="1800" b="1" dirty="0">
              <a:latin typeface="Arial Narrow" pitchFamily="34" charset="0"/>
            </a:endParaRPr>
          </a:p>
          <a:p>
            <a:pPr eaLnBrk="1" hangingPunct="1">
              <a:lnSpc>
                <a:spcPts val="1700"/>
              </a:lnSpc>
              <a:spcBef>
                <a:spcPts val="600"/>
              </a:spcBef>
              <a:buFont typeface="Wingdings" pitchFamily="2" charset="2"/>
              <a:buAutoNum type="arabicPeriod"/>
              <a:defRPr/>
            </a:pPr>
            <a:r>
              <a:rPr lang="ru-RU" sz="1800" b="1" dirty="0">
                <a:latin typeface="Arial Narrow" pitchFamily="34" charset="0"/>
              </a:rPr>
              <a:t>Процессы дифференциации, амбивалентности и инверсии эмоций как особенности развития эмоциональной сферы детей разного возраста и пола. В журнале Вестник СПбГУ. Серия 6., </a:t>
            </a:r>
            <a:r>
              <a:rPr lang="ru-RU" sz="1800" b="1" dirty="0" err="1">
                <a:latin typeface="Arial Narrow" pitchFamily="34" charset="0"/>
              </a:rPr>
              <a:t>вып</a:t>
            </a:r>
            <a:r>
              <a:rPr lang="ru-RU" sz="1800" b="1" dirty="0">
                <a:latin typeface="Arial Narrow" pitchFamily="34" charset="0"/>
              </a:rPr>
              <a:t>. № 2., часть 2. –  СПб., 2007. – С. 43 - 47      </a:t>
            </a:r>
          </a:p>
          <a:p>
            <a:pPr eaLnBrk="1" hangingPunct="1">
              <a:lnSpc>
                <a:spcPts val="1700"/>
              </a:lnSpc>
              <a:spcBef>
                <a:spcPts val="600"/>
              </a:spcBef>
              <a:buFont typeface="Wingdings" pitchFamily="2" charset="2"/>
              <a:buAutoNum type="arabicPeriod"/>
              <a:defRPr/>
            </a:pPr>
            <a:r>
              <a:rPr lang="ru-RU" sz="1800" b="1" dirty="0">
                <a:latin typeface="Arial Narrow" pitchFamily="34" charset="0"/>
              </a:rPr>
              <a:t>Методика «Домики». Диагностика дифференциации эмоциональной сферы ребенка. СПб.: ИМАТОН, 2007, 104 с. </a:t>
            </a:r>
          </a:p>
          <a:p>
            <a:pPr eaLnBrk="1" hangingPunct="1">
              <a:lnSpc>
                <a:spcPts val="1700"/>
              </a:lnSpc>
              <a:spcBef>
                <a:spcPts val="600"/>
              </a:spcBef>
              <a:buFont typeface="Wingdings" pitchFamily="2" charset="2"/>
              <a:buAutoNum type="arabicPeriod"/>
              <a:defRPr/>
            </a:pPr>
            <a:r>
              <a:rPr lang="ru-RU" sz="1800" b="1" dirty="0">
                <a:latin typeface="Arial Narrow" pitchFamily="34" charset="0"/>
              </a:rPr>
              <a:t>Типология и диагностика дифференциации эмоциональной сферы военнослужащих. Петродворец, ВМИРЭ 2009.</a:t>
            </a:r>
          </a:p>
          <a:p>
            <a:pPr eaLnBrk="1" hangingPunct="1">
              <a:lnSpc>
                <a:spcPts val="1700"/>
              </a:lnSpc>
              <a:spcBef>
                <a:spcPts val="1200"/>
              </a:spcBef>
              <a:buFont typeface="Wingdings" pitchFamily="2" charset="2"/>
              <a:buAutoNum type="arabicPeriod"/>
              <a:defRPr/>
            </a:pPr>
            <a:r>
              <a:rPr lang="ru-RU" sz="1800" b="1" dirty="0">
                <a:latin typeface="Arial Narrow" pitchFamily="34" charset="0"/>
              </a:rPr>
              <a:t>Типология эмоционального развития и проблема агрессивности военнослужащих. В сб. Военная радиоэлектроника: опыт использования и проблемы, подготовка специалистов. 9 научно-техническая конференция (межвузовская), Петродворец, ВМИРЭ 2008. часть </a:t>
            </a:r>
            <a:r>
              <a:rPr lang="en-US" sz="1800" b="1" dirty="0">
                <a:latin typeface="Arial Narrow" pitchFamily="34" charset="0"/>
              </a:rPr>
              <a:t>I</a:t>
            </a:r>
            <a:r>
              <a:rPr lang="ru-RU" sz="1800" b="1" dirty="0">
                <a:latin typeface="Arial Narrow" pitchFamily="34" charset="0"/>
              </a:rPr>
              <a:t> С.169-177 </a:t>
            </a:r>
          </a:p>
          <a:p>
            <a:pPr eaLnBrk="1" hangingPunct="1">
              <a:lnSpc>
                <a:spcPts val="1700"/>
              </a:lnSpc>
              <a:spcBef>
                <a:spcPts val="600"/>
              </a:spcBef>
              <a:buFont typeface="Wingdings" pitchFamily="2" charset="2"/>
              <a:buAutoNum type="arabicPeriod"/>
              <a:defRPr/>
            </a:pPr>
            <a:r>
              <a:rPr lang="ru-RU" sz="1800" b="1" dirty="0">
                <a:latin typeface="Arial Narrow" pitchFamily="34" charset="0"/>
              </a:rPr>
              <a:t>Цветовая диагностика эмоций. Типология развития. СПб.: Издательство «Речь», 2008, 176 с. </a:t>
            </a:r>
          </a:p>
          <a:p>
            <a:pPr eaLnBrk="1" hangingPunct="1">
              <a:lnSpc>
                <a:spcPts val="1700"/>
              </a:lnSpc>
              <a:spcBef>
                <a:spcPts val="600"/>
              </a:spcBef>
              <a:buFont typeface="Wingdings" pitchFamily="2" charset="2"/>
              <a:buAutoNum type="arabicPeriod"/>
              <a:defRPr/>
            </a:pPr>
            <a:r>
              <a:rPr lang="ru-RU" sz="1800" b="1" dirty="0">
                <a:latin typeface="Arial Narrow" pitchFamily="34" charset="0"/>
              </a:rPr>
              <a:t>Цветовая диагностика эмоций ребенка. Практикум по психодиагностике. СПб.: Издательство «Речь», 2006. 112 с. </a:t>
            </a:r>
          </a:p>
          <a:p>
            <a:pPr>
              <a:lnSpc>
                <a:spcPts val="17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800" b="1" dirty="0">
                <a:latin typeface="Arial Narrow" pitchFamily="34" charset="0"/>
              </a:rPr>
              <a:t>Взаимодействие позитивных и негативных эмоций как система механизмов эмоциональной регуляции психических состояний военнослужащих// В журнале «Актуальные проблемы физической и специальной подготовки силовых структур». Научный рецензируемый журнал. СПб., С 203-207 № 1 (10) 2011г. </a:t>
            </a:r>
          </a:p>
          <a:p>
            <a:pPr>
              <a:lnSpc>
                <a:spcPts val="17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800" b="1" dirty="0">
                <a:latin typeface="Arial Narrow" pitchFamily="34" charset="0"/>
              </a:rPr>
              <a:t>К вопросу о влиянии механизмов эмоционального регулирования на проявления </a:t>
            </a:r>
            <a:r>
              <a:rPr lang="ru-RU" sz="1800" b="1" dirty="0" err="1">
                <a:latin typeface="Arial Narrow" pitchFamily="34" charset="0"/>
              </a:rPr>
              <a:t>дезадаптации</a:t>
            </a:r>
            <a:r>
              <a:rPr lang="ru-RU" sz="1800" b="1" dirty="0">
                <a:latin typeface="Arial Narrow" pitchFamily="34" charset="0"/>
              </a:rPr>
              <a:t> и доминирующих состояний у военнослужащих. Там  же С 208-213</a:t>
            </a:r>
          </a:p>
          <a:p>
            <a:pPr eaLnBrk="1" hangingPunct="1">
              <a:lnSpc>
                <a:spcPts val="1700"/>
              </a:lnSpc>
              <a:spcBef>
                <a:spcPts val="600"/>
              </a:spcBef>
              <a:buFont typeface="Wingdings" pitchFamily="2" charset="2"/>
              <a:buAutoNum type="arabicPeriod"/>
              <a:defRPr/>
            </a:pPr>
            <a:endParaRPr lang="ru-RU" sz="1800" b="1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49AA1024-E821-41AF-896A-C5CDD22E48A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071678"/>
            <a:ext cx="7140922" cy="79690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>
                <a:latin typeface="Arial Narrow" pitchFamily="34" charset="0"/>
              </a:rPr>
              <a:t>В.Н. Дружинин  рассматривал  связь  уровней психического отражения  и способов их измерения</a:t>
            </a:r>
            <a:endParaRPr lang="ru-RU" sz="1600" dirty="0">
              <a:latin typeface="Arial Narrow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857496"/>
          <a:ext cx="8720166" cy="3729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3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Название уровня (функция)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Отношение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Способ описания данных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8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Физиологический уровень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жизнеобеспечение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299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Психофизиологический уровень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психической регуляции, регуляция движений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субсенсорные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психические, процессы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шкалы отношений и интервалов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611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Уровень уникальной индивидуальности, регуляция жизнедеятельности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психика и жизненный путь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уникальная целостная индивидуальная психика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сходства (размытые классификации) и описание отдельных случаев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785794"/>
            <a:ext cx="871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1800"/>
              </a:lnSpc>
            </a:pPr>
            <a:r>
              <a:rPr lang="ru-RU" dirty="0"/>
              <a:t>И психологические измерения теряют точность с ростом уровня психического отражения. Практически все личностные </a:t>
            </a:r>
            <a:r>
              <a:rPr lang="ru-RU" dirty="0" err="1"/>
              <a:t>опросники</a:t>
            </a:r>
            <a:r>
              <a:rPr lang="ru-RU" dirty="0"/>
              <a:t> и анкетные методики строятся на основе самооценки. Встает вопрос о достоверности психологических данных полученных подобным образом. Поэтому все психодиагностические измерения на уровне личности являются самими слабыми.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57166"/>
            <a:ext cx="8358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1800"/>
              </a:lnSpc>
            </a:pPr>
            <a:r>
              <a:rPr lang="ru-RU" b="1" dirty="0">
                <a:latin typeface="Arial Narrow" pitchFamily="34" charset="0"/>
              </a:rPr>
              <a:t>Одной из основополагающих проблем психологии является проблема психодиагностики – проблема измерений в психологии.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7"/>
            <a:ext cx="8858312" cy="1071569"/>
          </a:xfrm>
        </p:spPr>
        <p:txBody>
          <a:bodyPr>
            <a:normAutofit/>
          </a:bodyPr>
          <a:lstStyle/>
          <a:p>
            <a:pPr marL="0" indent="342900" algn="just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1800" b="1" dirty="0">
                <a:latin typeface="Arial Narrow" pitchFamily="34" charset="0"/>
              </a:rPr>
              <a:t>Гипотеза:</a:t>
            </a:r>
            <a:r>
              <a:rPr lang="ru-RU" sz="1800" dirty="0">
                <a:latin typeface="Arial Narrow" pitchFamily="34" charset="0"/>
              </a:rPr>
              <a:t> мы предполагаем, что использование проективного подхода и технологии </a:t>
            </a:r>
            <a:r>
              <a:rPr lang="ru-RU" sz="1800" dirty="0" err="1">
                <a:latin typeface="Arial Narrow" pitchFamily="34" charset="0"/>
              </a:rPr>
              <a:t>виброизображения</a:t>
            </a:r>
            <a:r>
              <a:rPr lang="ru-RU" sz="1800" dirty="0">
                <a:latin typeface="Arial Narrow" pitchFamily="34" charset="0"/>
              </a:rPr>
              <a:t> не только дают возможность повысить </a:t>
            </a:r>
            <a:r>
              <a:rPr lang="ru-RU" sz="1800" b="1" dirty="0">
                <a:latin typeface="Arial Narrow" pitchFamily="34" charset="0"/>
              </a:rPr>
              <a:t>достоверность психологических исследований, но и дают ключ к интерпретациям и применению полученных психологических данных.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A1024-E821-41AF-896A-C5CDD22E48A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28604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Arial Narrow" pitchFamily="34" charset="0"/>
              </a:rPr>
              <a:t>Цель исследования: </a:t>
            </a:r>
            <a:r>
              <a:rPr lang="ru-RU" dirty="0">
                <a:latin typeface="Arial Narrow" pitchFamily="34" charset="0"/>
              </a:rPr>
              <a:t>показать возможности психодиагностики с использованием проективного подхода и технологии </a:t>
            </a:r>
            <a:r>
              <a:rPr lang="ru-RU" dirty="0" err="1">
                <a:latin typeface="Arial Narrow" pitchFamily="34" charset="0"/>
              </a:rPr>
              <a:t>виброизображения</a:t>
            </a:r>
            <a:r>
              <a:rPr lang="ru-RU" dirty="0">
                <a:latin typeface="Arial Narrow" pitchFamily="34" charset="0"/>
              </a:rPr>
              <a:t> как способов повышения объективности психологических исследований.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50043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342900" algn="just">
              <a:lnSpc>
                <a:spcPts val="1800"/>
              </a:lnSpc>
              <a:spcBef>
                <a:spcPts val="0"/>
              </a:spcBef>
              <a:buNone/>
            </a:pPr>
            <a:r>
              <a:rPr lang="ru-RU" dirty="0">
                <a:latin typeface="Arial Narrow" pitchFamily="34" charset="0"/>
              </a:rPr>
              <a:t>Методики:</a:t>
            </a:r>
          </a:p>
          <a:p>
            <a:pPr marL="108000" indent="342900" algn="just">
              <a:lnSpc>
                <a:spcPts val="1800"/>
              </a:lnSpc>
              <a:spcBef>
                <a:spcPts val="0"/>
              </a:spcBef>
              <a:buNone/>
            </a:pPr>
            <a:r>
              <a:rPr lang="ru-RU" dirty="0">
                <a:latin typeface="Arial Narrow" pitchFamily="34" charset="0"/>
              </a:rPr>
              <a:t>Технология </a:t>
            </a:r>
            <a:r>
              <a:rPr lang="ru-RU" dirty="0" err="1">
                <a:latin typeface="Arial Narrow" pitchFamily="34" charset="0"/>
              </a:rPr>
              <a:t>виброизображения</a:t>
            </a:r>
            <a:r>
              <a:rPr lang="ru-RU" dirty="0">
                <a:latin typeface="Arial Narrow" pitchFamily="34" charset="0"/>
              </a:rPr>
              <a:t> использовались для получения многомерных характеристик психофизиологических состояний (ПФС) военнослужащих. </a:t>
            </a:r>
          </a:p>
          <a:p>
            <a:pPr marL="108000" indent="342900" algn="just">
              <a:lnSpc>
                <a:spcPts val="1800"/>
              </a:lnSpc>
              <a:spcBef>
                <a:spcPts val="0"/>
              </a:spcBef>
              <a:buNone/>
            </a:pPr>
            <a:r>
              <a:rPr lang="ru-RU" dirty="0">
                <a:latin typeface="Arial Narrow" pitchFamily="34" charset="0"/>
              </a:rPr>
              <a:t>Методики:</a:t>
            </a:r>
          </a:p>
          <a:p>
            <a:pPr marL="108000" indent="342900" algn="just">
              <a:lnSpc>
                <a:spcPts val="1800"/>
              </a:lnSpc>
              <a:spcBef>
                <a:spcPts val="0"/>
              </a:spcBef>
              <a:buNone/>
            </a:pPr>
            <a:r>
              <a:rPr lang="ru-RU" dirty="0">
                <a:latin typeface="Arial Narrow" pitchFamily="34" charset="0"/>
              </a:rPr>
              <a:t>1. </a:t>
            </a:r>
            <a:r>
              <a:rPr lang="en-US" dirty="0" err="1">
                <a:latin typeface="Arial Narrow" pitchFamily="34" charset="0"/>
              </a:rPr>
              <a:t>VibraMI</a:t>
            </a:r>
            <a:r>
              <a:rPr lang="ru-RU" dirty="0">
                <a:latin typeface="Arial Narrow" pitchFamily="34" charset="0"/>
              </a:rPr>
              <a:t> – программа, на базе технологии </a:t>
            </a:r>
            <a:r>
              <a:rPr lang="ru-RU" dirty="0" err="1">
                <a:latin typeface="Arial Narrow" pitchFamily="34" charset="0"/>
              </a:rPr>
              <a:t>виброизображения</a:t>
            </a:r>
            <a:r>
              <a:rPr lang="ru-RU" dirty="0">
                <a:latin typeface="Arial Narrow" pitchFamily="34" charset="0"/>
              </a:rPr>
              <a:t> (Минкин, 2007; 2020), позволяет получит профиль множественного интеллекта.  (Минкин, Николаенко, 2017).</a:t>
            </a:r>
          </a:p>
          <a:p>
            <a:pPr marL="108000" indent="342900" algn="just">
              <a:lnSpc>
                <a:spcPts val="1800"/>
              </a:lnSpc>
              <a:spcBef>
                <a:spcPts val="0"/>
              </a:spcBef>
              <a:buNone/>
            </a:pPr>
            <a:r>
              <a:rPr lang="ru-RU" dirty="0">
                <a:latin typeface="Arial Narrow" pitchFamily="34" charset="0"/>
              </a:rPr>
              <a:t>2. </a:t>
            </a:r>
            <a:r>
              <a:rPr lang="ru-RU" dirty="0" err="1">
                <a:latin typeface="Arial Narrow" pitchFamily="34" charset="0"/>
              </a:rPr>
              <a:t>VibraNLP</a:t>
            </a:r>
            <a:r>
              <a:rPr lang="ru-RU" dirty="0">
                <a:latin typeface="Arial Narrow" pitchFamily="34" charset="0"/>
              </a:rPr>
              <a:t> – программа, на базе технологии </a:t>
            </a:r>
            <a:r>
              <a:rPr lang="ru-RU" dirty="0" err="1">
                <a:latin typeface="Arial Narrow" pitchFamily="34" charset="0"/>
              </a:rPr>
              <a:t>виброизображения</a:t>
            </a:r>
            <a:r>
              <a:rPr lang="ru-RU" dirty="0">
                <a:latin typeface="Arial Narrow" pitchFamily="34" charset="0"/>
              </a:rPr>
              <a:t>; психологический и психофизиологический </a:t>
            </a:r>
            <a:r>
              <a:rPr lang="ru-RU" dirty="0" err="1">
                <a:latin typeface="Arial Narrow" pitchFamily="34" charset="0"/>
              </a:rPr>
              <a:t>профайлинг</a:t>
            </a:r>
            <a:r>
              <a:rPr lang="ru-RU" dirty="0">
                <a:latin typeface="Arial Narrow" pitchFamily="34" charset="0"/>
              </a:rPr>
              <a:t> отклоняющегося поведения (Николаенко, 2020, 2021).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428868"/>
            <a:ext cx="900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342900" algn="just">
              <a:lnSpc>
                <a:spcPts val="1800"/>
              </a:lnSpc>
              <a:spcBef>
                <a:spcPts val="0"/>
              </a:spcBef>
              <a:buNone/>
            </a:pPr>
            <a:r>
              <a:rPr lang="ru-RU" dirty="0">
                <a:latin typeface="Arial Narrow" pitchFamily="34" charset="0"/>
              </a:rPr>
              <a:t>В исследовании приняли участие 48 офицеров, находящихся на повышении квалификации, разных категорий и возрастных групп от 23 до 46 лет. Все военнослужащие и имеют высшее инженерное образование, на время проведения исследования здоровы, исследование проходили добровольно.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643578"/>
            <a:ext cx="56435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8000" marR="0" lvl="0" indent="450850" algn="just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4. Анкета самооценки состояния (АСС) – направлена на оценку субъективного самочувствия и наличия соматических жалоб у военнослужащих на этапах боевой деятельности.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00504"/>
            <a:ext cx="8929718" cy="1785950"/>
          </a:xfrm>
        </p:spPr>
        <p:txBody>
          <a:bodyPr>
            <a:normAutofit/>
          </a:bodyPr>
          <a:lstStyle/>
          <a:p>
            <a:pPr marL="108000" indent="457200" algn="just">
              <a:lnSpc>
                <a:spcPts val="1800"/>
              </a:lnSpc>
              <a:spcBef>
                <a:spcPts val="200"/>
              </a:spcBef>
              <a:buFontTx/>
              <a:buNone/>
              <a:defRPr/>
            </a:pPr>
            <a:r>
              <a:rPr lang="ru-RU" sz="1800" b="1" dirty="0">
                <a:effectLst/>
                <a:latin typeface="Arial Narrow" pitchFamily="34" charset="0"/>
              </a:rPr>
              <a:t>Фактически при помощи данной методики нами исследуются 3 уровня эмоционального реагирования :</a:t>
            </a:r>
          </a:p>
          <a:p>
            <a:pPr marL="108000" indent="457200" algn="just">
              <a:lnSpc>
                <a:spcPts val="1800"/>
              </a:lnSpc>
              <a:spcBef>
                <a:spcPts val="200"/>
              </a:spcBef>
              <a:buFont typeface="+mj-lt"/>
              <a:buAutoNum type="arabicPeriod"/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Исследование эмоционального тона ощущений. Определяется  эмоционально-характерологический базис личности (М.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Люшер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);</a:t>
            </a:r>
          </a:p>
          <a:p>
            <a:pPr marL="108000" indent="457200" algn="just">
              <a:lnSpc>
                <a:spcPts val="1800"/>
              </a:lnSpc>
              <a:spcBef>
                <a:spcPts val="200"/>
              </a:spcBef>
              <a:buFont typeface="+mj-lt"/>
              <a:buAutoNum type="arabicPeriod"/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Исследование дифференциации положительных и отрицательных социальных эмоций (О. Орехова,: семантический дифференциал);</a:t>
            </a:r>
          </a:p>
          <a:p>
            <a:pPr marL="108000" indent="457200" algn="just">
              <a:lnSpc>
                <a:spcPts val="1800"/>
              </a:lnSpc>
              <a:spcBef>
                <a:spcPts val="200"/>
              </a:spcBef>
              <a:buFont typeface="+mj-lt"/>
              <a:buAutoNum type="arabicPeriod"/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Исследование эмоциональных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деятельностных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отношений (А. Эткинд)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49AA1024-E821-41AF-896A-C5CDD22E48A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0" y="285728"/>
            <a:ext cx="8929718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8000" indent="457200" algn="just">
              <a:lnSpc>
                <a:spcPts val="1800"/>
              </a:lnSpc>
              <a:spcBef>
                <a:spcPts val="0"/>
              </a:spcBef>
            </a:pPr>
            <a:r>
              <a:rPr lang="ru-RU" b="1" dirty="0">
                <a:latin typeface="Arial Narrow" pitchFamily="34" charset="0"/>
              </a:rPr>
              <a:t>Нами представляется методика </a:t>
            </a:r>
            <a:r>
              <a:rPr lang="ru-RU" b="1" dirty="0" err="1">
                <a:latin typeface="Arial Narrow" pitchFamily="34" charset="0"/>
              </a:rPr>
              <a:t>экспрэсс-диагностики</a:t>
            </a:r>
            <a:r>
              <a:rPr lang="ru-RU" b="1" dirty="0">
                <a:latin typeface="Arial Narrow" pitchFamily="34" charset="0"/>
              </a:rPr>
              <a:t> эмоциональных состояний военнослужащих.</a:t>
            </a:r>
          </a:p>
          <a:p>
            <a:pPr marL="108000" indent="457200" algn="just">
              <a:lnSpc>
                <a:spcPts val="1800"/>
              </a:lnSpc>
              <a:spcBef>
                <a:spcPts val="0"/>
              </a:spcBef>
            </a:pPr>
            <a:r>
              <a:rPr lang="ru-RU" b="1" dirty="0">
                <a:latin typeface="Arial Narrow" pitchFamily="34" charset="0"/>
              </a:rPr>
              <a:t>Методика адаптирована и внедрена на кафедре МПО СФ ВВМИРЭ им. А.С. Попова в 2009 г. </a:t>
            </a:r>
          </a:p>
          <a:p>
            <a:pPr marL="108000" indent="457200" algn="just">
              <a:lnSpc>
                <a:spcPts val="1800"/>
              </a:lnSpc>
              <a:spcBef>
                <a:spcPts val="0"/>
              </a:spcBef>
            </a:pPr>
            <a:r>
              <a:rPr lang="ru-RU" b="1" dirty="0">
                <a:latin typeface="Arial Narrow" pitchFamily="34" charset="0"/>
              </a:rPr>
              <a:t>В 2015 – утверждена как рационализаторское предложение и представляет собой комбинаторную инновацию, когда объединение нескольких известных блоков и подключение нового блока рождает качественно новый продукт.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0" y="5857868"/>
            <a:ext cx="628654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000" marR="0" lvl="0" indent="468000" algn="just" defTabSz="914400" rtl="0" eaLnBrk="0" fontAlgn="base" latinLnBrk="0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При этом, ключевым понятием методики  является дифференциации положительных и отрицательных эмоций эмоциональной сферы человека </a:t>
            </a:r>
          </a:p>
        </p:txBody>
      </p:sp>
      <p:pic>
        <p:nvPicPr>
          <p:cNvPr id="7" name="Picture 2" descr="Картинки по запросу эмоции ги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46" y="4857760"/>
            <a:ext cx="2357454" cy="228601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" name="Picture 5" descr="Картинки по запросу &quot;эмоци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071678"/>
            <a:ext cx="3142144" cy="1643074"/>
          </a:xfrm>
          <a:prstGeom prst="rect">
            <a:avLst/>
          </a:prstGeom>
          <a:noFill/>
        </p:spPr>
      </p:pic>
      <p:pic>
        <p:nvPicPr>
          <p:cNvPr id="10" name="Picture 24" descr="http://www.playcast.ru/uploads/2015/05/28/1376596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6286" y="2000240"/>
            <a:ext cx="3262335" cy="1835064"/>
          </a:xfrm>
          <a:prstGeom prst="rect">
            <a:avLst/>
          </a:prstGeom>
          <a:noFill/>
        </p:spPr>
      </p:pic>
      <p:pic>
        <p:nvPicPr>
          <p:cNvPr id="11" name="Picture 15" descr="https://services.tvzvezda.ru/news/forces/content/201611270637-dhjf.htm/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143116"/>
            <a:ext cx="2786082" cy="156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Картинки по запросу эмоции ги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928934"/>
            <a:ext cx="2357454" cy="228601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929718" cy="2285994"/>
          </a:xfrm>
        </p:spPr>
        <p:txBody>
          <a:bodyPr>
            <a:normAutofit/>
          </a:bodyPr>
          <a:lstStyle/>
          <a:p>
            <a:pPr marL="108000" indent="468000" algn="just">
              <a:lnSpc>
                <a:spcPts val="1800"/>
              </a:lnSpc>
              <a:spcBef>
                <a:spcPts val="200"/>
              </a:spcBef>
              <a:buNone/>
              <a:defRPr/>
            </a:pPr>
            <a:r>
              <a:rPr lang="ru-RU" sz="1800" b="1" dirty="0">
                <a:latin typeface="Arial Narrow" pitchFamily="34" charset="0"/>
              </a:rPr>
              <a:t>Эмоции непосредственно связаны с мотивами (А.Н. Леонтьев), по мнению П.К.Анохина, «именно благодаря эмоциям организм оказывается чрезвычайно выгодно приспособлен к окружающим условиям».</a:t>
            </a:r>
          </a:p>
          <a:p>
            <a:pPr marL="108000" indent="468000" algn="just">
              <a:lnSpc>
                <a:spcPts val="1800"/>
              </a:lnSpc>
              <a:spcBef>
                <a:spcPts val="200"/>
              </a:spcBef>
              <a:buFontTx/>
              <a:buNone/>
              <a:defRPr/>
            </a:pPr>
            <a:r>
              <a:rPr lang="ru-RU" sz="1800" b="1" dirty="0">
                <a:latin typeface="Arial Narrow" pitchFamily="34" charset="0"/>
              </a:rPr>
              <a:t>Эмоциональный компонент является наиболее скрытым и в привычных условиях проявляется слабо, придавая чувственную окраску принимаемым решениям и действиям.  Однако в экстремальных условиях влияние эмоционального компонента  на принятие решений и действий возрастает. </a:t>
            </a:r>
          </a:p>
          <a:p>
            <a:pPr marL="108000" indent="468000" algn="just">
              <a:lnSpc>
                <a:spcPts val="1800"/>
              </a:lnSpc>
              <a:spcBef>
                <a:spcPts val="200"/>
              </a:spcBef>
              <a:buFontTx/>
              <a:buNone/>
              <a:defRPr/>
            </a:pPr>
            <a:r>
              <a:rPr lang="ru-RU" sz="1800" b="1" dirty="0">
                <a:latin typeface="Arial Narrow" pitchFamily="34" charset="0"/>
              </a:rPr>
              <a:t>Фактически  эмоция может стать пусковым механизмом и основой для неадекватных реакций, решений и действий военнослужащего.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49AA1024-E821-41AF-896A-C5CDD22E48A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40973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ÐÐ°ÑÑÐ¸Ð½ÐºÐ¸ Ð¿Ð¾ Ð·Ð°Ð¿ÑÐ¾ÑÑ Ð°ÑÑÐµÐºÑ Ð²Ð¾ÐµÐ½Ð½Ð¾ÑÐ»ÑÐ¶Ð°ÑÐ¸Ñ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14752"/>
            <a:ext cx="414337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2875" y="6215082"/>
            <a:ext cx="9001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Arial Narrow" pitchFamily="34" charset="0"/>
              </a:rPr>
              <a:t>Что заставило военнослужащего открыть огонь по своим?</a:t>
            </a:r>
          </a:p>
        </p:txBody>
      </p:sp>
      <p:pic>
        <p:nvPicPr>
          <p:cNvPr id="7" name="Picture 4" descr="https://avatars.mds.yandex.net/get-zen_doc/916951/pub_5ac8f6e39e29a2658dfd642a_5ac8f73961049385b65f3cbb/scale_6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857760"/>
            <a:ext cx="3000404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857628"/>
            <a:ext cx="1539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2500306"/>
            <a:ext cx="90011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457200" algn="just">
              <a:lnSpc>
                <a:spcPts val="18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b="1" dirty="0">
                <a:latin typeface="Arial Narrow" pitchFamily="34" charset="0"/>
              </a:rPr>
              <a:t>Эмоция выполняет  регулирующие функции в системе психического.</a:t>
            </a:r>
          </a:p>
          <a:p>
            <a:pPr marL="144000" indent="457200" algn="just">
              <a:lnSpc>
                <a:spcPts val="18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b="1" dirty="0">
                <a:latin typeface="Arial Narrow" pitchFamily="34" charset="0"/>
              </a:rPr>
              <a:t>Сама эмоция является мишенью негативных воздействий профессиональной деятельности военнослужащих (эмоциональный стресс, эмоциональная </a:t>
            </a:r>
            <a:r>
              <a:rPr lang="ru-RU" b="1" dirty="0" err="1">
                <a:latin typeface="Arial Narrow" pitchFamily="34" charset="0"/>
              </a:rPr>
              <a:t>депривация</a:t>
            </a:r>
            <a:r>
              <a:rPr lang="ru-RU" b="1" dirty="0">
                <a:latin typeface="Arial Narrow" pitchFamily="34" charset="0"/>
              </a:rPr>
              <a:t>, эксплозивные реакции) .</a:t>
            </a:r>
          </a:p>
          <a:p>
            <a:pPr marL="144000" indent="457200" algn="just">
              <a:lnSpc>
                <a:spcPts val="1800"/>
              </a:lnSpc>
              <a:spcBef>
                <a:spcPts val="0"/>
              </a:spcBef>
              <a:buNone/>
              <a:defRPr/>
            </a:pPr>
            <a:r>
              <a:rPr lang="ru-RU" b="1" dirty="0">
                <a:latin typeface="Arial Narrow" pitchFamily="34" charset="0"/>
              </a:rPr>
              <a:t>В этом случае, сама эмоция становится  девиацией.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736"/>
            <a:ext cx="8501122" cy="812796"/>
          </a:xfrm>
        </p:spPr>
        <p:txBody>
          <a:bodyPr>
            <a:normAutofit fontScale="90000"/>
          </a:bodyPr>
          <a:lstStyle/>
          <a:p>
            <a:pPr marL="180000" indent="457200" algn="just" eaLnBrk="1" hangingPunct="1">
              <a:lnSpc>
                <a:spcPts val="2000"/>
              </a:lnSpc>
              <a:defRPr/>
            </a:pPr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Особенности взаимодействия положительных и отрицательных эмоций определяют механизмы эмоционального регулирования:</a:t>
            </a:r>
          </a:p>
        </p:txBody>
      </p:sp>
      <p:sp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285720" y="3214686"/>
            <a:ext cx="8643998" cy="857234"/>
          </a:xfrm>
        </p:spPr>
        <p:txBody>
          <a:bodyPr>
            <a:noAutofit/>
          </a:bodyPr>
          <a:lstStyle/>
          <a:p>
            <a:pPr marL="0" indent="468000" algn="just" eaLnBrk="1" hangingPunct="1">
              <a:lnSpc>
                <a:spcPts val="2000"/>
              </a:lnSpc>
              <a:buFont typeface="+mj-lt"/>
              <a:buAutoNum type="arabicPeriod"/>
              <a:defRPr/>
            </a:pPr>
            <a:r>
              <a:rPr lang="ru-RU" sz="1800" b="1" dirty="0">
                <a:latin typeface="Arial Narrow" pitchFamily="34" charset="0"/>
              </a:rPr>
              <a:t>Дифференциация положительных и отрицательных эмоций – результат прямой поляризации эмоции, когда человек предпочитает положительные эмоции и отвергает отрицательные.</a:t>
            </a:r>
          </a:p>
          <a:p>
            <a:pPr marL="0" indent="468000" algn="just" eaLnBrk="1" hangingPunct="1">
              <a:lnSpc>
                <a:spcPts val="2000"/>
              </a:lnSpc>
              <a:defRPr/>
            </a:pPr>
            <a:endParaRPr lang="ru-RU" sz="1800" b="1" dirty="0">
              <a:latin typeface="Arial Narrow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49AA1024-E821-41AF-896A-C5CDD22E48A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1268" name="Picture 8" descr="http://sputnik-ossetia.ru/images/374/72/3747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786322"/>
            <a:ext cx="2857519" cy="190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ÐÐ°ÑÑÐ¸Ð½ÐºÐ¸ Ð¿Ð¾ Ð·Ð°Ð¿ÑÐ¾ÑÑ Ð¼Ð¾ÑÑÐºÐ°Ñ Ð´Ð¾ÐºÑÑÐ¸Ð½Ð° ÑÑ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786190"/>
            <a:ext cx="1171946" cy="79374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00100" y="2214554"/>
            <a:ext cx="72295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514350" algn="just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 typeface="+mj-lt"/>
              <a:buAutoNum type="arabicPeriod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Дифференциация полярности эмоций;</a:t>
            </a:r>
          </a:p>
          <a:p>
            <a:pPr marL="514350" marR="0" lvl="0" indent="514350" algn="just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 typeface="+mj-lt"/>
              <a:buAutoNum type="arabicPeriod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Амбивалентность чувств и эмоций ; </a:t>
            </a:r>
          </a:p>
          <a:p>
            <a:pPr marL="514350" marR="0" lvl="0" indent="514350" algn="just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 typeface="+mj-lt"/>
              <a:buAutoNum type="arabicPeriod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Инверсия эмоций.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14290"/>
            <a:ext cx="8858280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08000" indent="342900" algn="just" eaLnBrk="1" hangingPunct="1">
              <a:lnSpc>
                <a:spcPts val="1800"/>
              </a:lnSpc>
              <a:spcBef>
                <a:spcPts val="200"/>
              </a:spcBef>
            </a:pPr>
            <a:r>
              <a:rPr lang="ru-RU" sz="2000" b="1" dirty="0">
                <a:latin typeface="Arial Narrow" pitchFamily="34" charset="0"/>
              </a:rPr>
              <a:t>В отличие от эмоционального тона ощущений, который дает обобщенную оценку (нравится – не нравится, приятно – неприятно), положительные и отрицательные эмоции более дифференцированно  показывают военнослужащему  значение той или иной ситуации. </a:t>
            </a:r>
          </a:p>
        </p:txBody>
      </p:sp>
      <p:pic>
        <p:nvPicPr>
          <p:cNvPr id="20482" name="Picture 2" descr="Фото: Виталий Невар / ТАС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857628"/>
            <a:ext cx="4609699" cy="2852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Презентация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643182"/>
            <a:ext cx="1785950" cy="1422807"/>
          </a:xfrm>
          <a:prstGeom prst="rect">
            <a:avLst/>
          </a:prstGeom>
          <a:noFill/>
        </p:spPr>
      </p:pic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00188"/>
            <a:ext cx="5572163" cy="2143126"/>
          </a:xfrm>
          <a:noFill/>
          <a:ln w="38100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000" indent="342900" algn="just">
              <a:lnSpc>
                <a:spcPts val="1800"/>
              </a:lnSpc>
              <a:spcBef>
                <a:spcPts val="600"/>
              </a:spcBef>
              <a:buFontTx/>
              <a:buNone/>
              <a:defRPr/>
            </a:pPr>
            <a:r>
              <a:rPr lang="ru-RU" sz="1800" b="1" dirty="0">
                <a:solidFill>
                  <a:schemeClr val="tx1"/>
                </a:solidFill>
                <a:effectLst/>
                <a:latin typeface="Arial Narrow" pitchFamily="34" charset="0"/>
              </a:rPr>
              <a:t>Если говорить про последствия амбивалентности, то: </a:t>
            </a:r>
          </a:p>
          <a:p>
            <a:pPr marL="36000" indent="342900" algn="just">
              <a:lnSpc>
                <a:spcPts val="1800"/>
              </a:lnSpc>
              <a:spcBef>
                <a:spcPts val="600"/>
              </a:spcBef>
              <a:defRPr/>
            </a:pPr>
            <a:r>
              <a:rPr lang="ru-RU" sz="1800" b="1" dirty="0">
                <a:solidFill>
                  <a:schemeClr val="tx1"/>
                </a:solidFill>
                <a:effectLst/>
                <a:latin typeface="Arial Narrow" pitchFamily="34" charset="0"/>
              </a:rPr>
              <a:t>она формирует личность расщепленную, как бы «расколотую» внутри себя, у которой сознательная психическая жизнь и сфера неосознанного постоянно противоречат друг другу.</a:t>
            </a:r>
          </a:p>
          <a:p>
            <a:pPr marL="36000" indent="342900" algn="just">
              <a:lnSpc>
                <a:spcPts val="1800"/>
              </a:lnSpc>
              <a:spcBef>
                <a:spcPts val="600"/>
              </a:spcBef>
              <a:defRPr/>
            </a:pPr>
            <a:r>
              <a:rPr lang="ru-RU" sz="1800" b="1" dirty="0">
                <a:solidFill>
                  <a:schemeClr val="tx1"/>
                </a:solidFill>
                <a:effectLst/>
                <a:latin typeface="Arial Narrow" pitchFamily="34" charset="0"/>
              </a:rPr>
              <a:t>затрудняет принятие волевого решения, так как лишает человека необходимой пристрастности</a:t>
            </a:r>
          </a:p>
          <a:p>
            <a:pPr marL="36000" indent="342900" algn="just">
              <a:lnSpc>
                <a:spcPts val="1800"/>
              </a:lnSpc>
              <a:spcBef>
                <a:spcPts val="600"/>
              </a:spcBef>
              <a:defRPr/>
            </a:pPr>
            <a:endParaRPr lang="ru-RU" sz="1800" b="1" dirty="0"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49AA1024-E821-41AF-896A-C5CDD22E48A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428604"/>
            <a:ext cx="8143932" cy="107721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lnSpc>
                <a:spcPct val="80000"/>
              </a:lnSpc>
              <a:buClr>
                <a:srgbClr val="FFC000"/>
              </a:buClr>
              <a:buFont typeface="+mj-lt"/>
              <a:buAutoNum type="arabicPeriod" startAt="2"/>
              <a:defRPr/>
            </a:pPr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Амбивалентность чувств и эмоций – противоречивые эмоциональные состояния или переживания, связанные с двойственным отношением к человеку, предмету, явлению и характеризуются его одновременным принятием и отвержением </a:t>
            </a:r>
          </a:p>
        </p:txBody>
      </p:sp>
      <p:pic>
        <p:nvPicPr>
          <p:cNvPr id="16388" name="Picture 4" descr="ÐÐ°ÑÑÐ¸Ð½ÐºÐ¸ Ð¿Ð¾ Ð·Ð°Ð¿ÑÐ¾ÑÑ ÑÐ°ÑÐºÐ¾Ð»ÑÐ½Ð¸ÐºÐ¾Ð²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6215062" y="1500188"/>
            <a:ext cx="2608945" cy="392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8596" y="3714752"/>
            <a:ext cx="3643308" cy="26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58775" algn="just">
              <a:lnSpc>
                <a:spcPts val="2000"/>
              </a:lnSpc>
            </a:pPr>
            <a:r>
              <a:rPr lang="ru-RU" b="1" dirty="0" err="1">
                <a:latin typeface="Arial Narrow" pitchFamily="34" charset="0"/>
              </a:rPr>
              <a:t>Бурида́нов</a:t>
            </a:r>
            <a:r>
              <a:rPr lang="ru-RU" b="1" dirty="0">
                <a:latin typeface="Arial Narrow" pitchFamily="34" charset="0"/>
              </a:rPr>
              <a:t> </a:t>
            </a:r>
            <a:r>
              <a:rPr lang="ru-RU" b="1" dirty="0" err="1">
                <a:latin typeface="Arial Narrow" pitchFamily="34" charset="0"/>
              </a:rPr>
              <a:t>осёл</a:t>
            </a:r>
            <a:r>
              <a:rPr lang="ru-RU" b="1" dirty="0">
                <a:latin typeface="Arial Narrow" pitchFamily="34" charset="0"/>
              </a:rPr>
              <a:t> (лат. </a:t>
            </a:r>
            <a:r>
              <a:rPr lang="ru-RU" b="1" i="1" dirty="0" err="1">
                <a:latin typeface="Arial Narrow" pitchFamily="34" charset="0"/>
              </a:rPr>
              <a:t>Asinus</a:t>
            </a:r>
            <a:r>
              <a:rPr lang="ru-RU" b="1" i="1" dirty="0">
                <a:latin typeface="Arial Narrow" pitchFamily="34" charset="0"/>
              </a:rPr>
              <a:t> </a:t>
            </a:r>
            <a:r>
              <a:rPr lang="ru-RU" b="1" i="1" dirty="0" err="1">
                <a:latin typeface="Arial Narrow" pitchFamily="34" charset="0"/>
              </a:rPr>
              <a:t>Buridani</a:t>
            </a:r>
            <a:r>
              <a:rPr lang="ru-RU" b="1" i="1" dirty="0">
                <a:latin typeface="Arial Narrow" pitchFamily="34" charset="0"/>
              </a:rPr>
              <a:t> </a:t>
            </a:r>
            <a:r>
              <a:rPr lang="ru-RU" b="1" i="1" dirty="0" err="1">
                <a:latin typeface="Arial Narrow" pitchFamily="34" charset="0"/>
              </a:rPr>
              <a:t>inter</a:t>
            </a:r>
            <a:r>
              <a:rPr lang="ru-RU" b="1" i="1" dirty="0">
                <a:latin typeface="Arial Narrow" pitchFamily="34" charset="0"/>
              </a:rPr>
              <a:t> </a:t>
            </a:r>
            <a:r>
              <a:rPr lang="ru-RU" b="1" i="1" dirty="0" err="1">
                <a:latin typeface="Arial Narrow" pitchFamily="34" charset="0"/>
              </a:rPr>
              <a:t>duo</a:t>
            </a:r>
            <a:r>
              <a:rPr lang="ru-RU" b="1" i="1" dirty="0">
                <a:latin typeface="Arial Narrow" pitchFamily="34" charset="0"/>
              </a:rPr>
              <a:t> </a:t>
            </a:r>
            <a:r>
              <a:rPr lang="ru-RU" b="1" i="1" dirty="0" err="1">
                <a:latin typeface="Arial Narrow" pitchFamily="34" charset="0"/>
              </a:rPr>
              <a:t>prata</a:t>
            </a:r>
            <a:r>
              <a:rPr lang="ru-RU" b="1" dirty="0">
                <a:latin typeface="Arial Narrow" pitchFamily="34" charset="0"/>
              </a:rPr>
              <a:t> — буриданов </a:t>
            </a:r>
            <a:r>
              <a:rPr lang="ru-RU" b="1" dirty="0" err="1">
                <a:latin typeface="Arial Narrow" pitchFamily="34" charset="0"/>
              </a:rPr>
              <a:t>осёл</a:t>
            </a:r>
            <a:r>
              <a:rPr lang="ru-RU" b="1" dirty="0">
                <a:latin typeface="Arial Narrow" pitchFamily="34" charset="0"/>
              </a:rPr>
              <a:t> между двух лужаек) — философский парадокс (по имени Жака Буридана), был известен ещё из трудов Аристотеля, где был поставлен вопрос: как </a:t>
            </a:r>
            <a:r>
              <a:rPr lang="ru-RU" b="1" dirty="0" err="1">
                <a:latin typeface="Arial Narrow" pitchFamily="34" charset="0"/>
              </a:rPr>
              <a:t>осёл</a:t>
            </a:r>
            <a:r>
              <a:rPr lang="ru-RU" b="1" dirty="0">
                <a:latin typeface="Arial Narrow" pitchFamily="34" charset="0"/>
              </a:rPr>
              <a:t> из двух одинаково соблазнительных угощений, может рационально сделать выбор.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86446" y="5929330"/>
            <a:ext cx="314324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Сложный выбор</a:t>
            </a:r>
          </a:p>
        </p:txBody>
      </p:sp>
      <p:pic>
        <p:nvPicPr>
          <p:cNvPr id="12296" name="Picture 8" descr="I:\01_комплекс 6290 11.06.2018\2_ОП\Тема 5\ОП Л 5.13-14\78_stick_figure_ch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929066"/>
            <a:ext cx="2286016" cy="245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214282" y="3429000"/>
            <a:ext cx="8515350" cy="1928813"/>
          </a:xfr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432000" algn="just" eaLnBrk="1" hangingPunct="1">
              <a:lnSpc>
                <a:spcPts val="2000"/>
              </a:lnSpc>
              <a:buFontTx/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Инверсия эмоций – процесс и результат перестановки, переворачивания или трансформации «отрицательной» эмоции в «положительную», результат обратной дифференциации положительных и отрицательных эмоций в случае, когда отрицательная эмоция по каким-то причинам приобретает для человека ценность.</a:t>
            </a:r>
          </a:p>
          <a:p>
            <a:pPr marL="0" indent="432000" algn="just" eaLnBrk="1" hangingPunct="1">
              <a:lnSpc>
                <a:spcPts val="2000"/>
              </a:lnSpc>
              <a:buFontTx/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Инверсия положительных и отрицательных эмоций в психологии рассматривается как механизм психологической защиты. </a:t>
            </a:r>
          </a:p>
          <a:p>
            <a:pPr marL="0" indent="432000" algn="just" eaLnBrk="1" hangingPunct="1">
              <a:lnSpc>
                <a:spcPts val="2000"/>
              </a:lnSpc>
              <a:buFontTx/>
              <a:buNone/>
              <a:defRPr/>
            </a:pPr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  <a:p>
            <a:pPr marL="0" indent="432000" algn="just" eaLnBrk="1" hangingPunct="1">
              <a:lnSpc>
                <a:spcPts val="2000"/>
              </a:lnSpc>
              <a:buFontTx/>
              <a:buNone/>
              <a:defRPr/>
            </a:pPr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49AA1024-E821-41AF-896A-C5CDD22E48A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13315" name="AutoShape 4" descr="Spinning arrows to show a cycl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500702"/>
            <a:ext cx="8501062" cy="862013"/>
          </a:xfrm>
          <a:prstGeom prst="rect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7200" algn="just">
              <a:lnSpc>
                <a:spcPts val="2000"/>
              </a:lnSpc>
              <a:defRPr/>
            </a:pPr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Однако цена такой защиты в эмоциональной сфере – эмоционально-нравственная дезориентация и как следствие – угроза психическому здоровью военнослужащих </a:t>
            </a: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3000364" y="571480"/>
            <a:ext cx="4214812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ru-RU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Положительная эмоция (недостижима)</a:t>
            </a:r>
          </a:p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ru-RU" sz="20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+mn-cs"/>
            </a:endParaRPr>
          </a:p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ru-RU" sz="20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+mn-cs"/>
            </a:endParaRPr>
          </a:p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ru-RU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                                                                                </a:t>
            </a:r>
            <a:endParaRPr lang="ru-RU" sz="2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+mn-cs"/>
            </a:endParaRPr>
          </a:p>
          <a:p>
            <a:pPr marL="342900" indent="-342900">
              <a:spcBef>
                <a:spcPts val="6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ru-RU" sz="2000" b="1" kern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Отрицательная эмоция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481763" y="1214438"/>
            <a:ext cx="2500312" cy="1500187"/>
            <a:chOff x="2970" y="2041"/>
            <a:chExt cx="1912" cy="1605"/>
          </a:xfrm>
        </p:grpSpPr>
        <p:sp>
          <p:nvSpPr>
            <p:cNvPr id="13325" name="Arc 11"/>
            <p:cNvSpPr>
              <a:spLocks/>
            </p:cNvSpPr>
            <p:nvPr/>
          </p:nvSpPr>
          <p:spPr bwMode="auto">
            <a:xfrm>
              <a:off x="2970" y="2146"/>
              <a:ext cx="967" cy="1500"/>
            </a:xfrm>
            <a:custGeom>
              <a:avLst/>
              <a:gdLst>
                <a:gd name="T0" fmla="*/ 0 w 18325"/>
                <a:gd name="T1" fmla="*/ 0 h 21600"/>
                <a:gd name="T2" fmla="*/ 0 w 18325"/>
                <a:gd name="T3" fmla="*/ 0 h 21600"/>
                <a:gd name="T4" fmla="*/ 0 w 18325"/>
                <a:gd name="T5" fmla="*/ 0 h 21600"/>
                <a:gd name="T6" fmla="*/ 0 60000 65536"/>
                <a:gd name="T7" fmla="*/ 0 60000 65536"/>
                <a:gd name="T8" fmla="*/ 0 60000 65536"/>
                <a:gd name="T9" fmla="*/ 0 w 18325"/>
                <a:gd name="T10" fmla="*/ 0 h 21600"/>
                <a:gd name="T11" fmla="*/ 18325 w 1832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25" h="21600" fill="none" extrusionOk="0">
                  <a:moveTo>
                    <a:pt x="-1" y="0"/>
                  </a:moveTo>
                  <a:cubicBezTo>
                    <a:pt x="7453" y="0"/>
                    <a:pt x="14379" y="3842"/>
                    <a:pt x="18325" y="10165"/>
                  </a:cubicBezTo>
                </a:path>
                <a:path w="18325" h="21600" stroke="0" extrusionOk="0">
                  <a:moveTo>
                    <a:pt x="-1" y="0"/>
                  </a:moveTo>
                  <a:cubicBezTo>
                    <a:pt x="7453" y="0"/>
                    <a:pt x="14379" y="3842"/>
                    <a:pt x="18325" y="1016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Arc 12"/>
            <p:cNvSpPr>
              <a:spLocks/>
            </p:cNvSpPr>
            <p:nvPr/>
          </p:nvSpPr>
          <p:spPr bwMode="auto">
            <a:xfrm flipH="1" flipV="1">
              <a:off x="3915" y="2041"/>
              <a:ext cx="967" cy="1500"/>
            </a:xfrm>
            <a:custGeom>
              <a:avLst/>
              <a:gdLst>
                <a:gd name="T0" fmla="*/ 0 w 18325"/>
                <a:gd name="T1" fmla="*/ 0 h 21600"/>
                <a:gd name="T2" fmla="*/ 0 w 18325"/>
                <a:gd name="T3" fmla="*/ 0 h 21600"/>
                <a:gd name="T4" fmla="*/ 0 w 18325"/>
                <a:gd name="T5" fmla="*/ 0 h 21600"/>
                <a:gd name="T6" fmla="*/ 0 60000 65536"/>
                <a:gd name="T7" fmla="*/ 0 60000 65536"/>
                <a:gd name="T8" fmla="*/ 0 60000 65536"/>
                <a:gd name="T9" fmla="*/ 0 w 18325"/>
                <a:gd name="T10" fmla="*/ 0 h 21600"/>
                <a:gd name="T11" fmla="*/ 18325 w 1832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25" h="21600" fill="none" extrusionOk="0">
                  <a:moveTo>
                    <a:pt x="-1" y="0"/>
                  </a:moveTo>
                  <a:cubicBezTo>
                    <a:pt x="7453" y="0"/>
                    <a:pt x="14379" y="3842"/>
                    <a:pt x="18325" y="10165"/>
                  </a:cubicBezTo>
                </a:path>
                <a:path w="18325" h="21600" stroke="0" extrusionOk="0">
                  <a:moveTo>
                    <a:pt x="-1" y="0"/>
                  </a:moveTo>
                  <a:cubicBezTo>
                    <a:pt x="7453" y="0"/>
                    <a:pt x="14379" y="3842"/>
                    <a:pt x="18325" y="1016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</p:grpSp>
      <p:sp>
        <p:nvSpPr>
          <p:cNvPr id="25" name="Arc 14"/>
          <p:cNvSpPr>
            <a:spLocks/>
          </p:cNvSpPr>
          <p:nvPr/>
        </p:nvSpPr>
        <p:spPr bwMode="auto">
          <a:xfrm flipV="1">
            <a:off x="6196013" y="1357313"/>
            <a:ext cx="1492250" cy="1285875"/>
          </a:xfrm>
          <a:custGeom>
            <a:avLst/>
            <a:gdLst>
              <a:gd name="T0" fmla="*/ 0 w 18325"/>
              <a:gd name="T1" fmla="*/ 0 h 21600"/>
              <a:gd name="T2" fmla="*/ 3 w 18325"/>
              <a:gd name="T3" fmla="*/ 3 h 21600"/>
              <a:gd name="T4" fmla="*/ 0 w 18325"/>
              <a:gd name="T5" fmla="*/ 7 h 21600"/>
              <a:gd name="T6" fmla="*/ 0 60000 65536"/>
              <a:gd name="T7" fmla="*/ 0 60000 65536"/>
              <a:gd name="T8" fmla="*/ 0 60000 65536"/>
              <a:gd name="T9" fmla="*/ 0 w 18325"/>
              <a:gd name="T10" fmla="*/ 0 h 21600"/>
              <a:gd name="T11" fmla="*/ 18325 w 1832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600" fill="none" extrusionOk="0">
                <a:moveTo>
                  <a:pt x="-1" y="0"/>
                </a:moveTo>
                <a:cubicBezTo>
                  <a:pt x="7453" y="0"/>
                  <a:pt x="14379" y="3842"/>
                  <a:pt x="18325" y="10165"/>
                </a:cubicBezTo>
              </a:path>
              <a:path w="18325" h="21600" stroke="0" extrusionOk="0">
                <a:moveTo>
                  <a:pt x="-1" y="0"/>
                </a:moveTo>
                <a:cubicBezTo>
                  <a:pt x="7453" y="0"/>
                  <a:pt x="14379" y="3842"/>
                  <a:pt x="18325" y="10165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6">
                <a:lumMod val="50000"/>
              </a:schemeClr>
            </a:solidFill>
            <a:prstDash val="dash"/>
            <a:round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ru-RU">
              <a:solidFill>
                <a:srgbClr val="FFFF00"/>
              </a:solidFill>
            </a:endParaRPr>
          </a:p>
        </p:txBody>
      </p:sp>
      <p:sp>
        <p:nvSpPr>
          <p:cNvPr id="26" name="Arc 15"/>
          <p:cNvSpPr>
            <a:spLocks/>
          </p:cNvSpPr>
          <p:nvPr/>
        </p:nvSpPr>
        <p:spPr bwMode="auto">
          <a:xfrm flipH="1">
            <a:off x="7767638" y="1285875"/>
            <a:ext cx="1143000" cy="1406525"/>
          </a:xfrm>
          <a:custGeom>
            <a:avLst/>
            <a:gdLst>
              <a:gd name="T0" fmla="*/ 0 w 18325"/>
              <a:gd name="T1" fmla="*/ 0 h 21600"/>
              <a:gd name="T2" fmla="*/ 3 w 18325"/>
              <a:gd name="T3" fmla="*/ 3 h 21600"/>
              <a:gd name="T4" fmla="*/ 0 w 18325"/>
              <a:gd name="T5" fmla="*/ 7 h 21600"/>
              <a:gd name="T6" fmla="*/ 0 60000 65536"/>
              <a:gd name="T7" fmla="*/ 0 60000 65536"/>
              <a:gd name="T8" fmla="*/ 0 60000 65536"/>
              <a:gd name="T9" fmla="*/ 0 w 18325"/>
              <a:gd name="T10" fmla="*/ 0 h 21600"/>
              <a:gd name="T11" fmla="*/ 18325 w 1832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25" h="21600" fill="none" extrusionOk="0">
                <a:moveTo>
                  <a:pt x="-1" y="0"/>
                </a:moveTo>
                <a:cubicBezTo>
                  <a:pt x="7453" y="0"/>
                  <a:pt x="14379" y="3842"/>
                  <a:pt x="18325" y="10165"/>
                </a:cubicBezTo>
              </a:path>
              <a:path w="18325" h="21600" stroke="0" extrusionOk="0">
                <a:moveTo>
                  <a:pt x="-1" y="0"/>
                </a:moveTo>
                <a:cubicBezTo>
                  <a:pt x="7453" y="0"/>
                  <a:pt x="14379" y="3842"/>
                  <a:pt x="18325" y="10165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6">
                <a:lumMod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FFFF0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1763" y="1357313"/>
            <a:ext cx="12477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9075" y="1357313"/>
            <a:ext cx="13049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929190" y="1214422"/>
            <a:ext cx="1462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Самооценка</a:t>
            </a: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17" name="Picture 2" descr="G:\01_комплекс 6290 11.06.2018\2_ОП\Тема 3. Особенности эмоционально-волевой регуляции человека в условиях выполнения учебных и учебно-боевых задач\Лекция 3.7. Особенности эмоционально-волевой регуляции\a8694a8cbf4e71ac41b7d1283b28132c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7FBFF"/>
              </a:clrFrom>
              <a:clrTo>
                <a:srgbClr val="F7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357354" y="-500090"/>
            <a:ext cx="6072230" cy="4554173"/>
          </a:xfrm>
          <a:prstGeom prst="rect">
            <a:avLst/>
          </a:prstGeom>
          <a:noFill/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214414" y="1357298"/>
            <a:ext cx="791000" cy="99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0"/>
            <a:ext cx="1866905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5" grpId="0" animBg="1"/>
      <p:bldP spid="26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429684" cy="1285861"/>
          </a:xfrm>
          <a:effectLst/>
        </p:spPr>
        <p:txBody>
          <a:bodyPr>
            <a:normAutofit/>
          </a:bodyPr>
          <a:lstStyle/>
          <a:p>
            <a:pPr marL="108000" indent="457200" algn="just" eaLnBrk="1" hangingPunct="1">
              <a:lnSpc>
                <a:spcPts val="2100"/>
              </a:lnSpc>
              <a:defRPr/>
            </a:pPr>
            <a:r>
              <a:rPr lang="ru-RU" sz="1600" b="1" dirty="0">
                <a:solidFill>
                  <a:schemeClr val="tx1"/>
                </a:solidFill>
                <a:latin typeface="Arial Narrow" pitchFamily="34" charset="0"/>
              </a:rPr>
              <a:t>В зависимости от наличия в эмоциональной сфере военнослужащего дифференциации, амбивалентности и инверсий положительных и отрицательных эмоций в различных сочетаниях определяются 4 типа эмоционального развития: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571612"/>
            <a:ext cx="8643968" cy="2428892"/>
          </a:xfrm>
          <a:effectLst/>
        </p:spPr>
        <p:txBody>
          <a:bodyPr>
            <a:normAutofit fontScale="92500"/>
          </a:bodyPr>
          <a:lstStyle/>
          <a:p>
            <a:pPr algn="just" eaLnBrk="1" hangingPunct="1">
              <a:lnSpc>
                <a:spcPts val="1900"/>
              </a:lnSpc>
              <a:defRPr/>
            </a:pPr>
            <a:r>
              <a:rPr lang="ru-RU" sz="1900" b="1" dirty="0">
                <a:latin typeface="Arial Narrow" pitchFamily="34" charset="0"/>
              </a:rPr>
              <a:t>1тип – дифференцированная эмоциональная сфера с ярко выраженным предпочтением позитивных и отвержением негативных эмоций;</a:t>
            </a:r>
          </a:p>
          <a:p>
            <a:pPr algn="just" eaLnBrk="1" hangingPunct="1">
              <a:lnSpc>
                <a:spcPts val="1900"/>
              </a:lnSpc>
              <a:defRPr/>
            </a:pPr>
            <a:r>
              <a:rPr lang="ru-RU" sz="1900" b="1" dirty="0">
                <a:latin typeface="Arial Narrow" pitchFamily="34" charset="0"/>
              </a:rPr>
              <a:t>2 тип – эмоциональная сфера с проявлением амбивалентности позитивных и негативных эмоций;</a:t>
            </a:r>
          </a:p>
          <a:p>
            <a:pPr algn="just" eaLnBrk="1" hangingPunct="1">
              <a:lnSpc>
                <a:spcPts val="1900"/>
              </a:lnSpc>
              <a:defRPr/>
            </a:pPr>
            <a:r>
              <a:rPr lang="ru-RU" sz="1900" b="1" dirty="0">
                <a:latin typeface="Arial Narrow" pitchFamily="34" charset="0"/>
              </a:rPr>
              <a:t> 3 тип – эмоциональная сфера с проявлением предпочтения отрицательных и отвержением положительных эмоций (инвертированная, обратная дифференциация);</a:t>
            </a:r>
          </a:p>
          <a:p>
            <a:pPr algn="just" eaLnBrk="1" hangingPunct="1">
              <a:lnSpc>
                <a:spcPts val="1900"/>
              </a:lnSpc>
              <a:defRPr/>
            </a:pPr>
            <a:r>
              <a:rPr lang="ru-RU" sz="1900" b="1" dirty="0">
                <a:latin typeface="Arial Narrow" pitchFamily="34" charset="0"/>
              </a:rPr>
              <a:t> 4 тип – эмоциональная сфера с проявлением амбивалентности и инверсий положительных и отрицательных эмоций.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715140" y="6215082"/>
            <a:ext cx="2133600" cy="476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fld id="{49AA1024-E821-41AF-896A-C5CDD22E48A7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0000"/>
          </a:blip>
          <a:srcRect/>
          <a:stretch>
            <a:fillRect/>
          </a:stretch>
        </p:blipFill>
        <p:spPr bwMode="auto">
          <a:xfrm flipH="1">
            <a:off x="4489162" y="5420144"/>
            <a:ext cx="1214446" cy="105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1178" y="4860610"/>
            <a:ext cx="123467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4500570"/>
            <a:ext cx="1152128" cy="201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 flipH="1">
            <a:off x="5731537" y="4197094"/>
            <a:ext cx="959369" cy="162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3961</TotalTime>
  <Words>1396</Words>
  <Application>Microsoft Office PowerPoint</Application>
  <PresentationFormat>Экран (4:3)</PresentationFormat>
  <Paragraphs>111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В.Н. Дружинин  рассматривал  связь  уровней психического отражения  и способов их измерения</vt:lpstr>
      <vt:lpstr>Презентация PowerPoint</vt:lpstr>
      <vt:lpstr>Презентация PowerPoint</vt:lpstr>
      <vt:lpstr>Презентация PowerPoint</vt:lpstr>
      <vt:lpstr>Особенности взаимодействия положительных и отрицательных эмоций определяют механизмы эмоционального регулирования:</vt:lpstr>
      <vt:lpstr>Презентация PowerPoint</vt:lpstr>
      <vt:lpstr>Презентация PowerPoint</vt:lpstr>
      <vt:lpstr>В зависимости от наличия в эмоциональной сфере военнослужащего дифференциации, амбивалентности и инверсий положительных и отрицательных эмоций в различных сочетаниях определяются 4 типа эмоционального развития:</vt:lpstr>
      <vt:lpstr>Эмоционально-характерологический базис военнослужащих с различными типами эмоциональной сферы  на основе цветовых выборов на основе характерных предпочтений выделенных  типов эмоциональной сферы военнослужащих</vt:lpstr>
      <vt:lpstr>Презентация PowerPoint</vt:lpstr>
      <vt:lpstr>С исследованиями подробнее можно ознакомиться: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ЭМОЦИИ</dc:title>
  <dc:creator>Ольга Александровна</dc:creator>
  <cp:lastModifiedBy>Неизвестный пользователь</cp:lastModifiedBy>
  <cp:revision>242</cp:revision>
  <dcterms:created xsi:type="dcterms:W3CDTF">2007-12-05T08:42:45Z</dcterms:created>
  <dcterms:modified xsi:type="dcterms:W3CDTF">2022-06-23T09:43:54Z</dcterms:modified>
</cp:coreProperties>
</file>