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4" r:id="rId1"/>
    <p:sldMasterId id="2147483911" r:id="rId2"/>
    <p:sldMasterId id="2147483945" r:id="rId3"/>
    <p:sldMasterId id="2147483962" r:id="rId4"/>
  </p:sldMasterIdLst>
  <p:sldIdLst>
    <p:sldId id="273" r:id="rId5"/>
    <p:sldId id="257" r:id="rId6"/>
    <p:sldId id="274" r:id="rId7"/>
    <p:sldId id="259" r:id="rId8"/>
    <p:sldId id="261" r:id="rId9"/>
    <p:sldId id="276" r:id="rId10"/>
    <p:sldId id="275" r:id="rId11"/>
    <p:sldId id="262" r:id="rId12"/>
    <p:sldId id="260" r:id="rId13"/>
    <p:sldId id="277" r:id="rId14"/>
    <p:sldId id="267" r:id="rId15"/>
    <p:sldId id="270" r:id="rId16"/>
    <p:sldId id="269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0"/>
  </p:normalViewPr>
  <p:slideViewPr>
    <p:cSldViewPr snapToGrid="0">
      <p:cViewPr varScale="1">
        <p:scale>
          <a:sx n="69" d="100"/>
          <a:sy n="69" d="100"/>
        </p:scale>
        <p:origin x="3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376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628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4826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28938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5734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981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1957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6186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3266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3178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531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348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4474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6146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381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3971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2434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5848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225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681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981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521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3691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9628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335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461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3187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9686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119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3959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89105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6596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02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8790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6136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3339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57395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39864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0436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381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24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314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73798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908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6478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2341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005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9418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2836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0108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139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00863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49504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12963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78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2133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88135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4893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26849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6700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389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2109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329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05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15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99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387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  <p:sldLayoutId id="2147483957" r:id="rId12"/>
    <p:sldLayoutId id="2147483958" r:id="rId13"/>
    <p:sldLayoutId id="2147483959" r:id="rId14"/>
    <p:sldLayoutId id="2147483960" r:id="rId15"/>
    <p:sldLayoutId id="2147483961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B1ED4-6D0B-46F6-B6BA-B7F43D9DBC48}" type="datetimeFigureOut">
              <a:rPr kumimoji="1" lang="ja-JP" altLang="en-US" smtClean="0"/>
              <a:t>2018/6/25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63D03F6-E597-49FA-A883-9585BC09EF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250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  <p:sldLayoutId id="2147483976" r:id="rId14"/>
    <p:sldLayoutId id="2147483977" r:id="rId15"/>
    <p:sldLayoutId id="2147483978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55.xml"/><Relationship Id="rId1" Type="http://schemas.openxmlformats.org/officeDocument/2006/relationships/themeOverride" Target="../theme/themeOverride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39.xml"/><Relationship Id="rId1" Type="http://schemas.openxmlformats.org/officeDocument/2006/relationships/themeOverride" Target="../theme/themeOverr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B8A5A16-7BE9-4AA1-9B5E-00FAFA5C86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5D27F9-7623-4A6E-89FF-87E6C4E0D90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92EF457-D744-4C61-8670-518EC1D2D52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7B7CFC0-1E17-41C5-BF93-16E99B1F897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640594F-E37B-4D91-8E95-9DA62A9B96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93C9D004-5359-4937-9D4B-EC89888063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0DE8B4BF-A71A-4324-A033-7886CF70A0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5697F627-1058-435C-96D4-98AB552C6A1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9">
              <a:extLst>
                <a:ext uri="{FF2B5EF4-FFF2-40B4-BE49-F238E27FC236}">
                  <a16:creationId xmlns:a16="http://schemas.microsoft.com/office/drawing/2014/main" id="{49E61018-BC96-47DC-B47F-FFBA96BAD8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3CA434EC-618C-4787-86BA-1BF47478EE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7378863-CDB3-4B0F-A65C-98A1252DD06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34154C1-3C7F-430F-A876-19C2211AC8D3}"/>
              </a:ext>
            </a:extLst>
          </p:cNvPr>
          <p:cNvSpPr txBox="1"/>
          <p:nvPr/>
        </p:nvSpPr>
        <p:spPr>
          <a:xfrm>
            <a:off x="-3173" y="1600200"/>
            <a:ext cx="9181476" cy="4157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r"/>
            <a:r>
              <a:rPr lang="en-US" altLang="ja-JP" sz="5400" b="1" dirty="0">
                <a:solidFill>
                  <a:schemeClr val="bg1"/>
                </a:solidFill>
              </a:rPr>
              <a:t>VIBRAIMAGE TECHNOLOGY DISTRIBUTION </a:t>
            </a:r>
          </a:p>
          <a:p>
            <a:pPr algn="r"/>
            <a:r>
              <a:rPr lang="en-US" altLang="ja-JP" sz="5400" b="1" dirty="0">
                <a:solidFill>
                  <a:schemeClr val="bg1"/>
                </a:solidFill>
              </a:rPr>
              <a:t>IN JAPANESE MARKET</a:t>
            </a:r>
          </a:p>
          <a:p>
            <a:pPr algn="r"/>
            <a:endParaRPr lang="en-US" altLang="ja-JP" sz="5400" b="1" dirty="0">
              <a:solidFill>
                <a:schemeClr val="bg1"/>
              </a:solidFill>
            </a:endParaRPr>
          </a:p>
          <a:p>
            <a:pPr algn="r"/>
            <a:r>
              <a:rPr lang="en-US" altLang="ja-JP" sz="3000" b="1" dirty="0" err="1">
                <a:solidFill>
                  <a:schemeClr val="bg1"/>
                </a:solidFill>
              </a:rPr>
              <a:t>Kotoha</a:t>
            </a:r>
            <a:r>
              <a:rPr lang="ja-JP" altLang="en-US" sz="3000" b="1" dirty="0">
                <a:solidFill>
                  <a:schemeClr val="bg1"/>
                </a:solidFill>
              </a:rPr>
              <a:t> </a:t>
            </a:r>
            <a:r>
              <a:rPr lang="en-US" altLang="ja-JP" sz="3000" b="1" dirty="0">
                <a:solidFill>
                  <a:schemeClr val="bg1"/>
                </a:solidFill>
              </a:rPr>
              <a:t>Nonaka</a:t>
            </a:r>
          </a:p>
          <a:p>
            <a:pPr algn="r"/>
            <a:r>
              <a:rPr lang="en-US" altLang="ja-JP" sz="3000" b="1" dirty="0">
                <a:solidFill>
                  <a:schemeClr val="bg1"/>
                </a:solidFill>
              </a:rPr>
              <a:t>Marketing 1</a:t>
            </a:r>
            <a:r>
              <a:rPr lang="en-US" altLang="ja-JP" sz="3000" b="1" baseline="30000" dirty="0">
                <a:solidFill>
                  <a:schemeClr val="bg1"/>
                </a:solidFill>
              </a:rPr>
              <a:t>st</a:t>
            </a:r>
            <a:r>
              <a:rPr lang="en-US" altLang="ja-JP" sz="3000" b="1" dirty="0">
                <a:solidFill>
                  <a:schemeClr val="bg1"/>
                </a:solidFill>
              </a:rPr>
              <a:t> Div.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DEC64A2-6E4A-4564-8A32-05FACFB31B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6149341"/>
            <a:ext cx="5253903" cy="2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36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本屋盗撮">
            <a:hlinkClick r:id="" action="ppaction://media"/>
            <a:extLst>
              <a:ext uri="{FF2B5EF4-FFF2-40B4-BE49-F238E27FC236}">
                <a16:creationId xmlns:a16="http://schemas.microsoft.com/office/drawing/2014/main" id="{2EF5EE0F-E41C-4888-A103-0D68DE49506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235" y="138368"/>
            <a:ext cx="8775019" cy="658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0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DFFC45-3DC9-4433-926F-043E879D9D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F26A87-0610-435F-AA13-BD658385C9D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370F01-B8C9-4CE4-824C-92B2792E6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FAEF4B3-450B-4D99-A399-02C227A4C56F}"/>
              </a:ext>
            </a:extLst>
          </p:cNvPr>
          <p:cNvSpPr txBox="1"/>
          <p:nvPr/>
        </p:nvSpPr>
        <p:spPr>
          <a:xfrm>
            <a:off x="677335" y="1282701"/>
            <a:ext cx="5096060" cy="4307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lang="en-US" altLang="ja-JP" sz="5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APPLICATION CASES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E059F8AC-5F86-4639-A8AF-1DECD606874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6149341"/>
            <a:ext cx="5253903" cy="2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9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A4D6E5-557D-4B21-88A0-63B33E52CEE9}"/>
              </a:ext>
            </a:extLst>
          </p:cNvPr>
          <p:cNvSpPr txBox="1"/>
          <p:nvPr/>
        </p:nvSpPr>
        <p:spPr>
          <a:xfrm>
            <a:off x="867746" y="615820"/>
            <a:ext cx="4471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2"/>
                </a:solidFill>
              </a:rPr>
              <a:t>IV. </a:t>
            </a:r>
            <a:r>
              <a:rPr lang="en-US" altLang="ja-JP" sz="3200" b="1" dirty="0">
                <a:solidFill>
                  <a:schemeClr val="accent2"/>
                </a:solidFill>
              </a:rPr>
              <a:t>APPLICATION</a:t>
            </a:r>
            <a:r>
              <a:rPr lang="ja-JP" altLang="en-US" sz="3200" b="1" dirty="0">
                <a:solidFill>
                  <a:schemeClr val="accent2"/>
                </a:solidFill>
              </a:rPr>
              <a:t> </a:t>
            </a:r>
            <a:r>
              <a:rPr lang="en-US" altLang="ja-JP" sz="3200" b="1" dirty="0">
                <a:solidFill>
                  <a:schemeClr val="accent2"/>
                </a:solidFill>
              </a:rPr>
              <a:t>CASES: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69CE814-6180-4BA5-BB22-CAC47983FA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423" y="6149340"/>
            <a:ext cx="5253903" cy="19937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053082C-0B94-43FB-98C6-12C547A0C886}"/>
              </a:ext>
            </a:extLst>
          </p:cNvPr>
          <p:cNvSpPr txBox="1"/>
          <p:nvPr/>
        </p:nvSpPr>
        <p:spPr>
          <a:xfrm>
            <a:off x="1213369" y="1200595"/>
            <a:ext cx="80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dirty="0"/>
              <a:t>Domestic Cases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4B3354-3636-491A-AA50-5395F5D72608}"/>
              </a:ext>
            </a:extLst>
          </p:cNvPr>
          <p:cNvSpPr/>
          <p:nvPr/>
        </p:nvSpPr>
        <p:spPr>
          <a:xfrm>
            <a:off x="1213368" y="1723815"/>
            <a:ext cx="85511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488" indent="-441325" defTabSz="488950">
              <a:buFont typeface="Wingdings" panose="05000000000000000000" pitchFamily="2" charset="2"/>
              <a:buChar char="u"/>
              <a:tabLst>
                <a:tab pos="1077913" algn="l"/>
              </a:tabLst>
            </a:pPr>
            <a:r>
              <a:rPr lang="en-US" altLang="ja-JP" sz="2800" dirty="0"/>
              <a:t>From retail stores to state-controlled facilities</a:t>
            </a:r>
          </a:p>
          <a:p>
            <a:pPr marL="979488" indent="-441325" defTabSz="488950">
              <a:buFont typeface="Wingdings" panose="05000000000000000000" pitchFamily="2" charset="2"/>
              <a:buChar char="u"/>
              <a:tabLst>
                <a:tab pos="1077913" algn="l"/>
              </a:tabLst>
            </a:pPr>
            <a:r>
              <a:rPr lang="en-US" altLang="ja-JP" sz="2800" dirty="0"/>
              <a:t>International conventions and sporting events</a:t>
            </a:r>
            <a:endParaRPr kumimoji="1" lang="ja-JP" altLang="en-US" sz="28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F94230-3FC8-4949-92AB-57BA363F36EB}"/>
              </a:ext>
            </a:extLst>
          </p:cNvPr>
          <p:cNvSpPr txBox="1"/>
          <p:nvPr/>
        </p:nvSpPr>
        <p:spPr>
          <a:xfrm>
            <a:off x="1213368" y="2721114"/>
            <a:ext cx="80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ja-JP" sz="2800" dirty="0"/>
              <a:t>International Cases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EC145FB-227B-49E9-B227-D3AD4BFAF025}"/>
              </a:ext>
            </a:extLst>
          </p:cNvPr>
          <p:cNvSpPr/>
          <p:nvPr/>
        </p:nvSpPr>
        <p:spPr>
          <a:xfrm>
            <a:off x="1213368" y="3287527"/>
            <a:ext cx="8551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488" indent="-441325" defTabSz="488950">
              <a:buFont typeface="Wingdings" panose="05000000000000000000" pitchFamily="2" charset="2"/>
              <a:buChar char="u"/>
              <a:tabLst>
                <a:tab pos="1077913" algn="l"/>
              </a:tabLst>
            </a:pPr>
            <a:r>
              <a:rPr lang="en-US" altLang="ja-JP" sz="2800" dirty="0"/>
              <a:t>PyeongChang 2018 Winter Olympics</a:t>
            </a:r>
            <a:endParaRPr kumimoji="1" lang="ja-JP" altLang="en-US" sz="28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D0E23C0-C69D-441B-BC8B-5DF038E13552}"/>
              </a:ext>
            </a:extLst>
          </p:cNvPr>
          <p:cNvSpPr/>
          <p:nvPr/>
        </p:nvSpPr>
        <p:spPr>
          <a:xfrm>
            <a:off x="867746" y="3936577"/>
            <a:ext cx="84206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defTabSz="488950">
              <a:tabLst>
                <a:tab pos="1077913" algn="l"/>
              </a:tabLst>
            </a:pPr>
            <a:r>
              <a:rPr lang="en-US" altLang="ja-JP" sz="2800" dirty="0"/>
              <a:t>-&gt; Expected to expand the application areas</a:t>
            </a:r>
          </a:p>
          <a:p>
            <a:pPr marL="538163" defTabSz="488950">
              <a:tabLst>
                <a:tab pos="1077913" algn="l"/>
              </a:tabLst>
            </a:pPr>
            <a:r>
              <a:rPr lang="en-US" altLang="ja-JP" sz="2800" dirty="0"/>
              <a:t>       internally and externally 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584289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DFFC45-3DC9-4433-926F-043E879D9D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F26A87-0610-435F-AA13-BD658385C9D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370F01-B8C9-4CE4-824C-92B2792E6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C4D865-9A59-4E2E-874C-60F020391FDB}"/>
              </a:ext>
            </a:extLst>
          </p:cNvPr>
          <p:cNvSpPr txBox="1"/>
          <p:nvPr/>
        </p:nvSpPr>
        <p:spPr>
          <a:xfrm>
            <a:off x="677335" y="1282701"/>
            <a:ext cx="5096060" cy="4307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CONCLUSION</a:t>
            </a:r>
            <a:endParaRPr lang="en-US" altLang="ja-JP" sz="54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30EF1671-A0C1-4F47-BAFA-66A91DEC445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6149341"/>
            <a:ext cx="5253903" cy="2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05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34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Isosceles Triangle 44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1" name="Rectangle 46">
            <a:extLst>
              <a:ext uri="{FF2B5EF4-FFF2-40B4-BE49-F238E27FC236}">
                <a16:creationId xmlns:a16="http://schemas.microsoft.com/office/drawing/2014/main" id="{9B8A5A16-7BE9-4AA1-9B5E-00FAFA5C864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48">
            <a:extLst>
              <a:ext uri="{FF2B5EF4-FFF2-40B4-BE49-F238E27FC236}">
                <a16:creationId xmlns:a16="http://schemas.microsoft.com/office/drawing/2014/main" id="{C55D27F9-7623-4A6E-89FF-87E6C4E0D908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92EF457-D744-4C61-8670-518EC1D2D52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67B7CFC0-1E17-41C5-BF93-16E99B1F8974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FFFFF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23">
              <a:extLst>
                <a:ext uri="{FF2B5EF4-FFF2-40B4-BE49-F238E27FC236}">
                  <a16:creationId xmlns:a16="http://schemas.microsoft.com/office/drawing/2014/main" id="{8640594F-E37B-4D91-8E95-9DA62A9B965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5">
              <a:extLst>
                <a:ext uri="{FF2B5EF4-FFF2-40B4-BE49-F238E27FC236}">
                  <a16:creationId xmlns:a16="http://schemas.microsoft.com/office/drawing/2014/main" id="{93C9D004-5359-4937-9D4B-EC89888063B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0DE8B4BF-A71A-4324-A033-7886CF70A07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7">
              <a:extLst>
                <a:ext uri="{FF2B5EF4-FFF2-40B4-BE49-F238E27FC236}">
                  <a16:creationId xmlns:a16="http://schemas.microsoft.com/office/drawing/2014/main" id="{5697F627-1058-435C-96D4-98AB552C6A1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Rectangle 29">
              <a:extLst>
                <a:ext uri="{FF2B5EF4-FFF2-40B4-BE49-F238E27FC236}">
                  <a16:creationId xmlns:a16="http://schemas.microsoft.com/office/drawing/2014/main" id="{49E61018-BC96-47DC-B47F-FFBA96BAD8D7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3CA434EC-618C-4787-86BA-1BF47478EEAC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97378863-CDB3-4B0F-A65C-98A1252DD06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BE5E8D-5F0D-4109-93A1-422C985A8D69}"/>
              </a:ext>
            </a:extLst>
          </p:cNvPr>
          <p:cNvSpPr txBox="1"/>
          <p:nvPr/>
        </p:nvSpPr>
        <p:spPr>
          <a:xfrm>
            <a:off x="1507067" y="2404534"/>
            <a:ext cx="7766936" cy="1646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YOU!!</a:t>
            </a:r>
            <a:endParaRPr lang="en-US" altLang="ja-JP" sz="54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7" name="図 66">
            <a:extLst>
              <a:ext uri="{FF2B5EF4-FFF2-40B4-BE49-F238E27FC236}">
                <a16:creationId xmlns:a16="http://schemas.microsoft.com/office/drawing/2014/main" id="{82E57210-ADD5-4563-989D-64D3FEE0561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6149341"/>
            <a:ext cx="5253903" cy="2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17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EFA96C8-5C7C-41E2-92C4-62D5F821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423" y="6149340"/>
            <a:ext cx="5253903" cy="19937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972465-1519-425C-A926-53CDB9A9A777}"/>
              </a:ext>
            </a:extLst>
          </p:cNvPr>
          <p:cNvSpPr txBox="1"/>
          <p:nvPr/>
        </p:nvSpPr>
        <p:spPr>
          <a:xfrm>
            <a:off x="867746" y="615820"/>
            <a:ext cx="2911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1"/>
                </a:solidFill>
              </a:rPr>
              <a:t>CONTENTS: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66F988-2D22-4DDD-B372-F1443BDFF0E2}"/>
              </a:ext>
            </a:extLst>
          </p:cNvPr>
          <p:cNvSpPr txBox="1"/>
          <p:nvPr/>
        </p:nvSpPr>
        <p:spPr>
          <a:xfrm>
            <a:off x="1213369" y="1200595"/>
            <a:ext cx="80750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kumimoji="1" lang="en-US" altLang="ja-JP" sz="2800" dirty="0"/>
              <a:t> Introduction</a:t>
            </a:r>
          </a:p>
          <a:p>
            <a:pPr marL="400050" indent="-400050">
              <a:buFont typeface="+mj-lt"/>
              <a:buAutoNum type="romanUcPeriod"/>
            </a:pPr>
            <a:r>
              <a:rPr lang="en-US" altLang="ja-JP" sz="2800" dirty="0"/>
              <a:t> Marketing Strategies</a:t>
            </a:r>
          </a:p>
          <a:p>
            <a:pPr marL="538163" indent="1588">
              <a:buFont typeface="+mj-lt"/>
              <a:buAutoNum type="arabicPeriod"/>
              <a:tabLst>
                <a:tab pos="979488" algn="l"/>
              </a:tabLst>
            </a:pPr>
            <a:r>
              <a:rPr lang="ja-JP" altLang="en-US" sz="2800" dirty="0"/>
              <a:t> </a:t>
            </a:r>
            <a:r>
              <a:rPr lang="en-US" altLang="ja-JP" sz="2800" dirty="0"/>
              <a:t>Brand Positioning</a:t>
            </a:r>
          </a:p>
          <a:p>
            <a:pPr marL="538163" indent="1588">
              <a:buFont typeface="+mj-lt"/>
              <a:buAutoNum type="arabicPeriod"/>
              <a:tabLst>
                <a:tab pos="979488" algn="l"/>
              </a:tabLst>
            </a:pPr>
            <a:r>
              <a:rPr lang="en-US" altLang="ja-JP" sz="2800" dirty="0"/>
              <a:t> Media Appearance</a:t>
            </a:r>
          </a:p>
          <a:p>
            <a:pPr marL="539750" indent="-539750">
              <a:buFont typeface="+mj-lt"/>
              <a:buAutoNum type="romanUcPeriod" startAt="3"/>
            </a:pPr>
            <a:r>
              <a:rPr lang="en-US" altLang="ja-JP" sz="2800" dirty="0"/>
              <a:t>Challenges</a:t>
            </a:r>
          </a:p>
          <a:p>
            <a:pPr marL="539750" indent="355600">
              <a:buAutoNum type="arabicPeriod"/>
            </a:pPr>
            <a:r>
              <a:rPr lang="en-US" altLang="ja-JP" sz="2800" dirty="0"/>
              <a:t>Japanese Tendency</a:t>
            </a:r>
          </a:p>
          <a:p>
            <a:pPr marL="539750" indent="355600">
              <a:buFontTx/>
              <a:buAutoNum type="arabicPeriod"/>
            </a:pPr>
            <a:r>
              <a:rPr lang="en-US" altLang="ja-JP" sz="2800" dirty="0"/>
              <a:t>Safe</a:t>
            </a:r>
            <a:r>
              <a:rPr lang="ja-JP" altLang="en-US" sz="2800" dirty="0"/>
              <a:t> </a:t>
            </a:r>
            <a:r>
              <a:rPr lang="en-US" altLang="ja-JP" sz="2800" dirty="0"/>
              <a:t>Environment</a:t>
            </a:r>
          </a:p>
          <a:p>
            <a:pPr marL="539750" indent="-539750">
              <a:buFont typeface="+mj-lt"/>
              <a:buAutoNum type="romanUcPeriod" startAt="4"/>
            </a:pPr>
            <a:r>
              <a:rPr lang="en-US" altLang="ja-JP" sz="2800" dirty="0"/>
              <a:t>Application</a:t>
            </a:r>
            <a:r>
              <a:rPr lang="ja-JP" altLang="en-US" sz="2800" dirty="0"/>
              <a:t> </a:t>
            </a:r>
            <a:r>
              <a:rPr lang="en-US" altLang="ja-JP" sz="2800" dirty="0"/>
              <a:t>Cases</a:t>
            </a:r>
          </a:p>
          <a:p>
            <a:pPr marL="539750" indent="-539750">
              <a:buFont typeface="+mj-lt"/>
              <a:buAutoNum type="romanUcPeriod" startAt="5"/>
            </a:pPr>
            <a:r>
              <a:rPr lang="en-US" altLang="ja-JP" sz="2800" dirty="0"/>
              <a:t>Conclusion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2790145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DFFC45-3DC9-4433-926F-043E879D9D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F26A87-0610-435F-AA13-BD658385C9D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370F01-B8C9-4CE4-824C-92B2792E6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024CC4-098C-4486-B4EE-843DDB96ECDE}"/>
              </a:ext>
            </a:extLst>
          </p:cNvPr>
          <p:cNvSpPr txBox="1"/>
          <p:nvPr/>
        </p:nvSpPr>
        <p:spPr>
          <a:xfrm>
            <a:off x="677335" y="1282701"/>
            <a:ext cx="5096060" cy="4307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solidFill>
                  <a:schemeClr val="accent1"/>
                </a:solidFill>
              </a:rPr>
              <a:t>MARKETING </a:t>
            </a:r>
            <a:r>
              <a:rPr lang="en-US" altLang="ja-JP" sz="5400" b="1" dirty="0">
                <a:solidFill>
                  <a:schemeClr val="accent1"/>
                </a:solidFill>
              </a:rPr>
              <a:t>STRATEGIES</a:t>
            </a:r>
            <a:endParaRPr kumimoji="1" lang="en-US" altLang="ja-JP" sz="5400" b="1" dirty="0">
              <a:solidFill>
                <a:schemeClr val="accent1"/>
              </a:solidFill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7E95144-61E5-437A-A0A4-390ECA40A4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6149341"/>
            <a:ext cx="5253903" cy="2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4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E12372E-E7C0-4A17-99FB-128050A5A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423" y="6149340"/>
            <a:ext cx="5253903" cy="19937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2ADD13-AE53-4803-94EA-EFB6E20361B5}"/>
              </a:ext>
            </a:extLst>
          </p:cNvPr>
          <p:cNvSpPr txBox="1"/>
          <p:nvPr/>
        </p:nvSpPr>
        <p:spPr>
          <a:xfrm>
            <a:off x="867747" y="615820"/>
            <a:ext cx="599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1"/>
                </a:solidFill>
              </a:rPr>
              <a:t>II. MARKETING </a:t>
            </a:r>
            <a:r>
              <a:rPr lang="en-US" altLang="ja-JP" sz="3200" b="1" dirty="0">
                <a:solidFill>
                  <a:schemeClr val="accent1"/>
                </a:solidFill>
              </a:rPr>
              <a:t>STRATEGIES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AC2AD68-BAD3-46D3-B132-8E1587A93664}"/>
              </a:ext>
            </a:extLst>
          </p:cNvPr>
          <p:cNvSpPr txBox="1"/>
          <p:nvPr/>
        </p:nvSpPr>
        <p:spPr>
          <a:xfrm>
            <a:off x="1213369" y="1200595"/>
            <a:ext cx="80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dirty="0"/>
              <a:t>Brand</a:t>
            </a:r>
            <a:r>
              <a:rPr lang="ja-JP" altLang="en-US" sz="2800" dirty="0"/>
              <a:t> </a:t>
            </a:r>
            <a:r>
              <a:rPr lang="en-US" altLang="ja-JP" sz="2800" dirty="0"/>
              <a:t>Positioning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A170459-5148-464C-813F-F9BBA1E08712}"/>
              </a:ext>
            </a:extLst>
          </p:cNvPr>
          <p:cNvSpPr/>
          <p:nvPr/>
        </p:nvSpPr>
        <p:spPr>
          <a:xfrm>
            <a:off x="1213368" y="1723815"/>
            <a:ext cx="8551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488" indent="-441325" defTabSz="488950">
              <a:buFont typeface="Wingdings" panose="05000000000000000000" pitchFamily="2" charset="2"/>
              <a:buChar char="u"/>
              <a:tabLst>
                <a:tab pos="1077913" algn="l"/>
              </a:tabLst>
            </a:pPr>
            <a:r>
              <a:rPr lang="en-US" altLang="ja-JP" sz="2800" dirty="0"/>
              <a:t>Renaming as “DEFENDER-X” and “Mental-Checker”</a:t>
            </a:r>
            <a:endParaRPr kumimoji="1" lang="ja-JP" altLang="en-US" sz="2800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A5EE93E-8300-4D99-9689-4B4B9B7BEF57}"/>
              </a:ext>
            </a:extLst>
          </p:cNvPr>
          <p:cNvSpPr/>
          <p:nvPr/>
        </p:nvSpPr>
        <p:spPr>
          <a:xfrm>
            <a:off x="2302329" y="2247035"/>
            <a:ext cx="7462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defTabSz="488950">
              <a:tabLst>
                <a:tab pos="1077913" algn="l"/>
              </a:tabLst>
            </a:pPr>
            <a:r>
              <a:rPr kumimoji="1" lang="en-US" altLang="ja-JP" sz="2800" dirty="0"/>
              <a:t>-&gt;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Efficient establishment of brand images </a:t>
            </a:r>
            <a:endParaRPr kumimoji="1" lang="ja-JP" altLang="en-US" sz="2800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EC0772D-8D76-4529-8689-DD0E4BF3EA8E}"/>
              </a:ext>
            </a:extLst>
          </p:cNvPr>
          <p:cNvSpPr/>
          <p:nvPr/>
        </p:nvSpPr>
        <p:spPr>
          <a:xfrm>
            <a:off x="2302329" y="2770255"/>
            <a:ext cx="7462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defTabSz="488950">
              <a:tabLst>
                <a:tab pos="1077913" algn="l"/>
              </a:tabLst>
            </a:pPr>
            <a:r>
              <a:rPr kumimoji="1" lang="en-US" altLang="ja-JP" sz="2800" dirty="0"/>
              <a:t>-&gt; Right market targeting</a:t>
            </a:r>
            <a:endParaRPr kumimoji="1" lang="ja-JP" altLang="en-US" sz="2800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8F56B6B-C3BF-41EA-95F5-618BAEAB330E}"/>
              </a:ext>
            </a:extLst>
          </p:cNvPr>
          <p:cNvSpPr/>
          <p:nvPr/>
        </p:nvSpPr>
        <p:spPr>
          <a:xfrm>
            <a:off x="1213367" y="3293475"/>
            <a:ext cx="8551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488" indent="-441325" defTabSz="488950">
              <a:buFont typeface="Wingdings" panose="05000000000000000000" pitchFamily="2" charset="2"/>
              <a:buChar char="u"/>
              <a:tabLst>
                <a:tab pos="1077913" algn="l"/>
              </a:tabLst>
            </a:pPr>
            <a:r>
              <a:rPr kumimoji="1" lang="en-US" altLang="ja-JP" sz="2800" dirty="0"/>
              <a:t>Participation in Exhibition</a:t>
            </a:r>
            <a:endParaRPr kumimoji="1" lang="ja-JP" altLang="en-US" sz="28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A06FC21-61E6-415A-BA89-6E9B06D638EC}"/>
              </a:ext>
            </a:extLst>
          </p:cNvPr>
          <p:cNvSpPr/>
          <p:nvPr/>
        </p:nvSpPr>
        <p:spPr>
          <a:xfrm>
            <a:off x="2302327" y="3816695"/>
            <a:ext cx="82622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defTabSz="488950">
              <a:tabLst>
                <a:tab pos="1077913" algn="l"/>
              </a:tabLst>
            </a:pPr>
            <a:r>
              <a:rPr kumimoji="1" lang="en-US" altLang="ja-JP" sz="2800" dirty="0"/>
              <a:t>-&gt; Gain of remarkable attention from Japanese major companies because of the system’s uniqueness  </a:t>
            </a:r>
            <a:endParaRPr kumimoji="1" lang="ja-JP" altLang="en-US" sz="2800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C34CDB9-C232-423C-8234-3598A74A7015}"/>
              </a:ext>
            </a:extLst>
          </p:cNvPr>
          <p:cNvSpPr/>
          <p:nvPr/>
        </p:nvSpPr>
        <p:spPr>
          <a:xfrm>
            <a:off x="2302326" y="4770802"/>
            <a:ext cx="5253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defTabSz="488950">
              <a:tabLst>
                <a:tab pos="1077913" algn="l"/>
              </a:tabLst>
            </a:pPr>
            <a:r>
              <a:rPr kumimoji="1" lang="en-US" altLang="ja-JP" sz="2800" dirty="0"/>
              <a:t>-&gt; Gain of business partnerships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960211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642EBE-CBAA-4352-87E0-C818A0EA8BC7}"/>
              </a:ext>
            </a:extLst>
          </p:cNvPr>
          <p:cNvSpPr txBox="1"/>
          <p:nvPr/>
        </p:nvSpPr>
        <p:spPr>
          <a:xfrm>
            <a:off x="867747" y="615820"/>
            <a:ext cx="599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1"/>
                </a:solidFill>
              </a:rPr>
              <a:t>II. MARKETING </a:t>
            </a:r>
            <a:r>
              <a:rPr lang="en-US" altLang="ja-JP" sz="3200" b="1" dirty="0">
                <a:solidFill>
                  <a:schemeClr val="accent1"/>
                </a:solidFill>
              </a:rPr>
              <a:t>STRATEGIES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: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5316642-40D3-4CED-A222-14684CB86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423" y="6149340"/>
            <a:ext cx="5253903" cy="19937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39DCA7-C810-4529-B7A3-68F7C560B4A7}"/>
              </a:ext>
            </a:extLst>
          </p:cNvPr>
          <p:cNvSpPr txBox="1"/>
          <p:nvPr/>
        </p:nvSpPr>
        <p:spPr>
          <a:xfrm>
            <a:off x="1213369" y="1200595"/>
            <a:ext cx="80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ja-JP" sz="2800" dirty="0"/>
              <a:t>Media Appearance 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0A04260-B0B2-4DF7-BDBF-02B4ED0E8B57}"/>
              </a:ext>
            </a:extLst>
          </p:cNvPr>
          <p:cNvSpPr/>
          <p:nvPr/>
        </p:nvSpPr>
        <p:spPr>
          <a:xfrm>
            <a:off x="1213368" y="1723815"/>
            <a:ext cx="88967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488" indent="-441325" defTabSz="488950">
              <a:buFont typeface="Wingdings" panose="05000000000000000000" pitchFamily="2" charset="2"/>
              <a:buChar char="u"/>
              <a:tabLst>
                <a:tab pos="1077913" algn="l"/>
              </a:tabLst>
            </a:pPr>
            <a:r>
              <a:rPr kumimoji="1" lang="en-US" altLang="ja-JP" sz="2800" dirty="0"/>
              <a:t>DEFENDER-X and Mental-Checker have been covered by major TV channels and newspapers</a:t>
            </a:r>
            <a:endParaRPr kumimoji="1" lang="ja-JP" altLang="en-US" sz="2800" dirty="0"/>
          </a:p>
        </p:txBody>
      </p:sp>
      <p:pic>
        <p:nvPicPr>
          <p:cNvPr id="8" name="図 7" descr="新聞, 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1FEF32D9-B3FA-4597-8E27-EE9088851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4" y="3197913"/>
            <a:ext cx="3769837" cy="2692741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1C779F-3928-445A-B324-1E86F4798700}"/>
              </a:ext>
            </a:extLst>
          </p:cNvPr>
          <p:cNvSpPr/>
          <p:nvPr/>
        </p:nvSpPr>
        <p:spPr>
          <a:xfrm>
            <a:off x="2302328" y="2674694"/>
            <a:ext cx="82649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defTabSz="488950">
              <a:tabLst>
                <a:tab pos="1077913" algn="l"/>
              </a:tabLst>
            </a:pPr>
            <a:r>
              <a:rPr kumimoji="1" lang="en-US" altLang="ja-JP" sz="2800" dirty="0"/>
              <a:t>- Example1: Nikkei (the most common economic press)</a:t>
            </a:r>
            <a:endParaRPr kumimoji="1" lang="ja-JP" altLang="en-US" sz="2800" dirty="0"/>
          </a:p>
        </p:txBody>
      </p:sp>
      <p:pic>
        <p:nvPicPr>
          <p:cNvPr id="11" name="図 10" descr="テキスト, 新聞 が含まれている画像&#10;&#10;高い精度で生成された説明">
            <a:extLst>
              <a:ext uri="{FF2B5EF4-FFF2-40B4-BE49-F238E27FC236}">
                <a16:creationId xmlns:a16="http://schemas.microsoft.com/office/drawing/2014/main" id="{728452A9-C604-4713-AC69-85A148072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366" y="3210714"/>
            <a:ext cx="3773267" cy="2692741"/>
          </a:xfrm>
          <a:prstGeom prst="rect">
            <a:avLst/>
          </a:prstGeom>
        </p:spPr>
      </p:pic>
      <p:pic>
        <p:nvPicPr>
          <p:cNvPr id="12" name="図 11" descr="新聞, テキスト が含まれている画像&#10;&#10;非常に高い精度で生成された説明">
            <a:extLst>
              <a:ext uri="{FF2B5EF4-FFF2-40B4-BE49-F238E27FC236}">
                <a16:creationId xmlns:a16="http://schemas.microsoft.com/office/drawing/2014/main" id="{978EE2E6-B638-49EC-919A-9E0AE90FE0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08" y="3197913"/>
            <a:ext cx="3769836" cy="271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77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C719AF1-EC86-4FF3-A4DE-5622CDEDC4C9}"/>
              </a:ext>
            </a:extLst>
          </p:cNvPr>
          <p:cNvSpPr txBox="1"/>
          <p:nvPr/>
        </p:nvSpPr>
        <p:spPr>
          <a:xfrm>
            <a:off x="867747" y="615820"/>
            <a:ext cx="599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1"/>
                </a:solidFill>
              </a:rPr>
              <a:t>II. MARKETING </a:t>
            </a:r>
            <a:r>
              <a:rPr lang="en-US" altLang="ja-JP" sz="3200" b="1" dirty="0">
                <a:solidFill>
                  <a:schemeClr val="accent1"/>
                </a:solidFill>
              </a:rPr>
              <a:t>STRATEGIES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: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DA32F8E-E637-4461-9414-809D01325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423" y="6149340"/>
            <a:ext cx="5253903" cy="19937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0444F7E-F003-453F-9827-91AECFAFDF09}"/>
              </a:ext>
            </a:extLst>
          </p:cNvPr>
          <p:cNvSpPr/>
          <p:nvPr/>
        </p:nvSpPr>
        <p:spPr>
          <a:xfrm>
            <a:off x="1213368" y="5558739"/>
            <a:ext cx="8551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488" indent="-441325" defTabSz="488950">
              <a:buFont typeface="Wingdings" panose="05000000000000000000" pitchFamily="2" charset="2"/>
              <a:buChar char="u"/>
              <a:tabLst>
                <a:tab pos="1077913" algn="l"/>
              </a:tabLst>
            </a:pPr>
            <a:r>
              <a:rPr kumimoji="1" lang="en-US" altLang="ja-JP" sz="2800" dirty="0"/>
              <a:t>About 40 times of media coverage  in 2.5 years</a:t>
            </a:r>
            <a:endParaRPr kumimoji="1" lang="ja-JP" altLang="en-US" sz="2800" dirty="0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D77C5BE-F9DD-4D3A-8C56-F1DC0DBFCFD4}"/>
              </a:ext>
            </a:extLst>
          </p:cNvPr>
          <p:cNvSpPr/>
          <p:nvPr/>
        </p:nvSpPr>
        <p:spPr>
          <a:xfrm>
            <a:off x="2302329" y="1200595"/>
            <a:ext cx="7462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defTabSz="488950">
              <a:tabLst>
                <a:tab pos="1077913" algn="l"/>
              </a:tabLst>
            </a:pPr>
            <a:r>
              <a:rPr kumimoji="1" lang="en-US" altLang="ja-JP" sz="2800" dirty="0"/>
              <a:t>- Example2: NHK (only public broadcaster)</a:t>
            </a:r>
            <a:endParaRPr kumimoji="1" lang="ja-JP" altLang="en-US" sz="2800" dirty="0"/>
          </a:p>
        </p:txBody>
      </p:sp>
      <p:pic>
        <p:nvPicPr>
          <p:cNvPr id="7" name="NHK">
            <a:hlinkClick r:id="" action="ppaction://media"/>
            <a:extLst>
              <a:ext uri="{FF2B5EF4-FFF2-40B4-BE49-F238E27FC236}">
                <a16:creationId xmlns:a16="http://schemas.microsoft.com/office/drawing/2014/main" id="{F0971708-36CF-404D-ABAB-25C7218A9A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9435" y="1723815"/>
            <a:ext cx="6817643" cy="38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0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2D4663-8A72-4845-960F-CCD04A55DE4A}"/>
              </a:ext>
            </a:extLst>
          </p:cNvPr>
          <p:cNvSpPr txBox="1"/>
          <p:nvPr/>
        </p:nvSpPr>
        <p:spPr>
          <a:xfrm>
            <a:off x="867747" y="452530"/>
            <a:ext cx="5990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1"/>
                </a:solidFill>
              </a:rPr>
              <a:t>II. MARKETING </a:t>
            </a:r>
            <a:r>
              <a:rPr lang="en-US" altLang="ja-JP" sz="3200" b="1" dirty="0">
                <a:solidFill>
                  <a:schemeClr val="accent1"/>
                </a:solidFill>
              </a:rPr>
              <a:t>STRATEGIES</a:t>
            </a:r>
            <a:r>
              <a:rPr kumimoji="1" lang="en-US" altLang="ja-JP" sz="3200" b="1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A47FA2-065D-4838-878E-9E3B747609CF}"/>
              </a:ext>
            </a:extLst>
          </p:cNvPr>
          <p:cNvSpPr txBox="1"/>
          <p:nvPr/>
        </p:nvSpPr>
        <p:spPr>
          <a:xfrm>
            <a:off x="867748" y="1069963"/>
            <a:ext cx="4830924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/>
              <a:t>03/09/2016  RBB TODAY internet news</a:t>
            </a:r>
          </a:p>
          <a:p>
            <a:r>
              <a:rPr kumimoji="1" lang="en-US" altLang="ja-JP" sz="1500" dirty="0"/>
              <a:t>04/04/2016  Nikkei Business</a:t>
            </a:r>
          </a:p>
          <a:p>
            <a:r>
              <a:rPr kumimoji="1" lang="en-US" altLang="ja-JP" sz="1500" dirty="0"/>
              <a:t>06/19/2016  Fuji Television Network “Wide </a:t>
            </a:r>
            <a:r>
              <a:rPr kumimoji="1" lang="en-US" altLang="ja-JP" sz="1500" dirty="0" err="1"/>
              <a:t>na</a:t>
            </a:r>
            <a:r>
              <a:rPr kumimoji="1" lang="en-US" altLang="ja-JP" sz="1500" dirty="0"/>
              <a:t> Show”</a:t>
            </a:r>
          </a:p>
          <a:p>
            <a:r>
              <a:rPr kumimoji="1" lang="en-US" altLang="ja-JP" sz="1500" dirty="0"/>
              <a:t>07/10/2016  Nikkei Sangyo Shimbun</a:t>
            </a:r>
          </a:p>
          <a:p>
            <a:r>
              <a:rPr kumimoji="1" lang="en-US" altLang="ja-JP" sz="1500" dirty="0"/>
              <a:t>07/14/2016  AM Radio Station “NHK Journal”</a:t>
            </a:r>
          </a:p>
          <a:p>
            <a:r>
              <a:rPr kumimoji="1" lang="en-US" altLang="ja-JP" sz="1500" dirty="0"/>
              <a:t>07/28/2016  Fuji Television Network “OUT×DELUXE”</a:t>
            </a:r>
          </a:p>
          <a:p>
            <a:r>
              <a:rPr kumimoji="1" lang="en-US" altLang="ja-JP" sz="1500" dirty="0"/>
              <a:t>08/24/2016  Nikkei Sangyo Shimbun</a:t>
            </a:r>
          </a:p>
          <a:p>
            <a:r>
              <a:rPr kumimoji="1" lang="en-US" altLang="ja-JP" sz="1500" dirty="0"/>
              <a:t>10/03/2016  Nippon Television Network Corporation 			    	  “WORLD GREAT TV”</a:t>
            </a:r>
          </a:p>
          <a:p>
            <a:r>
              <a:rPr kumimoji="1" lang="en-US" altLang="ja-JP" sz="1500" dirty="0"/>
              <a:t>11/27/2016  Tokyo Broadcasting System Television, Inc. 		   	  “</a:t>
            </a:r>
            <a:r>
              <a:rPr kumimoji="1" lang="en-US" altLang="ja-JP" sz="1500" dirty="0" err="1"/>
              <a:t>Gattiri</a:t>
            </a:r>
            <a:r>
              <a:rPr kumimoji="1" lang="en-US" altLang="ja-JP" sz="1500" dirty="0"/>
              <a:t> Monday”</a:t>
            </a:r>
          </a:p>
          <a:p>
            <a:r>
              <a:rPr kumimoji="1" lang="en-US" altLang="ja-JP" sz="1500" dirty="0"/>
              <a:t>12/29/2016  TV Asahi Corporation “Morning Show”</a:t>
            </a:r>
          </a:p>
          <a:p>
            <a:r>
              <a:rPr kumimoji="1" lang="en-US" altLang="ja-JP" sz="1500" dirty="0"/>
              <a:t>12/30/2016  Tokyo Broadcasting System Television, Inc. </a:t>
            </a:r>
          </a:p>
          <a:p>
            <a:r>
              <a:rPr kumimoji="1" lang="en-US" altLang="ja-JP" sz="1500" dirty="0"/>
              <a:t>		  “TBS </a:t>
            </a:r>
            <a:r>
              <a:rPr kumimoji="1" lang="en-US" altLang="ja-JP" sz="1500" dirty="0" err="1"/>
              <a:t>Houdou</a:t>
            </a:r>
            <a:r>
              <a:rPr kumimoji="1" lang="en-US" altLang="ja-JP" sz="1500" dirty="0"/>
              <a:t> no hi 2016”</a:t>
            </a:r>
          </a:p>
          <a:p>
            <a:r>
              <a:rPr kumimoji="1" lang="en-US" altLang="ja-JP" sz="1500" dirty="0"/>
              <a:t>Nikkei Business Publications  “Nikkei technology prospects </a:t>
            </a:r>
          </a:p>
          <a:p>
            <a:r>
              <a:rPr kumimoji="1" lang="en-US" altLang="ja-JP" sz="1500" dirty="0"/>
              <a:t>2017 -100 technologies which will change the world-“ </a:t>
            </a:r>
          </a:p>
          <a:p>
            <a:r>
              <a:rPr kumimoji="1" lang="en-US" altLang="ja-JP" sz="1500" dirty="0"/>
              <a:t>(pp. 209-210)</a:t>
            </a:r>
          </a:p>
          <a:p>
            <a:r>
              <a:rPr kumimoji="1" lang="en-US" altLang="ja-JP" sz="1500" dirty="0"/>
              <a:t>01/30/2017  The Nihon Keizai </a:t>
            </a:r>
            <a:r>
              <a:rPr kumimoji="1" lang="en-US" altLang="ja-JP" sz="1500" dirty="0" err="1"/>
              <a:t>Shinbun</a:t>
            </a:r>
            <a:endParaRPr kumimoji="1" lang="en-US" altLang="ja-JP" sz="1500" dirty="0"/>
          </a:p>
          <a:p>
            <a:r>
              <a:rPr kumimoji="1" lang="en-US" altLang="ja-JP" sz="1500" dirty="0"/>
              <a:t>04/01/2017  Kanagawa Shimbun (article about Defender-X 		   	   Installation at Yokohama </a:t>
            </a:r>
            <a:r>
              <a:rPr kumimoji="1" lang="en-US" altLang="ja-JP" sz="1500" dirty="0" err="1"/>
              <a:t>Ōsanbashi</a:t>
            </a:r>
            <a:r>
              <a:rPr kumimoji="1" lang="en-US" altLang="ja-JP" sz="1500" dirty="0"/>
              <a:t> Pier)</a:t>
            </a:r>
          </a:p>
          <a:p>
            <a:r>
              <a:rPr kumimoji="1" lang="en-US" altLang="ja-JP" sz="1500" dirty="0"/>
              <a:t>05/14/2017  Tokyo Broadcasting System Television, Inc. 		 	  “Hayashi-Sensei </a:t>
            </a:r>
            <a:r>
              <a:rPr kumimoji="1" lang="en-US" altLang="ja-JP" sz="1500" dirty="0" err="1"/>
              <a:t>ga</a:t>
            </a:r>
            <a:r>
              <a:rPr kumimoji="1" lang="en-US" altLang="ja-JP" sz="1500" dirty="0"/>
              <a:t> </a:t>
            </a:r>
            <a:r>
              <a:rPr kumimoji="1" lang="en-US" altLang="ja-JP" sz="1500" dirty="0" err="1"/>
              <a:t>Odoroku</a:t>
            </a:r>
            <a:r>
              <a:rPr kumimoji="1" lang="en-US" altLang="ja-JP" sz="1500" dirty="0"/>
              <a:t> </a:t>
            </a:r>
            <a:r>
              <a:rPr kumimoji="1" lang="en-US" altLang="ja-JP" sz="1500" dirty="0" err="1"/>
              <a:t>Hatsumimi-gaku</a:t>
            </a:r>
            <a:r>
              <a:rPr kumimoji="1" lang="en-US" altLang="ja-JP" sz="1500" dirty="0"/>
              <a:t>!”</a:t>
            </a:r>
          </a:p>
          <a:p>
            <a:r>
              <a:rPr kumimoji="1" lang="en-US" altLang="ja-JP" sz="1500" dirty="0"/>
              <a:t>05/28/2017  TV Asahi Corporation “TV Tackle”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CFA58DB-1E2F-4396-A633-E543542D9DD5}"/>
              </a:ext>
            </a:extLst>
          </p:cNvPr>
          <p:cNvSpPr txBox="1"/>
          <p:nvPr/>
        </p:nvSpPr>
        <p:spPr>
          <a:xfrm>
            <a:off x="5698672" y="1069963"/>
            <a:ext cx="501053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500" dirty="0"/>
              <a:t>05/28/2017  NHK “News 7”</a:t>
            </a:r>
          </a:p>
          <a:p>
            <a:r>
              <a:rPr kumimoji="1" lang="en-US" altLang="ja-JP" sz="1500" dirty="0"/>
              <a:t>06/15/2017  Nippon Television Network Corporation 				  “Ikegami Akira </a:t>
            </a:r>
            <a:r>
              <a:rPr kumimoji="1" lang="en-US" altLang="ja-JP" sz="1500" dirty="0" err="1"/>
              <a:t>ga</a:t>
            </a:r>
            <a:r>
              <a:rPr kumimoji="1" lang="en-US" altLang="ja-JP" sz="1500" dirty="0"/>
              <a:t> </a:t>
            </a:r>
            <a:r>
              <a:rPr kumimoji="1" lang="en-US" altLang="ja-JP" sz="1500" dirty="0" err="1"/>
              <a:t>Oshietai</a:t>
            </a:r>
            <a:r>
              <a:rPr kumimoji="1" lang="en-US" altLang="ja-JP" sz="1500" dirty="0"/>
              <a:t>! </a:t>
            </a:r>
            <a:r>
              <a:rPr kumimoji="1" lang="en-US" altLang="ja-JP" sz="1500" dirty="0" err="1"/>
              <a:t>Jitsuha</a:t>
            </a:r>
            <a:r>
              <a:rPr kumimoji="1" lang="en-US" altLang="ja-JP" sz="1500" dirty="0"/>
              <a:t> … </a:t>
            </a:r>
          </a:p>
          <a:p>
            <a:r>
              <a:rPr kumimoji="1" lang="en-US" altLang="ja-JP" sz="1500" dirty="0"/>
              <a:t>		   </a:t>
            </a:r>
            <a:r>
              <a:rPr kumimoji="1" lang="en-US" altLang="ja-JP" sz="1500" dirty="0" err="1"/>
              <a:t>na</a:t>
            </a:r>
            <a:r>
              <a:rPr kumimoji="1" lang="en-US" altLang="ja-JP" sz="1500" dirty="0"/>
              <a:t> </a:t>
            </a:r>
            <a:r>
              <a:rPr kumimoji="1" lang="en-US" altLang="ja-JP" sz="1500" dirty="0" err="1"/>
              <a:t>Hanashi</a:t>
            </a:r>
            <a:r>
              <a:rPr kumimoji="1" lang="en-US" altLang="ja-JP" sz="1500" dirty="0"/>
              <a:t>”</a:t>
            </a:r>
          </a:p>
          <a:p>
            <a:r>
              <a:rPr kumimoji="1" lang="en-US" altLang="ja-JP" sz="1500" dirty="0"/>
              <a:t>06/22/2017  Weekly </a:t>
            </a:r>
            <a:r>
              <a:rPr kumimoji="1" lang="en-US" altLang="ja-JP" sz="1500" dirty="0" err="1"/>
              <a:t>Shinchō</a:t>
            </a:r>
            <a:r>
              <a:rPr kumimoji="1" lang="en-US" altLang="ja-JP" sz="1500" dirty="0"/>
              <a:t> June 29, 2017 Issue</a:t>
            </a:r>
          </a:p>
          <a:p>
            <a:r>
              <a:rPr kumimoji="1" lang="en-US" altLang="ja-JP" sz="1500" dirty="0"/>
              <a:t>10/04/2017  Nippon Television Network Corporation 			  	 “news every.”</a:t>
            </a:r>
          </a:p>
          <a:p>
            <a:r>
              <a:rPr kumimoji="1" lang="en-US" altLang="ja-JP" sz="1500" dirty="0"/>
              <a:t>11/10/2017  Image Lab (monthly journal) Vol.28 No.11</a:t>
            </a:r>
          </a:p>
          <a:p>
            <a:r>
              <a:rPr kumimoji="1" lang="en-US" altLang="ja-JP" sz="1500" dirty="0"/>
              <a:t>11/11/2017  Fuji Television Network “MEZAMASHI </a:t>
            </a:r>
          </a:p>
          <a:p>
            <a:r>
              <a:rPr kumimoji="1" lang="en-US" altLang="ja-JP" sz="1500" dirty="0"/>
              <a:t>		  SATURDAY”</a:t>
            </a:r>
          </a:p>
          <a:p>
            <a:r>
              <a:rPr kumimoji="1" lang="en-US" altLang="ja-JP" sz="1500" dirty="0"/>
              <a:t>12/18/2017  Nikkei Business</a:t>
            </a:r>
          </a:p>
          <a:p>
            <a:r>
              <a:rPr kumimoji="1" lang="en-US" altLang="ja-JP" sz="1500" dirty="0"/>
              <a:t>12/25/2017  Radio Life (monthly journal) January issue</a:t>
            </a:r>
          </a:p>
          <a:p>
            <a:r>
              <a:rPr kumimoji="1" lang="en-US" altLang="ja-JP" sz="1500" dirty="0"/>
              <a:t>01/01/2018  The Nihon Keizai </a:t>
            </a:r>
            <a:r>
              <a:rPr kumimoji="1" lang="en-US" altLang="ja-JP" sz="1500" dirty="0" err="1"/>
              <a:t>Shinbun</a:t>
            </a:r>
            <a:endParaRPr kumimoji="1" lang="en-US" altLang="ja-JP" sz="1500" dirty="0"/>
          </a:p>
          <a:p>
            <a:r>
              <a:rPr kumimoji="1" lang="en-US" altLang="ja-JP" sz="1500" dirty="0"/>
              <a:t>02/14/2018  The Nihon Keizai </a:t>
            </a:r>
            <a:r>
              <a:rPr kumimoji="1" lang="en-US" altLang="ja-JP" sz="1500" dirty="0" err="1"/>
              <a:t>Shinbun</a:t>
            </a:r>
            <a:r>
              <a:rPr kumimoji="1" lang="en-US" altLang="ja-JP" sz="1500" dirty="0"/>
              <a:t> electronic edition</a:t>
            </a:r>
          </a:p>
          <a:p>
            <a:r>
              <a:rPr kumimoji="1" lang="en-US" altLang="ja-JP" sz="1500" dirty="0"/>
              <a:t>03/10/2018  Image Lab (monthly journal) Vol.29 No.3</a:t>
            </a:r>
          </a:p>
          <a:p>
            <a:r>
              <a:rPr kumimoji="1" lang="en-US" altLang="ja-JP" sz="1500" dirty="0"/>
              <a:t>03/16/2018  NHK “</a:t>
            </a:r>
            <a:r>
              <a:rPr kumimoji="1" lang="en-US" altLang="ja-JP" sz="1500" dirty="0" err="1"/>
              <a:t>Kinyo</a:t>
            </a:r>
            <a:r>
              <a:rPr kumimoji="1" lang="en-US" altLang="ja-JP" sz="1500" dirty="0"/>
              <a:t> </a:t>
            </a:r>
            <a:r>
              <a:rPr kumimoji="1" lang="en-US" altLang="ja-JP" sz="1500" dirty="0" err="1"/>
              <a:t>Ichikara</a:t>
            </a:r>
            <a:r>
              <a:rPr kumimoji="1" lang="en-US" altLang="ja-JP" sz="1500" dirty="0"/>
              <a:t>”</a:t>
            </a:r>
          </a:p>
          <a:p>
            <a:r>
              <a:rPr kumimoji="1" lang="en-US" altLang="ja-JP" sz="1500" dirty="0"/>
              <a:t>03/31/2018  BS TBS “AI will change the future!”</a:t>
            </a:r>
          </a:p>
          <a:p>
            <a:r>
              <a:rPr kumimoji="1" lang="en-US" altLang="ja-JP" sz="1500" dirty="0"/>
              <a:t>04/16/2018  NHK “News Shibu5ji”</a:t>
            </a:r>
          </a:p>
          <a:p>
            <a:r>
              <a:rPr kumimoji="1" lang="en-US" altLang="ja-JP" sz="1500" dirty="0"/>
              <a:t>04/22/2018  Asahi Shimbun</a:t>
            </a:r>
          </a:p>
          <a:p>
            <a:r>
              <a:rPr kumimoji="1" lang="en-US" altLang="ja-JP" sz="1500" dirty="0"/>
              <a:t>05/01/2018 Tokyo Broadcasting System Television, Inc.</a:t>
            </a:r>
          </a:p>
          <a:p>
            <a:r>
              <a:rPr kumimoji="1" lang="en-US" altLang="ja-JP" sz="1500" dirty="0"/>
              <a:t>		   “</a:t>
            </a:r>
            <a:r>
              <a:rPr kumimoji="1" lang="en-US" altLang="ja-JP" sz="1500" dirty="0" err="1"/>
              <a:t>Oshiete</a:t>
            </a:r>
            <a:r>
              <a:rPr kumimoji="1" lang="en-US" altLang="ja-JP" sz="1500" dirty="0"/>
              <a:t> </a:t>
            </a:r>
            <a:r>
              <a:rPr kumimoji="1" lang="en-US" altLang="ja-JP" sz="1500" dirty="0" err="1"/>
              <a:t>morau</a:t>
            </a:r>
            <a:r>
              <a:rPr kumimoji="1" lang="en-US" altLang="ja-JP" sz="1500" dirty="0"/>
              <a:t> </a:t>
            </a:r>
            <a:r>
              <a:rPr kumimoji="1" lang="en-US" altLang="ja-JP" sz="1500" dirty="0" err="1"/>
              <a:t>mae</a:t>
            </a:r>
            <a:r>
              <a:rPr kumimoji="1" lang="en-US" altLang="ja-JP" sz="1500" dirty="0"/>
              <a:t> to </a:t>
            </a:r>
            <a:r>
              <a:rPr kumimoji="1" lang="en-US" altLang="ja-JP" sz="1500" dirty="0" err="1"/>
              <a:t>ato</a:t>
            </a:r>
            <a:r>
              <a:rPr kumimoji="1" lang="en-US" altLang="ja-JP" sz="1500" dirty="0"/>
              <a:t>”</a:t>
            </a:r>
          </a:p>
          <a:p>
            <a:r>
              <a:rPr kumimoji="1" lang="en-US" altLang="ja-JP" sz="1500" dirty="0"/>
              <a:t>…and more!!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67554CF-7E83-4401-B202-14E8496D6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7423" y="6345288"/>
            <a:ext cx="5253903" cy="19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85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8460BD8-AE3F-4AC9-9D0B-717052AA5D3A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4420CFE-F482-466E-9E1E-C78513C0B85D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31032B-BD21-4BDA-920C-12E358052567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E7514DA3-59E7-409E-8A3B-AD097F6E564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5">
              <a:extLst>
                <a:ext uri="{FF2B5EF4-FFF2-40B4-BE49-F238E27FC236}">
                  <a16:creationId xmlns:a16="http://schemas.microsoft.com/office/drawing/2014/main" id="{57B9A2A6-3BE4-4599-9364-F71C5BFD61F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4FD744C6-4ED8-4BC9-BF68-6BDF701C5D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7">
              <a:extLst>
                <a:ext uri="{FF2B5EF4-FFF2-40B4-BE49-F238E27FC236}">
                  <a16:creationId xmlns:a16="http://schemas.microsoft.com/office/drawing/2014/main" id="{092C5BAD-C911-4F8F-A1C5-470268BE668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B133D0C8-4EC4-424F-8E70-0482D5B1B653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9">
              <a:extLst>
                <a:ext uri="{FF2B5EF4-FFF2-40B4-BE49-F238E27FC236}">
                  <a16:creationId xmlns:a16="http://schemas.microsoft.com/office/drawing/2014/main" id="{7B1532A0-F4B3-4DE8-B18F-740CAAD25AC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EFDD162-BBBA-4062-8BBF-53DBA109137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CFC9E65-3E19-4483-B952-25D29683CA5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DFFC45-3DC9-4433-926F-043E879D9DF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F26A87-0610-435F-AA13-BD658385C9D9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67230" y="-8468"/>
            <a:ext cx="4763558" cy="6866467"/>
            <a:chOff x="67175" y="-8467"/>
            <a:chExt cx="4763558" cy="68664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321436-5AAD-4FB6-BB0D-316D4540E82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448300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B0BD33-3D46-4F43-947A-825DFEF6106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67175" y="3681413"/>
              <a:ext cx="4763558" cy="3176587"/>
            </a:xfrm>
            <a:prstGeom prst="line">
              <a:avLst/>
            </a:prstGeom>
            <a:ln w="9525">
              <a:solidFill>
                <a:schemeClr val="tx1">
                  <a:lumMod val="50000"/>
                  <a:lumOff val="50000"/>
                  <a:alpha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E26C27-E1F5-47DC-9F83-469D196C55D0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58764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95F944E7-2B4E-4AE2-B4DB-846FF8AE0B7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0730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FF14952D-390F-46CC-B302-73DDD9C4160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9621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867CDE55-B22A-40D0-882A-9452919EEC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11788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8C409231-C942-4808-B529-DAC32A7DB00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448954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370F01-B8C9-4CE4-824C-92B2792E6ED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497" y="-8468"/>
            <a:ext cx="5074930" cy="6866468"/>
          </a:xfrm>
          <a:custGeom>
            <a:avLst/>
            <a:gdLst>
              <a:gd name="connsiteX0" fmla="*/ 0 w 5074930"/>
              <a:gd name="connsiteY0" fmla="*/ 0 h 6858000"/>
              <a:gd name="connsiteX1" fmla="*/ 1249825 w 5074930"/>
              <a:gd name="connsiteY1" fmla="*/ 0 h 6858000"/>
              <a:gd name="connsiteX2" fmla="*/ 1249825 w 5074930"/>
              <a:gd name="connsiteY2" fmla="*/ 8457 h 6858000"/>
              <a:gd name="connsiteX3" fmla="*/ 5074930 w 5074930"/>
              <a:gd name="connsiteY3" fmla="*/ 8457 h 6858000"/>
              <a:gd name="connsiteX4" fmla="*/ 5074930 w 5074930"/>
              <a:gd name="connsiteY4" fmla="*/ 6858000 h 6858000"/>
              <a:gd name="connsiteX5" fmla="*/ 1249825 w 5074930"/>
              <a:gd name="connsiteY5" fmla="*/ 6858000 h 6858000"/>
              <a:gd name="connsiteX6" fmla="*/ 1109383 w 507493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74930" h="6858000">
                <a:moveTo>
                  <a:pt x="0" y="0"/>
                </a:moveTo>
                <a:lnTo>
                  <a:pt x="1249825" y="0"/>
                </a:lnTo>
                <a:lnTo>
                  <a:pt x="1249825" y="8457"/>
                </a:lnTo>
                <a:lnTo>
                  <a:pt x="5074930" y="8457"/>
                </a:lnTo>
                <a:lnTo>
                  <a:pt x="5074930" y="6858000"/>
                </a:lnTo>
                <a:lnTo>
                  <a:pt x="1249825" y="6858000"/>
                </a:lnTo>
                <a:lnTo>
                  <a:pt x="1109383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024CC4-098C-4486-B4EE-843DDB96ECDE}"/>
              </a:ext>
            </a:extLst>
          </p:cNvPr>
          <p:cNvSpPr txBox="1"/>
          <p:nvPr/>
        </p:nvSpPr>
        <p:spPr>
          <a:xfrm>
            <a:off x="677335" y="1282701"/>
            <a:ext cx="5096060" cy="4307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ct val="0"/>
              </a:spcBef>
              <a:spcAft>
                <a:spcPts val="600"/>
              </a:spcAft>
            </a:pPr>
            <a:r>
              <a:rPr kumimoji="1" lang="en-US" altLang="ja-JP" sz="5400" b="1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CHALLENGES</a:t>
            </a: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07E95144-61E5-437A-A0A4-390ECA40A41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49" y="6149341"/>
            <a:ext cx="5253903" cy="20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7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8F796B-7C09-4339-A38C-2A0D221CB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423" y="6149340"/>
            <a:ext cx="5253903" cy="19937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B1856E6-A723-402F-B5E4-D11BB14A49BA}"/>
              </a:ext>
            </a:extLst>
          </p:cNvPr>
          <p:cNvSpPr txBox="1"/>
          <p:nvPr/>
        </p:nvSpPr>
        <p:spPr>
          <a:xfrm>
            <a:off x="867746" y="615820"/>
            <a:ext cx="3883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chemeClr val="accent2"/>
                </a:solidFill>
              </a:rPr>
              <a:t>III. CHALLENGE</a:t>
            </a:r>
            <a:r>
              <a:rPr lang="en-US" altLang="ja-JP" sz="3200" b="1" dirty="0">
                <a:solidFill>
                  <a:schemeClr val="accent2"/>
                </a:solidFill>
              </a:rPr>
              <a:t>S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E7BF8EA-7C5A-4927-A247-51D78F3C35AE}"/>
              </a:ext>
            </a:extLst>
          </p:cNvPr>
          <p:cNvSpPr txBox="1"/>
          <p:nvPr/>
        </p:nvSpPr>
        <p:spPr>
          <a:xfrm>
            <a:off x="1213369" y="1200595"/>
            <a:ext cx="80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800" dirty="0"/>
              <a:t>Japanese Tendency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A28E94-7A36-42DE-9F3B-70E554DDCEEB}"/>
              </a:ext>
            </a:extLst>
          </p:cNvPr>
          <p:cNvSpPr/>
          <p:nvPr/>
        </p:nvSpPr>
        <p:spPr>
          <a:xfrm>
            <a:off x="1213368" y="1723815"/>
            <a:ext cx="8551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488" indent="-441325" defTabSz="488950">
              <a:buFont typeface="Wingdings" panose="05000000000000000000" pitchFamily="2" charset="2"/>
              <a:buChar char="u"/>
              <a:tabLst>
                <a:tab pos="1077913" algn="l"/>
              </a:tabLst>
            </a:pPr>
            <a:r>
              <a:rPr lang="en-US" altLang="ja-JP" sz="2800" dirty="0"/>
              <a:t>Hedging risks is more important than taking risks</a:t>
            </a:r>
            <a:endParaRPr kumimoji="1" lang="ja-JP" altLang="en-US" sz="2800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EC93163-4189-4C94-BA89-C2A2CE8CDF42}"/>
              </a:ext>
            </a:extLst>
          </p:cNvPr>
          <p:cNvSpPr/>
          <p:nvPr/>
        </p:nvSpPr>
        <p:spPr>
          <a:xfrm>
            <a:off x="2302329" y="2247035"/>
            <a:ext cx="7462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defTabSz="488950">
              <a:tabLst>
                <a:tab pos="1077913" algn="l"/>
              </a:tabLst>
            </a:pPr>
            <a:r>
              <a:rPr kumimoji="1" lang="en-US" altLang="ja-JP" sz="2800" dirty="0"/>
              <a:t>-&gt;</a:t>
            </a:r>
            <a:r>
              <a:rPr kumimoji="1" lang="ja-JP" altLang="en-US" sz="2800" dirty="0"/>
              <a:t> </a:t>
            </a:r>
            <a:r>
              <a:rPr kumimoji="1" lang="en-US" altLang="ja-JP" sz="2800" dirty="0"/>
              <a:t>S</a:t>
            </a:r>
            <a:r>
              <a:rPr lang="en-US" altLang="ja-JP" sz="2800" dirty="0"/>
              <a:t>howing cautious attitude to carry new, unknown technology</a:t>
            </a:r>
            <a:endParaRPr kumimoji="1" lang="ja-JP" altLang="en-US" sz="2800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9BA167-86E1-4131-86B8-888E4C09CD5B}"/>
              </a:ext>
            </a:extLst>
          </p:cNvPr>
          <p:cNvSpPr/>
          <p:nvPr/>
        </p:nvSpPr>
        <p:spPr>
          <a:xfrm>
            <a:off x="1213367" y="3727090"/>
            <a:ext cx="85511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79488" indent="-441325" defTabSz="488950">
              <a:buFont typeface="Wingdings" panose="05000000000000000000" pitchFamily="2" charset="2"/>
              <a:buChar char="u"/>
              <a:tabLst>
                <a:tab pos="1077913" algn="l"/>
              </a:tabLst>
            </a:pPr>
            <a:r>
              <a:rPr kumimoji="1" lang="en-US" altLang="ja-JP" sz="2800" dirty="0"/>
              <a:t>Lack of a sense of danger against terrorism or serious crimes like murders</a:t>
            </a:r>
            <a:endParaRPr kumimoji="1" lang="ja-JP" altLang="en-US" sz="28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F3C88C-0FEE-4364-884C-4AB0B36119CD}"/>
              </a:ext>
            </a:extLst>
          </p:cNvPr>
          <p:cNvSpPr txBox="1"/>
          <p:nvPr/>
        </p:nvSpPr>
        <p:spPr>
          <a:xfrm>
            <a:off x="1213367" y="3202590"/>
            <a:ext cx="8075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altLang="ja-JP" sz="2800" dirty="0"/>
              <a:t>Japanese Safe Environment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70C8260-0210-4056-9243-41DDD65A648E}"/>
              </a:ext>
            </a:extLst>
          </p:cNvPr>
          <p:cNvSpPr/>
          <p:nvPr/>
        </p:nvSpPr>
        <p:spPr>
          <a:xfrm>
            <a:off x="2364922" y="4679917"/>
            <a:ext cx="7462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538163" defTabSz="488950">
              <a:tabLst>
                <a:tab pos="1077913" algn="l"/>
              </a:tabLst>
            </a:pPr>
            <a:r>
              <a:rPr kumimoji="1" lang="en-US" altLang="ja-JP" sz="2800" dirty="0"/>
              <a:t>-&gt; </a:t>
            </a:r>
            <a:r>
              <a:rPr kumimoji="1" lang="en-US" altLang="ja-JP" sz="2800" dirty="0">
                <a:latin typeface="Calibri 本文"/>
              </a:rPr>
              <a:t>Focusing on </a:t>
            </a:r>
            <a:r>
              <a:rPr lang="en-US" altLang="ja-JP" sz="2800" dirty="0">
                <a:latin typeface="Calibri 本文"/>
              </a:rPr>
              <a:t>preventing lighter crimes such as shoplifters to address the current needs</a:t>
            </a:r>
            <a:endParaRPr kumimoji="1" lang="ja-JP" altLang="en-US" sz="2800" dirty="0">
              <a:latin typeface="Calibri 本文"/>
            </a:endParaRPr>
          </a:p>
        </p:txBody>
      </p:sp>
    </p:spTree>
    <p:extLst>
      <p:ext uri="{BB962C8B-B14F-4D97-AF65-F5344CB8AC3E}">
        <p14:creationId xmlns:p14="http://schemas.microsoft.com/office/powerpoint/2010/main" val="2707145238"/>
      </p:ext>
    </p:extLst>
  </p:cSld>
  <p:clrMapOvr>
    <a:masterClrMapping/>
  </p:clrMapOvr>
</p:sld>
</file>

<file path=ppt/theme/theme1.xml><?xml version="1.0" encoding="utf-8"?>
<a:theme xmlns:a="http://schemas.openxmlformats.org/drawingml/2006/main" name="2_ファセット">
  <a:themeElements>
    <a:clrScheme name="赤味がかったオレンジ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3_ファセット">
  <a:themeElements>
    <a:clrScheme name="赤味がかったオレンジ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4_ファセット">
  <a:themeElements>
    <a:clrScheme name="赤味がかったオレンジ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5_ファセット">
  <a:themeElements>
    <a:clrScheme name="青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Override1.xml><?xml version="1.0" encoding="utf-8"?>
<a:themeOverride xmlns:a="http://schemas.openxmlformats.org/drawingml/2006/main">
  <a:clrScheme name="赤紫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赤紫">
    <a:dk1>
      <a:sysClr val="windowText" lastClr="000000"/>
    </a:dk1>
    <a:lt1>
      <a:sysClr val="window" lastClr="FFFFFF"/>
    </a:lt1>
    <a:dk2>
      <a:srgbClr val="454551"/>
    </a:dk2>
    <a:lt2>
      <a:srgbClr val="D8D9DC"/>
    </a:lt2>
    <a:accent1>
      <a:srgbClr val="E32D91"/>
    </a:accent1>
    <a:accent2>
      <a:srgbClr val="C830CC"/>
    </a:accent2>
    <a:accent3>
      <a:srgbClr val="4EA6DC"/>
    </a:accent3>
    <a:accent4>
      <a:srgbClr val="4775E7"/>
    </a:accent4>
    <a:accent5>
      <a:srgbClr val="8971E1"/>
    </a:accent5>
    <a:accent6>
      <a:srgbClr val="D54773"/>
    </a:accent6>
    <a:hlink>
      <a:srgbClr val="6B9F25"/>
    </a:hlink>
    <a:folHlink>
      <a:srgbClr val="8C8C8C"/>
    </a:folHlink>
  </a:clrScheme>
</a:themeOverride>
</file>

<file path=ppt/theme/themeOverride3.xml><?xml version="1.0" encoding="utf-8"?>
<a:themeOverride xmlns:a="http://schemas.openxmlformats.org/drawingml/2006/main">
  <a:clrScheme name="赤味がかったオレンジ">
    <a:dk1>
      <a:sysClr val="windowText" lastClr="000000"/>
    </a:dk1>
    <a:lt1>
      <a:sysClr val="window" lastClr="FFFFFF"/>
    </a:lt1>
    <a:dk2>
      <a:srgbClr val="505046"/>
    </a:dk2>
    <a:lt2>
      <a:srgbClr val="EEECE1"/>
    </a:lt2>
    <a:accent1>
      <a:srgbClr val="E84C22"/>
    </a:accent1>
    <a:accent2>
      <a:srgbClr val="FFBD47"/>
    </a:accent2>
    <a:accent3>
      <a:srgbClr val="B64926"/>
    </a:accent3>
    <a:accent4>
      <a:srgbClr val="FF8427"/>
    </a:accent4>
    <a:accent5>
      <a:srgbClr val="CC9900"/>
    </a:accent5>
    <a:accent6>
      <a:srgbClr val="B22600"/>
    </a:accent6>
    <a:hlink>
      <a:srgbClr val="CC9900"/>
    </a:hlink>
    <a:folHlink>
      <a:srgbClr val="666699"/>
    </a:folHlink>
  </a:clrScheme>
</a:themeOverride>
</file>

<file path=ppt/theme/themeOverride4.xml><?xml version="1.0" encoding="utf-8"?>
<a:themeOverride xmlns:a="http://schemas.openxmlformats.org/drawingml/2006/main">
  <a:clrScheme name="黄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5.xml><?xml version="1.0" encoding="utf-8"?>
<a:themeOverride xmlns:a="http://schemas.openxmlformats.org/drawingml/2006/main">
  <a:clrScheme name="黄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6.xml><?xml version="1.0" encoding="utf-8"?>
<a:themeOverride xmlns:a="http://schemas.openxmlformats.org/drawingml/2006/main">
  <a:clrScheme name="黄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7.xml><?xml version="1.0" encoding="utf-8"?>
<a:themeOverride xmlns:a="http://schemas.openxmlformats.org/drawingml/2006/main">
  <a:clrScheme name="黄緑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8.xml><?xml version="1.0" encoding="utf-8"?>
<a:themeOverride xmlns:a="http://schemas.openxmlformats.org/drawingml/2006/main">
  <a:clrScheme name="黄緑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5064</TotalTime>
  <Words>293</Words>
  <Application>Microsoft Office PowerPoint</Application>
  <PresentationFormat>Widescreen</PresentationFormat>
  <Paragraphs>90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Calibri 本文</vt:lpstr>
      <vt:lpstr>メイリオ</vt:lpstr>
      <vt:lpstr>Wingdings</vt:lpstr>
      <vt:lpstr>Wingdings 3</vt:lpstr>
      <vt:lpstr>2_ファセット</vt:lpstr>
      <vt:lpstr>3_ファセット</vt:lpstr>
      <vt:lpstr>4_ファセット</vt:lpstr>
      <vt:lpstr>5_ファセット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owner</dc:creator>
  <cp:lastModifiedBy>vm</cp:lastModifiedBy>
  <cp:revision>93</cp:revision>
  <dcterms:created xsi:type="dcterms:W3CDTF">2018-03-14T08:33:08Z</dcterms:created>
  <dcterms:modified xsi:type="dcterms:W3CDTF">2018-06-25T06:54:09Z</dcterms:modified>
</cp:coreProperties>
</file>