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9" r:id="rId1"/>
  </p:sldMasterIdLst>
  <p:notesMasterIdLst>
    <p:notesMasterId r:id="rId16"/>
  </p:notesMasterIdLst>
  <p:sldIdLst>
    <p:sldId id="256" r:id="rId2"/>
    <p:sldId id="335" r:id="rId3"/>
    <p:sldId id="276" r:id="rId4"/>
    <p:sldId id="323" r:id="rId5"/>
    <p:sldId id="317" r:id="rId6"/>
    <p:sldId id="333" r:id="rId7"/>
    <p:sldId id="327" r:id="rId8"/>
    <p:sldId id="336" r:id="rId9"/>
    <p:sldId id="328" r:id="rId10"/>
    <p:sldId id="330" r:id="rId11"/>
    <p:sldId id="331" r:id="rId12"/>
    <p:sldId id="332" r:id="rId13"/>
    <p:sldId id="291" r:id="rId14"/>
    <p:sldId id="334"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4C4C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78547" autoAdjust="0"/>
  </p:normalViewPr>
  <p:slideViewPr>
    <p:cSldViewPr>
      <p:cViewPr varScale="1">
        <p:scale>
          <a:sx n="91" d="100"/>
          <a:sy n="91" d="100"/>
        </p:scale>
        <p:origin x="225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F1E662-4366-48DF-8C3B-0339BED4A4B8}" type="datetimeFigureOut">
              <a:rPr lang="ru-RU" smtClean="0"/>
              <a:pPr/>
              <a:t>03.07.2018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78AAB7-4C61-4A5E-82BE-B6DB7C8FA490}" type="slidenum">
              <a:rPr lang="ru-RU" smtClean="0"/>
              <a:pPr/>
              <a:t>‹#›</a:t>
            </a:fld>
            <a:endParaRPr lang="ru-RU"/>
          </a:p>
        </p:txBody>
      </p:sp>
    </p:spTree>
    <p:extLst>
      <p:ext uri="{BB962C8B-B14F-4D97-AF65-F5344CB8AC3E}">
        <p14:creationId xmlns:p14="http://schemas.microsoft.com/office/powerpoint/2010/main" val="282056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0" dirty="0"/>
          </a:p>
        </p:txBody>
      </p:sp>
      <p:sp>
        <p:nvSpPr>
          <p:cNvPr id="4" name="Номер слайда 3"/>
          <p:cNvSpPr>
            <a:spLocks noGrp="1"/>
          </p:cNvSpPr>
          <p:nvPr>
            <p:ph type="sldNum" sz="quarter" idx="10"/>
          </p:nvPr>
        </p:nvSpPr>
        <p:spPr/>
        <p:txBody>
          <a:bodyPr/>
          <a:lstStyle/>
          <a:p>
            <a:fld id="{C278AAB7-4C61-4A5E-82BE-B6DB7C8FA490}" type="slidenum">
              <a:rPr lang="ru-RU" smtClean="0"/>
              <a:pPr/>
              <a:t>1</a:t>
            </a:fld>
            <a:endParaRPr lang="ru-RU"/>
          </a:p>
        </p:txBody>
      </p:sp>
    </p:spTree>
    <p:extLst>
      <p:ext uri="{BB962C8B-B14F-4D97-AF65-F5344CB8AC3E}">
        <p14:creationId xmlns:p14="http://schemas.microsoft.com/office/powerpoint/2010/main" val="947516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Consider a specific example</a:t>
            </a:r>
            <a:r>
              <a:rPr lang="ru-RU" sz="1200" kern="1200" dirty="0" smtClean="0">
                <a:solidFill>
                  <a:schemeClr val="tx1"/>
                </a:solidFill>
                <a:effectLst/>
                <a:latin typeface="+mn-lt"/>
                <a:ea typeface="+mn-ea"/>
                <a:cs typeface="+mn-cs"/>
              </a:rPr>
              <a:t>:</a:t>
            </a:r>
            <a:r>
              <a:rPr lang="ru-RU"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Standard psychological questionnaires allow to register only conscious answers of the subject i.e. only with a reliance on the results of self-assessment. According to diagram, there is a tendency to </a:t>
            </a:r>
            <a:r>
              <a:rPr lang="en-US" sz="1200" kern="1200" dirty="0" err="1" smtClean="0">
                <a:solidFill>
                  <a:schemeClr val="tx1"/>
                </a:solidFill>
                <a:effectLst/>
                <a:latin typeface="+mn-lt"/>
                <a:ea typeface="+mn-ea"/>
                <a:cs typeface="+mn-cs"/>
              </a:rPr>
              <a:t>asthenoneurotic</a:t>
            </a:r>
            <a:r>
              <a:rPr lang="en-US" sz="1200" kern="1200" dirty="0" smtClean="0">
                <a:solidFill>
                  <a:schemeClr val="tx1"/>
                </a:solidFill>
                <a:effectLst/>
                <a:latin typeface="+mn-lt"/>
                <a:ea typeface="+mn-ea"/>
                <a:cs typeface="+mn-cs"/>
              </a:rPr>
              <a:t>, sensitive, conformal and labile types </a:t>
            </a:r>
            <a:r>
              <a:rPr lang="ru-RU" sz="1200" kern="1200" dirty="0" smtClean="0">
                <a:solidFill>
                  <a:schemeClr val="tx1"/>
                </a:solidFill>
                <a:effectLst/>
                <a:latin typeface="+mn-lt"/>
                <a:ea typeface="+mn-ea"/>
                <a:cs typeface="+mn-cs"/>
              </a:rPr>
              <a:t>(по классификации </a:t>
            </a:r>
            <a:r>
              <a:rPr lang="ru-RU" sz="1200" kern="1200" dirty="0" err="1" smtClean="0">
                <a:solidFill>
                  <a:schemeClr val="tx1"/>
                </a:solidFill>
                <a:effectLst/>
                <a:latin typeface="+mn-lt"/>
                <a:ea typeface="+mn-ea"/>
                <a:cs typeface="+mn-cs"/>
              </a:rPr>
              <a:t>Личко</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accentuation equally expressed. At the same time, it is quite obvious that altogether four types of accentuation cannot be expressed in the same way in one person, regardless of the kind of questionnaire method he uses.</a:t>
            </a:r>
            <a:endParaRPr lang="ru-RU"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C278AAB7-4C61-4A5E-82BE-B6DB7C8FA490}" type="slidenum">
              <a:rPr lang="ru-RU" smtClean="0"/>
              <a:pPr/>
              <a:t>10</a:t>
            </a:fld>
            <a:endParaRPr lang="ru-RU"/>
          </a:p>
        </p:txBody>
      </p:sp>
    </p:spTree>
    <p:extLst>
      <p:ext uri="{BB962C8B-B14F-4D97-AF65-F5344CB8AC3E}">
        <p14:creationId xmlns:p14="http://schemas.microsoft.com/office/powerpoint/2010/main" val="3155114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Diagnostics of</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accentuations of character based on the psychophysiological state (PPS) has a greater prognostic value than with a reliance only on the conscious responses of the subject.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With this approach to diagnostics, it is impossible to obtain two or more identical reactions, as it was done in the analysis of conscious responses. Thus, in this subject, a </a:t>
            </a:r>
            <a:r>
              <a:rPr lang="en-US" sz="1200" kern="1200" dirty="0" err="1" smtClean="0">
                <a:solidFill>
                  <a:schemeClr val="tx1"/>
                </a:solidFill>
                <a:effectLst/>
                <a:latin typeface="+mn-lt"/>
                <a:ea typeface="+mn-ea"/>
                <a:cs typeface="+mn-cs"/>
              </a:rPr>
              <a:t>psychasthenic</a:t>
            </a:r>
            <a:r>
              <a:rPr lang="en-US" sz="1200" kern="1200" dirty="0" smtClean="0">
                <a:solidFill>
                  <a:schemeClr val="tx1"/>
                </a:solidFill>
                <a:effectLst/>
                <a:latin typeface="+mn-lt"/>
                <a:ea typeface="+mn-ea"/>
                <a:cs typeface="+mn-cs"/>
              </a:rPr>
              <a:t> and sensitive types of character accentuation predominate.</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C278AAB7-4C61-4A5E-82BE-B6DB7C8FA490}" type="slidenum">
              <a:rPr lang="ru-RU" smtClean="0"/>
              <a:pPr/>
              <a:t>11</a:t>
            </a:fld>
            <a:endParaRPr lang="ru-RU"/>
          </a:p>
        </p:txBody>
      </p:sp>
    </p:spTree>
    <p:extLst>
      <p:ext uri="{BB962C8B-B14F-4D97-AF65-F5344CB8AC3E}">
        <p14:creationId xmlns:p14="http://schemas.microsoft.com/office/powerpoint/2010/main" val="2230127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 obtained averaged data, between conscious responses and unconscious attitudes (in the form of a certain dynamics of psychophysiological reactions), in our opinion, more objectively reflect the tendency to accentuations of character than just conscious answers or unconscious attitudes. According to the data presented in diagram, it is possible to diagnose a mixed type of accentuations of character, with a predominance of sensitive (SS) and conformal (</a:t>
            </a:r>
            <a:r>
              <a:rPr lang="ru-RU" sz="1200" kern="1200" dirty="0" smtClean="0">
                <a:solidFill>
                  <a:schemeClr val="tx1"/>
                </a:solidFill>
                <a:effectLst/>
                <a:latin typeface="+mn-lt"/>
                <a:ea typeface="+mn-ea"/>
                <a:cs typeface="+mn-cs"/>
              </a:rPr>
              <a:t>С</a:t>
            </a:r>
            <a:r>
              <a:rPr lang="en-US" sz="1200" kern="1200" dirty="0" smtClean="0">
                <a:solidFill>
                  <a:schemeClr val="tx1"/>
                </a:solidFill>
                <a:effectLst/>
                <a:latin typeface="+mn-lt"/>
                <a:ea typeface="+mn-ea"/>
                <a:cs typeface="+mn-cs"/>
              </a:rPr>
              <a:t>F) traits. The results obtained have not only diagnostic but also prognostic value. With this type of combination of accentuations of character, there is the probability of deviant behavior. However, it can be assumed that the transition to the pathological level is tied to the defensive function of the psyche according to the sensitive type, or it is a consequence of the influence of the asocial group of peers, according to the conformal type.</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C278AAB7-4C61-4A5E-82BE-B6DB7C8FA490}" type="slidenum">
              <a:rPr lang="ru-RU" smtClean="0"/>
              <a:pPr/>
              <a:t>12</a:t>
            </a:fld>
            <a:endParaRPr lang="ru-RU"/>
          </a:p>
        </p:txBody>
      </p:sp>
    </p:spTree>
    <p:extLst>
      <p:ext uri="{BB962C8B-B14F-4D97-AF65-F5344CB8AC3E}">
        <p14:creationId xmlns:p14="http://schemas.microsoft.com/office/powerpoint/2010/main" val="562968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dirty="0" smtClean="0"/>
              <a:t>Character and temperament are interrelated and depend on the physiological characteristics of the personality, on the types of higher nervous activity.</a:t>
            </a:r>
            <a:endParaRPr lang="ru-RU" sz="1200" dirty="0" smtClean="0"/>
          </a:p>
          <a:p>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endParaRPr lang="ru-RU" dirty="0"/>
          </a:p>
        </p:txBody>
      </p:sp>
      <p:sp>
        <p:nvSpPr>
          <p:cNvPr id="4" name="Номер слайда 3"/>
          <p:cNvSpPr>
            <a:spLocks noGrp="1"/>
          </p:cNvSpPr>
          <p:nvPr>
            <p:ph type="sldNum" sz="quarter" idx="10"/>
          </p:nvPr>
        </p:nvSpPr>
        <p:spPr/>
        <p:txBody>
          <a:bodyPr/>
          <a:lstStyle/>
          <a:p>
            <a:fld id="{C278AAB7-4C61-4A5E-82BE-B6DB7C8FA490}" type="slidenum">
              <a:rPr lang="ru-RU" smtClean="0"/>
              <a:pPr/>
              <a:t>2</a:t>
            </a:fld>
            <a:endParaRPr lang="ru-RU"/>
          </a:p>
        </p:txBody>
      </p:sp>
    </p:spTree>
    <p:extLst>
      <p:ext uri="{BB962C8B-B14F-4D97-AF65-F5344CB8AC3E}">
        <p14:creationId xmlns:p14="http://schemas.microsoft.com/office/powerpoint/2010/main" val="572058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Temperament determines the dynamic characteristics of the individual's behavior (the level of general mental activity, the speed of reactions, the pace of work, etc.), while character determines the conscious actions of people in accordance with their moral and ethical norms, social values, needs and interests</a:t>
            </a:r>
            <a:r>
              <a:rPr lang="ru-RU" sz="1200" dirty="0" smtClean="0"/>
              <a:t>.</a:t>
            </a:r>
            <a:r>
              <a:rPr lang="ru-RU" sz="1200" baseline="0" dirty="0" smtClean="0"/>
              <a:t> </a:t>
            </a:r>
            <a:r>
              <a:rPr lang="ru-RU" dirty="0" smtClean="0"/>
              <a:t> </a:t>
            </a:r>
            <a:r>
              <a:rPr lang="en-US" dirty="0" smtClean="0"/>
              <a:t>This issue was raised quite sharply in connection with the specification of diagnostic criteria of extreme norm of character manifestations. </a:t>
            </a:r>
            <a:r>
              <a:rPr lang="en-US" sz="1200" kern="1200" dirty="0" smtClean="0">
                <a:solidFill>
                  <a:schemeClr val="tx1"/>
                </a:solidFill>
                <a:effectLst/>
                <a:latin typeface="+mn-lt"/>
                <a:ea typeface="+mn-ea"/>
                <a:cs typeface="+mn-cs"/>
              </a:rPr>
              <a:t>Thus, despite the biological nature of the origin of the temperament, the nature and variations of its dynamics  are a priority in predicting the behavior of a person and his social activity.</a:t>
            </a: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endParaRPr lang="ru-RU" dirty="0"/>
          </a:p>
        </p:txBody>
      </p:sp>
      <p:sp>
        <p:nvSpPr>
          <p:cNvPr id="4" name="Номер слайда 3"/>
          <p:cNvSpPr>
            <a:spLocks noGrp="1"/>
          </p:cNvSpPr>
          <p:nvPr>
            <p:ph type="sldNum" sz="quarter" idx="10"/>
          </p:nvPr>
        </p:nvSpPr>
        <p:spPr/>
        <p:txBody>
          <a:bodyPr/>
          <a:lstStyle/>
          <a:p>
            <a:fld id="{C278AAB7-4C61-4A5E-82BE-B6DB7C8FA490}" type="slidenum">
              <a:rPr lang="ru-RU" smtClean="0"/>
              <a:pPr/>
              <a:t>3</a:t>
            </a:fld>
            <a:endParaRPr lang="ru-RU"/>
          </a:p>
        </p:txBody>
      </p:sp>
    </p:spTree>
    <p:extLst>
      <p:ext uri="{BB962C8B-B14F-4D97-AF65-F5344CB8AC3E}">
        <p14:creationId xmlns:p14="http://schemas.microsoft.com/office/powerpoint/2010/main" val="572058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problem of diagnostics of borderline mental disorders is one of the central problems of psychiatry and psychology, as well as its separate branches</a:t>
            </a:r>
            <a:r>
              <a:rPr lang="ru-RU"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full version, by Leonhard</a:t>
            </a:r>
            <a:r>
              <a:rPr lang="ru-RU" sz="1200" kern="1200" dirty="0" smtClean="0">
                <a:solidFill>
                  <a:schemeClr val="tx1"/>
                </a:solidFill>
                <a:effectLst/>
                <a:latin typeface="+mn-lt"/>
                <a:ea typeface="+mn-ea"/>
                <a:cs typeface="+mn-cs"/>
              </a:rPr>
              <a:t>:</a:t>
            </a:r>
            <a:r>
              <a:rPr lang="ru-RU" sz="1200" kern="1200" baseline="0" dirty="0" smtClean="0">
                <a:solidFill>
                  <a:schemeClr val="tx1"/>
                </a:solidFill>
                <a:effectLst/>
                <a:latin typeface="+mn-lt"/>
                <a:ea typeface="+mn-ea"/>
                <a:cs typeface="+mn-cs"/>
              </a:rPr>
              <a:t> </a:t>
            </a:r>
            <a:r>
              <a:rPr lang="en-US" sz="1200" dirty="0" smtClean="0"/>
              <a:t>"Accentuation" is traditionally understood as the extreme version of the norm of manifestation of </a:t>
            </a:r>
            <a:r>
              <a:rPr lang="en-US" sz="1200" dirty="0" smtClean="0"/>
              <a:t>character</a:t>
            </a:r>
            <a:r>
              <a:rPr lang="ru-RU" sz="1200" dirty="0" smtClean="0"/>
              <a:t> </a:t>
            </a:r>
            <a:r>
              <a:rPr lang="en-US" sz="1200" dirty="0" smtClean="0"/>
              <a:t>“.</a:t>
            </a:r>
            <a:endParaRPr lang="ru-RU"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dirty="0" smtClean="0"/>
          </a:p>
          <a:p>
            <a:endParaRPr lang="ru-RU" dirty="0"/>
          </a:p>
        </p:txBody>
      </p:sp>
      <p:sp>
        <p:nvSpPr>
          <p:cNvPr id="4" name="Номер слайда 3"/>
          <p:cNvSpPr>
            <a:spLocks noGrp="1"/>
          </p:cNvSpPr>
          <p:nvPr>
            <p:ph type="sldNum" sz="quarter" idx="10"/>
          </p:nvPr>
        </p:nvSpPr>
        <p:spPr/>
        <p:txBody>
          <a:bodyPr/>
          <a:lstStyle/>
          <a:p>
            <a:fld id="{C278AAB7-4C61-4A5E-82BE-B6DB7C8FA490}"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indent="0" algn="just" eaLnBrk="1" hangingPunct="1">
              <a:spcAft>
                <a:spcPts val="600"/>
              </a:spcAft>
            </a:pPr>
            <a:r>
              <a:rPr lang="en-US" sz="1200" dirty="0" smtClean="0">
                <a:latin typeface="+mn-lt"/>
              </a:rPr>
              <a:t>Character accentuations higher risk of transition to a pathological level: deviant behavior</a:t>
            </a:r>
            <a:r>
              <a:rPr lang="ru-RU" sz="1200" dirty="0" smtClean="0">
                <a:latin typeface="+mn-lt"/>
              </a:rPr>
              <a:t>,</a:t>
            </a:r>
            <a:r>
              <a:rPr lang="ru-RU" sz="1200" baseline="0" dirty="0" smtClean="0">
                <a:latin typeface="+mn-lt"/>
              </a:rPr>
              <a:t> </a:t>
            </a:r>
            <a:r>
              <a:rPr lang="en-US" sz="1200" dirty="0" smtClean="0">
                <a:latin typeface="+mn-lt"/>
              </a:rPr>
              <a:t>delinquent behavior</a:t>
            </a:r>
            <a:r>
              <a:rPr lang="ru-RU" sz="1200" dirty="0" smtClean="0">
                <a:latin typeface="+mn-lt"/>
              </a:rPr>
              <a:t> </a:t>
            </a:r>
            <a:r>
              <a:rPr lang="en-US" sz="1200" dirty="0" smtClean="0">
                <a:latin typeface="+mn-lt"/>
              </a:rPr>
              <a:t>and other behavior problems.</a:t>
            </a:r>
            <a:r>
              <a:rPr lang="en-US" sz="1200" baseline="0" dirty="0" smtClean="0">
                <a:latin typeface="+mn-lt"/>
              </a:rPr>
              <a:t> </a:t>
            </a:r>
            <a:r>
              <a:rPr lang="en-US" sz="1200" dirty="0" smtClean="0">
                <a:latin typeface="+mn-lt"/>
              </a:rPr>
              <a:t>Character accentuations are a common phenomenon of adolescence. However, there is a certain segment of adolescents who have a higher risk of transition of character accentuation to a pathological level than their accentuated peers. This is a serious problem.</a:t>
            </a:r>
            <a:endParaRPr lang="fr-FR" altLang="ru-RU" sz="1200" dirty="0" smtClean="0">
              <a:latin typeface="+mn-lt"/>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altLang="ru-RU" sz="1200" dirty="0" smtClean="0">
              <a:latin typeface="+mn-lt"/>
              <a:cs typeface="+mn-cs"/>
            </a:endParaRPr>
          </a:p>
          <a:p>
            <a:endParaRPr lang="ru-RU" dirty="0"/>
          </a:p>
        </p:txBody>
      </p:sp>
      <p:sp>
        <p:nvSpPr>
          <p:cNvPr id="4" name="Номер слайда 3"/>
          <p:cNvSpPr>
            <a:spLocks noGrp="1"/>
          </p:cNvSpPr>
          <p:nvPr>
            <p:ph type="sldNum" sz="quarter" idx="10"/>
          </p:nvPr>
        </p:nvSpPr>
        <p:spPr/>
        <p:txBody>
          <a:bodyPr/>
          <a:lstStyle/>
          <a:p>
            <a:fld id="{C278AAB7-4C61-4A5E-82BE-B6DB7C8FA490}"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Since such adolescents are a real threat to society due to the reduced resistance of the psyche to exogenous and endogenous hazards. Accordingly, the solution of the problem that arises, involves the creation of a fundamentally new type of techniques with a higher predictive value than traditional psychological tests. </a:t>
            </a:r>
            <a:r>
              <a:rPr lang="en-US" sz="1200" dirty="0" smtClean="0">
                <a:solidFill>
                  <a:srgbClr val="FF0000"/>
                </a:solidFill>
                <a:effectLst>
                  <a:outerShdw blurRad="38100" dist="38100" dir="2700000" algn="tl">
                    <a:srgbClr val="000000">
                      <a:alpha val="43137"/>
                    </a:srgbClr>
                  </a:outerShdw>
                </a:effectLst>
              </a:rPr>
              <a:t>This is a serious problem.</a:t>
            </a:r>
            <a:r>
              <a:rPr lang="en-US" sz="1200" baseline="0" dirty="0" smtClean="0">
                <a:solidFill>
                  <a:srgbClr val="FF0000"/>
                </a:solidFill>
                <a:effectLst>
                  <a:outerShdw blurRad="38100" dist="38100" dir="2700000" algn="tl">
                    <a:srgbClr val="000000">
                      <a:alpha val="43137"/>
                    </a:srgbClr>
                  </a:outerShdw>
                </a:effectLst>
              </a:rPr>
              <a:t> </a:t>
            </a:r>
            <a:r>
              <a:rPr lang="en-US" sz="1200" dirty="0" smtClean="0">
                <a:latin typeface="+mn-lt"/>
              </a:rPr>
              <a:t>Character accentuations higher risk of deviant behavior:  to skip class,</a:t>
            </a:r>
            <a:r>
              <a:rPr lang="en-US" sz="1200" baseline="0" dirty="0" smtClean="0">
                <a:latin typeface="+mn-lt"/>
              </a:rPr>
              <a:t> fights in school (between schoolchildren and even between schoolchildren and school staff).</a:t>
            </a:r>
            <a:endParaRPr lang="en-US" sz="120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altLang="ru-RU" sz="1200" dirty="0" smtClean="0">
              <a:latin typeface="+mn-lt"/>
              <a:cs typeface="+mn-cs"/>
            </a:endParaRPr>
          </a:p>
          <a:p>
            <a:endParaRPr lang="ru-RU" dirty="0"/>
          </a:p>
        </p:txBody>
      </p:sp>
      <p:sp>
        <p:nvSpPr>
          <p:cNvPr id="4" name="Номер слайда 3"/>
          <p:cNvSpPr>
            <a:spLocks noGrp="1"/>
          </p:cNvSpPr>
          <p:nvPr>
            <p:ph type="sldNum" sz="quarter" idx="10"/>
          </p:nvPr>
        </p:nvSpPr>
        <p:spPr/>
        <p:txBody>
          <a:bodyPr/>
          <a:lstStyle/>
          <a:p>
            <a:fld id="{C278AAB7-4C61-4A5E-82BE-B6DB7C8FA490}" type="slidenum">
              <a:rPr lang="ru-RU" smtClean="0"/>
              <a:pPr/>
              <a:t>6</a:t>
            </a:fld>
            <a:endParaRPr lang="ru-RU"/>
          </a:p>
        </p:txBody>
      </p:sp>
    </p:spTree>
    <p:extLst>
      <p:ext uri="{BB962C8B-B14F-4D97-AF65-F5344CB8AC3E}">
        <p14:creationId xmlns:p14="http://schemas.microsoft.com/office/powerpoint/2010/main" val="540941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a:t>
            </a:r>
            <a:r>
              <a:rPr lang="en-US" sz="1200" dirty="0" err="1" smtClean="0"/>
              <a:t>vibraimage</a:t>
            </a:r>
            <a:r>
              <a:rPr lang="en-US" sz="1200" dirty="0" smtClean="0"/>
              <a:t> technology is one of the modern technologies that allows real-time tracking of the dynamics of psychophysiological reactions of a person on a number of parameters</a:t>
            </a:r>
            <a:r>
              <a:rPr lang="ru-RU" sz="1200" dirty="0" smtClean="0"/>
              <a:t>. </a:t>
            </a:r>
            <a:r>
              <a:rPr lang="en-US" sz="1200" dirty="0" smtClean="0"/>
              <a:t>If we consider the answers of the test subject as a criterion of conscious attitudes, then certainly there are unconscious attitudes. Unconscious attitudes are much less plastic than the conscious ones because they are not attached to a situational factor. </a:t>
            </a:r>
            <a:endParaRPr lang="ru-RU" sz="1200" dirty="0" smtClean="0"/>
          </a:p>
          <a:p>
            <a:pPr marL="0" indent="0" algn="just" eaLnBrk="1" hangingPunct="1">
              <a:spcAft>
                <a:spcPts val="600"/>
              </a:spcAft>
            </a:pPr>
            <a:r>
              <a:rPr lang="en-US" sz="1200" dirty="0" smtClean="0">
                <a:latin typeface="+mn-lt"/>
              </a:rPr>
              <a:t>The </a:t>
            </a:r>
            <a:r>
              <a:rPr lang="en-US" sz="1200" dirty="0" err="1" smtClean="0">
                <a:latin typeface="+mn-lt"/>
              </a:rPr>
              <a:t>vibraimage</a:t>
            </a:r>
            <a:r>
              <a:rPr lang="en-US" sz="1200" dirty="0" smtClean="0">
                <a:latin typeface="+mn-lt"/>
              </a:rPr>
              <a:t> allows you to register in real time, both conscious and unconscious "answers" to the questions of the questionnaire. </a:t>
            </a:r>
            <a:endParaRPr lang="fr-FR" altLang="ru-RU" sz="1200" dirty="0" smtClean="0">
              <a:latin typeface="+mn-lt"/>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This approach allows achieving greater predictive accuracy than the traditional survey method. The test results are more stable than in the traditional questionnaire because they reflect the average values between conscious and unconscious attitudes</a:t>
            </a:r>
            <a:endParaRPr lang="ru-RU"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altLang="ru-RU" sz="1200" dirty="0" smtClean="0">
              <a:latin typeface="+mn-lt"/>
              <a:cs typeface="+mn-cs"/>
            </a:endParaRPr>
          </a:p>
          <a:p>
            <a:endParaRPr lang="ru-RU" dirty="0"/>
          </a:p>
        </p:txBody>
      </p:sp>
      <p:sp>
        <p:nvSpPr>
          <p:cNvPr id="4" name="Номер слайда 3"/>
          <p:cNvSpPr>
            <a:spLocks noGrp="1"/>
          </p:cNvSpPr>
          <p:nvPr>
            <p:ph type="sldNum" sz="quarter" idx="10"/>
          </p:nvPr>
        </p:nvSpPr>
        <p:spPr/>
        <p:txBody>
          <a:bodyPr/>
          <a:lstStyle/>
          <a:p>
            <a:fld id="{C278AAB7-4C61-4A5E-82BE-B6DB7C8FA490}" type="slidenum">
              <a:rPr lang="ru-RU" smtClean="0"/>
              <a:pPr/>
              <a:t>7</a:t>
            </a:fld>
            <a:endParaRPr lang="ru-RU"/>
          </a:p>
        </p:txBody>
      </p:sp>
    </p:spTree>
    <p:extLst>
      <p:ext uri="{BB962C8B-B14F-4D97-AF65-F5344CB8AC3E}">
        <p14:creationId xmlns:p14="http://schemas.microsoft.com/office/powerpoint/2010/main" val="3148554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The test results are more stable than in the traditional questionnaire because they reflect the average values between conscious and unconscious attitudes. </a:t>
            </a:r>
            <a:r>
              <a:rPr lang="en-US" sz="1200" kern="1200" dirty="0" smtClean="0">
                <a:solidFill>
                  <a:schemeClr val="tx1"/>
                </a:solidFill>
                <a:effectLst/>
                <a:latin typeface="+mn-lt"/>
                <a:ea typeface="+mn-ea"/>
                <a:cs typeface="+mn-cs"/>
              </a:rPr>
              <a:t>However, these are not all the advantages of this technology. For the first time, it becomes possible to diagnose a tendency to accentuations of character not only in the polar mode of YES / NO answers, but also to trace the dynamics of the psychophysiological state, i.e. in what aspects the mechanisms for compensating for accentuated traits are manifested, and how much they are developed (the level of </a:t>
            </a:r>
            <a:r>
              <a:rPr lang="en-US" sz="1200" kern="1200" dirty="0" err="1" smtClean="0">
                <a:solidFill>
                  <a:schemeClr val="tx1"/>
                </a:solidFill>
                <a:effectLst/>
                <a:latin typeface="+mn-lt"/>
                <a:ea typeface="+mn-ea"/>
                <a:cs typeface="+mn-cs"/>
              </a:rPr>
              <a:t>hypercompensation</a:t>
            </a:r>
            <a:r>
              <a:rPr lang="en-US" sz="1200" kern="1200" dirty="0" smtClean="0">
                <a:solidFill>
                  <a:schemeClr val="tx1"/>
                </a:solidFill>
                <a:effectLst/>
                <a:latin typeface="+mn-lt"/>
                <a:ea typeface="+mn-ea"/>
                <a:cs typeface="+mn-cs"/>
              </a:rPr>
              <a:t> or psychological defenses)</a:t>
            </a: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altLang="ru-RU" sz="1200" dirty="0" smtClean="0">
              <a:latin typeface="+mn-lt"/>
              <a:cs typeface="+mn-cs"/>
            </a:endParaRPr>
          </a:p>
          <a:p>
            <a:endParaRPr lang="ru-RU" dirty="0"/>
          </a:p>
        </p:txBody>
      </p:sp>
      <p:sp>
        <p:nvSpPr>
          <p:cNvPr id="4" name="Номер слайда 3"/>
          <p:cNvSpPr>
            <a:spLocks noGrp="1"/>
          </p:cNvSpPr>
          <p:nvPr>
            <p:ph type="sldNum" sz="quarter" idx="10"/>
          </p:nvPr>
        </p:nvSpPr>
        <p:spPr/>
        <p:txBody>
          <a:bodyPr/>
          <a:lstStyle/>
          <a:p>
            <a:fld id="{C278AAB7-4C61-4A5E-82BE-B6DB7C8FA490}" type="slidenum">
              <a:rPr lang="ru-RU" smtClean="0"/>
              <a:pPr/>
              <a:t>8</a:t>
            </a:fld>
            <a:endParaRPr lang="ru-RU"/>
          </a:p>
        </p:txBody>
      </p:sp>
    </p:spTree>
    <p:extLst>
      <p:ext uri="{BB962C8B-B14F-4D97-AF65-F5344CB8AC3E}">
        <p14:creationId xmlns:p14="http://schemas.microsoft.com/office/powerpoint/2010/main" val="3148554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a:t>
            </a:r>
            <a:r>
              <a:rPr lang="en-US" sz="1200" dirty="0" err="1" smtClean="0"/>
              <a:t>PsyAccent</a:t>
            </a:r>
            <a:r>
              <a:rPr lang="en-US" sz="1200" dirty="0" smtClean="0"/>
              <a:t> program contains 3 questionnaires</a:t>
            </a:r>
            <a:r>
              <a:rPr lang="ru-RU" sz="1200" kern="1200" dirty="0" smtClean="0">
                <a:solidFill>
                  <a:schemeClr val="tx1"/>
                </a:solidFill>
                <a:effectLst/>
                <a:latin typeface="+mn-lt"/>
                <a:ea typeface="+mn-ea"/>
                <a:cs typeface="+mn-cs"/>
              </a:rPr>
              <a:t>: </a:t>
            </a:r>
            <a:r>
              <a:rPr lang="en-US" sz="1200" dirty="0" smtClean="0"/>
              <a:t>L12 - for adults,</a:t>
            </a:r>
            <a:r>
              <a:rPr lang="en-US" sz="1200" baseline="0" dirty="0" smtClean="0"/>
              <a:t> </a:t>
            </a:r>
            <a:r>
              <a:rPr lang="en-US" sz="1200" dirty="0" smtClean="0"/>
              <a:t>T12 - for adolescents and young men,</a:t>
            </a:r>
            <a:r>
              <a:rPr lang="en-US" sz="1200" baseline="0" dirty="0" smtClean="0"/>
              <a:t> P</a:t>
            </a:r>
            <a:r>
              <a:rPr lang="en-US" sz="1200" dirty="0" smtClean="0"/>
              <a:t>A - to determine the psychological compatibility of the patient and the doctor.</a:t>
            </a:r>
            <a:r>
              <a:rPr lang="en-US" sz="1200" baseline="0" dirty="0" smtClean="0"/>
              <a:t> </a:t>
            </a:r>
            <a:r>
              <a:rPr lang="en-US" sz="1200" b="0" i="0" kern="1200" dirty="0" smtClean="0">
                <a:solidFill>
                  <a:schemeClr val="tx1"/>
                </a:solidFill>
                <a:latin typeface="+mn-lt"/>
                <a:ea typeface="+mn-ea"/>
                <a:cs typeface="+mn-cs"/>
              </a:rPr>
              <a:t>During the development of </a:t>
            </a:r>
            <a:r>
              <a:rPr lang="en-US" sz="1200" b="0" i="0" kern="1200" dirty="0" err="1" smtClean="0">
                <a:solidFill>
                  <a:schemeClr val="tx1"/>
                </a:solidFill>
                <a:latin typeface="+mn-lt"/>
                <a:ea typeface="+mn-ea"/>
                <a:cs typeface="+mn-cs"/>
              </a:rPr>
              <a:t>PsyAccent</a:t>
            </a:r>
            <a:r>
              <a:rPr lang="en-US" sz="1200" b="0" i="0" kern="1200" dirty="0" smtClean="0">
                <a:solidFill>
                  <a:schemeClr val="tx1"/>
                </a:solidFill>
                <a:latin typeface="+mn-lt"/>
                <a:ea typeface="+mn-ea"/>
                <a:cs typeface="+mn-cs"/>
              </a:rPr>
              <a:t>, we tried to take into account the main features of the age-related dynamics of character accentuations, as well as the likelihood of a complex life situation - such as late disease, which has a malignant course. The RA questionnaire is intended to help medical workers whose specialization is the treatment of malignant tumors.</a:t>
            </a:r>
            <a:endParaRPr lang="ru-RU" sz="1200" b="0" i="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C278AAB7-4C61-4A5E-82BE-B6DB7C8FA490}" type="slidenum">
              <a:rPr lang="ru-RU" smtClean="0"/>
              <a:pPr/>
              <a:t>9</a:t>
            </a:fld>
            <a:endParaRPr lang="ru-RU"/>
          </a:p>
        </p:txBody>
      </p:sp>
    </p:spTree>
    <p:extLst>
      <p:ext uri="{BB962C8B-B14F-4D97-AF65-F5344CB8AC3E}">
        <p14:creationId xmlns:p14="http://schemas.microsoft.com/office/powerpoint/2010/main" val="207216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6 Imagen" descr="Dibujo.bmp"/>
          <p:cNvPicPr>
            <a:picLocks noChangeAspect="1"/>
          </p:cNvPicPr>
          <p:nvPr/>
        </p:nvPicPr>
        <p:blipFill>
          <a:blip r:embed="rId2" cstate="print"/>
          <a:stretch>
            <a:fillRect/>
          </a:stretch>
        </p:blipFill>
        <p:spPr>
          <a:xfrm>
            <a:off x="0" y="0"/>
            <a:ext cx="9144000" cy="6858000"/>
          </a:xfrm>
          <a:prstGeom prst="rect">
            <a:avLst/>
          </a:prstGeom>
        </p:spPr>
      </p:pic>
      <p:sp>
        <p:nvSpPr>
          <p:cNvPr id="2" name="1 Título"/>
          <p:cNvSpPr>
            <a:spLocks noGrp="1"/>
          </p:cNvSpPr>
          <p:nvPr>
            <p:ph type="ctrTitle"/>
          </p:nvPr>
        </p:nvSpPr>
        <p:spPr>
          <a:xfrm>
            <a:off x="685800" y="2130425"/>
            <a:ext cx="7772400" cy="1470025"/>
          </a:xfrm>
        </p:spPr>
        <p:txBody>
          <a:bodyPr/>
          <a:lstStyle>
            <a:lvl1pPr>
              <a:defRPr b="1" cap="none" spc="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defRPr>
            </a:lvl1pPr>
          </a:lstStyle>
          <a:p>
            <a:r>
              <a:rPr lang="ru-RU" smtClean="0"/>
              <a:t>Образец заголовка</a:t>
            </a:r>
            <a:endParaRPr lang="es-ES"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s-ES" dirty="0"/>
          </a:p>
        </p:txBody>
      </p:sp>
      <p:sp>
        <p:nvSpPr>
          <p:cNvPr id="4" name="3 Marcador de fecha"/>
          <p:cNvSpPr>
            <a:spLocks noGrp="1"/>
          </p:cNvSpPr>
          <p:nvPr>
            <p:ph type="dt" sz="half" idx="10"/>
          </p:nvPr>
        </p:nvSpPr>
        <p:spPr/>
        <p:txBody>
          <a:bodyPr/>
          <a:lstStyle/>
          <a:p>
            <a:fld id="{F2BDF7ED-3849-41A1-9B21-CBCE59105387}" type="datetime1">
              <a:rPr lang="ru-RU" smtClean="0"/>
              <a:pPr/>
              <a:t>03.07.2018</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02128224-7A56-4BA8-8E4C-73F0DF584759}" type="slidenum">
              <a:rPr lang="ru-RU" smtClean="0"/>
              <a:pPr/>
              <a:t>‹#›</a:t>
            </a:fld>
            <a:endParaRPr lang="ru-RU"/>
          </a:p>
        </p:txBody>
      </p:sp>
    </p:spTree>
    <p:extLst>
      <p:ext uri="{BB962C8B-B14F-4D97-AF65-F5344CB8AC3E}">
        <p14:creationId xmlns:p14="http://schemas.microsoft.com/office/powerpoint/2010/main" val="14409825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es-ES"/>
          </a:p>
        </p:txBody>
      </p:sp>
      <p:sp>
        <p:nvSpPr>
          <p:cNvPr id="3" name="2 Marcador de texto vertical"/>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fecha"/>
          <p:cNvSpPr>
            <a:spLocks noGrp="1"/>
          </p:cNvSpPr>
          <p:nvPr>
            <p:ph type="dt" sz="half" idx="10"/>
          </p:nvPr>
        </p:nvSpPr>
        <p:spPr/>
        <p:txBody>
          <a:bodyPr/>
          <a:lstStyle/>
          <a:p>
            <a:fld id="{F2BDF7ED-3849-41A1-9B21-CBCE59105387}" type="datetime1">
              <a:rPr lang="ru-RU" smtClean="0"/>
              <a:pPr/>
              <a:t>03.07.2018</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02128224-7A56-4BA8-8E4C-73F0DF584759}" type="slidenum">
              <a:rPr lang="ru-RU" smtClean="0"/>
              <a:pPr/>
              <a:t>‹#›</a:t>
            </a:fld>
            <a:endParaRPr lang="ru-RU"/>
          </a:p>
        </p:txBody>
      </p:sp>
    </p:spTree>
    <p:extLst>
      <p:ext uri="{BB962C8B-B14F-4D97-AF65-F5344CB8AC3E}">
        <p14:creationId xmlns:p14="http://schemas.microsoft.com/office/powerpoint/2010/main" val="298382667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ru-RU" smtClean="0"/>
              <a:t>Образец заголовка</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fecha"/>
          <p:cNvSpPr>
            <a:spLocks noGrp="1"/>
          </p:cNvSpPr>
          <p:nvPr>
            <p:ph type="dt" sz="half" idx="10"/>
          </p:nvPr>
        </p:nvSpPr>
        <p:spPr/>
        <p:txBody>
          <a:bodyPr/>
          <a:lstStyle/>
          <a:p>
            <a:fld id="{F2BDF7ED-3849-41A1-9B21-CBCE59105387}" type="datetime1">
              <a:rPr lang="ru-RU" smtClean="0"/>
              <a:pPr/>
              <a:t>03.07.2018</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02128224-7A56-4BA8-8E4C-73F0DF584759}" type="slidenum">
              <a:rPr lang="ru-RU" smtClean="0"/>
              <a:pPr/>
              <a:t>‹#›</a:t>
            </a:fld>
            <a:endParaRPr lang="ru-RU"/>
          </a:p>
        </p:txBody>
      </p:sp>
    </p:spTree>
    <p:extLst>
      <p:ext uri="{BB962C8B-B14F-4D97-AF65-F5344CB8AC3E}">
        <p14:creationId xmlns:p14="http://schemas.microsoft.com/office/powerpoint/2010/main" val="420791014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1" cap="none" spc="0">
                <a:ln w="18415" cmpd="sng">
                  <a:solidFill>
                    <a:srgbClr val="0066FF"/>
                  </a:solidFill>
                  <a:prstDash val="solid"/>
                </a:ln>
                <a:solidFill>
                  <a:srgbClr val="FFFFFF"/>
                </a:solidFill>
                <a:effectLst>
                  <a:outerShdw blurRad="63500" dir="3600000" algn="tl" rotWithShape="0">
                    <a:srgbClr val="000000">
                      <a:alpha val="70000"/>
                    </a:srgbClr>
                  </a:outerShdw>
                </a:effectLst>
              </a:defRPr>
            </a:lvl1pPr>
          </a:lstStyle>
          <a:p>
            <a:r>
              <a:rPr lang="ru-RU" smtClean="0"/>
              <a:t>Образец заголовка</a:t>
            </a:r>
            <a:endParaRPr lang="es-ES" dirty="0"/>
          </a:p>
        </p:txBody>
      </p:sp>
      <p:sp>
        <p:nvSpPr>
          <p:cNvPr id="3" name="2 Marcador de contenido"/>
          <p:cNvSpPr>
            <a:spLocks noGrp="1"/>
          </p:cNvSpPr>
          <p:nvPr>
            <p:ph idx="1"/>
          </p:nvPr>
        </p:nvSpPr>
        <p:spPr/>
        <p:txBody>
          <a:bodyPr/>
          <a:lstStyle>
            <a:lvl1pPr>
              <a:defRPr sz="2800">
                <a:ln>
                  <a:noFill/>
                </a:ln>
                <a:solidFill>
                  <a:srgbClr val="0000CC"/>
                </a:solidFill>
              </a:defRPr>
            </a:lvl1pPr>
            <a:lvl2pPr>
              <a:defRPr>
                <a:ln>
                  <a:noFill/>
                </a:ln>
                <a:solidFill>
                  <a:srgbClr val="0000CC"/>
                </a:solidFill>
              </a:defRPr>
            </a:lvl2pPr>
            <a:lvl3pPr>
              <a:defRPr>
                <a:ln>
                  <a:noFill/>
                </a:ln>
                <a:solidFill>
                  <a:srgbClr val="0000CC"/>
                </a:solidFill>
              </a:defRPr>
            </a:lvl3pPr>
            <a:lvl4pPr>
              <a:defRPr>
                <a:ln>
                  <a:noFill/>
                </a:ln>
                <a:solidFill>
                  <a:srgbClr val="0000CC"/>
                </a:solidFill>
              </a:defRPr>
            </a:lvl4pPr>
            <a:lvl5pPr>
              <a:defRPr>
                <a:ln>
                  <a:noFill/>
                </a:ln>
                <a:solidFill>
                  <a:srgbClr val="0000CC"/>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dirty="0"/>
          </a:p>
        </p:txBody>
      </p:sp>
      <p:sp>
        <p:nvSpPr>
          <p:cNvPr id="4" name="3 Marcador de fecha"/>
          <p:cNvSpPr>
            <a:spLocks noGrp="1"/>
          </p:cNvSpPr>
          <p:nvPr>
            <p:ph type="dt" sz="half" idx="10"/>
          </p:nvPr>
        </p:nvSpPr>
        <p:spPr/>
        <p:txBody>
          <a:bodyPr/>
          <a:lstStyle/>
          <a:p>
            <a:fld id="{F2BDF7ED-3849-41A1-9B21-CBCE59105387}" type="datetime1">
              <a:rPr lang="ru-RU" smtClean="0"/>
              <a:pPr/>
              <a:t>03.07.2018</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02128224-7A56-4BA8-8E4C-73F0DF584759}" type="slidenum">
              <a:rPr lang="ru-RU" smtClean="0"/>
              <a:pPr/>
              <a:t>‹#›</a:t>
            </a:fld>
            <a:endParaRPr lang="ru-RU"/>
          </a:p>
        </p:txBody>
      </p:sp>
    </p:spTree>
    <p:extLst>
      <p:ext uri="{BB962C8B-B14F-4D97-AF65-F5344CB8AC3E}">
        <p14:creationId xmlns:p14="http://schemas.microsoft.com/office/powerpoint/2010/main" val="146017843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3 Marcador de fecha"/>
          <p:cNvSpPr>
            <a:spLocks noGrp="1"/>
          </p:cNvSpPr>
          <p:nvPr>
            <p:ph type="dt" sz="half" idx="10"/>
          </p:nvPr>
        </p:nvSpPr>
        <p:spPr/>
        <p:txBody>
          <a:bodyPr/>
          <a:lstStyle/>
          <a:p>
            <a:fld id="{F2BDF7ED-3849-41A1-9B21-CBCE59105387}" type="datetime1">
              <a:rPr lang="ru-RU" smtClean="0"/>
              <a:pPr/>
              <a:t>03.07.2018</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02128224-7A56-4BA8-8E4C-73F0DF584759}" type="slidenum">
              <a:rPr lang="ru-RU" smtClean="0"/>
              <a:pPr/>
              <a:t>‹#›</a:t>
            </a:fld>
            <a:endParaRPr lang="ru-RU"/>
          </a:p>
        </p:txBody>
      </p:sp>
    </p:spTree>
    <p:extLst>
      <p:ext uri="{BB962C8B-B14F-4D97-AF65-F5344CB8AC3E}">
        <p14:creationId xmlns:p14="http://schemas.microsoft.com/office/powerpoint/2010/main" val="168145999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5" name="4 Marcador de fecha"/>
          <p:cNvSpPr>
            <a:spLocks noGrp="1"/>
          </p:cNvSpPr>
          <p:nvPr>
            <p:ph type="dt" sz="half" idx="10"/>
          </p:nvPr>
        </p:nvSpPr>
        <p:spPr/>
        <p:txBody>
          <a:bodyPr/>
          <a:lstStyle/>
          <a:p>
            <a:fld id="{F2BDF7ED-3849-41A1-9B21-CBCE59105387}" type="datetime1">
              <a:rPr lang="ru-RU" smtClean="0"/>
              <a:pPr/>
              <a:t>03.07.2018</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02128224-7A56-4BA8-8E4C-73F0DF584759}" type="slidenum">
              <a:rPr lang="ru-RU" smtClean="0"/>
              <a:pPr/>
              <a:t>‹#›</a:t>
            </a:fld>
            <a:endParaRPr lang="ru-RU"/>
          </a:p>
        </p:txBody>
      </p:sp>
    </p:spTree>
    <p:extLst>
      <p:ext uri="{BB962C8B-B14F-4D97-AF65-F5344CB8AC3E}">
        <p14:creationId xmlns:p14="http://schemas.microsoft.com/office/powerpoint/2010/main" val="398742529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ru-RU" smtClean="0"/>
              <a:t>Образец заголовка</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7" name="6 Marcador de fecha"/>
          <p:cNvSpPr>
            <a:spLocks noGrp="1"/>
          </p:cNvSpPr>
          <p:nvPr>
            <p:ph type="dt" sz="half" idx="10"/>
          </p:nvPr>
        </p:nvSpPr>
        <p:spPr/>
        <p:txBody>
          <a:bodyPr/>
          <a:lstStyle/>
          <a:p>
            <a:fld id="{F2BDF7ED-3849-41A1-9B21-CBCE59105387}" type="datetime1">
              <a:rPr lang="ru-RU" smtClean="0"/>
              <a:pPr/>
              <a:t>03.07.2018</a:t>
            </a:fld>
            <a:endParaRPr lang="ru-RU"/>
          </a:p>
        </p:txBody>
      </p:sp>
      <p:sp>
        <p:nvSpPr>
          <p:cNvPr id="8" name="7 Marcador de pie de página"/>
          <p:cNvSpPr>
            <a:spLocks noGrp="1"/>
          </p:cNvSpPr>
          <p:nvPr>
            <p:ph type="ftr" sz="quarter" idx="11"/>
          </p:nvPr>
        </p:nvSpPr>
        <p:spPr/>
        <p:txBody>
          <a:bodyPr/>
          <a:lstStyle/>
          <a:p>
            <a:endParaRPr lang="ru-RU"/>
          </a:p>
        </p:txBody>
      </p:sp>
      <p:sp>
        <p:nvSpPr>
          <p:cNvPr id="9" name="8 Marcador de número de diapositiva"/>
          <p:cNvSpPr>
            <a:spLocks noGrp="1"/>
          </p:cNvSpPr>
          <p:nvPr>
            <p:ph type="sldNum" sz="quarter" idx="12"/>
          </p:nvPr>
        </p:nvSpPr>
        <p:spPr/>
        <p:txBody>
          <a:bodyPr/>
          <a:lstStyle/>
          <a:p>
            <a:fld id="{02128224-7A56-4BA8-8E4C-73F0DF584759}" type="slidenum">
              <a:rPr lang="ru-RU" smtClean="0"/>
              <a:pPr/>
              <a:t>‹#›</a:t>
            </a:fld>
            <a:endParaRPr lang="ru-RU"/>
          </a:p>
        </p:txBody>
      </p:sp>
    </p:spTree>
    <p:extLst>
      <p:ext uri="{BB962C8B-B14F-4D97-AF65-F5344CB8AC3E}">
        <p14:creationId xmlns:p14="http://schemas.microsoft.com/office/powerpoint/2010/main" val="392546293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es-ES"/>
          </a:p>
        </p:txBody>
      </p:sp>
      <p:sp>
        <p:nvSpPr>
          <p:cNvPr id="3" name="2 Marcador de fecha"/>
          <p:cNvSpPr>
            <a:spLocks noGrp="1"/>
          </p:cNvSpPr>
          <p:nvPr>
            <p:ph type="dt" sz="half" idx="10"/>
          </p:nvPr>
        </p:nvSpPr>
        <p:spPr/>
        <p:txBody>
          <a:bodyPr/>
          <a:lstStyle/>
          <a:p>
            <a:fld id="{F2BDF7ED-3849-41A1-9B21-CBCE59105387}" type="datetime1">
              <a:rPr lang="ru-RU" smtClean="0"/>
              <a:pPr/>
              <a:t>03.07.2018</a:t>
            </a:fld>
            <a:endParaRPr lang="ru-RU"/>
          </a:p>
        </p:txBody>
      </p:sp>
      <p:sp>
        <p:nvSpPr>
          <p:cNvPr id="4" name="3 Marcador de pie de página"/>
          <p:cNvSpPr>
            <a:spLocks noGrp="1"/>
          </p:cNvSpPr>
          <p:nvPr>
            <p:ph type="ftr" sz="quarter" idx="11"/>
          </p:nvPr>
        </p:nvSpPr>
        <p:spPr/>
        <p:txBody>
          <a:bodyPr/>
          <a:lstStyle/>
          <a:p>
            <a:endParaRPr lang="ru-RU"/>
          </a:p>
        </p:txBody>
      </p:sp>
      <p:sp>
        <p:nvSpPr>
          <p:cNvPr id="5" name="4 Marcador de número de diapositiva"/>
          <p:cNvSpPr>
            <a:spLocks noGrp="1"/>
          </p:cNvSpPr>
          <p:nvPr>
            <p:ph type="sldNum" sz="quarter" idx="12"/>
          </p:nvPr>
        </p:nvSpPr>
        <p:spPr/>
        <p:txBody>
          <a:bodyPr/>
          <a:lstStyle/>
          <a:p>
            <a:fld id="{02128224-7A56-4BA8-8E4C-73F0DF584759}" type="slidenum">
              <a:rPr lang="ru-RU" smtClean="0"/>
              <a:pPr/>
              <a:t>‹#›</a:t>
            </a:fld>
            <a:endParaRPr lang="ru-RU"/>
          </a:p>
        </p:txBody>
      </p:sp>
    </p:spTree>
    <p:extLst>
      <p:ext uri="{BB962C8B-B14F-4D97-AF65-F5344CB8AC3E}">
        <p14:creationId xmlns:p14="http://schemas.microsoft.com/office/powerpoint/2010/main" val="421096263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2BDF7ED-3849-41A1-9B21-CBCE59105387}" type="datetime1">
              <a:rPr lang="ru-RU" smtClean="0"/>
              <a:pPr/>
              <a:t>03.07.2018</a:t>
            </a:fld>
            <a:endParaRPr lang="ru-RU"/>
          </a:p>
        </p:txBody>
      </p:sp>
      <p:sp>
        <p:nvSpPr>
          <p:cNvPr id="3" name="2 Marcador de pie de página"/>
          <p:cNvSpPr>
            <a:spLocks noGrp="1"/>
          </p:cNvSpPr>
          <p:nvPr>
            <p:ph type="ftr" sz="quarter" idx="11"/>
          </p:nvPr>
        </p:nvSpPr>
        <p:spPr/>
        <p:txBody>
          <a:bodyPr/>
          <a:lstStyle/>
          <a:p>
            <a:endParaRPr lang="ru-RU"/>
          </a:p>
        </p:txBody>
      </p:sp>
      <p:sp>
        <p:nvSpPr>
          <p:cNvPr id="4" name="3 Marcador de número de diapositiva"/>
          <p:cNvSpPr>
            <a:spLocks noGrp="1"/>
          </p:cNvSpPr>
          <p:nvPr>
            <p:ph type="sldNum" sz="quarter" idx="12"/>
          </p:nvPr>
        </p:nvSpPr>
        <p:spPr/>
        <p:txBody>
          <a:bodyPr/>
          <a:lstStyle/>
          <a:p>
            <a:fld id="{02128224-7A56-4BA8-8E4C-73F0DF584759}" type="slidenum">
              <a:rPr lang="ru-RU" smtClean="0"/>
              <a:pPr/>
              <a:t>‹#›</a:t>
            </a:fld>
            <a:endParaRPr lang="ru-RU"/>
          </a:p>
        </p:txBody>
      </p:sp>
    </p:spTree>
    <p:extLst>
      <p:ext uri="{BB962C8B-B14F-4D97-AF65-F5344CB8AC3E}">
        <p14:creationId xmlns:p14="http://schemas.microsoft.com/office/powerpoint/2010/main" val="85754452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4 Marcador de fecha"/>
          <p:cNvSpPr>
            <a:spLocks noGrp="1"/>
          </p:cNvSpPr>
          <p:nvPr>
            <p:ph type="dt" sz="half" idx="10"/>
          </p:nvPr>
        </p:nvSpPr>
        <p:spPr/>
        <p:txBody>
          <a:bodyPr/>
          <a:lstStyle/>
          <a:p>
            <a:fld id="{F2BDF7ED-3849-41A1-9B21-CBCE59105387}" type="datetime1">
              <a:rPr lang="ru-RU" smtClean="0"/>
              <a:pPr/>
              <a:t>03.07.2018</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02128224-7A56-4BA8-8E4C-73F0DF584759}" type="slidenum">
              <a:rPr lang="ru-RU" smtClean="0"/>
              <a:pPr/>
              <a:t>‹#›</a:t>
            </a:fld>
            <a:endParaRPr lang="ru-RU"/>
          </a:p>
        </p:txBody>
      </p:sp>
    </p:spTree>
    <p:extLst>
      <p:ext uri="{BB962C8B-B14F-4D97-AF65-F5344CB8AC3E}">
        <p14:creationId xmlns:p14="http://schemas.microsoft.com/office/powerpoint/2010/main" val="92433147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4 Marcador de fecha"/>
          <p:cNvSpPr>
            <a:spLocks noGrp="1"/>
          </p:cNvSpPr>
          <p:nvPr>
            <p:ph type="dt" sz="half" idx="10"/>
          </p:nvPr>
        </p:nvSpPr>
        <p:spPr/>
        <p:txBody>
          <a:bodyPr/>
          <a:lstStyle/>
          <a:p>
            <a:fld id="{F2BDF7ED-3849-41A1-9B21-CBCE59105387}" type="datetime1">
              <a:rPr lang="ru-RU" smtClean="0"/>
              <a:pPr/>
              <a:t>03.07.2018</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02128224-7A56-4BA8-8E4C-73F0DF584759}" type="slidenum">
              <a:rPr lang="ru-RU" smtClean="0"/>
              <a:pPr/>
              <a:t>‹#›</a:t>
            </a:fld>
            <a:endParaRPr lang="ru-RU"/>
          </a:p>
        </p:txBody>
      </p:sp>
    </p:spTree>
    <p:extLst>
      <p:ext uri="{BB962C8B-B14F-4D97-AF65-F5344CB8AC3E}">
        <p14:creationId xmlns:p14="http://schemas.microsoft.com/office/powerpoint/2010/main" val="260964467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BDF7ED-3849-41A1-9B21-CBCE59105387}" type="datetime1">
              <a:rPr lang="ru-RU" smtClean="0"/>
              <a:pPr/>
              <a:t>03.07.2018</a:t>
            </a:fld>
            <a:endParaRPr lang="ru-RU"/>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128224-7A56-4BA8-8E4C-73F0DF584759}" type="slidenum">
              <a:rPr lang="ru-RU" smtClean="0"/>
              <a:pPr/>
              <a:t>‹#›</a:t>
            </a:fld>
            <a:endParaRPr lang="ru-RU"/>
          </a:p>
        </p:txBody>
      </p:sp>
      <p:pic>
        <p:nvPicPr>
          <p:cNvPr id="7" name="6 Imagen" descr="Dibujo.bmp"/>
          <p:cNvPicPr>
            <a:picLocks noChangeAspect="1"/>
          </p:cNvPicPr>
          <p:nvPr/>
        </p:nvPicPr>
        <p:blipFill>
          <a:blip r:embed="rId13" cstate="print"/>
          <a:stretch>
            <a:fillRect/>
          </a:stretch>
        </p:blipFill>
        <p:spPr>
          <a:xfrm>
            <a:off x="0" y="0"/>
            <a:ext cx="9144000" cy="6858000"/>
          </a:xfrm>
          <a:prstGeom prst="rect">
            <a:avLst/>
          </a:prstGeom>
        </p:spPr>
      </p:pic>
      <p:sp>
        <p:nvSpPr>
          <p:cNvPr id="9" name="Rectangle 10"/>
          <p:cNvSpPr>
            <a:spLocks noChangeArrowheads="1"/>
          </p:cNvSpPr>
          <p:nvPr/>
        </p:nvSpPr>
        <p:spPr bwMode="auto">
          <a:xfrm>
            <a:off x="0" y="0"/>
            <a:ext cx="9144000" cy="7010400"/>
          </a:xfrm>
          <a:prstGeom prst="rect">
            <a:avLst/>
          </a:prstGeom>
          <a:gradFill flip="none" rotWithShape="1">
            <a:gsLst>
              <a:gs pos="100000">
                <a:srgbClr val="03D4A8">
                  <a:alpha val="18000"/>
                </a:srgbClr>
              </a:gs>
              <a:gs pos="25000">
                <a:srgbClr val="21D6E0">
                  <a:alpha val="23000"/>
                </a:srgbClr>
              </a:gs>
              <a:gs pos="75000">
                <a:srgbClr val="0087E6">
                  <a:alpha val="25000"/>
                </a:srgbClr>
              </a:gs>
              <a:gs pos="100000">
                <a:srgbClr val="005CBF">
                  <a:alpha val="25999"/>
                </a:srgbClr>
              </a:gs>
            </a:gsLst>
            <a:lin ang="2700000" scaled="1"/>
            <a:tileRect/>
          </a:gradFill>
          <a:ln w="9525">
            <a:noFill/>
            <a:miter lim="800000"/>
            <a:headEnd/>
            <a:tailEnd/>
          </a:ln>
          <a:effectLst/>
        </p:spPr>
        <p:txBody>
          <a:bodyPr wrap="none" anchor="ctr"/>
          <a:lstStyle/>
          <a:p>
            <a:pPr>
              <a:defRPr/>
            </a:pPr>
            <a:endParaRPr lang="es-ES"/>
          </a:p>
        </p:txBody>
      </p:sp>
    </p:spTree>
    <p:extLst>
      <p:ext uri="{BB962C8B-B14F-4D97-AF65-F5344CB8AC3E}">
        <p14:creationId xmlns:p14="http://schemas.microsoft.com/office/powerpoint/2010/main" val="369494843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2412" y="3212231"/>
            <a:ext cx="7727776" cy="1152129"/>
          </a:xfrm>
        </p:spPr>
        <p:txBody>
          <a:bodyPr>
            <a:noAutofit/>
          </a:bodyPr>
          <a:lstStyle/>
          <a:p>
            <a:r>
              <a:rPr lang="en-US" sz="2400" dirty="0">
                <a:solidFill>
                  <a:schemeClr val="bg2">
                    <a:lumMod val="10000"/>
                  </a:schemeClr>
                </a:solidFill>
                <a:effectLst/>
              </a:rPr>
              <a:t>DIAGNOSTICS OF CHARACTER </a:t>
            </a:r>
            <a:r>
              <a:rPr lang="en-US" sz="2400" dirty="0" smtClean="0">
                <a:solidFill>
                  <a:schemeClr val="bg2">
                    <a:lumMod val="10000"/>
                  </a:schemeClr>
                </a:solidFill>
                <a:effectLst/>
              </a:rPr>
              <a:t>ACCENTUATIONS IN </a:t>
            </a:r>
            <a:r>
              <a:rPr lang="en-US" sz="2400" dirty="0">
                <a:solidFill>
                  <a:schemeClr val="bg2">
                    <a:lumMod val="10000"/>
                  </a:schemeClr>
                </a:solidFill>
                <a:effectLst/>
              </a:rPr>
              <a:t>DIFFERENT VARIANTS OF PSYCHOPHYSIOLOGICAL RESPONSES DYNAMICS</a:t>
            </a:r>
            <a:endParaRPr lang="ru-RU" sz="2400" dirty="0">
              <a:solidFill>
                <a:schemeClr val="bg2">
                  <a:lumMod val="10000"/>
                </a:schemeClr>
              </a:solidFill>
              <a:effectLst/>
            </a:endParaRPr>
          </a:p>
        </p:txBody>
      </p:sp>
      <p:sp>
        <p:nvSpPr>
          <p:cNvPr id="3" name="Подзаголовок 2"/>
          <p:cNvSpPr>
            <a:spLocks noGrp="1"/>
          </p:cNvSpPr>
          <p:nvPr>
            <p:ph type="subTitle" idx="1"/>
          </p:nvPr>
        </p:nvSpPr>
        <p:spPr>
          <a:xfrm>
            <a:off x="457200" y="4365104"/>
            <a:ext cx="8458200" cy="2016224"/>
          </a:xfrm>
        </p:spPr>
        <p:txBody>
          <a:bodyPr>
            <a:normAutofit/>
          </a:bodyPr>
          <a:lstStyle/>
          <a:p>
            <a:pPr algn="ctr"/>
            <a:r>
              <a:rPr lang="ru-RU" sz="2800" dirty="0" smtClean="0"/>
              <a:t> </a:t>
            </a:r>
            <a:endParaRPr lang="ru-RU" sz="3200" dirty="0"/>
          </a:p>
        </p:txBody>
      </p:sp>
      <p:sp>
        <p:nvSpPr>
          <p:cNvPr id="4" name="TextBox 3"/>
          <p:cNvSpPr txBox="1"/>
          <p:nvPr/>
        </p:nvSpPr>
        <p:spPr>
          <a:xfrm>
            <a:off x="899592" y="476672"/>
            <a:ext cx="7848872" cy="369332"/>
          </a:xfrm>
          <a:prstGeom prst="rect">
            <a:avLst/>
          </a:prstGeom>
          <a:noFill/>
        </p:spPr>
        <p:txBody>
          <a:bodyPr wrap="square" rtlCol="0">
            <a:spAutoFit/>
          </a:bodyPr>
          <a:lstStyle/>
          <a:p>
            <a:pPr algn="ctr"/>
            <a:r>
              <a:rPr lang="en-US" dirty="0"/>
              <a:t>The 1st International Open Science Conference "The </a:t>
            </a:r>
            <a:r>
              <a:rPr lang="en-US" dirty="0" err="1"/>
              <a:t>Vibraimage</a:t>
            </a:r>
            <a:r>
              <a:rPr lang="en-US" dirty="0"/>
              <a:t> World."</a:t>
            </a:r>
            <a:endParaRPr lang="ru-RU" dirty="0"/>
          </a:p>
        </p:txBody>
      </p:sp>
      <p:pic>
        <p:nvPicPr>
          <p:cNvPr id="5" name="Рисунок 4"/>
          <p:cNvPicPr>
            <a:picLocks noChangeAspect="1"/>
          </p:cNvPicPr>
          <p:nvPr/>
        </p:nvPicPr>
        <p:blipFill>
          <a:blip r:embed="rId3"/>
          <a:stretch>
            <a:fillRect/>
          </a:stretch>
        </p:blipFill>
        <p:spPr>
          <a:xfrm>
            <a:off x="1043608" y="1323353"/>
            <a:ext cx="2517866" cy="1255885"/>
          </a:xfrm>
          <a:prstGeom prst="rect">
            <a:avLst/>
          </a:prstGeom>
        </p:spPr>
      </p:pic>
      <p:pic>
        <p:nvPicPr>
          <p:cNvPr id="6" name="Рисунок 5"/>
          <p:cNvPicPr>
            <a:picLocks noChangeAspect="1"/>
          </p:cNvPicPr>
          <p:nvPr/>
        </p:nvPicPr>
        <p:blipFill>
          <a:blip r:embed="rId4"/>
          <a:stretch>
            <a:fillRect/>
          </a:stretch>
        </p:blipFill>
        <p:spPr>
          <a:xfrm>
            <a:off x="5992833" y="1106926"/>
            <a:ext cx="2755631" cy="1688738"/>
          </a:xfrm>
          <a:prstGeom prst="rect">
            <a:avLst/>
          </a:prstGeom>
        </p:spPr>
      </p:pic>
      <p:sp>
        <p:nvSpPr>
          <p:cNvPr id="7" name="TextBox 6"/>
          <p:cNvSpPr txBox="1"/>
          <p:nvPr/>
        </p:nvSpPr>
        <p:spPr>
          <a:xfrm>
            <a:off x="2195736" y="5373216"/>
            <a:ext cx="4464496" cy="523220"/>
          </a:xfrm>
          <a:prstGeom prst="rect">
            <a:avLst/>
          </a:prstGeom>
          <a:noFill/>
        </p:spPr>
        <p:txBody>
          <a:bodyPr wrap="square" rtlCol="0">
            <a:spAutoFit/>
          </a:bodyPr>
          <a:lstStyle/>
          <a:p>
            <a:pPr algn="ctr"/>
            <a:r>
              <a:rPr lang="en-US" sz="2800" dirty="0" smtClean="0"/>
              <a:t>NIKOLAENKO Y.N. </a:t>
            </a:r>
            <a:endParaRPr lang="ru-RU"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51520" y="304354"/>
            <a:ext cx="8712968" cy="748382"/>
          </a:xfrm>
          <a:prstGeom prst="rect">
            <a:avLst/>
          </a:prstGeom>
        </p:spPr>
        <p:txBody>
          <a:bodyPr/>
          <a:lstStyle/>
          <a:p>
            <a:pPr lvl="0" algn="ctr">
              <a:spcBef>
                <a:spcPct val="0"/>
              </a:spcBef>
              <a:defRPr/>
            </a:pPr>
            <a:r>
              <a:rPr lang="en-US" sz="3200" dirty="0">
                <a:solidFill>
                  <a:srgbClr val="FF0000"/>
                </a:solidFill>
                <a:effectLst>
                  <a:outerShdw blurRad="38100" dist="38100" dir="2700000" algn="tl">
                    <a:srgbClr val="000000">
                      <a:alpha val="43137"/>
                    </a:srgbClr>
                  </a:outerShdw>
                </a:effectLst>
              </a:rPr>
              <a:t>Subject K., aged 17. </a:t>
            </a:r>
            <a:r>
              <a:rPr lang="en-US" sz="3200" dirty="0" smtClean="0">
                <a:solidFill>
                  <a:srgbClr val="FF0000"/>
                </a:solidFill>
                <a:effectLst>
                  <a:outerShdw blurRad="38100" dist="38100" dir="2700000" algn="tl">
                    <a:srgbClr val="000000">
                      <a:alpha val="43137"/>
                    </a:srgbClr>
                  </a:outerShdw>
                </a:effectLst>
              </a:rPr>
              <a:t>Conscious answers </a:t>
            </a:r>
            <a:endParaRPr kumimoji="0" lang="ru-RU" sz="3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ea typeface="+mj-ea"/>
              <a:cs typeface="+mj-cs"/>
            </a:endParaRPr>
          </a:p>
        </p:txBody>
      </p:sp>
      <p:sp>
        <p:nvSpPr>
          <p:cNvPr id="24580" name="AutoShape 4" descr="&amp;Kcy;&amp;acy;&amp;rcy;&amp;tcy;&amp;icy;&amp;ncy;&amp;kcy;&amp;icy; &amp;pcy;&amp;ocy; &amp;zcy;&amp;acy;&amp;pcy;&amp;rcy;&amp;ocy;&amp;scy;&amp;ucy; &amp;bcy;&amp;iecy;&amp;zcy;&amp;ocy;&amp;pcy;&amp;acy;&amp;scy;&amp;ncy;&amp;ocy;&amp;scy;&amp;tcy;&amp;softcy; &amp;dcy;&amp;ocy;&amp;mcy;&amp;a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6" name="AutoShape 10" descr="&amp;Kcy;&amp;acy;&amp;rcy;&amp;tcy;&amp;icy;&amp;ncy;&amp;kcy;&amp;icy; &amp;pcy;&amp;ocy; &amp;zcy;&amp;acy;&amp;pcy;&amp;rcy;&amp;ocy;&amp;scy;&amp;ucy; &amp;acy;&amp;ecy;&amp;rcy;&amp;ocy;&amp;pcy;&amp;ocy;&amp;rcy;&amp;t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02" name="AutoShape 2" descr="&amp;Kcy;&amp;acy;&amp;rcy;&amp;tcy;&amp;icy;&amp;ncy;&amp;kcy;&amp;icy; &amp;pcy;&amp;ocy; &amp;zcy;&amp;acy;&amp;pcy;&amp;rcy;&amp;ocy;&amp;scy;&amp;ucy; &amp;mcy;&amp;iecy;&amp;dcy;&amp;icy;&amp;tscy;&amp;icy;&amp;ncy;&amp;a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 name="TextBox 2"/>
          <p:cNvSpPr txBox="1"/>
          <p:nvPr/>
        </p:nvSpPr>
        <p:spPr>
          <a:xfrm flipH="1">
            <a:off x="1475654" y="5157192"/>
            <a:ext cx="6936706" cy="1631216"/>
          </a:xfrm>
          <a:prstGeom prst="rect">
            <a:avLst/>
          </a:prstGeom>
          <a:noFill/>
        </p:spPr>
        <p:txBody>
          <a:bodyPr wrap="square" rtlCol="0">
            <a:spAutoFit/>
          </a:bodyPr>
          <a:lstStyle/>
          <a:p>
            <a:pPr algn="ctr"/>
            <a:r>
              <a:rPr lang="en-US" sz="2000" b="1" dirty="0" smtClean="0"/>
              <a:t>Legend</a:t>
            </a:r>
            <a:r>
              <a:rPr lang="ru-RU" sz="2000" b="1" dirty="0" smtClean="0"/>
              <a:t>:</a:t>
            </a:r>
          </a:p>
          <a:p>
            <a:r>
              <a:rPr lang="en-US" sz="2000" dirty="0"/>
              <a:t>Schizoid (</a:t>
            </a:r>
            <a:r>
              <a:rPr lang="en-US" sz="2000" dirty="0" smtClean="0"/>
              <a:t>SZ</a:t>
            </a:r>
            <a:r>
              <a:rPr lang="ru-RU" sz="2000" dirty="0" smtClean="0"/>
              <a:t>);  </a:t>
            </a:r>
            <a:r>
              <a:rPr lang="en-US" sz="2000" dirty="0" err="1" smtClean="0"/>
              <a:t>Asthenoneurotic</a:t>
            </a:r>
            <a:r>
              <a:rPr lang="en-US" sz="2000" dirty="0" smtClean="0"/>
              <a:t> </a:t>
            </a:r>
            <a:r>
              <a:rPr lang="en-US" sz="2000" dirty="0"/>
              <a:t>(AN</a:t>
            </a:r>
            <a:r>
              <a:rPr lang="en-US" sz="2000" dirty="0" smtClean="0"/>
              <a:t>)</a:t>
            </a:r>
            <a:r>
              <a:rPr lang="ru-RU" sz="2000" dirty="0" smtClean="0"/>
              <a:t>; </a:t>
            </a:r>
            <a:r>
              <a:rPr lang="en-US" sz="2000" dirty="0" smtClean="0"/>
              <a:t> </a:t>
            </a:r>
            <a:r>
              <a:rPr lang="en-US" sz="2000" dirty="0"/>
              <a:t>Sensitive (SS) </a:t>
            </a:r>
            <a:endParaRPr lang="ru-RU" sz="2000" dirty="0" smtClean="0"/>
          </a:p>
          <a:p>
            <a:r>
              <a:rPr lang="en-US" sz="2000" dirty="0" err="1"/>
              <a:t>Psychasthenic</a:t>
            </a:r>
            <a:r>
              <a:rPr lang="en-US" sz="2000" dirty="0"/>
              <a:t> (PS</a:t>
            </a:r>
            <a:r>
              <a:rPr lang="en-US" sz="2000" dirty="0" smtClean="0"/>
              <a:t>)</a:t>
            </a:r>
            <a:r>
              <a:rPr lang="ru-RU" sz="2000" dirty="0" smtClean="0"/>
              <a:t>;  </a:t>
            </a:r>
            <a:r>
              <a:rPr lang="en-US" sz="2000" dirty="0"/>
              <a:t>Cycloid (</a:t>
            </a:r>
            <a:r>
              <a:rPr lang="ru-RU" sz="2000" dirty="0"/>
              <a:t>С</a:t>
            </a:r>
            <a:r>
              <a:rPr lang="en-US" sz="2000" dirty="0"/>
              <a:t>C</a:t>
            </a:r>
            <a:r>
              <a:rPr lang="en-US" sz="2000" dirty="0" smtClean="0"/>
              <a:t>)</a:t>
            </a:r>
            <a:r>
              <a:rPr lang="ru-RU" sz="2000" dirty="0" smtClean="0"/>
              <a:t>; </a:t>
            </a:r>
            <a:r>
              <a:rPr lang="en-US" sz="2000" dirty="0"/>
              <a:t>Conformal (CF) </a:t>
            </a:r>
            <a:endParaRPr lang="ru-RU" sz="2000" dirty="0" smtClean="0"/>
          </a:p>
          <a:p>
            <a:r>
              <a:rPr lang="en-US" sz="2000" dirty="0"/>
              <a:t>Unstable (US</a:t>
            </a:r>
            <a:r>
              <a:rPr lang="en-US" sz="2000" dirty="0" smtClean="0"/>
              <a:t>)</a:t>
            </a:r>
            <a:r>
              <a:rPr lang="ru-RU" sz="2000" dirty="0" smtClean="0"/>
              <a:t>; </a:t>
            </a:r>
            <a:r>
              <a:rPr lang="en-US" sz="2000" dirty="0"/>
              <a:t>Labile (LB</a:t>
            </a:r>
            <a:r>
              <a:rPr lang="en-US" sz="2000" dirty="0" smtClean="0"/>
              <a:t>)</a:t>
            </a:r>
            <a:r>
              <a:rPr lang="ru-RU" sz="2000" dirty="0" smtClean="0"/>
              <a:t>; </a:t>
            </a:r>
            <a:r>
              <a:rPr lang="en-US" sz="2000" dirty="0" err="1"/>
              <a:t>Epileptoid</a:t>
            </a:r>
            <a:r>
              <a:rPr lang="en-US" sz="2000" dirty="0"/>
              <a:t> (EP) </a:t>
            </a:r>
            <a:endParaRPr lang="ru-RU" sz="2000" dirty="0" smtClean="0"/>
          </a:p>
          <a:p>
            <a:r>
              <a:rPr lang="en-US" sz="2000" dirty="0" err="1"/>
              <a:t>Hysteroid</a:t>
            </a:r>
            <a:r>
              <a:rPr lang="en-US" sz="2000" dirty="0"/>
              <a:t> (HS</a:t>
            </a:r>
            <a:r>
              <a:rPr lang="en-US" sz="2000" dirty="0" smtClean="0"/>
              <a:t>)</a:t>
            </a:r>
            <a:r>
              <a:rPr lang="ru-RU" sz="2000" dirty="0" smtClean="0"/>
              <a:t>; </a:t>
            </a:r>
            <a:r>
              <a:rPr lang="en-US" sz="2000" dirty="0" err="1"/>
              <a:t>Hyperthymic</a:t>
            </a:r>
            <a:r>
              <a:rPr lang="en-US" sz="2000" dirty="0"/>
              <a:t> (HT</a:t>
            </a:r>
            <a:r>
              <a:rPr lang="en-US" sz="2000" dirty="0" smtClean="0"/>
              <a:t>)</a:t>
            </a:r>
            <a:r>
              <a:rPr lang="ru-RU" sz="2000" dirty="0" smtClean="0"/>
              <a:t>; </a:t>
            </a:r>
            <a:r>
              <a:rPr lang="en-US" sz="2000" dirty="0" err="1"/>
              <a:t>Hyperthymic</a:t>
            </a:r>
            <a:r>
              <a:rPr lang="en-US" sz="2000" dirty="0"/>
              <a:t> - Conformal (HC</a:t>
            </a:r>
            <a:r>
              <a:rPr lang="en-US" dirty="0"/>
              <a:t>) </a:t>
            </a:r>
            <a:endParaRPr lang="ru-RU" dirty="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8680" y="1100916"/>
            <a:ext cx="7128794" cy="4003479"/>
          </a:xfrm>
          <a:prstGeom prst="rect">
            <a:avLst/>
          </a:prstGeom>
        </p:spPr>
      </p:pic>
    </p:spTree>
    <p:extLst>
      <p:ext uri="{BB962C8B-B14F-4D97-AF65-F5344CB8AC3E}">
        <p14:creationId xmlns:p14="http://schemas.microsoft.com/office/powerpoint/2010/main" val="3868279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51520" y="304354"/>
            <a:ext cx="8712968" cy="748382"/>
          </a:xfrm>
          <a:prstGeom prst="rect">
            <a:avLst/>
          </a:prstGeom>
        </p:spPr>
        <p:txBody>
          <a:bodyPr/>
          <a:lstStyle/>
          <a:p>
            <a:pPr lvl="0" algn="ctr">
              <a:spcBef>
                <a:spcPct val="0"/>
              </a:spcBef>
              <a:defRPr/>
            </a:pPr>
            <a:r>
              <a:rPr lang="en-US" sz="2800" dirty="0">
                <a:solidFill>
                  <a:srgbClr val="FF0000"/>
                </a:solidFill>
                <a:effectLst>
                  <a:outerShdw blurRad="38100" dist="38100" dir="2700000" algn="tl">
                    <a:srgbClr val="000000">
                      <a:alpha val="43137"/>
                    </a:srgbClr>
                  </a:outerShdw>
                </a:effectLst>
              </a:rPr>
              <a:t>Subject K., aged 17. Unconscious responses (psychophysiological reaction)</a:t>
            </a:r>
            <a:endParaRPr lang="ru-RU" sz="2800" dirty="0">
              <a:solidFill>
                <a:srgbClr val="FF0000"/>
              </a:solidFill>
              <a:effectLst>
                <a:outerShdw blurRad="38100" dist="38100" dir="2700000" algn="tl">
                  <a:srgbClr val="000000">
                    <a:alpha val="43137"/>
                  </a:srgbClr>
                </a:outerShdw>
              </a:effectLst>
            </a:endParaRPr>
          </a:p>
        </p:txBody>
      </p:sp>
      <p:sp>
        <p:nvSpPr>
          <p:cNvPr id="24580" name="AutoShape 4" descr="&amp;Kcy;&amp;acy;&amp;rcy;&amp;tcy;&amp;icy;&amp;ncy;&amp;kcy;&amp;icy; &amp;pcy;&amp;ocy; &amp;zcy;&amp;acy;&amp;pcy;&amp;rcy;&amp;ocy;&amp;scy;&amp;ucy; &amp;bcy;&amp;iecy;&amp;zcy;&amp;ocy;&amp;pcy;&amp;acy;&amp;scy;&amp;ncy;&amp;ocy;&amp;scy;&amp;tcy;&amp;softcy; &amp;dcy;&amp;ocy;&amp;mcy;&amp;a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6" name="AutoShape 10" descr="&amp;Kcy;&amp;acy;&amp;rcy;&amp;tcy;&amp;icy;&amp;ncy;&amp;kcy;&amp;icy; &amp;pcy;&amp;ocy; &amp;zcy;&amp;acy;&amp;pcy;&amp;rcy;&amp;ocy;&amp;scy;&amp;ucy; &amp;acy;&amp;ecy;&amp;rcy;&amp;ocy;&amp;pcy;&amp;ocy;&amp;rcy;&amp;t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02" name="AutoShape 2" descr="&amp;Kcy;&amp;acy;&amp;rcy;&amp;tcy;&amp;icy;&amp;ncy;&amp;kcy;&amp;icy; &amp;pcy;&amp;ocy; &amp;zcy;&amp;acy;&amp;pcy;&amp;rcy;&amp;ocy;&amp;scy;&amp;ucy; &amp;mcy;&amp;iecy;&amp;dcy;&amp;icy;&amp;tscy;&amp;icy;&amp;ncy;&amp;a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 name="TextBox 2"/>
          <p:cNvSpPr txBox="1"/>
          <p:nvPr/>
        </p:nvSpPr>
        <p:spPr>
          <a:xfrm flipH="1">
            <a:off x="1331640" y="5157192"/>
            <a:ext cx="7080720" cy="1631216"/>
          </a:xfrm>
          <a:prstGeom prst="rect">
            <a:avLst/>
          </a:prstGeom>
          <a:noFill/>
        </p:spPr>
        <p:txBody>
          <a:bodyPr wrap="square" rtlCol="0">
            <a:spAutoFit/>
          </a:bodyPr>
          <a:lstStyle/>
          <a:p>
            <a:pPr algn="ctr"/>
            <a:r>
              <a:rPr lang="en-US" sz="2000" b="1" dirty="0" smtClean="0"/>
              <a:t>Legend</a:t>
            </a:r>
            <a:r>
              <a:rPr lang="ru-RU" sz="2000" b="1" dirty="0" smtClean="0"/>
              <a:t>:</a:t>
            </a:r>
          </a:p>
          <a:p>
            <a:r>
              <a:rPr lang="en-US" sz="2000" dirty="0"/>
              <a:t>Schizoid (</a:t>
            </a:r>
            <a:r>
              <a:rPr lang="en-US" sz="2000" dirty="0" smtClean="0"/>
              <a:t>SZ</a:t>
            </a:r>
            <a:r>
              <a:rPr lang="ru-RU" sz="2000" dirty="0" smtClean="0"/>
              <a:t>);  </a:t>
            </a:r>
            <a:r>
              <a:rPr lang="en-US" sz="2000" dirty="0" err="1" smtClean="0"/>
              <a:t>Asthenoneurotic</a:t>
            </a:r>
            <a:r>
              <a:rPr lang="en-US" sz="2000" dirty="0" smtClean="0"/>
              <a:t> </a:t>
            </a:r>
            <a:r>
              <a:rPr lang="en-US" sz="2000" dirty="0"/>
              <a:t>(AN</a:t>
            </a:r>
            <a:r>
              <a:rPr lang="en-US" sz="2000" dirty="0" smtClean="0"/>
              <a:t>)</a:t>
            </a:r>
            <a:r>
              <a:rPr lang="ru-RU" sz="2000" dirty="0" smtClean="0"/>
              <a:t>; </a:t>
            </a:r>
            <a:r>
              <a:rPr lang="en-US" sz="2000" dirty="0" smtClean="0"/>
              <a:t> </a:t>
            </a:r>
            <a:r>
              <a:rPr lang="en-US" sz="2000" dirty="0"/>
              <a:t>Sensitive (SS) </a:t>
            </a:r>
            <a:endParaRPr lang="ru-RU" sz="2000" dirty="0" smtClean="0"/>
          </a:p>
          <a:p>
            <a:r>
              <a:rPr lang="en-US" sz="2000" dirty="0" err="1"/>
              <a:t>Psychasthenic</a:t>
            </a:r>
            <a:r>
              <a:rPr lang="en-US" sz="2000" dirty="0"/>
              <a:t> (PS</a:t>
            </a:r>
            <a:r>
              <a:rPr lang="en-US" sz="2000" dirty="0" smtClean="0"/>
              <a:t>)</a:t>
            </a:r>
            <a:r>
              <a:rPr lang="ru-RU" sz="2000" dirty="0" smtClean="0"/>
              <a:t>;  </a:t>
            </a:r>
            <a:r>
              <a:rPr lang="en-US" sz="2000" dirty="0"/>
              <a:t>Cycloid (</a:t>
            </a:r>
            <a:r>
              <a:rPr lang="ru-RU" sz="2000" dirty="0"/>
              <a:t>С</a:t>
            </a:r>
            <a:r>
              <a:rPr lang="en-US" sz="2000" dirty="0"/>
              <a:t>C</a:t>
            </a:r>
            <a:r>
              <a:rPr lang="en-US" sz="2000" dirty="0" smtClean="0"/>
              <a:t>)</a:t>
            </a:r>
            <a:r>
              <a:rPr lang="ru-RU" sz="2000" dirty="0" smtClean="0"/>
              <a:t>; </a:t>
            </a:r>
            <a:r>
              <a:rPr lang="en-US" sz="2000" dirty="0"/>
              <a:t>Conformal (CF) </a:t>
            </a:r>
            <a:endParaRPr lang="ru-RU" sz="2000" dirty="0" smtClean="0"/>
          </a:p>
          <a:p>
            <a:r>
              <a:rPr lang="en-US" sz="2000" dirty="0"/>
              <a:t>Unstable (US</a:t>
            </a:r>
            <a:r>
              <a:rPr lang="en-US" sz="2000" dirty="0" smtClean="0"/>
              <a:t>)</a:t>
            </a:r>
            <a:r>
              <a:rPr lang="ru-RU" sz="2000" dirty="0" smtClean="0"/>
              <a:t>; </a:t>
            </a:r>
            <a:r>
              <a:rPr lang="en-US" sz="2000" dirty="0"/>
              <a:t>Labile (LB</a:t>
            </a:r>
            <a:r>
              <a:rPr lang="en-US" sz="2000" dirty="0" smtClean="0"/>
              <a:t>)</a:t>
            </a:r>
            <a:r>
              <a:rPr lang="ru-RU" sz="2000" dirty="0" smtClean="0"/>
              <a:t>; </a:t>
            </a:r>
            <a:r>
              <a:rPr lang="en-US" sz="2000" dirty="0" err="1"/>
              <a:t>Epileptoid</a:t>
            </a:r>
            <a:r>
              <a:rPr lang="en-US" sz="2000" dirty="0"/>
              <a:t> (EP) </a:t>
            </a:r>
            <a:endParaRPr lang="ru-RU" sz="2000" dirty="0" smtClean="0"/>
          </a:p>
          <a:p>
            <a:r>
              <a:rPr lang="en-US" sz="2000" dirty="0" err="1"/>
              <a:t>Hysteroid</a:t>
            </a:r>
            <a:r>
              <a:rPr lang="en-US" sz="2000" dirty="0"/>
              <a:t> (HS</a:t>
            </a:r>
            <a:r>
              <a:rPr lang="en-US" sz="2000" dirty="0" smtClean="0"/>
              <a:t>)</a:t>
            </a:r>
            <a:r>
              <a:rPr lang="ru-RU" sz="2000" dirty="0" smtClean="0"/>
              <a:t>; </a:t>
            </a:r>
            <a:r>
              <a:rPr lang="en-US" sz="2000" dirty="0" err="1"/>
              <a:t>Hyperthymic</a:t>
            </a:r>
            <a:r>
              <a:rPr lang="en-US" sz="2000" dirty="0"/>
              <a:t> (HT</a:t>
            </a:r>
            <a:r>
              <a:rPr lang="en-US" sz="2000" dirty="0" smtClean="0"/>
              <a:t>)</a:t>
            </a:r>
            <a:r>
              <a:rPr lang="ru-RU" sz="2000" dirty="0" smtClean="0"/>
              <a:t>; </a:t>
            </a:r>
            <a:r>
              <a:rPr lang="en-US" sz="2000" dirty="0" err="1"/>
              <a:t>Hyperthymic</a:t>
            </a:r>
            <a:r>
              <a:rPr lang="en-US" sz="2000" dirty="0"/>
              <a:t> - Conformal (HC</a:t>
            </a:r>
            <a:r>
              <a:rPr lang="en-US" dirty="0"/>
              <a:t>) </a:t>
            </a:r>
            <a:endParaRPr lang="ru-RU" dirty="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1340769"/>
            <a:ext cx="7080720" cy="3816424"/>
          </a:xfrm>
          <a:prstGeom prst="rect">
            <a:avLst/>
          </a:prstGeom>
        </p:spPr>
      </p:pic>
    </p:spTree>
    <p:extLst>
      <p:ext uri="{BB962C8B-B14F-4D97-AF65-F5344CB8AC3E}">
        <p14:creationId xmlns:p14="http://schemas.microsoft.com/office/powerpoint/2010/main" val="31635723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755576" y="160338"/>
            <a:ext cx="8208912" cy="892398"/>
          </a:xfrm>
          <a:prstGeom prst="rect">
            <a:avLst/>
          </a:prstGeom>
        </p:spPr>
        <p:txBody>
          <a:bodyPr/>
          <a:lstStyle/>
          <a:p>
            <a:pPr lvl="0" algn="ctr">
              <a:spcBef>
                <a:spcPct val="0"/>
              </a:spcBef>
              <a:defRPr/>
            </a:pPr>
            <a:r>
              <a:rPr lang="en-US" sz="2400" dirty="0">
                <a:solidFill>
                  <a:srgbClr val="FF0000"/>
                </a:solidFill>
                <a:effectLst>
                  <a:outerShdw blurRad="38100" dist="38100" dir="2700000" algn="tl">
                    <a:srgbClr val="000000">
                      <a:alpha val="43137"/>
                    </a:srgbClr>
                  </a:outerShdw>
                </a:effectLst>
              </a:rPr>
              <a:t>Subject K., aged 17. The average profile of accentuations </a:t>
            </a:r>
            <a:r>
              <a:rPr lang="en-US" sz="2400" dirty="0" smtClean="0">
                <a:solidFill>
                  <a:srgbClr val="FF0000"/>
                </a:solidFill>
                <a:effectLst>
                  <a:outerShdw blurRad="38100" dist="38100" dir="2700000" algn="tl">
                    <a:srgbClr val="000000">
                      <a:alpha val="43137"/>
                    </a:srgbClr>
                  </a:outerShdw>
                </a:effectLst>
              </a:rPr>
              <a:t> </a:t>
            </a:r>
            <a:r>
              <a:rPr lang="en-US" sz="2400" dirty="0">
                <a:solidFill>
                  <a:srgbClr val="FF0000"/>
                </a:solidFill>
                <a:effectLst>
                  <a:outerShdw blurRad="38100" dist="38100" dir="2700000" algn="tl">
                    <a:srgbClr val="000000">
                      <a:alpha val="43137"/>
                    </a:srgbClr>
                  </a:outerShdw>
                </a:effectLst>
              </a:rPr>
              <a:t>character (based on the results of conscious responses and psychophysiological reactions).</a:t>
            </a:r>
            <a:endParaRPr lang="ru-RU" sz="2400" dirty="0">
              <a:solidFill>
                <a:srgbClr val="FF0000"/>
              </a:solidFill>
              <a:effectLst>
                <a:outerShdw blurRad="38100" dist="38100" dir="2700000" algn="tl">
                  <a:srgbClr val="000000">
                    <a:alpha val="43137"/>
                  </a:srgbClr>
                </a:outerShdw>
              </a:effectLst>
            </a:endParaRPr>
          </a:p>
        </p:txBody>
      </p:sp>
      <p:sp>
        <p:nvSpPr>
          <p:cNvPr id="24580" name="AutoShape 4" descr="&amp;Kcy;&amp;acy;&amp;rcy;&amp;tcy;&amp;icy;&amp;ncy;&amp;kcy;&amp;icy; &amp;pcy;&amp;ocy; &amp;zcy;&amp;acy;&amp;pcy;&amp;rcy;&amp;ocy;&amp;scy;&amp;ucy; &amp;bcy;&amp;iecy;&amp;zcy;&amp;ocy;&amp;pcy;&amp;acy;&amp;scy;&amp;ncy;&amp;ocy;&amp;scy;&amp;tcy;&amp;softcy; &amp;dcy;&amp;ocy;&amp;mcy;&amp;a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6" name="AutoShape 10" descr="&amp;Kcy;&amp;acy;&amp;rcy;&amp;tcy;&amp;icy;&amp;ncy;&amp;kcy;&amp;icy; &amp;pcy;&amp;ocy; &amp;zcy;&amp;acy;&amp;pcy;&amp;rcy;&amp;ocy;&amp;scy;&amp;ucy; &amp;acy;&amp;ecy;&amp;rcy;&amp;ocy;&amp;pcy;&amp;ocy;&amp;rcy;&amp;t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02" name="AutoShape 2" descr="&amp;Kcy;&amp;acy;&amp;rcy;&amp;tcy;&amp;icy;&amp;ncy;&amp;kcy;&amp;icy; &amp;pcy;&amp;ocy; &amp;zcy;&amp;acy;&amp;pcy;&amp;rcy;&amp;ocy;&amp;scy;&amp;ucy; &amp;mcy;&amp;iecy;&amp;dcy;&amp;icy;&amp;tscy;&amp;icy;&amp;ncy;&amp;a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 name="TextBox 2"/>
          <p:cNvSpPr txBox="1"/>
          <p:nvPr/>
        </p:nvSpPr>
        <p:spPr>
          <a:xfrm flipH="1">
            <a:off x="1331640" y="5157192"/>
            <a:ext cx="7080720" cy="1631216"/>
          </a:xfrm>
          <a:prstGeom prst="rect">
            <a:avLst/>
          </a:prstGeom>
          <a:noFill/>
        </p:spPr>
        <p:txBody>
          <a:bodyPr wrap="square" rtlCol="0">
            <a:spAutoFit/>
          </a:bodyPr>
          <a:lstStyle/>
          <a:p>
            <a:pPr algn="ctr"/>
            <a:r>
              <a:rPr lang="en-US" sz="2000" b="1" dirty="0" smtClean="0"/>
              <a:t>Legend</a:t>
            </a:r>
            <a:r>
              <a:rPr lang="ru-RU" sz="2000" b="1" dirty="0" smtClean="0"/>
              <a:t>:</a:t>
            </a:r>
          </a:p>
          <a:p>
            <a:r>
              <a:rPr lang="en-US" sz="2000" dirty="0"/>
              <a:t>Schizoid (</a:t>
            </a:r>
            <a:r>
              <a:rPr lang="en-US" sz="2000" dirty="0" smtClean="0"/>
              <a:t>SZ</a:t>
            </a:r>
            <a:r>
              <a:rPr lang="ru-RU" sz="2000" dirty="0" smtClean="0"/>
              <a:t>);  </a:t>
            </a:r>
            <a:r>
              <a:rPr lang="en-US" sz="2000" dirty="0" err="1" smtClean="0"/>
              <a:t>Asthenoneurotic</a:t>
            </a:r>
            <a:r>
              <a:rPr lang="en-US" sz="2000" dirty="0" smtClean="0"/>
              <a:t> </a:t>
            </a:r>
            <a:r>
              <a:rPr lang="en-US" sz="2000" dirty="0"/>
              <a:t>(AN</a:t>
            </a:r>
            <a:r>
              <a:rPr lang="en-US" sz="2000" dirty="0" smtClean="0"/>
              <a:t>)</a:t>
            </a:r>
            <a:r>
              <a:rPr lang="ru-RU" sz="2000" dirty="0" smtClean="0"/>
              <a:t>; </a:t>
            </a:r>
            <a:r>
              <a:rPr lang="en-US" sz="2000" dirty="0" smtClean="0"/>
              <a:t> </a:t>
            </a:r>
            <a:r>
              <a:rPr lang="en-US" sz="2000" dirty="0"/>
              <a:t>Sensitive (SS) </a:t>
            </a:r>
            <a:endParaRPr lang="ru-RU" sz="2000" dirty="0" smtClean="0"/>
          </a:p>
          <a:p>
            <a:r>
              <a:rPr lang="en-US" sz="2000" dirty="0" err="1"/>
              <a:t>Psychasthenic</a:t>
            </a:r>
            <a:r>
              <a:rPr lang="en-US" sz="2000" dirty="0"/>
              <a:t> (PS</a:t>
            </a:r>
            <a:r>
              <a:rPr lang="en-US" sz="2000" dirty="0" smtClean="0"/>
              <a:t>)</a:t>
            </a:r>
            <a:r>
              <a:rPr lang="ru-RU" sz="2000" dirty="0" smtClean="0"/>
              <a:t>;  </a:t>
            </a:r>
            <a:r>
              <a:rPr lang="en-US" sz="2000" dirty="0"/>
              <a:t>Cycloid (</a:t>
            </a:r>
            <a:r>
              <a:rPr lang="ru-RU" sz="2000" dirty="0"/>
              <a:t>С</a:t>
            </a:r>
            <a:r>
              <a:rPr lang="en-US" sz="2000" dirty="0"/>
              <a:t>C</a:t>
            </a:r>
            <a:r>
              <a:rPr lang="en-US" sz="2000" dirty="0" smtClean="0"/>
              <a:t>)</a:t>
            </a:r>
            <a:r>
              <a:rPr lang="ru-RU" sz="2000" dirty="0" smtClean="0"/>
              <a:t>; </a:t>
            </a:r>
            <a:r>
              <a:rPr lang="en-US" sz="2000" dirty="0"/>
              <a:t>Conformal (CF) </a:t>
            </a:r>
            <a:endParaRPr lang="ru-RU" sz="2000" dirty="0" smtClean="0"/>
          </a:p>
          <a:p>
            <a:r>
              <a:rPr lang="en-US" sz="2000" dirty="0"/>
              <a:t>Unstable (US</a:t>
            </a:r>
            <a:r>
              <a:rPr lang="en-US" sz="2000" dirty="0" smtClean="0"/>
              <a:t>)</a:t>
            </a:r>
            <a:r>
              <a:rPr lang="ru-RU" sz="2000" dirty="0" smtClean="0"/>
              <a:t>; </a:t>
            </a:r>
            <a:r>
              <a:rPr lang="en-US" sz="2000" dirty="0"/>
              <a:t>Labile (LB</a:t>
            </a:r>
            <a:r>
              <a:rPr lang="en-US" sz="2000" dirty="0" smtClean="0"/>
              <a:t>)</a:t>
            </a:r>
            <a:r>
              <a:rPr lang="ru-RU" sz="2000" dirty="0" smtClean="0"/>
              <a:t>; </a:t>
            </a:r>
            <a:r>
              <a:rPr lang="en-US" sz="2000" dirty="0" err="1"/>
              <a:t>Epileptoid</a:t>
            </a:r>
            <a:r>
              <a:rPr lang="en-US" sz="2000" dirty="0"/>
              <a:t> (EP) </a:t>
            </a:r>
            <a:endParaRPr lang="ru-RU" sz="2000" dirty="0" smtClean="0"/>
          </a:p>
          <a:p>
            <a:r>
              <a:rPr lang="en-US" sz="2000" dirty="0" err="1"/>
              <a:t>Hysteroid</a:t>
            </a:r>
            <a:r>
              <a:rPr lang="en-US" sz="2000" dirty="0"/>
              <a:t> (HS</a:t>
            </a:r>
            <a:r>
              <a:rPr lang="en-US" sz="2000" dirty="0" smtClean="0"/>
              <a:t>)</a:t>
            </a:r>
            <a:r>
              <a:rPr lang="ru-RU" sz="2000" dirty="0" smtClean="0"/>
              <a:t>; </a:t>
            </a:r>
            <a:r>
              <a:rPr lang="en-US" sz="2000" dirty="0" err="1"/>
              <a:t>Hyperthymic</a:t>
            </a:r>
            <a:r>
              <a:rPr lang="en-US" sz="2000" dirty="0"/>
              <a:t> (HT</a:t>
            </a:r>
            <a:r>
              <a:rPr lang="en-US" sz="2000" dirty="0" smtClean="0"/>
              <a:t>)</a:t>
            </a:r>
            <a:r>
              <a:rPr lang="ru-RU" sz="2000" dirty="0" smtClean="0"/>
              <a:t>; </a:t>
            </a:r>
            <a:r>
              <a:rPr lang="en-US" sz="2000" dirty="0" err="1"/>
              <a:t>Hyperthymic</a:t>
            </a:r>
            <a:r>
              <a:rPr lang="en-US" sz="2000" dirty="0"/>
              <a:t> - Conformal (HC</a:t>
            </a:r>
            <a:r>
              <a:rPr lang="en-US" dirty="0"/>
              <a:t>) </a:t>
            </a:r>
            <a:endParaRPr lang="ru-RU" dirty="0"/>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1417959"/>
            <a:ext cx="7272808" cy="4022081"/>
          </a:xfrm>
          <a:prstGeom prst="rect">
            <a:avLst/>
          </a:prstGeom>
        </p:spPr>
      </p:pic>
    </p:spTree>
    <p:extLst>
      <p:ext uri="{BB962C8B-B14F-4D97-AF65-F5344CB8AC3E}">
        <p14:creationId xmlns:p14="http://schemas.microsoft.com/office/powerpoint/2010/main" val="1747487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2128224-7A56-4BA8-8E4C-73F0DF584759}" type="slidenum">
              <a:rPr lang="ru-RU" smtClean="0"/>
              <a:pPr/>
              <a:t>13</a:t>
            </a:fld>
            <a:endParaRPr lang="ru-RU"/>
          </a:p>
        </p:txBody>
      </p:sp>
      <p:sp>
        <p:nvSpPr>
          <p:cNvPr id="3" name="Text Box 6"/>
          <p:cNvSpPr txBox="1">
            <a:spLocks noChangeArrowheads="1"/>
          </p:cNvSpPr>
          <p:nvPr/>
        </p:nvSpPr>
        <p:spPr bwMode="auto">
          <a:xfrm>
            <a:off x="23907" y="116632"/>
            <a:ext cx="8496300" cy="615553"/>
          </a:xfrm>
          <a:prstGeom prst="rect">
            <a:avLst/>
          </a:prstGeom>
          <a:noFill/>
          <a:ln w="9525">
            <a:noFill/>
            <a:miter lim="800000"/>
            <a:headEnd/>
            <a:tailEnd/>
          </a:ln>
          <a:effectLst/>
        </p:spPr>
        <p:txBody>
          <a:bodyPr lIns="0" tIns="0" rIns="0" bIns="0">
            <a:spAutoFit/>
          </a:bodyPr>
          <a:lstStyle/>
          <a:p>
            <a:pPr algn="ctr"/>
            <a:r>
              <a:rPr lang="en-US" altLang="ru-RU" sz="4000" dirty="0" smtClean="0">
                <a:solidFill>
                  <a:srgbClr val="FF0000"/>
                </a:solidFill>
                <a:effectLst>
                  <a:outerShdw blurRad="38100" dist="38100" dir="2700000" algn="tl">
                    <a:srgbClr val="000000">
                      <a:alpha val="43137"/>
                    </a:srgbClr>
                  </a:outerShdw>
                </a:effectLst>
                <a:latin typeface="+mj-lt"/>
              </a:rPr>
              <a:t>Results</a:t>
            </a:r>
          </a:p>
        </p:txBody>
      </p:sp>
      <p:sp>
        <p:nvSpPr>
          <p:cNvPr id="5" name="TextBox 4"/>
          <p:cNvSpPr txBox="1"/>
          <p:nvPr/>
        </p:nvSpPr>
        <p:spPr>
          <a:xfrm>
            <a:off x="899592" y="906601"/>
            <a:ext cx="7344816" cy="5262979"/>
          </a:xfrm>
          <a:prstGeom prst="rect">
            <a:avLst/>
          </a:prstGeom>
          <a:noFill/>
        </p:spPr>
        <p:txBody>
          <a:bodyPr wrap="square" rtlCol="0">
            <a:spAutoFit/>
          </a:bodyPr>
          <a:lstStyle/>
          <a:p>
            <a:pPr marL="457200" indent="-457200" algn="just">
              <a:buAutoNum type="arabicPeriod"/>
            </a:pPr>
            <a:r>
              <a:rPr lang="en-US" sz="2400" dirty="0" smtClean="0"/>
              <a:t>Possible </a:t>
            </a:r>
            <a:r>
              <a:rPr lang="en-US" sz="2400" dirty="0"/>
              <a:t>to combine, within the framework of one </a:t>
            </a:r>
            <a:r>
              <a:rPr lang="en-US" sz="2400" dirty="0" smtClean="0"/>
              <a:t>tool (</a:t>
            </a:r>
            <a:r>
              <a:rPr lang="en-US" sz="2400" dirty="0" err="1" smtClean="0"/>
              <a:t>PsyAccent</a:t>
            </a:r>
            <a:r>
              <a:rPr lang="en-US" sz="2400" dirty="0" smtClean="0"/>
              <a:t>), </a:t>
            </a:r>
            <a:r>
              <a:rPr lang="en-US" sz="2400" dirty="0"/>
              <a:t>the diagnostic and prognostic functions of the dynamics of borderline states, using the example of accentuations of character. </a:t>
            </a:r>
            <a:endParaRPr lang="ru-RU" sz="2400" dirty="0" smtClean="0"/>
          </a:p>
          <a:p>
            <a:pPr marL="457200" indent="-457200" algn="just">
              <a:buAutoNum type="arabicPeriod"/>
            </a:pPr>
            <a:r>
              <a:rPr lang="en-US" sz="2400" dirty="0" smtClean="0"/>
              <a:t>The </a:t>
            </a:r>
            <a:r>
              <a:rPr lang="en-US" sz="2400" dirty="0"/>
              <a:t>study of accentuations of character in adolescents with the help of the </a:t>
            </a:r>
            <a:r>
              <a:rPr lang="en-US" sz="2400" dirty="0" err="1"/>
              <a:t>vibraimage</a:t>
            </a:r>
            <a:r>
              <a:rPr lang="en-US" sz="2400" dirty="0"/>
              <a:t> technology, in the mode of assessing conscious and unconscious responses, increases the reliability of the results obtained. </a:t>
            </a:r>
            <a:endParaRPr lang="ru-RU" sz="2400" dirty="0" smtClean="0"/>
          </a:p>
          <a:p>
            <a:pPr marL="457200" indent="-457200" algn="just">
              <a:buAutoNum type="arabicPeriod"/>
            </a:pPr>
            <a:r>
              <a:rPr lang="en-US" sz="2400" dirty="0" smtClean="0"/>
              <a:t>There </a:t>
            </a:r>
            <a:r>
              <a:rPr lang="en-US" sz="2400" dirty="0"/>
              <a:t>is an opportunity to differentiate the accentuated adolescents of an increased risk group for the pathological dynamics of accentuations of character to the field of mental disorders and illegal actions.</a:t>
            </a:r>
            <a:endParaRPr lang="ru-RU"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2128224-7A56-4BA8-8E4C-73F0DF584759}" type="slidenum">
              <a:rPr lang="ru-RU" smtClean="0"/>
              <a:pPr/>
              <a:t>14</a:t>
            </a:fld>
            <a:endParaRPr lang="ru-RU"/>
          </a:p>
        </p:txBody>
      </p:sp>
      <p:sp>
        <p:nvSpPr>
          <p:cNvPr id="5" name="Прямоугольник 4"/>
          <p:cNvSpPr/>
          <p:nvPr/>
        </p:nvSpPr>
        <p:spPr>
          <a:xfrm>
            <a:off x="611560" y="1124744"/>
            <a:ext cx="8352928" cy="4154984"/>
          </a:xfrm>
          <a:prstGeom prst="rect">
            <a:avLst/>
          </a:prstGeom>
        </p:spPr>
        <p:txBody>
          <a:bodyPr wrap="square">
            <a:spAutoFit/>
          </a:bodyPr>
          <a:lstStyle/>
          <a:p>
            <a:pPr algn="ctr"/>
            <a:endParaRPr lang="en-US" altLang="ru-RU" sz="2800" dirty="0" smtClean="0">
              <a:solidFill>
                <a:srgbClr val="00B0F0"/>
              </a:solidFill>
              <a:effectLst>
                <a:outerShdw blurRad="38100" dist="38100" dir="2700000" algn="tl">
                  <a:srgbClr val="000000">
                    <a:alpha val="43137"/>
                  </a:srgbClr>
                </a:outerShdw>
              </a:effectLst>
            </a:endParaRPr>
          </a:p>
          <a:p>
            <a:pPr algn="ctr"/>
            <a:r>
              <a:rPr lang="en-US" altLang="ru-RU" sz="4400" dirty="0" smtClean="0">
                <a:solidFill>
                  <a:srgbClr val="0070C0"/>
                </a:solidFill>
                <a:effectLst>
                  <a:outerShdw blurRad="38100" dist="38100" dir="2700000" algn="tl">
                    <a:srgbClr val="000000">
                      <a:alpha val="43137"/>
                    </a:srgbClr>
                  </a:outerShdw>
                </a:effectLst>
              </a:rPr>
              <a:t>Thank you for your attention</a:t>
            </a:r>
            <a:r>
              <a:rPr lang="ru-RU" altLang="ru-RU" sz="4400" dirty="0" smtClean="0">
                <a:solidFill>
                  <a:srgbClr val="0070C0"/>
                </a:solidFill>
                <a:effectLst>
                  <a:outerShdw blurRad="38100" dist="38100" dir="2700000" algn="tl">
                    <a:srgbClr val="000000">
                      <a:alpha val="43137"/>
                    </a:srgbClr>
                  </a:outerShdw>
                </a:effectLst>
              </a:rPr>
              <a:t>!</a:t>
            </a:r>
            <a:endParaRPr lang="ru-RU" altLang="ru-RU" sz="4400" dirty="0">
              <a:solidFill>
                <a:srgbClr val="0070C0"/>
              </a:solidFill>
              <a:effectLst>
                <a:outerShdw blurRad="38100" dist="38100" dir="2700000" algn="tl">
                  <a:srgbClr val="000000">
                    <a:alpha val="43137"/>
                  </a:srgbClr>
                </a:outerShdw>
              </a:effectLst>
            </a:endParaRPr>
          </a:p>
          <a:p>
            <a:pPr>
              <a:defRPr/>
            </a:pPr>
            <a:endParaRPr lang="ru-RU" sz="3200" dirty="0">
              <a:solidFill>
                <a:srgbClr val="002060"/>
              </a:solidFill>
              <a:effectLst>
                <a:outerShdw blurRad="38100" dist="38100" dir="2700000" algn="tl">
                  <a:srgbClr val="000000">
                    <a:alpha val="43137"/>
                  </a:srgbClr>
                </a:outerShdw>
              </a:effectLst>
            </a:endParaRPr>
          </a:p>
          <a:p>
            <a:pPr algn="ctr">
              <a:defRPr/>
            </a:pPr>
            <a:r>
              <a:rPr lang="en-US" sz="3200" dirty="0" err="1" smtClean="0">
                <a:latin typeface="Arial" panose="020B0604020202020204" pitchFamily="34" charset="0"/>
                <a:cs typeface="Arial" panose="020B0604020202020204" pitchFamily="34" charset="0"/>
              </a:rPr>
              <a:t>Nikolaenko</a:t>
            </a:r>
            <a:r>
              <a:rPr lang="en-US" sz="3200" dirty="0" smtClean="0">
                <a:latin typeface="Arial" panose="020B0604020202020204" pitchFamily="34" charset="0"/>
                <a:cs typeface="Arial" panose="020B0604020202020204" pitchFamily="34" charset="0"/>
              </a:rPr>
              <a:t> Y.N.</a:t>
            </a:r>
          </a:p>
          <a:p>
            <a:pPr algn="ctr">
              <a:defRPr/>
            </a:pPr>
            <a:r>
              <a:rPr lang="en-US" sz="3200" dirty="0" err="1" smtClean="0">
                <a:latin typeface="Arial" panose="020B0604020202020204" pitchFamily="34" charset="0"/>
                <a:cs typeface="Arial" panose="020B0604020202020204" pitchFamily="34" charset="0"/>
              </a:rPr>
              <a:t>Ph.D</a:t>
            </a:r>
            <a:endParaRPr lang="ru-RU" sz="3200" dirty="0">
              <a:latin typeface="Arial" panose="020B0604020202020204" pitchFamily="34" charset="0"/>
              <a:cs typeface="Arial" panose="020B0604020202020204" pitchFamily="34" charset="0"/>
            </a:endParaRPr>
          </a:p>
          <a:p>
            <a:pPr algn="ctr"/>
            <a:r>
              <a:rPr lang="en-US" sz="3200" dirty="0"/>
              <a:t>nikolaenko@elsys.ru </a:t>
            </a:r>
            <a:endParaRPr lang="ru-RU" sz="3200" dirty="0"/>
          </a:p>
          <a:p>
            <a:pPr algn="ctr"/>
            <a:r>
              <a:rPr lang="en-US" altLang="ru-RU" sz="3200" b="1" dirty="0">
                <a:solidFill>
                  <a:schemeClr val="accent2"/>
                </a:solidFill>
              </a:rPr>
              <a:t> </a:t>
            </a:r>
            <a:r>
              <a:rPr lang="en-US" altLang="ru-RU" sz="3200" b="1" dirty="0">
                <a:solidFill>
                  <a:srgbClr val="00B0F0"/>
                </a:solidFill>
              </a:rPr>
              <a:t>www.elsys.ru</a:t>
            </a:r>
            <a:r>
              <a:rPr lang="en-US" altLang="ru-RU" sz="3200" dirty="0">
                <a:solidFill>
                  <a:srgbClr val="00B0F0"/>
                </a:solidFill>
              </a:rPr>
              <a:t>  </a:t>
            </a:r>
          </a:p>
          <a:p>
            <a:pPr algn="ctr"/>
            <a:r>
              <a:rPr lang="en-US" altLang="ru-RU" sz="3200" b="1" dirty="0">
                <a:solidFill>
                  <a:srgbClr val="00B0F0"/>
                </a:solidFill>
              </a:rPr>
              <a:t>  www.psymaker.com</a:t>
            </a:r>
            <a:endParaRPr lang="ru-RU" sz="3200" dirty="0">
              <a:solidFill>
                <a:srgbClr val="00B0F0"/>
              </a:solidFill>
            </a:endParaRPr>
          </a:p>
        </p:txBody>
      </p:sp>
    </p:spTree>
    <p:extLst>
      <p:ext uri="{BB962C8B-B14F-4D97-AF65-F5344CB8AC3E}">
        <p14:creationId xmlns:p14="http://schemas.microsoft.com/office/powerpoint/2010/main" val="200279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2128224-7A56-4BA8-8E4C-73F0DF584759}" type="slidenum">
              <a:rPr lang="ru-RU" smtClean="0"/>
              <a:pPr/>
              <a:t>2</a:t>
            </a:fld>
            <a:endParaRPr lang="ru-RU"/>
          </a:p>
        </p:txBody>
      </p:sp>
      <p:sp>
        <p:nvSpPr>
          <p:cNvPr id="5" name="Прямоугольник 4"/>
          <p:cNvSpPr/>
          <p:nvPr/>
        </p:nvSpPr>
        <p:spPr>
          <a:xfrm>
            <a:off x="179512" y="1772816"/>
            <a:ext cx="4464496" cy="1938992"/>
          </a:xfrm>
          <a:prstGeom prst="rect">
            <a:avLst/>
          </a:prstGeom>
        </p:spPr>
        <p:txBody>
          <a:bodyPr wrap="square">
            <a:spAutoFit/>
          </a:bodyPr>
          <a:lstStyle/>
          <a:p>
            <a:r>
              <a:rPr lang="en-US" sz="2400" dirty="0" smtClean="0"/>
              <a:t>Character and temperament are interrelated and depend on the physiological characteristics of the personality, on the types of higher nervous activity.</a:t>
            </a:r>
            <a:endParaRPr lang="ru-RU" sz="2400" dirty="0"/>
          </a:p>
        </p:txBody>
      </p:sp>
      <p:sp>
        <p:nvSpPr>
          <p:cNvPr id="7" name="Заголовок 1"/>
          <p:cNvSpPr txBox="1">
            <a:spLocks/>
          </p:cNvSpPr>
          <p:nvPr/>
        </p:nvSpPr>
        <p:spPr>
          <a:xfrm>
            <a:off x="35496" y="476672"/>
            <a:ext cx="9108504" cy="720080"/>
          </a:xfrm>
          <a:prstGeom prst="rect">
            <a:avLst/>
          </a:prstGeom>
        </p:spPr>
        <p:txBody>
          <a:bodyPr/>
          <a:lstStyle/>
          <a:p>
            <a:pPr>
              <a:spcBef>
                <a:spcPct val="0"/>
              </a:spcBef>
            </a:pPr>
            <a:r>
              <a:rPr lang="en-US" sz="3600" dirty="0" smtClean="0">
                <a:solidFill>
                  <a:srgbClr val="FF0000"/>
                </a:solidFill>
                <a:effectLst>
                  <a:outerShdw blurRad="38100" dist="38100" dir="2700000" algn="tl">
                    <a:srgbClr val="000000">
                      <a:alpha val="43137"/>
                    </a:srgbClr>
                  </a:outerShdw>
                </a:effectLst>
              </a:rPr>
              <a:t>What is the difference between character and temperament?</a:t>
            </a:r>
            <a:endParaRPr lang="ru-RU" sz="3600" dirty="0">
              <a:solidFill>
                <a:srgbClr val="FF0000"/>
              </a:solidFill>
              <a:effectLst>
                <a:outerShdw blurRad="38100" dist="38100" dir="2700000" algn="tl">
                  <a:srgbClr val="000000">
                    <a:alpha val="43137"/>
                  </a:srgbClr>
                </a:outerShdw>
              </a:effectLst>
              <a:latin typeface="+mj-lt"/>
              <a:ea typeface="+mj-ea"/>
              <a:cs typeface="+mj-cs"/>
            </a:endParaRPr>
          </a:p>
        </p:txBody>
      </p:sp>
      <p:sp>
        <p:nvSpPr>
          <p:cNvPr id="4" name="AutoShape 2" descr="Картинки по запросу рак болезнь"/>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Картинки по запросу рак болезнь"/>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Картинки по запросу рак болезнь"/>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3861048"/>
            <a:ext cx="4266667" cy="2133333"/>
          </a:xfrm>
          <a:prstGeom prst="rect">
            <a:avLst/>
          </a:prstGeom>
        </p:spPr>
      </p:pic>
      <p:pic>
        <p:nvPicPr>
          <p:cNvPr id="18" name="Рисунок 17" descr="характер.jpeg"/>
          <p:cNvPicPr>
            <a:picLocks noChangeAspect="1"/>
          </p:cNvPicPr>
          <p:nvPr/>
        </p:nvPicPr>
        <p:blipFill>
          <a:blip r:embed="rId4" cstate="print"/>
          <a:stretch>
            <a:fillRect/>
          </a:stretch>
        </p:blipFill>
        <p:spPr>
          <a:xfrm>
            <a:off x="4572000" y="1340768"/>
            <a:ext cx="3942675" cy="359769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2128224-7A56-4BA8-8E4C-73F0DF584759}" type="slidenum">
              <a:rPr lang="ru-RU" smtClean="0"/>
              <a:pPr/>
              <a:t>3</a:t>
            </a:fld>
            <a:endParaRPr lang="ru-RU"/>
          </a:p>
        </p:txBody>
      </p:sp>
      <p:sp>
        <p:nvSpPr>
          <p:cNvPr id="5" name="Прямоугольник 4"/>
          <p:cNvSpPr/>
          <p:nvPr/>
        </p:nvSpPr>
        <p:spPr>
          <a:xfrm>
            <a:off x="179512" y="1428220"/>
            <a:ext cx="4464496" cy="2246769"/>
          </a:xfrm>
          <a:prstGeom prst="rect">
            <a:avLst/>
          </a:prstGeom>
        </p:spPr>
        <p:txBody>
          <a:bodyPr wrap="square">
            <a:spAutoFit/>
          </a:bodyPr>
          <a:lstStyle/>
          <a:p>
            <a:r>
              <a:rPr lang="en-US" sz="2800" dirty="0" smtClean="0"/>
              <a:t>Temperament </a:t>
            </a:r>
            <a:r>
              <a:rPr lang="en-US" sz="2800" dirty="0"/>
              <a:t>determines </a:t>
            </a:r>
            <a:r>
              <a:rPr lang="en-US" sz="2800" dirty="0" smtClean="0"/>
              <a:t>the </a:t>
            </a:r>
            <a:r>
              <a:rPr lang="en-US" sz="2800" dirty="0"/>
              <a:t>dynamic characteristics of the individual's </a:t>
            </a:r>
            <a:r>
              <a:rPr lang="en-US" sz="2800" dirty="0" smtClean="0"/>
              <a:t>behavior, </a:t>
            </a:r>
            <a:r>
              <a:rPr lang="en-US" sz="2800" dirty="0"/>
              <a:t>while character determines the conscious </a:t>
            </a:r>
            <a:r>
              <a:rPr lang="en-US" sz="2800" dirty="0" smtClean="0"/>
              <a:t>actions</a:t>
            </a:r>
            <a:endParaRPr lang="ru-RU" sz="2800" dirty="0"/>
          </a:p>
        </p:txBody>
      </p:sp>
      <p:sp>
        <p:nvSpPr>
          <p:cNvPr id="7" name="Заголовок 1"/>
          <p:cNvSpPr txBox="1">
            <a:spLocks/>
          </p:cNvSpPr>
          <p:nvPr/>
        </p:nvSpPr>
        <p:spPr>
          <a:xfrm>
            <a:off x="35496" y="476672"/>
            <a:ext cx="9108504" cy="720080"/>
          </a:xfrm>
          <a:prstGeom prst="rect">
            <a:avLst/>
          </a:prstGeom>
        </p:spPr>
        <p:txBody>
          <a:bodyPr/>
          <a:lstStyle/>
          <a:p>
            <a:pPr>
              <a:spcBef>
                <a:spcPct val="0"/>
              </a:spcBef>
            </a:pPr>
            <a:r>
              <a:rPr lang="en-US" sz="4000" dirty="0">
                <a:solidFill>
                  <a:srgbClr val="FF0000"/>
                </a:solidFill>
                <a:effectLst>
                  <a:outerShdw blurRad="38100" dist="38100" dir="2700000" algn="tl">
                    <a:srgbClr val="000000">
                      <a:alpha val="43137"/>
                    </a:srgbClr>
                  </a:outerShdw>
                </a:effectLst>
              </a:rPr>
              <a:t>Character and temperament </a:t>
            </a:r>
            <a:r>
              <a:rPr lang="ru-RU" sz="4000" dirty="0" smtClean="0">
                <a:solidFill>
                  <a:srgbClr val="FF0000"/>
                </a:solidFill>
                <a:effectLst>
                  <a:outerShdw blurRad="38100" dist="38100" dir="2700000" algn="tl">
                    <a:srgbClr val="000000">
                      <a:alpha val="43137"/>
                    </a:srgbClr>
                  </a:outerShdw>
                </a:effectLst>
                <a:latin typeface="+mj-lt"/>
                <a:ea typeface="+mj-ea"/>
                <a:cs typeface="+mj-cs"/>
              </a:rPr>
              <a:t>…</a:t>
            </a:r>
            <a:endParaRPr lang="ru-RU" sz="4000" dirty="0">
              <a:solidFill>
                <a:srgbClr val="FF0000"/>
              </a:solidFill>
              <a:effectLst>
                <a:outerShdw blurRad="38100" dist="38100" dir="2700000" algn="tl">
                  <a:srgbClr val="000000">
                    <a:alpha val="43137"/>
                  </a:srgbClr>
                </a:outerShdw>
              </a:effectLst>
              <a:latin typeface="+mj-lt"/>
              <a:ea typeface="+mj-ea"/>
              <a:cs typeface="+mj-cs"/>
            </a:endParaRPr>
          </a:p>
        </p:txBody>
      </p:sp>
      <p:sp>
        <p:nvSpPr>
          <p:cNvPr id="4" name="AutoShape 2" descr="Картинки по запросу рак болезнь"/>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Картинки по запросу рак болезнь"/>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Картинки по запросу рак болезнь"/>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4293096"/>
            <a:ext cx="3505572" cy="2337048"/>
          </a:xfrm>
          <a:prstGeom prst="rect">
            <a:avLst/>
          </a:prstGeom>
        </p:spPr>
      </p:pic>
      <p:pic>
        <p:nvPicPr>
          <p:cNvPr id="14" name="Рисунок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6096" y="1628800"/>
            <a:ext cx="3491880" cy="232792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2128224-7A56-4BA8-8E4C-73F0DF584759}" type="slidenum">
              <a:rPr lang="ru-RU" smtClean="0"/>
              <a:pPr/>
              <a:t>4</a:t>
            </a:fld>
            <a:endParaRPr lang="ru-RU"/>
          </a:p>
        </p:txBody>
      </p:sp>
      <p:sp>
        <p:nvSpPr>
          <p:cNvPr id="24580" name="AutoShape 4" descr="&amp;Kcy;&amp;acy;&amp;rcy;&amp;tcy;&amp;icy;&amp;ncy;&amp;kcy;&amp;icy; &amp;pcy;&amp;ocy; &amp;zcy;&amp;acy;&amp;pcy;&amp;rcy;&amp;ocy;&amp;scy;&amp;ucy; &amp;bcy;&amp;iecy;&amp;zcy;&amp;ocy;&amp;pcy;&amp;acy;&amp;scy;&amp;ncy;&amp;ocy;&amp;scy;&amp;tcy;&amp;softcy; &amp;dcy;&amp;ocy;&amp;mcy;&amp;a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6" name="AutoShape 10" descr="&amp;Kcy;&amp;acy;&amp;rcy;&amp;tcy;&amp;icy;&amp;ncy;&amp;kcy;&amp;icy; &amp;pcy;&amp;ocy; &amp;zcy;&amp;acy;&amp;pcy;&amp;rcy;&amp;ocy;&amp;scy;&amp;ucy; &amp;acy;&amp;ecy;&amp;rcy;&amp;ocy;&amp;pcy;&amp;ocy;&amp;rcy;&amp;t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02" name="AutoShape 2" descr="&amp;Kcy;&amp;acy;&amp;rcy;&amp;tcy;&amp;icy;&amp;ncy;&amp;kcy;&amp;icy; &amp;pcy;&amp;ocy; &amp;zcy;&amp;acy;&amp;pcy;&amp;rcy;&amp;ocy;&amp;scy;&amp;ucy; &amp;mcy;&amp;iecy;&amp;dcy;&amp;icy;&amp;tscy;&amp;icy;&amp;ncy;&amp;a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 name="Заголовок 1"/>
          <p:cNvSpPr txBox="1">
            <a:spLocks/>
          </p:cNvSpPr>
          <p:nvPr/>
        </p:nvSpPr>
        <p:spPr>
          <a:xfrm>
            <a:off x="24563" y="206086"/>
            <a:ext cx="8712968" cy="702634"/>
          </a:xfrm>
          <a:prstGeom prst="rect">
            <a:avLst/>
          </a:prstGeom>
        </p:spPr>
        <p:txBody>
          <a:bodyPr/>
          <a:lstStyle/>
          <a:p>
            <a:pPr>
              <a:spcBef>
                <a:spcPct val="0"/>
              </a:spcBef>
            </a:pPr>
            <a:r>
              <a:rPr lang="ru-RU" sz="2800" dirty="0" smtClean="0">
                <a:solidFill>
                  <a:schemeClr val="tx2"/>
                </a:solidFill>
                <a:effectLst>
                  <a:outerShdw blurRad="38100" dist="38100" dir="2700000" algn="tl">
                    <a:srgbClr val="000000">
                      <a:alpha val="43137"/>
                    </a:srgbClr>
                  </a:outerShdw>
                </a:effectLst>
                <a:latin typeface="+mj-lt"/>
                <a:ea typeface="+mj-ea"/>
                <a:cs typeface="+mj-cs"/>
              </a:rPr>
              <a:t> </a:t>
            </a:r>
            <a:r>
              <a:rPr lang="en-US" sz="4000" dirty="0" smtClean="0">
                <a:solidFill>
                  <a:srgbClr val="FF0000"/>
                </a:solidFill>
                <a:effectLst>
                  <a:outerShdw blurRad="38100" dist="38100" dir="2700000" algn="tl">
                    <a:srgbClr val="000000">
                      <a:alpha val="43137"/>
                    </a:srgbClr>
                  </a:outerShdw>
                </a:effectLst>
                <a:latin typeface="+mj-lt"/>
                <a:ea typeface="+mj-ea"/>
                <a:cs typeface="+mj-cs"/>
              </a:rPr>
              <a:t>Accentuations of character …</a:t>
            </a:r>
            <a:endParaRPr lang="ru-RU" sz="4000" dirty="0" smtClean="0">
              <a:solidFill>
                <a:srgbClr val="FF0000"/>
              </a:solidFill>
              <a:effectLst>
                <a:outerShdw blurRad="38100" dist="38100" dir="2700000" algn="tl">
                  <a:srgbClr val="000000">
                    <a:alpha val="43137"/>
                  </a:srgbClr>
                </a:outerShdw>
              </a:effectLst>
              <a:latin typeface="+mj-lt"/>
              <a:ea typeface="+mj-ea"/>
              <a:cs typeface="+mj-cs"/>
            </a:endParaRPr>
          </a:p>
        </p:txBody>
      </p:sp>
      <p:sp>
        <p:nvSpPr>
          <p:cNvPr id="3" name="Прямоугольник 2"/>
          <p:cNvSpPr/>
          <p:nvPr/>
        </p:nvSpPr>
        <p:spPr>
          <a:xfrm>
            <a:off x="323528" y="1377400"/>
            <a:ext cx="3888432" cy="2308324"/>
          </a:xfrm>
          <a:prstGeom prst="rect">
            <a:avLst/>
          </a:prstGeom>
        </p:spPr>
        <p:txBody>
          <a:bodyPr wrap="square">
            <a:spAutoFit/>
          </a:bodyPr>
          <a:lstStyle/>
          <a:p>
            <a:pPr algn="just"/>
            <a:r>
              <a:rPr lang="en-US" sz="2400" b="1" dirty="0" smtClean="0"/>
              <a:t>Karl </a:t>
            </a:r>
            <a:r>
              <a:rPr lang="en-US" sz="2400" b="1" dirty="0"/>
              <a:t>Leonhard </a:t>
            </a:r>
            <a:r>
              <a:rPr lang="en-US" sz="2400" dirty="0"/>
              <a:t>(1968):</a:t>
            </a:r>
            <a:endParaRPr lang="ru-RU" sz="2400" dirty="0" smtClean="0"/>
          </a:p>
          <a:p>
            <a:pPr algn="just"/>
            <a:r>
              <a:rPr lang="en-US" sz="2400" dirty="0" smtClean="0"/>
              <a:t>«Accentuation </a:t>
            </a:r>
            <a:r>
              <a:rPr lang="en-US" sz="2400" dirty="0"/>
              <a:t>is, in essence, the same individual traits, but having a tendency to transition to a pathological </a:t>
            </a:r>
            <a:r>
              <a:rPr lang="en-US" sz="2400" dirty="0" smtClean="0"/>
              <a:t>state</a:t>
            </a:r>
            <a:r>
              <a:rPr lang="ru-RU" sz="2400" dirty="0" smtClean="0"/>
              <a:t>»</a:t>
            </a:r>
            <a:r>
              <a:rPr lang="en-US" sz="2400" dirty="0" smtClean="0"/>
              <a:t> </a:t>
            </a:r>
            <a:endParaRPr lang="ru-RU" sz="2400"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377400"/>
            <a:ext cx="4364736" cy="2699672"/>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3717032"/>
            <a:ext cx="4364736" cy="2785061"/>
          </a:xfrm>
          <a:prstGeom prst="rect">
            <a:avLst/>
          </a:prstGeom>
        </p:spPr>
      </p:pic>
    </p:spTree>
    <p:extLst>
      <p:ext uri="{BB962C8B-B14F-4D97-AF65-F5344CB8AC3E}">
        <p14:creationId xmlns:p14="http://schemas.microsoft.com/office/powerpoint/2010/main" val="3061574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51520" y="304354"/>
            <a:ext cx="8712968" cy="1036414"/>
          </a:xfrm>
          <a:prstGeom prst="rect">
            <a:avLst/>
          </a:prstGeom>
        </p:spPr>
        <p:txBody>
          <a:bodyPr/>
          <a:lstStyle/>
          <a:p>
            <a:pPr>
              <a:spcBef>
                <a:spcPct val="0"/>
              </a:spcBef>
            </a:pPr>
            <a:r>
              <a:rPr lang="en-US" sz="4000" dirty="0">
                <a:solidFill>
                  <a:srgbClr val="FF0000"/>
                </a:solidFill>
                <a:effectLst>
                  <a:outerShdw blurRad="38100" dist="38100" dir="2700000" algn="tl">
                    <a:srgbClr val="000000">
                      <a:alpha val="43137"/>
                    </a:srgbClr>
                  </a:outerShdw>
                </a:effectLst>
              </a:rPr>
              <a:t>H</a:t>
            </a:r>
            <a:r>
              <a:rPr lang="en-US" sz="4000" dirty="0" smtClean="0">
                <a:solidFill>
                  <a:srgbClr val="FF0000"/>
                </a:solidFill>
                <a:effectLst>
                  <a:outerShdw blurRad="38100" dist="38100" dir="2700000" algn="tl">
                    <a:srgbClr val="000000">
                      <a:alpha val="43137"/>
                    </a:srgbClr>
                  </a:outerShdw>
                </a:effectLst>
              </a:rPr>
              <a:t>igher </a:t>
            </a:r>
            <a:r>
              <a:rPr lang="en-US" sz="4000" dirty="0">
                <a:solidFill>
                  <a:srgbClr val="FF0000"/>
                </a:solidFill>
                <a:effectLst>
                  <a:outerShdw blurRad="38100" dist="38100" dir="2700000" algn="tl">
                    <a:srgbClr val="000000">
                      <a:alpha val="43137"/>
                    </a:srgbClr>
                  </a:outerShdw>
                </a:effectLst>
              </a:rPr>
              <a:t>risk of transition of character accentuation to a pathological level </a:t>
            </a:r>
            <a:endParaRPr lang="ru-RU" sz="4000" dirty="0" smtClean="0">
              <a:solidFill>
                <a:srgbClr val="FF0000"/>
              </a:solidFill>
              <a:effectLst>
                <a:outerShdw blurRad="38100" dist="38100" dir="2700000" algn="tl">
                  <a:srgbClr val="000000">
                    <a:alpha val="43137"/>
                  </a:srgbClr>
                </a:outerShdw>
              </a:effectLs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ru-RU"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24580" name="AutoShape 4" descr="&amp;Kcy;&amp;acy;&amp;rcy;&amp;tcy;&amp;icy;&amp;ncy;&amp;kcy;&amp;icy; &amp;pcy;&amp;ocy; &amp;zcy;&amp;acy;&amp;pcy;&amp;rcy;&amp;ocy;&amp;scy;&amp;ucy; &amp;bcy;&amp;iecy;&amp;zcy;&amp;ocy;&amp;pcy;&amp;acy;&amp;scy;&amp;ncy;&amp;ocy;&amp;scy;&amp;tcy;&amp;softcy; &amp;dcy;&amp;ocy;&amp;mcy;&amp;a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6" name="AutoShape 10" descr="&amp;Kcy;&amp;acy;&amp;rcy;&amp;tcy;&amp;icy;&amp;ncy;&amp;kcy;&amp;icy; &amp;pcy;&amp;ocy; &amp;zcy;&amp;acy;&amp;pcy;&amp;rcy;&amp;ocy;&amp;scy;&amp;ucy; &amp;acy;&amp;ecy;&amp;rcy;&amp;ocy;&amp;pcy;&amp;ocy;&amp;rcy;&amp;t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02" name="AutoShape 2" descr="&amp;Kcy;&amp;acy;&amp;rcy;&amp;tcy;&amp;icy;&amp;ncy;&amp;kcy;&amp;icy; &amp;pcy;&amp;ocy; &amp;zcy;&amp;acy;&amp;pcy;&amp;rcy;&amp;ocy;&amp;scy;&amp;ucy; &amp;mcy;&amp;iecy;&amp;dcy;&amp;icy;&amp;tscy;&amp;icy;&amp;ncy;&amp;a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 name="Text Box 6"/>
          <p:cNvSpPr txBox="1">
            <a:spLocks noChangeArrowheads="1"/>
          </p:cNvSpPr>
          <p:nvPr/>
        </p:nvSpPr>
        <p:spPr bwMode="auto">
          <a:xfrm>
            <a:off x="251520" y="2025129"/>
            <a:ext cx="4320480" cy="200054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just" eaLnBrk="1" hangingPunct="1">
              <a:spcAft>
                <a:spcPts val="600"/>
              </a:spcAft>
            </a:pPr>
            <a:r>
              <a:rPr lang="en-US" sz="2400" dirty="0">
                <a:latin typeface="+mn-lt"/>
              </a:rPr>
              <a:t>Character </a:t>
            </a:r>
            <a:r>
              <a:rPr lang="en-US" sz="2400" dirty="0" smtClean="0">
                <a:latin typeface="+mn-lt"/>
              </a:rPr>
              <a:t>accentuations higher </a:t>
            </a:r>
            <a:r>
              <a:rPr lang="en-US" sz="2400" dirty="0">
                <a:latin typeface="+mn-lt"/>
              </a:rPr>
              <a:t>risk of transition </a:t>
            </a:r>
            <a:r>
              <a:rPr lang="en-US" sz="2400" dirty="0" smtClean="0">
                <a:latin typeface="+mn-lt"/>
              </a:rPr>
              <a:t>to </a:t>
            </a:r>
            <a:r>
              <a:rPr lang="en-US" sz="2400" dirty="0">
                <a:latin typeface="+mn-lt"/>
              </a:rPr>
              <a:t>a pathological </a:t>
            </a:r>
            <a:r>
              <a:rPr lang="en-US" sz="2400" dirty="0" smtClean="0">
                <a:latin typeface="+mn-lt"/>
              </a:rPr>
              <a:t>level:</a:t>
            </a:r>
          </a:p>
          <a:p>
            <a:pPr algn="just" eaLnBrk="1" hangingPunct="1">
              <a:spcAft>
                <a:spcPts val="600"/>
              </a:spcAft>
              <a:buFont typeface="Arial" panose="020B0604020202020204" pitchFamily="34" charset="0"/>
              <a:buChar char="•"/>
            </a:pPr>
            <a:r>
              <a:rPr lang="en-US" sz="2400" dirty="0">
                <a:latin typeface="+mn-lt"/>
              </a:rPr>
              <a:t>deviant </a:t>
            </a:r>
            <a:r>
              <a:rPr lang="en-US" sz="2400" dirty="0" smtClean="0">
                <a:latin typeface="+mn-lt"/>
              </a:rPr>
              <a:t>behavior</a:t>
            </a:r>
          </a:p>
          <a:p>
            <a:pPr algn="just" eaLnBrk="1" hangingPunct="1">
              <a:spcAft>
                <a:spcPts val="600"/>
              </a:spcAft>
              <a:buFont typeface="Arial" panose="020B0604020202020204" pitchFamily="34" charset="0"/>
              <a:buChar char="•"/>
            </a:pPr>
            <a:r>
              <a:rPr lang="en-US" sz="2400" dirty="0">
                <a:latin typeface="+mn-lt"/>
              </a:rPr>
              <a:t>d</a:t>
            </a:r>
            <a:r>
              <a:rPr lang="en-US" sz="2400" dirty="0" smtClean="0">
                <a:latin typeface="+mn-lt"/>
              </a:rPr>
              <a:t>elinquent behavior</a:t>
            </a: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467" y="4296937"/>
            <a:ext cx="3944573" cy="2258586"/>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1569" y="3790961"/>
            <a:ext cx="3746190" cy="2497460"/>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7351" y="1700809"/>
            <a:ext cx="3710407" cy="1922068"/>
          </a:xfrm>
          <a:prstGeom prst="rect">
            <a:avLst/>
          </a:prstGeom>
        </p:spPr>
      </p:pic>
    </p:spTree>
    <p:extLst>
      <p:ext uri="{BB962C8B-B14F-4D97-AF65-F5344CB8AC3E}">
        <p14:creationId xmlns:p14="http://schemas.microsoft.com/office/powerpoint/2010/main" val="2308944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457201" y="93834"/>
            <a:ext cx="9371383" cy="1155701"/>
          </a:xfrm>
          <a:prstGeom prst="rect">
            <a:avLst/>
          </a:prstGeom>
        </p:spPr>
        <p:txBody>
          <a:bodyPr/>
          <a:lstStyle/>
          <a:p>
            <a:pPr>
              <a:spcBef>
                <a:spcPct val="0"/>
              </a:spcBef>
            </a:pPr>
            <a:r>
              <a:rPr lang="en-US" sz="4000" dirty="0">
                <a:solidFill>
                  <a:srgbClr val="FF0000"/>
                </a:solidFill>
                <a:effectLst>
                  <a:outerShdw blurRad="38100" dist="38100" dir="2700000" algn="tl">
                    <a:srgbClr val="000000">
                      <a:alpha val="43137"/>
                    </a:srgbClr>
                  </a:outerShdw>
                </a:effectLst>
              </a:rPr>
              <a:t>This is a serious </a:t>
            </a:r>
            <a:r>
              <a:rPr lang="en-US" sz="4000" dirty="0" smtClean="0">
                <a:solidFill>
                  <a:srgbClr val="FF0000"/>
                </a:solidFill>
                <a:effectLst>
                  <a:outerShdw blurRad="38100" dist="38100" dir="2700000" algn="tl">
                    <a:srgbClr val="000000">
                      <a:alpha val="43137"/>
                    </a:srgbClr>
                  </a:outerShdw>
                </a:effectLst>
              </a:rPr>
              <a:t>problem.</a:t>
            </a:r>
            <a:r>
              <a:rPr lang="ru-RU" sz="4000" dirty="0" smtClean="0">
                <a:solidFill>
                  <a:srgbClr val="FF0000"/>
                </a:solidFill>
                <a:effectLst>
                  <a:outerShdw blurRad="38100" dist="38100" dir="2700000" algn="tl">
                    <a:srgbClr val="000000">
                      <a:alpha val="43137"/>
                    </a:srgbClr>
                  </a:outerShdw>
                </a:effectLst>
              </a:rPr>
              <a:t> </a:t>
            </a:r>
            <a:r>
              <a:rPr lang="en-US" sz="4000" dirty="0" smtClean="0">
                <a:solidFill>
                  <a:srgbClr val="FF0000"/>
                </a:solidFill>
                <a:effectLst>
                  <a:outerShdw blurRad="38100" dist="38100" dir="2700000" algn="tl">
                    <a:srgbClr val="000000">
                      <a:alpha val="43137"/>
                    </a:srgbClr>
                  </a:outerShdw>
                </a:effectLst>
              </a:rPr>
              <a:t>It </a:t>
            </a:r>
            <a:r>
              <a:rPr lang="en-US" sz="4000" dirty="0">
                <a:solidFill>
                  <a:srgbClr val="FF0000"/>
                </a:solidFill>
                <a:effectLst>
                  <a:outerShdw blurRad="38100" dist="38100" dir="2700000" algn="tl">
                    <a:srgbClr val="000000">
                      <a:alpha val="43137"/>
                    </a:srgbClr>
                  </a:outerShdw>
                </a:effectLst>
              </a:rPr>
              <a:t>is </a:t>
            </a:r>
            <a:r>
              <a:rPr lang="en-US" sz="4000" dirty="0" smtClean="0">
                <a:solidFill>
                  <a:srgbClr val="FF0000"/>
                </a:solidFill>
                <a:effectLst>
                  <a:outerShdw blurRad="38100" dist="38100" dir="2700000" algn="tl">
                    <a:srgbClr val="000000">
                      <a:alpha val="43137"/>
                    </a:srgbClr>
                  </a:outerShdw>
                </a:effectLst>
              </a:rPr>
              <a:t> </a:t>
            </a:r>
            <a:r>
              <a:rPr lang="en-US" sz="4000" dirty="0">
                <a:solidFill>
                  <a:srgbClr val="FF0000"/>
                </a:solidFill>
                <a:effectLst>
                  <a:outerShdw blurRad="38100" dist="38100" dir="2700000" algn="tl">
                    <a:srgbClr val="000000">
                      <a:alpha val="43137"/>
                    </a:srgbClr>
                  </a:outerShdw>
                </a:effectLst>
              </a:rPr>
              <a:t>social problem</a:t>
            </a:r>
            <a:endParaRPr kumimoji="0" lang="ru-RU" sz="4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mj-cs"/>
            </a:endParaRPr>
          </a:p>
        </p:txBody>
      </p:sp>
      <p:sp>
        <p:nvSpPr>
          <p:cNvPr id="24580" name="AutoShape 4" descr="&amp;Kcy;&amp;acy;&amp;rcy;&amp;tcy;&amp;icy;&amp;ncy;&amp;kcy;&amp;icy; &amp;pcy;&amp;ocy; &amp;zcy;&amp;acy;&amp;pcy;&amp;rcy;&amp;ocy;&amp;scy;&amp;ucy; &amp;bcy;&amp;iecy;&amp;zcy;&amp;ocy;&amp;pcy;&amp;acy;&amp;scy;&amp;ncy;&amp;ocy;&amp;scy;&amp;tcy;&amp;softcy; &amp;dcy;&amp;ocy;&amp;mcy;&amp;a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6" name="AutoShape 10" descr="&amp;Kcy;&amp;acy;&amp;rcy;&amp;tcy;&amp;icy;&amp;ncy;&amp;kcy;&amp;icy; &amp;pcy;&amp;ocy; &amp;zcy;&amp;acy;&amp;pcy;&amp;rcy;&amp;ocy;&amp;scy;&amp;ucy; &amp;acy;&amp;ecy;&amp;rcy;&amp;ocy;&amp;pcy;&amp;ocy;&amp;rcy;&amp;t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02" name="AutoShape 2" descr="&amp;Kcy;&amp;acy;&amp;rcy;&amp;tcy;&amp;icy;&amp;ncy;&amp;kcy;&amp;icy; &amp;pcy;&amp;ocy; &amp;zcy;&amp;acy;&amp;pcy;&amp;rcy;&amp;ocy;&amp;scy;&amp;ucy; &amp;mcy;&amp;iecy;&amp;dcy;&amp;icy;&amp;tscy;&amp;icy;&amp;ncy;&amp;a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 name="Text Box 6"/>
          <p:cNvSpPr txBox="1">
            <a:spLocks noChangeArrowheads="1"/>
          </p:cNvSpPr>
          <p:nvPr/>
        </p:nvSpPr>
        <p:spPr bwMode="auto">
          <a:xfrm>
            <a:off x="457201" y="1475483"/>
            <a:ext cx="4834878" cy="27699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just" eaLnBrk="1" hangingPunct="1">
              <a:spcAft>
                <a:spcPts val="600"/>
              </a:spcAft>
            </a:pPr>
            <a:r>
              <a:rPr lang="en-US" sz="2800" dirty="0">
                <a:latin typeface="+mn-lt"/>
              </a:rPr>
              <a:t>Character </a:t>
            </a:r>
            <a:r>
              <a:rPr lang="en-US" sz="2800" dirty="0" smtClean="0">
                <a:latin typeface="+mn-lt"/>
              </a:rPr>
              <a:t>accentuations higher </a:t>
            </a:r>
            <a:r>
              <a:rPr lang="en-US" sz="2800" dirty="0">
                <a:latin typeface="+mn-lt"/>
              </a:rPr>
              <a:t>risk of deviant </a:t>
            </a:r>
            <a:r>
              <a:rPr lang="en-US" sz="2800" dirty="0" smtClean="0">
                <a:latin typeface="+mn-lt"/>
              </a:rPr>
              <a:t>behavior:  </a:t>
            </a:r>
          </a:p>
          <a:p>
            <a:pPr algn="just" eaLnBrk="1" hangingPunct="1">
              <a:spcAft>
                <a:spcPts val="600"/>
              </a:spcAft>
              <a:buFont typeface="Arial" panose="020B0604020202020204" pitchFamily="34" charset="0"/>
              <a:buChar char="•"/>
            </a:pPr>
            <a:r>
              <a:rPr lang="en-US" sz="2800" dirty="0">
                <a:latin typeface="+mn-lt"/>
              </a:rPr>
              <a:t>to skip class </a:t>
            </a:r>
          </a:p>
          <a:p>
            <a:pPr algn="just" eaLnBrk="1" hangingPunct="1">
              <a:spcAft>
                <a:spcPts val="600"/>
              </a:spcAft>
              <a:buFont typeface="Arial" panose="020B0604020202020204" pitchFamily="34" charset="0"/>
              <a:buChar char="•"/>
            </a:pPr>
            <a:r>
              <a:rPr lang="en-US" sz="2800" dirty="0" smtClean="0">
                <a:latin typeface="+mn-lt"/>
              </a:rPr>
              <a:t>fights </a:t>
            </a:r>
            <a:r>
              <a:rPr lang="en-US" sz="2800" dirty="0">
                <a:latin typeface="+mn-lt"/>
              </a:rPr>
              <a:t>in </a:t>
            </a:r>
            <a:r>
              <a:rPr lang="en-US" sz="2800" dirty="0" smtClean="0">
                <a:latin typeface="+mn-lt"/>
              </a:rPr>
              <a:t>school</a:t>
            </a:r>
          </a:p>
          <a:p>
            <a:pPr algn="just" eaLnBrk="1" hangingPunct="1">
              <a:spcAft>
                <a:spcPts val="600"/>
              </a:spcAft>
              <a:buFont typeface="Arial" panose="020B0604020202020204" pitchFamily="34" charset="0"/>
              <a:buChar char="•"/>
            </a:pPr>
            <a:endParaRPr lang="en-US" sz="2400" dirty="0" smtClean="0">
              <a:latin typeface="+mn-lt"/>
            </a:endParaRPr>
          </a:p>
          <a:p>
            <a:pPr marL="0" indent="0" algn="just" eaLnBrk="1" hangingPunct="1">
              <a:spcAft>
                <a:spcPts val="600"/>
              </a:spcAft>
            </a:pPr>
            <a:endParaRPr lang="en-US" sz="2400" dirty="0" smtClean="0">
              <a:latin typeface="+mn-lt"/>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946436"/>
            <a:ext cx="4157173" cy="2750025"/>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2870" y="1166605"/>
            <a:ext cx="2736304" cy="2553884"/>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4494" y="3735555"/>
            <a:ext cx="2751987" cy="1833178"/>
          </a:xfrm>
          <a:prstGeom prst="rect">
            <a:avLst/>
          </a:prstGeom>
        </p:spPr>
      </p:pic>
    </p:spTree>
    <p:extLst>
      <p:ext uri="{BB962C8B-B14F-4D97-AF65-F5344CB8AC3E}">
        <p14:creationId xmlns:p14="http://schemas.microsoft.com/office/powerpoint/2010/main" val="1516936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51520" y="304354"/>
            <a:ext cx="8712968" cy="1036414"/>
          </a:xfrm>
          <a:prstGeom prst="rect">
            <a:avLst/>
          </a:prstGeom>
        </p:spPr>
        <p:txBody>
          <a:bodyPr/>
          <a:lstStyle/>
          <a:p>
            <a:pPr lvl="0" algn="ctr">
              <a:spcBef>
                <a:spcPct val="0"/>
              </a:spcBef>
              <a:defRPr/>
            </a:pPr>
            <a:r>
              <a:rPr lang="en-US" sz="4000" dirty="0" err="1">
                <a:solidFill>
                  <a:srgbClr val="FF0000"/>
                </a:solidFill>
                <a:effectLst>
                  <a:outerShdw blurRad="38100" dist="38100" dir="2700000" algn="tl">
                    <a:srgbClr val="000000">
                      <a:alpha val="43137"/>
                    </a:srgbClr>
                  </a:outerShdw>
                </a:effectLst>
              </a:rPr>
              <a:t>Vibraimage</a:t>
            </a:r>
            <a:r>
              <a:rPr lang="en-US" sz="4000" dirty="0">
                <a:solidFill>
                  <a:srgbClr val="FF0000"/>
                </a:solidFill>
                <a:effectLst>
                  <a:outerShdw blurRad="38100" dist="38100" dir="2700000" algn="tl">
                    <a:srgbClr val="000000">
                      <a:alpha val="43137"/>
                    </a:srgbClr>
                  </a:outerShdw>
                </a:effectLst>
              </a:rPr>
              <a:t> technology </a:t>
            </a:r>
            <a:r>
              <a:rPr lang="ru-RU" sz="4000" dirty="0" smtClean="0">
                <a:solidFill>
                  <a:srgbClr val="FF0000"/>
                </a:solidFill>
                <a:effectLst>
                  <a:outerShdw blurRad="38100" dist="38100" dir="2700000" algn="tl">
                    <a:srgbClr val="000000">
                      <a:alpha val="43137"/>
                    </a:srgbClr>
                  </a:outerShdw>
                </a:effectLst>
              </a:rPr>
              <a:t>+ </a:t>
            </a:r>
            <a:r>
              <a:rPr lang="en-US" sz="4000" dirty="0" smtClean="0">
                <a:solidFill>
                  <a:srgbClr val="FF0000"/>
                </a:solidFill>
                <a:effectLst>
                  <a:outerShdw blurRad="38100" dist="38100" dir="2700000" algn="tl">
                    <a:srgbClr val="000000">
                      <a:alpha val="43137"/>
                    </a:srgbClr>
                  </a:outerShdw>
                </a:effectLst>
              </a:rPr>
              <a:t> accentuations </a:t>
            </a:r>
            <a:r>
              <a:rPr lang="en-US" sz="4000" dirty="0">
                <a:solidFill>
                  <a:srgbClr val="FF0000"/>
                </a:solidFill>
                <a:effectLst>
                  <a:outerShdw blurRad="38100" dist="38100" dir="2700000" algn="tl">
                    <a:srgbClr val="000000">
                      <a:alpha val="43137"/>
                    </a:srgbClr>
                  </a:outerShdw>
                </a:effectLst>
              </a:rPr>
              <a:t>of </a:t>
            </a:r>
            <a:r>
              <a:rPr lang="en-US" sz="4000" dirty="0" smtClean="0">
                <a:solidFill>
                  <a:srgbClr val="FF0000"/>
                </a:solidFill>
                <a:effectLst>
                  <a:outerShdw blurRad="38100" dist="38100" dir="2700000" algn="tl">
                    <a:srgbClr val="000000">
                      <a:alpha val="43137"/>
                    </a:srgbClr>
                  </a:outerShdw>
                </a:effectLst>
              </a:rPr>
              <a:t>character = </a:t>
            </a:r>
            <a:r>
              <a:rPr lang="en-US" sz="4000" dirty="0" err="1">
                <a:solidFill>
                  <a:srgbClr val="FF0000"/>
                </a:solidFill>
                <a:effectLst>
                  <a:outerShdw blurRad="38100" dist="38100" dir="2700000" algn="tl">
                    <a:srgbClr val="000000">
                      <a:alpha val="43137"/>
                    </a:srgbClr>
                  </a:outerShdw>
                </a:effectLst>
              </a:rPr>
              <a:t>PsyAccent</a:t>
            </a:r>
            <a:endParaRPr kumimoji="0" lang="ru-RU" sz="4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ea typeface="+mj-ea"/>
              <a:cs typeface="+mj-cs"/>
            </a:endParaRPr>
          </a:p>
        </p:txBody>
      </p:sp>
      <p:sp>
        <p:nvSpPr>
          <p:cNvPr id="24580" name="AutoShape 4" descr="&amp;Kcy;&amp;acy;&amp;rcy;&amp;tcy;&amp;icy;&amp;ncy;&amp;kcy;&amp;icy; &amp;pcy;&amp;ocy; &amp;zcy;&amp;acy;&amp;pcy;&amp;rcy;&amp;ocy;&amp;scy;&amp;ucy; &amp;bcy;&amp;iecy;&amp;zcy;&amp;ocy;&amp;pcy;&amp;acy;&amp;scy;&amp;ncy;&amp;ocy;&amp;scy;&amp;tcy;&amp;softcy; &amp;dcy;&amp;ocy;&amp;mcy;&amp;a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6" name="AutoShape 10" descr="&amp;Kcy;&amp;acy;&amp;rcy;&amp;tcy;&amp;icy;&amp;ncy;&amp;kcy;&amp;icy; &amp;pcy;&amp;ocy; &amp;zcy;&amp;acy;&amp;pcy;&amp;rcy;&amp;ocy;&amp;scy;&amp;ucy; &amp;acy;&amp;ecy;&amp;rcy;&amp;ocy;&amp;pcy;&amp;ocy;&amp;rcy;&amp;t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02" name="AutoShape 2" descr="&amp;Kcy;&amp;acy;&amp;rcy;&amp;tcy;&amp;icy;&amp;ncy;&amp;kcy;&amp;icy; &amp;pcy;&amp;ocy; &amp;zcy;&amp;acy;&amp;pcy;&amp;rcy;&amp;ocy;&amp;scy;&amp;ucy; &amp;mcy;&amp;iecy;&amp;dcy;&amp;icy;&amp;tscy;&amp;icy;&amp;ncy;&amp;a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 name="Text Box 6"/>
          <p:cNvSpPr txBox="1">
            <a:spLocks noChangeArrowheads="1"/>
          </p:cNvSpPr>
          <p:nvPr/>
        </p:nvSpPr>
        <p:spPr bwMode="auto">
          <a:xfrm>
            <a:off x="251520" y="2025129"/>
            <a:ext cx="4104456" cy="18466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just" eaLnBrk="1" hangingPunct="1">
              <a:spcAft>
                <a:spcPts val="600"/>
              </a:spcAft>
            </a:pPr>
            <a:r>
              <a:rPr lang="en-US" sz="2400" dirty="0" smtClean="0">
                <a:latin typeface="+mn-lt"/>
              </a:rPr>
              <a:t>The </a:t>
            </a:r>
            <a:r>
              <a:rPr lang="en-US" sz="2400" dirty="0" err="1">
                <a:latin typeface="+mn-lt"/>
              </a:rPr>
              <a:t>vibraimage</a:t>
            </a:r>
            <a:r>
              <a:rPr lang="en-US" sz="2400" dirty="0">
                <a:latin typeface="+mn-lt"/>
              </a:rPr>
              <a:t> allows you to register in real time, both conscious and unconscious "answers" to the questions of the questionnaire. </a:t>
            </a:r>
            <a:endParaRPr lang="fr-FR" altLang="ru-RU" sz="2400" dirty="0">
              <a:latin typeface="+mn-lt"/>
              <a:cs typeface="+mn-cs"/>
            </a:endParaRPr>
          </a:p>
        </p:txBody>
      </p:sp>
      <p:pic>
        <p:nvPicPr>
          <p:cNvPr id="9" name="Рисунок 8" descr="maxresdefault.jpg"/>
          <p:cNvPicPr>
            <a:picLocks noChangeAspect="1"/>
          </p:cNvPicPr>
          <p:nvPr/>
        </p:nvPicPr>
        <p:blipFill>
          <a:blip r:embed="rId3" cstate="print"/>
          <a:stretch>
            <a:fillRect/>
          </a:stretch>
        </p:blipFill>
        <p:spPr>
          <a:xfrm>
            <a:off x="4499992" y="2132856"/>
            <a:ext cx="4451698" cy="3501008"/>
          </a:xfrm>
          <a:prstGeom prst="rect">
            <a:avLst/>
          </a:prstGeom>
        </p:spPr>
      </p:pic>
      <p:sp>
        <p:nvSpPr>
          <p:cNvPr id="11" name="Выноска-облако 10"/>
          <p:cNvSpPr/>
          <p:nvPr/>
        </p:nvSpPr>
        <p:spPr>
          <a:xfrm>
            <a:off x="7452320" y="1556792"/>
            <a:ext cx="1403648" cy="828672"/>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conscious</a:t>
            </a:r>
            <a:endParaRPr lang="ru-RU" sz="1400" dirty="0"/>
          </a:p>
        </p:txBody>
      </p:sp>
      <p:sp>
        <p:nvSpPr>
          <p:cNvPr id="12" name="Выноска-облако 11"/>
          <p:cNvSpPr/>
          <p:nvPr/>
        </p:nvSpPr>
        <p:spPr>
          <a:xfrm>
            <a:off x="5436096" y="2492896"/>
            <a:ext cx="1763688" cy="1044696"/>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unconscious</a:t>
            </a:r>
            <a:endParaRPr lang="ru-RU" sz="1400" dirty="0"/>
          </a:p>
        </p:txBody>
      </p:sp>
      <p:pic>
        <p:nvPicPr>
          <p:cNvPr id="13" name="Рисунок 12" descr="primary-share.png"/>
          <p:cNvPicPr>
            <a:picLocks noChangeAspect="1"/>
          </p:cNvPicPr>
          <p:nvPr/>
        </p:nvPicPr>
        <p:blipFill>
          <a:blip r:embed="rId4" cstate="print"/>
          <a:stretch>
            <a:fillRect/>
          </a:stretch>
        </p:blipFill>
        <p:spPr>
          <a:xfrm>
            <a:off x="539552" y="4221088"/>
            <a:ext cx="3951360" cy="2074464"/>
          </a:xfrm>
          <a:prstGeom prst="rect">
            <a:avLst/>
          </a:prstGeom>
        </p:spPr>
      </p:pic>
    </p:spTree>
    <p:extLst>
      <p:ext uri="{BB962C8B-B14F-4D97-AF65-F5344CB8AC3E}">
        <p14:creationId xmlns:p14="http://schemas.microsoft.com/office/powerpoint/2010/main" val="3696392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51520" y="304354"/>
            <a:ext cx="8712968" cy="1036414"/>
          </a:xfrm>
          <a:prstGeom prst="rect">
            <a:avLst/>
          </a:prstGeom>
        </p:spPr>
        <p:txBody>
          <a:bodyPr/>
          <a:lstStyle/>
          <a:p>
            <a:pPr lvl="0" algn="ctr">
              <a:spcBef>
                <a:spcPct val="0"/>
              </a:spcBef>
              <a:defRPr/>
            </a:pPr>
            <a:r>
              <a:rPr lang="en-US" sz="4000" dirty="0" err="1">
                <a:solidFill>
                  <a:srgbClr val="FF0000"/>
                </a:solidFill>
                <a:effectLst>
                  <a:outerShdw blurRad="38100" dist="38100" dir="2700000" algn="tl">
                    <a:srgbClr val="000000">
                      <a:alpha val="43137"/>
                    </a:srgbClr>
                  </a:outerShdw>
                </a:effectLst>
              </a:rPr>
              <a:t>Vibraimage</a:t>
            </a:r>
            <a:r>
              <a:rPr lang="en-US" sz="4000" dirty="0">
                <a:solidFill>
                  <a:srgbClr val="FF0000"/>
                </a:solidFill>
                <a:effectLst>
                  <a:outerShdw blurRad="38100" dist="38100" dir="2700000" algn="tl">
                    <a:srgbClr val="000000">
                      <a:alpha val="43137"/>
                    </a:srgbClr>
                  </a:outerShdw>
                </a:effectLst>
              </a:rPr>
              <a:t> technology </a:t>
            </a:r>
            <a:r>
              <a:rPr lang="ru-RU" sz="4000" dirty="0" smtClean="0">
                <a:solidFill>
                  <a:srgbClr val="FF0000"/>
                </a:solidFill>
                <a:effectLst>
                  <a:outerShdw blurRad="38100" dist="38100" dir="2700000" algn="tl">
                    <a:srgbClr val="000000">
                      <a:alpha val="43137"/>
                    </a:srgbClr>
                  </a:outerShdw>
                </a:effectLst>
              </a:rPr>
              <a:t>+ </a:t>
            </a:r>
            <a:r>
              <a:rPr lang="en-US" sz="4000" dirty="0" smtClean="0">
                <a:solidFill>
                  <a:srgbClr val="FF0000"/>
                </a:solidFill>
                <a:effectLst>
                  <a:outerShdw blurRad="38100" dist="38100" dir="2700000" algn="tl">
                    <a:srgbClr val="000000">
                      <a:alpha val="43137"/>
                    </a:srgbClr>
                  </a:outerShdw>
                </a:effectLst>
              </a:rPr>
              <a:t> accentuations </a:t>
            </a:r>
            <a:r>
              <a:rPr lang="en-US" sz="4000" dirty="0">
                <a:solidFill>
                  <a:srgbClr val="FF0000"/>
                </a:solidFill>
                <a:effectLst>
                  <a:outerShdw blurRad="38100" dist="38100" dir="2700000" algn="tl">
                    <a:srgbClr val="000000">
                      <a:alpha val="43137"/>
                    </a:srgbClr>
                  </a:outerShdw>
                </a:effectLst>
              </a:rPr>
              <a:t>of </a:t>
            </a:r>
            <a:r>
              <a:rPr lang="en-US" sz="4000" dirty="0" smtClean="0">
                <a:solidFill>
                  <a:srgbClr val="FF0000"/>
                </a:solidFill>
                <a:effectLst>
                  <a:outerShdw blurRad="38100" dist="38100" dir="2700000" algn="tl">
                    <a:srgbClr val="000000">
                      <a:alpha val="43137"/>
                    </a:srgbClr>
                  </a:outerShdw>
                </a:effectLst>
              </a:rPr>
              <a:t>character = </a:t>
            </a:r>
            <a:r>
              <a:rPr lang="en-US" sz="4000" dirty="0" err="1">
                <a:solidFill>
                  <a:srgbClr val="FF0000"/>
                </a:solidFill>
                <a:effectLst>
                  <a:outerShdw blurRad="38100" dist="38100" dir="2700000" algn="tl">
                    <a:srgbClr val="000000">
                      <a:alpha val="43137"/>
                    </a:srgbClr>
                  </a:outerShdw>
                </a:effectLst>
              </a:rPr>
              <a:t>PsyAccent</a:t>
            </a:r>
            <a:endParaRPr kumimoji="0" lang="ru-RU" sz="4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ea typeface="+mj-ea"/>
              <a:cs typeface="+mj-cs"/>
            </a:endParaRPr>
          </a:p>
        </p:txBody>
      </p:sp>
      <p:sp>
        <p:nvSpPr>
          <p:cNvPr id="24580" name="AutoShape 4" descr="&amp;Kcy;&amp;acy;&amp;rcy;&amp;tcy;&amp;icy;&amp;ncy;&amp;kcy;&amp;icy; &amp;pcy;&amp;ocy; &amp;zcy;&amp;acy;&amp;pcy;&amp;rcy;&amp;ocy;&amp;scy;&amp;ucy; &amp;bcy;&amp;iecy;&amp;zcy;&amp;ocy;&amp;pcy;&amp;acy;&amp;scy;&amp;ncy;&amp;ocy;&amp;scy;&amp;tcy;&amp;softcy; &amp;dcy;&amp;ocy;&amp;mcy;&amp;a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6" name="AutoShape 10" descr="&amp;Kcy;&amp;acy;&amp;rcy;&amp;tcy;&amp;icy;&amp;ncy;&amp;kcy;&amp;icy; &amp;pcy;&amp;ocy; &amp;zcy;&amp;acy;&amp;pcy;&amp;rcy;&amp;ocy;&amp;scy;&amp;ucy; &amp;acy;&amp;ecy;&amp;rcy;&amp;ocy;&amp;pcy;&amp;ocy;&amp;rcy;&amp;t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02" name="AutoShape 2" descr="&amp;Kcy;&amp;acy;&amp;rcy;&amp;tcy;&amp;icy;&amp;ncy;&amp;kcy;&amp;icy; &amp;pcy;&amp;ocy; &amp;zcy;&amp;acy;&amp;pcy;&amp;rcy;&amp;ocy;&amp;scy;&amp;ucy; &amp;mcy;&amp;iecy;&amp;dcy;&amp;icy;&amp;tscy;&amp;icy;&amp;ncy;&amp;a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 name="Text Box 6"/>
          <p:cNvSpPr txBox="1">
            <a:spLocks noChangeArrowheads="1"/>
          </p:cNvSpPr>
          <p:nvPr/>
        </p:nvSpPr>
        <p:spPr bwMode="auto">
          <a:xfrm>
            <a:off x="251520" y="2025129"/>
            <a:ext cx="4752528" cy="110799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just" eaLnBrk="1" hangingPunct="1">
              <a:spcAft>
                <a:spcPts val="600"/>
              </a:spcAft>
            </a:pPr>
            <a:r>
              <a:rPr lang="en-US" sz="2400" dirty="0" smtClean="0">
                <a:latin typeface="+mn-lt"/>
              </a:rPr>
              <a:t>The </a:t>
            </a:r>
            <a:r>
              <a:rPr lang="en-US" sz="2400" dirty="0" err="1">
                <a:latin typeface="+mn-lt"/>
              </a:rPr>
              <a:t>vibraimage</a:t>
            </a:r>
            <a:r>
              <a:rPr lang="en-US" sz="2400" dirty="0">
                <a:latin typeface="+mn-lt"/>
              </a:rPr>
              <a:t> allows you to register in real time, both conscious and unconscious "</a:t>
            </a:r>
            <a:r>
              <a:rPr lang="en-US" sz="2400" dirty="0" smtClean="0">
                <a:latin typeface="+mn-lt"/>
              </a:rPr>
              <a:t>answers”</a:t>
            </a:r>
            <a:r>
              <a:rPr lang="ru-RU" sz="2400" dirty="0" smtClean="0">
                <a:latin typeface="+mn-lt"/>
              </a:rPr>
              <a:t>…</a:t>
            </a:r>
            <a:endParaRPr lang="fr-FR" altLang="ru-RU" sz="2400" dirty="0">
              <a:latin typeface="+mn-lt"/>
              <a:cs typeface="+mn-cs"/>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2204864"/>
            <a:ext cx="3816424" cy="2952328"/>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3284985"/>
            <a:ext cx="3600400" cy="2952328"/>
          </a:xfrm>
          <a:prstGeom prst="rect">
            <a:avLst/>
          </a:prstGeom>
        </p:spPr>
      </p:pic>
      <p:sp>
        <p:nvSpPr>
          <p:cNvPr id="9" name="TextBox 8"/>
          <p:cNvSpPr txBox="1"/>
          <p:nvPr/>
        </p:nvSpPr>
        <p:spPr>
          <a:xfrm>
            <a:off x="971600" y="6309320"/>
            <a:ext cx="2520280" cy="369332"/>
          </a:xfrm>
          <a:prstGeom prst="rect">
            <a:avLst/>
          </a:prstGeom>
          <a:noFill/>
        </p:spPr>
        <p:txBody>
          <a:bodyPr wrap="square" rtlCol="0">
            <a:spAutoFit/>
          </a:bodyPr>
          <a:lstStyle/>
          <a:p>
            <a:r>
              <a:rPr lang="ru-RU" b="1" dirty="0" smtClean="0"/>
              <a:t>С</a:t>
            </a:r>
            <a:r>
              <a:rPr lang="en-US" b="1" dirty="0" err="1" smtClean="0"/>
              <a:t>onscious</a:t>
            </a:r>
            <a:r>
              <a:rPr lang="ru-RU" b="1" dirty="0" smtClean="0"/>
              <a:t> </a:t>
            </a:r>
            <a:r>
              <a:rPr lang="en-US" b="1" dirty="0" smtClean="0"/>
              <a:t>answer</a:t>
            </a:r>
            <a:endParaRPr lang="ru-RU" b="1" dirty="0"/>
          </a:p>
        </p:txBody>
      </p:sp>
      <p:sp>
        <p:nvSpPr>
          <p:cNvPr id="10" name="TextBox 9"/>
          <p:cNvSpPr txBox="1"/>
          <p:nvPr/>
        </p:nvSpPr>
        <p:spPr>
          <a:xfrm>
            <a:off x="5652120" y="5229200"/>
            <a:ext cx="2736304" cy="369332"/>
          </a:xfrm>
          <a:prstGeom prst="rect">
            <a:avLst/>
          </a:prstGeom>
          <a:noFill/>
        </p:spPr>
        <p:txBody>
          <a:bodyPr wrap="square" rtlCol="0">
            <a:spAutoFit/>
          </a:bodyPr>
          <a:lstStyle/>
          <a:p>
            <a:r>
              <a:rPr lang="en-US" b="1" dirty="0" smtClean="0"/>
              <a:t>Unconscious "answers”</a:t>
            </a:r>
            <a:endParaRPr lang="ru-RU" b="1" dirty="0"/>
          </a:p>
        </p:txBody>
      </p:sp>
    </p:spTree>
    <p:extLst>
      <p:ext uri="{BB962C8B-B14F-4D97-AF65-F5344CB8AC3E}">
        <p14:creationId xmlns:p14="http://schemas.microsoft.com/office/powerpoint/2010/main" val="3696392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51520" y="304354"/>
            <a:ext cx="8712968" cy="748382"/>
          </a:xfrm>
          <a:prstGeom prst="rect">
            <a:avLst/>
          </a:prstGeom>
        </p:spPr>
        <p:txBody>
          <a:bodyPr/>
          <a:lstStyle/>
          <a:p>
            <a:pPr lvl="0" algn="ctr">
              <a:spcBef>
                <a:spcPct val="0"/>
              </a:spcBef>
              <a:defRPr/>
            </a:pPr>
            <a:r>
              <a:rPr lang="en-US" sz="4000" dirty="0" err="1" smtClean="0">
                <a:solidFill>
                  <a:srgbClr val="FF0000"/>
                </a:solidFill>
                <a:effectLst>
                  <a:outerShdw blurRad="38100" dist="38100" dir="2700000" algn="tl">
                    <a:srgbClr val="000000">
                      <a:alpha val="43137"/>
                    </a:srgbClr>
                  </a:outerShdw>
                </a:effectLst>
              </a:rPr>
              <a:t>PsyAccent</a:t>
            </a:r>
            <a:endParaRPr kumimoji="0" lang="ru-RU" sz="4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ea typeface="+mj-ea"/>
              <a:cs typeface="+mj-cs"/>
            </a:endParaRPr>
          </a:p>
        </p:txBody>
      </p:sp>
      <p:sp>
        <p:nvSpPr>
          <p:cNvPr id="24580" name="AutoShape 4" descr="&amp;Kcy;&amp;acy;&amp;rcy;&amp;tcy;&amp;icy;&amp;ncy;&amp;kcy;&amp;icy; &amp;pcy;&amp;ocy; &amp;zcy;&amp;acy;&amp;pcy;&amp;rcy;&amp;ocy;&amp;scy;&amp;ucy; &amp;bcy;&amp;iecy;&amp;zcy;&amp;ocy;&amp;pcy;&amp;acy;&amp;scy;&amp;ncy;&amp;ocy;&amp;scy;&amp;tcy;&amp;softcy; &amp;dcy;&amp;ocy;&amp;mcy;&amp;a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86" name="AutoShape 10" descr="&amp;Kcy;&amp;acy;&amp;rcy;&amp;tcy;&amp;icy;&amp;ncy;&amp;kcy;&amp;icy; &amp;pcy;&amp;ocy; &amp;zcy;&amp;acy;&amp;pcy;&amp;rcy;&amp;ocy;&amp;scy;&amp;ucy; &amp;acy;&amp;ecy;&amp;rcy;&amp;ocy;&amp;pcy;&amp;ocy;&amp;rcy;&amp;t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02" name="AutoShape 2" descr="&amp;Kcy;&amp;acy;&amp;rcy;&amp;tcy;&amp;icy;&amp;ncy;&amp;kcy;&amp;icy; &amp;pcy;&amp;ocy; &amp;zcy;&amp;acy;&amp;pcy;&amp;rcy;&amp;ocy;&amp;scy;&amp;ucy; &amp;mcy;&amp;iecy;&amp;dcy;&amp;icy;&amp;tscy;&amp;icy;&amp;ncy;&amp;a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 name="Text Box 6"/>
          <p:cNvSpPr txBox="1">
            <a:spLocks noChangeArrowheads="1"/>
          </p:cNvSpPr>
          <p:nvPr/>
        </p:nvSpPr>
        <p:spPr bwMode="auto">
          <a:xfrm>
            <a:off x="251520" y="1340768"/>
            <a:ext cx="4392488" cy="553997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dirty="0"/>
              <a:t>The </a:t>
            </a:r>
            <a:r>
              <a:rPr lang="en-US" sz="2400" dirty="0" err="1"/>
              <a:t>PsyAccent</a:t>
            </a:r>
            <a:r>
              <a:rPr lang="en-US" sz="2400" dirty="0"/>
              <a:t> program contains 3 questionnaires:</a:t>
            </a:r>
          </a:p>
          <a:p>
            <a:r>
              <a:rPr lang="en-US" sz="2400" dirty="0"/>
              <a:t>• L12 - for adults (developed with reference to the concept of K. Leonhard)</a:t>
            </a:r>
          </a:p>
          <a:p>
            <a:r>
              <a:rPr lang="en-US" sz="2400" dirty="0"/>
              <a:t>• T12 - for adolescents and young men (developed with the support of </a:t>
            </a:r>
            <a:r>
              <a:rPr lang="en-US" sz="2400" dirty="0" err="1"/>
              <a:t>A.Ye</a:t>
            </a:r>
            <a:r>
              <a:rPr lang="en-US" sz="2400" dirty="0"/>
              <a:t>. </a:t>
            </a:r>
            <a:r>
              <a:rPr lang="en-US" sz="2400" dirty="0" err="1"/>
              <a:t>Lichko's</a:t>
            </a:r>
            <a:r>
              <a:rPr lang="en-US" sz="2400" dirty="0"/>
              <a:t> concept)</a:t>
            </a:r>
          </a:p>
          <a:p>
            <a:r>
              <a:rPr lang="en-US" sz="2400" dirty="0"/>
              <a:t>• </a:t>
            </a:r>
            <a:r>
              <a:rPr lang="en-US" sz="2400" dirty="0" smtClean="0"/>
              <a:t>PA </a:t>
            </a:r>
            <a:r>
              <a:rPr lang="en-US" sz="2400" dirty="0"/>
              <a:t>- to determine the psychological compatibility of the patient and the doctor (developed with the support of </a:t>
            </a:r>
            <a:r>
              <a:rPr lang="en-US" sz="2400" dirty="0" smtClean="0"/>
              <a:t>A. </a:t>
            </a:r>
            <a:r>
              <a:rPr lang="en-US" sz="2400" dirty="0" err="1" smtClean="0"/>
              <a:t>Gnezdilov</a:t>
            </a:r>
            <a:r>
              <a:rPr lang="en-US" sz="2400" dirty="0" smtClean="0"/>
              <a:t> A.V concept)</a:t>
            </a:r>
            <a:endParaRPr lang="en-US" sz="2400" dirty="0"/>
          </a:p>
          <a:p>
            <a:pPr marL="0" indent="0" algn="just" eaLnBrk="1" hangingPunct="1">
              <a:spcAft>
                <a:spcPts val="600"/>
              </a:spcAft>
            </a:pPr>
            <a:endParaRPr lang="fr-FR" altLang="ru-RU" sz="2400" dirty="0">
              <a:latin typeface="+mn-lt"/>
              <a:cs typeface="+mn-cs"/>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7630" y="1031484"/>
            <a:ext cx="3048000" cy="2033016"/>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3150" y="2812045"/>
            <a:ext cx="3110197" cy="2073464"/>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97631" y="4633053"/>
            <a:ext cx="2670714" cy="2011765"/>
          </a:xfrm>
          <a:prstGeom prst="rect">
            <a:avLst/>
          </a:prstGeom>
        </p:spPr>
      </p:pic>
    </p:spTree>
    <p:extLst>
      <p:ext uri="{BB962C8B-B14F-4D97-AF65-F5344CB8AC3E}">
        <p14:creationId xmlns:p14="http://schemas.microsoft.com/office/powerpoint/2010/main" val="663494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La ment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TM02474572[[fn=Медицинский шаблон оформления]]</Template>
  <TotalTime>2552</TotalTime>
  <Words>1633</Words>
  <Application>Microsoft Office PowerPoint</Application>
  <PresentationFormat>Экран (4:3)</PresentationFormat>
  <Paragraphs>96</Paragraphs>
  <Slides>14</Slides>
  <Notes>12</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14</vt:i4>
      </vt:variant>
    </vt:vector>
  </HeadingPairs>
  <TitlesOfParts>
    <vt:vector size="17" baseType="lpstr">
      <vt:lpstr>Arial</vt:lpstr>
      <vt:lpstr>Calibri</vt:lpstr>
      <vt:lpstr>La mente</vt:lpstr>
      <vt:lpstr>DIAGNOSTICS OF CHARACTER ACCENTUATIONS IN DIFFERENT VARIANTS OF PSYCHOPHYSIOLOGICAL RESPONSES DYNAMICS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Регистрация и интерпретация психофизиологического состояния человека при помощи средств телевизионной и компьютерной техники</dc:title>
  <dc:creator>User</dc:creator>
  <cp:lastModifiedBy>HOME</cp:lastModifiedBy>
  <cp:revision>237</cp:revision>
  <dcterms:created xsi:type="dcterms:W3CDTF">2015-12-02T16:43:07Z</dcterms:created>
  <dcterms:modified xsi:type="dcterms:W3CDTF">2018-07-03T13:02:27Z</dcterms:modified>
</cp:coreProperties>
</file>