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0" r:id="rId7"/>
    <p:sldId id="262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C598"/>
    <a:srgbClr val="D6771C"/>
    <a:srgbClr val="E43850"/>
    <a:srgbClr val="E07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vnaon@gmail.com" TargetMode="External"/><Relationship Id="rId2" Type="http://schemas.openxmlformats.org/officeDocument/2006/relationships/hyperlink" Target="mailto:sokolskiy265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302-278A-4C6F-9845-EA3B28F0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 «</a:t>
            </a:r>
            <a:r>
              <a:rPr lang="ru-RU" dirty="0" err="1"/>
              <a:t>Виброизображение</a:t>
            </a:r>
            <a:r>
              <a:rPr lang="ru-RU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AE01C7-1EA2-441F-9924-468FACE7A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и  анализ  арт-терапевтического воздействия изображений на состояние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405729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D9A93-A80F-435C-970F-CC90A788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578841"/>
            <a:ext cx="9520158" cy="127491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Применение системы «</a:t>
            </a:r>
            <a:r>
              <a:rPr lang="ru-RU" dirty="0" err="1"/>
              <a:t>Виброимидж</a:t>
            </a:r>
            <a:r>
              <a:rPr lang="ru-RU" dirty="0"/>
              <a:t>» в определении воздействия предметов искусства на психоэмоциональное состояние человека.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45286-011F-4A52-A7CB-B82CC366B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7080798" cy="3450613"/>
          </a:xfrm>
        </p:spPr>
        <p:txBody>
          <a:bodyPr/>
          <a:lstStyle/>
          <a:p>
            <a:r>
              <a:rPr lang="ru-RU" dirty="0"/>
              <a:t>Система </a:t>
            </a:r>
            <a:r>
              <a:rPr lang="ru-RU" dirty="0" err="1"/>
              <a:t>Виброимидж</a:t>
            </a:r>
            <a:r>
              <a:rPr lang="ru-RU" dirty="0"/>
              <a:t> может наглядно продемонстрировать изменение состояния человека, позволяет оценить, какое влияние оказывают те или иные звуки, изображения и прочая обстановка. </a:t>
            </a:r>
          </a:p>
          <a:p>
            <a:r>
              <a:rPr lang="ru-RU" dirty="0"/>
              <a:t>Система в количественных и цветовых показателях демонстрирует, как на самом деле чувствует себя организм человека, к примеру, при прослушивании различной музыки или просмотру картин или панно.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D1F2E0-6A0B-4AA7-B962-65DCBDEC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053" y="2015732"/>
            <a:ext cx="2568176" cy="33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7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33904-C9FA-4C53-B02A-2BCBC4EB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того же, чтобы жизнь человека расцвела яркими красками и существует искусство.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0F9F5-A75F-4BC9-8FB9-2688CFF5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7198244" cy="363005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Созерцая определенные картины человек, уставший и раздраженный после тяжелого рабочего дня, может расслабиться, переключиться в позитивное состояние при этом отрицательные эмоции, накопленные человеком за день, способны отступать и исчезать самым удивительным образом. Так приятный летний пейзаж или восхитительный натюрморт с розами может подарить всего за несколько минут ощущение безмятежной радости и наполнить человека новой внутренней силой. Или же красивый цветок, захватив воображение, переключит внимание человека на спокойный, размеренный энергетический настрой.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E80FE5-AD2C-47C0-B831-B933FB1AC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861" y="2015732"/>
            <a:ext cx="2580633" cy="33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4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D7587-2962-485E-A64C-1B3253D6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понять каким образом картины влияют на человека?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45D26-E94F-4E3C-B908-AD965A56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8418929" cy="34506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Система </a:t>
            </a:r>
            <a:r>
              <a:rPr lang="ru-RU" dirty="0" err="1"/>
              <a:t>Виброимидж</a:t>
            </a:r>
            <a:r>
              <a:rPr lang="ru-RU" dirty="0"/>
              <a:t> может достаточно четко и образно показать как различные картины влияют на каждого конкретного человека.  Иногда сам человек не может однозначно сказать какое влияние на него оказывает то или иное изображение, а  </a:t>
            </a:r>
            <a:r>
              <a:rPr lang="ru-RU" dirty="0" err="1"/>
              <a:t>Виброимидж</a:t>
            </a:r>
            <a:r>
              <a:rPr lang="ru-RU" dirty="0"/>
              <a:t> четко может показать как изменилось энергетическое поле человека. Хотя эмоции будут у всех свои, и основаны они будут на пережитом опыте, ассоциациях и собственной эмоциональной базе восприятия мира.  Также стоит отметить, что при создании картин большая роль их эмоциональному восприятию отводится символам и выбранной цветовой гамме.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4D2F9D-70CF-4B5B-8DFD-A0FE79E4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609" y="1943099"/>
            <a:ext cx="2106513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CACBF-BE59-4F27-A0FA-F6DC1E32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Связь основных цветов и эмоционального состояния человека.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81798722-7B00-4F12-AFE9-7974D70B1A12}"/>
              </a:ext>
            </a:extLst>
          </p:cNvPr>
          <p:cNvGrpSpPr/>
          <p:nvPr/>
        </p:nvGrpSpPr>
        <p:grpSpPr>
          <a:xfrm>
            <a:off x="1121640" y="1463102"/>
            <a:ext cx="11070359" cy="4478952"/>
            <a:chOff x="1121640" y="1463102"/>
            <a:chExt cx="11070359" cy="4478952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E1FD4B86-EF49-4915-9719-861922815D8D}"/>
                </a:ext>
              </a:extLst>
            </p:cNvPr>
            <p:cNvSpPr/>
            <p:nvPr/>
          </p:nvSpPr>
          <p:spPr>
            <a:xfrm>
              <a:off x="3869362" y="3362626"/>
              <a:ext cx="2579002" cy="2579428"/>
            </a:xfrm>
            <a:prstGeom prst="ellipse">
              <a:avLst/>
            </a:prstGeom>
            <a:gradFill rotWithShape="0">
              <a:gsLst>
                <a:gs pos="0">
                  <a:srgbClr val="FFC000"/>
                </a:gs>
                <a:gs pos="100000">
                  <a:srgbClr val="E0731C"/>
                </a:gs>
              </a:gsLst>
              <a:lin ang="5400000" scaled="0"/>
            </a:gradFill>
            <a:ln w="9525" cap="rnd" cmpd="sng" algn="ctr">
              <a:solidFill>
                <a:schemeClr val="accent3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Круг: прозрачная заливка 74">
              <a:extLst>
                <a:ext uri="{FF2B5EF4-FFF2-40B4-BE49-F238E27FC236}">
                  <a16:creationId xmlns:a16="http://schemas.microsoft.com/office/drawing/2014/main" id="{053C515C-B7DA-46FB-9F7C-FAE114772C51}"/>
                </a:ext>
              </a:extLst>
            </p:cNvPr>
            <p:cNvSpPr/>
            <p:nvPr/>
          </p:nvSpPr>
          <p:spPr>
            <a:xfrm>
              <a:off x="5514364" y="1463102"/>
              <a:ext cx="765944" cy="765452"/>
            </a:xfrm>
            <a:prstGeom prst="donut">
              <a:avLst>
                <a:gd name="adj" fmla="val 7460"/>
              </a:avLst>
            </a:prstGeom>
            <a:gradFill rotWithShape="0">
              <a:gsLst>
                <a:gs pos="0">
                  <a:srgbClr val="E43850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 w="9525" cap="rnd" cmpd="sng" algn="ctr">
              <a:solidFill>
                <a:srgbClr val="A53010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756BE90D-5CB1-4DEA-859D-AA93EE69648E}"/>
                </a:ext>
              </a:extLst>
            </p:cNvPr>
            <p:cNvSpPr/>
            <p:nvPr/>
          </p:nvSpPr>
          <p:spPr>
            <a:xfrm>
              <a:off x="3968471" y="3461610"/>
              <a:ext cx="2381860" cy="2381458"/>
            </a:xfrm>
            <a:prstGeom prst="ellipse">
              <a:avLst/>
            </a:prstGeom>
            <a:blipFill rotWithShape="1">
              <a:blip r:embed="rId2"/>
              <a:srcRect/>
              <a:stretch>
                <a:fillRect l="-2000" r="-2000"/>
              </a:stretch>
            </a:blip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3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F46B4C75-D8CF-485B-850D-1D9E2D3D23FF}"/>
                </a:ext>
              </a:extLst>
            </p:cNvPr>
            <p:cNvSpPr/>
            <p:nvPr/>
          </p:nvSpPr>
          <p:spPr>
            <a:xfrm>
              <a:off x="6635810" y="3849936"/>
              <a:ext cx="1349828" cy="1349508"/>
            </a:xfrm>
            <a:prstGeom prst="ellipse">
              <a:avLst/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2700">
                  <a:srgbClr val="3DC598"/>
                </a:gs>
                <a:gs pos="100000">
                  <a:schemeClr val="accent6"/>
                </a:gs>
              </a:gsLst>
              <a:lin ang="5400000" scaled="0"/>
            </a:gradFill>
            <a:ln w="9525" cap="rnd" cmpd="sng" algn="ctr">
              <a:solidFill>
                <a:srgbClr val="002060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454127BE-4CF5-4D33-BAED-09383CDBBC22}"/>
                </a:ext>
              </a:extLst>
            </p:cNvPr>
            <p:cNvSpPr/>
            <p:nvPr/>
          </p:nvSpPr>
          <p:spPr>
            <a:xfrm>
              <a:off x="6715529" y="3929661"/>
              <a:ext cx="1190391" cy="1190505"/>
            </a:xfrm>
            <a:prstGeom prst="ellipse">
              <a:avLst/>
            </a:prstGeom>
            <a:blipFill rotWithShape="1">
              <a:blip r:embed="rId3"/>
              <a:srcRect/>
              <a:stretch>
                <a:fillRect t="-1000" b="-1000"/>
              </a:stretch>
            </a:blip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3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261C05CA-EAFA-489D-86AB-7291F7A457D9}"/>
                </a:ext>
              </a:extLst>
            </p:cNvPr>
            <p:cNvSpPr/>
            <p:nvPr/>
          </p:nvSpPr>
          <p:spPr>
            <a:xfrm>
              <a:off x="6107944" y="1945037"/>
              <a:ext cx="1730107" cy="173066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69000">
                  <a:srgbClr val="FFFF00"/>
                </a:gs>
                <a:gs pos="100000">
                  <a:srgbClr val="FFFF00"/>
                </a:gs>
              </a:gsLst>
              <a:lin ang="5400000" scaled="0"/>
            </a:gradFill>
            <a:ln w="9525" cap="rnd" cmpd="sng" algn="ctr">
              <a:solidFill>
                <a:srgbClr val="FFC000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0" name="Круг: прозрачная заливка 79">
              <a:extLst>
                <a:ext uri="{FF2B5EF4-FFF2-40B4-BE49-F238E27FC236}">
                  <a16:creationId xmlns:a16="http://schemas.microsoft.com/office/drawing/2014/main" id="{F880486C-6D79-4A4D-AD40-E78AEDC8DB61}"/>
                </a:ext>
              </a:extLst>
            </p:cNvPr>
            <p:cNvSpPr/>
            <p:nvPr/>
          </p:nvSpPr>
          <p:spPr>
            <a:xfrm>
              <a:off x="7554728" y="1519985"/>
              <a:ext cx="566647" cy="567035"/>
            </a:xfrm>
            <a:prstGeom prst="donut">
              <a:avLst>
                <a:gd name="adj" fmla="val 7460"/>
              </a:avLst>
            </a:prstGeom>
            <a:gradFill rotWithShape="0">
              <a:gsLst>
                <a:gs pos="0">
                  <a:srgbClr val="FFC000"/>
                </a:gs>
                <a:gs pos="100000">
                  <a:srgbClr val="D6771C"/>
                </a:gs>
              </a:gsLst>
              <a:lin ang="5400000" scaled="0"/>
            </a:gradFill>
            <a:ln w="9525" cap="rnd" cmpd="sng" algn="ctr">
              <a:solidFill>
                <a:srgbClr val="A53010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1" name="Круг: прозрачная заливка 80">
              <a:extLst>
                <a:ext uri="{FF2B5EF4-FFF2-40B4-BE49-F238E27FC236}">
                  <a16:creationId xmlns:a16="http://schemas.microsoft.com/office/drawing/2014/main" id="{D8E682AA-B4B1-439A-983E-630415C1685E}"/>
                </a:ext>
              </a:extLst>
            </p:cNvPr>
            <p:cNvSpPr/>
            <p:nvPr/>
          </p:nvSpPr>
          <p:spPr>
            <a:xfrm>
              <a:off x="8208178" y="5319566"/>
              <a:ext cx="425524" cy="425052"/>
            </a:xfrm>
            <a:prstGeom prst="donut">
              <a:avLst>
                <a:gd name="adj" fmla="val 7460"/>
              </a:avLst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49000">
                  <a:schemeClr val="accent6">
                    <a:lumMod val="40000"/>
                    <a:lumOff val="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 w="9525" cap="rnd" cmpd="sng" algn="ctr">
              <a:solidFill>
                <a:srgbClr val="00B050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262F0C67-4E9D-4B44-B6F1-4FCCD41653D1}"/>
                </a:ext>
              </a:extLst>
            </p:cNvPr>
            <p:cNvSpPr/>
            <p:nvPr/>
          </p:nvSpPr>
          <p:spPr>
            <a:xfrm>
              <a:off x="6199513" y="2036408"/>
              <a:ext cx="1548047" cy="1547925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3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6271FC57-771E-4FD6-9511-C6D800B979D3}"/>
                </a:ext>
              </a:extLst>
            </p:cNvPr>
            <p:cNvSpPr/>
            <p:nvPr/>
          </p:nvSpPr>
          <p:spPr>
            <a:xfrm>
              <a:off x="1121640" y="3733742"/>
              <a:ext cx="2897052" cy="2045985"/>
            </a:xfrm>
            <a:custGeom>
              <a:avLst/>
              <a:gdLst>
                <a:gd name="connsiteX0" fmla="*/ 0 w 3428696"/>
                <a:gd name="connsiteY0" fmla="*/ 0 h 2087441"/>
                <a:gd name="connsiteX1" fmla="*/ 3428696 w 3428696"/>
                <a:gd name="connsiteY1" fmla="*/ 0 h 2087441"/>
                <a:gd name="connsiteX2" fmla="*/ 3428696 w 3428696"/>
                <a:gd name="connsiteY2" fmla="*/ 2087441 h 2087441"/>
                <a:gd name="connsiteX3" fmla="*/ 0 w 3428696"/>
                <a:gd name="connsiteY3" fmla="*/ 2087441 h 2087441"/>
                <a:gd name="connsiteX4" fmla="*/ 0 w 3428696"/>
                <a:gd name="connsiteY4" fmla="*/ 0 h 208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8696" h="2087441">
                  <a:moveTo>
                    <a:pt x="0" y="0"/>
                  </a:moveTo>
                  <a:lnTo>
                    <a:pt x="3428696" y="0"/>
                  </a:lnTo>
                  <a:lnTo>
                    <a:pt x="3428696" y="2087441"/>
                  </a:lnTo>
                  <a:lnTo>
                    <a:pt x="0" y="20874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" numCol="1" spcCol="1270" anchor="b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kern="1200" dirty="0"/>
                <a:t>Оранжевый – огненный, горячий, цвет, он создает ощущение радости и тепла, возбуждает, повышает настроение, впрочем способен вызывать и раздражение.</a:t>
              </a:r>
              <a:endParaRPr lang="ru-RU" sz="19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765982FA-C6BF-48EB-ABE1-464D14AC9DD5}"/>
                </a:ext>
              </a:extLst>
            </p:cNvPr>
            <p:cNvSpPr/>
            <p:nvPr/>
          </p:nvSpPr>
          <p:spPr>
            <a:xfrm>
              <a:off x="8263577" y="3929661"/>
              <a:ext cx="3827566" cy="1190505"/>
            </a:xfrm>
            <a:custGeom>
              <a:avLst/>
              <a:gdLst>
                <a:gd name="connsiteX0" fmla="*/ 0 w 3827566"/>
                <a:gd name="connsiteY0" fmla="*/ 0 h 1190505"/>
                <a:gd name="connsiteX1" fmla="*/ 3827566 w 3827566"/>
                <a:gd name="connsiteY1" fmla="*/ 0 h 1190505"/>
                <a:gd name="connsiteX2" fmla="*/ 3827566 w 3827566"/>
                <a:gd name="connsiteY2" fmla="*/ 1190505 h 1190505"/>
                <a:gd name="connsiteX3" fmla="*/ 0 w 3827566"/>
                <a:gd name="connsiteY3" fmla="*/ 1190505 h 1190505"/>
                <a:gd name="connsiteX4" fmla="*/ 0 w 3827566"/>
                <a:gd name="connsiteY4" fmla="*/ 0 h 119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566" h="1190505">
                  <a:moveTo>
                    <a:pt x="0" y="0"/>
                  </a:moveTo>
                  <a:lnTo>
                    <a:pt x="3827566" y="0"/>
                  </a:lnTo>
                  <a:lnTo>
                    <a:pt x="3827566" y="1190505"/>
                  </a:lnTo>
                  <a:lnTo>
                    <a:pt x="0" y="119050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9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81F56C62-4FDE-4C6C-A2FE-5EB889D751DF}"/>
                </a:ext>
              </a:extLst>
            </p:cNvPr>
            <p:cNvSpPr/>
            <p:nvPr/>
          </p:nvSpPr>
          <p:spPr>
            <a:xfrm>
              <a:off x="8077633" y="3018931"/>
              <a:ext cx="4114366" cy="820137"/>
            </a:xfrm>
            <a:custGeom>
              <a:avLst/>
              <a:gdLst>
                <a:gd name="connsiteX0" fmla="*/ 0 w 4114366"/>
                <a:gd name="connsiteY0" fmla="*/ 0 h 820137"/>
                <a:gd name="connsiteX1" fmla="*/ 4114366 w 4114366"/>
                <a:gd name="connsiteY1" fmla="*/ 0 h 820137"/>
                <a:gd name="connsiteX2" fmla="*/ 4114366 w 4114366"/>
                <a:gd name="connsiteY2" fmla="*/ 820137 h 820137"/>
                <a:gd name="connsiteX3" fmla="*/ 0 w 4114366"/>
                <a:gd name="connsiteY3" fmla="*/ 820137 h 820137"/>
                <a:gd name="connsiteX4" fmla="*/ 0 w 4114366"/>
                <a:gd name="connsiteY4" fmla="*/ 0 h 82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366" h="820137">
                  <a:moveTo>
                    <a:pt x="0" y="0"/>
                  </a:moveTo>
                  <a:lnTo>
                    <a:pt x="4114366" y="0"/>
                  </a:lnTo>
                  <a:lnTo>
                    <a:pt x="4114366" y="820137"/>
                  </a:lnTo>
                  <a:lnTo>
                    <a:pt x="0" y="82013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9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30D6673-FE1B-45D6-A1C3-572083350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217" y="1853750"/>
            <a:ext cx="1664718" cy="16647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047B248-0C45-425D-8681-AB1E3EF2C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056" y="1186780"/>
            <a:ext cx="1813595" cy="1813595"/>
          </a:xfrm>
          <a:prstGeom prst="rect">
            <a:avLst/>
          </a:prstGeom>
        </p:spPr>
      </p:pic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2C2333A7-77C5-4F9D-9898-B349EDA258FE}"/>
              </a:ext>
            </a:extLst>
          </p:cNvPr>
          <p:cNvSpPr/>
          <p:nvPr/>
        </p:nvSpPr>
        <p:spPr>
          <a:xfrm>
            <a:off x="7838051" y="2877292"/>
            <a:ext cx="4334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Желтый — цвет солнца. Обладает успокаивающим воздействием, его также применяют при </a:t>
            </a:r>
            <a:r>
              <a:rPr lang="ru-RU" sz="1200" dirty="0" err="1"/>
              <a:t>психоетрапии</a:t>
            </a:r>
            <a:r>
              <a:rPr lang="ru-RU" sz="1200" dirty="0"/>
              <a:t>. Создает ощущение легкости, улучшает настроение, тренирует зрение, стимулирует работу мозга.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9E6A19CD-E992-437D-8DAA-BBD1621734DF}"/>
              </a:ext>
            </a:extLst>
          </p:cNvPr>
          <p:cNvSpPr/>
          <p:nvPr/>
        </p:nvSpPr>
        <p:spPr>
          <a:xfrm>
            <a:off x="8121375" y="1542103"/>
            <a:ext cx="2138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Зеленый — цвет природы. Способен вызывать чувство свежести и влаги, также является болеутоляющим, гипнотизирующим цветом.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14CD416-74AA-4BAC-B3B6-1CBA89814824}"/>
              </a:ext>
            </a:extLst>
          </p:cNvPr>
          <p:cNvSpPr/>
          <p:nvPr/>
        </p:nvSpPr>
        <p:spPr>
          <a:xfrm>
            <a:off x="7985638" y="3737959"/>
            <a:ext cx="4187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Голубой — цвет воды. Дает ощущение успокаивающей прохлады. Однако не все оттенки голубого способны благотворно действовать на эмоциональное состояние человека. Темные тона угнетают, давят, обычно их не рекомендуют использовать.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8E3334E9-ABAE-4DDB-A64E-43C4D166F95D}"/>
              </a:ext>
            </a:extLst>
          </p:cNvPr>
          <p:cNvSpPr/>
          <p:nvPr/>
        </p:nvSpPr>
        <p:spPr>
          <a:xfrm>
            <a:off x="2763004" y="1878645"/>
            <a:ext cx="34003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Красный — очень сильно воздействует на человека. У каждого этот цвет ассоциируется с чем либо своим личным. Это уникальный цвет, который может как согревать, так и раздражать. У нервных людей красный вызывает агрессию, в отдельных случаях приводит к депрессии.</a:t>
            </a:r>
          </a:p>
        </p:txBody>
      </p:sp>
    </p:spTree>
    <p:extLst>
      <p:ext uri="{BB962C8B-B14F-4D97-AF65-F5344CB8AC3E}">
        <p14:creationId xmlns:p14="http://schemas.microsoft.com/office/powerpoint/2010/main" val="269521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69A4F-FD7C-437E-9EA4-D1FFD838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Картины способны породить в человеке самые различные эмоции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D43B24-5553-425C-805C-AF31ABE7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10181054" cy="1537093"/>
          </a:xfrm>
        </p:spPr>
        <p:txBody>
          <a:bodyPr/>
          <a:lstStyle/>
          <a:p>
            <a:r>
              <a:rPr lang="ru-RU" dirty="0"/>
              <a:t>Система </a:t>
            </a:r>
            <a:r>
              <a:rPr lang="ru-RU" dirty="0" err="1"/>
              <a:t>Виброимидж</a:t>
            </a:r>
            <a:r>
              <a:rPr lang="ru-RU" dirty="0"/>
              <a:t> может помочь вам найти такие картины, которые будут влиять на человека   самым положительным образом, а затем пользоваться их удивительной способностью дарить радость и удовлетворение жизнью, расслаблять и успокаивать.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D5BA76-E6DB-4704-BBA3-5BA909277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028" y="3552825"/>
            <a:ext cx="5931922" cy="19325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62D032-90AE-4572-95DD-58238CF69084}"/>
              </a:ext>
            </a:extLst>
          </p:cNvPr>
          <p:cNvSpPr/>
          <p:nvPr/>
        </p:nvSpPr>
        <p:spPr>
          <a:xfrm>
            <a:off x="1762124" y="4048810"/>
            <a:ext cx="3829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Вот гистограмма человека до начала просмотра картин:</a:t>
            </a:r>
          </a:p>
        </p:txBody>
      </p:sp>
    </p:spTree>
    <p:extLst>
      <p:ext uri="{BB962C8B-B14F-4D97-AF65-F5344CB8AC3E}">
        <p14:creationId xmlns:p14="http://schemas.microsoft.com/office/powerpoint/2010/main" val="16783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7164D-476B-4B7E-8C89-2A06032E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638175"/>
            <a:ext cx="9520158" cy="1215579"/>
          </a:xfrm>
        </p:spPr>
        <p:txBody>
          <a:bodyPr>
            <a:normAutofit fontScale="90000"/>
          </a:bodyPr>
          <a:lstStyle/>
          <a:p>
            <a:r>
              <a:rPr lang="ru-RU" dirty="0"/>
              <a:t>Каждая картина несет в себе определенную энергетику, какое-то свое настроение и такое «состояние» изображения можно легко уловить.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013ED-567A-4EF0-88A2-5A2BFCC1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10038179" cy="1632343"/>
          </a:xfrm>
        </p:spPr>
        <p:txBody>
          <a:bodyPr>
            <a:normAutofit fontScale="92500"/>
          </a:bodyPr>
          <a:lstStyle/>
          <a:p>
            <a:r>
              <a:rPr lang="ru-RU" dirty="0"/>
              <a:t>Картина или фотография излучает общую энергию, которая в свою очередь влияет на наше подсознание. Это естественно влечет за собой изменение наших реакций и действий. Общая энергия состоит из цветовой гаммы картины, непосредственно самой картины, а также энергии, вложенной художником в картину.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26DA6C-1323-4E03-AAC0-B4496CCD4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74" y="3552825"/>
            <a:ext cx="5932800" cy="21946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8D9963-F970-4D3C-885F-1EEFA990C494}"/>
              </a:ext>
            </a:extLst>
          </p:cNvPr>
          <p:cNvSpPr/>
          <p:nvPr/>
        </p:nvSpPr>
        <p:spPr>
          <a:xfrm>
            <a:off x="1534695" y="4325035"/>
            <a:ext cx="3846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Вот гистограмма человека через 10 минут просмотра картин:</a:t>
            </a:r>
          </a:p>
        </p:txBody>
      </p:sp>
    </p:spTree>
    <p:extLst>
      <p:ext uri="{BB962C8B-B14F-4D97-AF65-F5344CB8AC3E}">
        <p14:creationId xmlns:p14="http://schemas.microsoft.com/office/powerpoint/2010/main" val="128277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1F5CD-6E68-49F7-853A-477929DE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323850"/>
            <a:ext cx="10247729" cy="177165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Выбирая свой графический талисман здоровья, можно и нужно руководствоваться не только своей интуицией, но и увидеть, определить это воздействие с помощью системы </a:t>
            </a:r>
            <a:r>
              <a:rPr lang="ru-RU" dirty="0" err="1"/>
              <a:t>Виброимидж</a:t>
            </a:r>
            <a:r>
              <a:rPr lang="ru-RU" dirty="0"/>
              <a:t>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650F38-912F-4B93-AFC4-1107A0246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582" y="3225242"/>
            <a:ext cx="5007925" cy="21092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4C958F-ACC7-4E24-BC93-4344B8E4EEB0}"/>
              </a:ext>
            </a:extLst>
          </p:cNvPr>
          <p:cNvSpPr/>
          <p:nvPr/>
        </p:nvSpPr>
        <p:spPr>
          <a:xfrm>
            <a:off x="1339582" y="2687874"/>
            <a:ext cx="379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Диаграмма до просмотра картин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AE773B-CC8D-40AF-A726-EF79F34CC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42" y="3225242"/>
            <a:ext cx="4977982" cy="210922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5D9BD0-927F-47B8-A310-FF46A3F82E54}"/>
              </a:ext>
            </a:extLst>
          </p:cNvPr>
          <p:cNvSpPr/>
          <p:nvPr/>
        </p:nvSpPr>
        <p:spPr>
          <a:xfrm>
            <a:off x="6804442" y="2687874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Диаграмма 10 мин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E2720A-F263-48B4-9518-2F6698E2B48D}"/>
              </a:ext>
            </a:extLst>
          </p:cNvPr>
          <p:cNvSpPr/>
          <p:nvPr/>
        </p:nvSpPr>
        <p:spPr>
          <a:xfrm>
            <a:off x="1342071" y="2207021"/>
            <a:ext cx="1044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Диаграммы психофизиологических реакций человека до и после просмотра картин:</a:t>
            </a:r>
          </a:p>
        </p:txBody>
      </p:sp>
    </p:spTree>
    <p:extLst>
      <p:ext uri="{BB962C8B-B14F-4D97-AF65-F5344CB8AC3E}">
        <p14:creationId xmlns:p14="http://schemas.microsoft.com/office/powerpoint/2010/main" val="215578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CACBF-BE59-4F27-A0FA-F6DC1E32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Благодарим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CDC55-AAEA-496D-89C2-73558447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Д.Б. </a:t>
            </a:r>
            <a:r>
              <a:rPr lang="ru-RU" dirty="0" err="1"/>
              <a:t>Сокольский</a:t>
            </a:r>
            <a:r>
              <a:rPr lang="ru-RU" dirty="0"/>
              <a:t>, ООО «Альфа-Т», Москва, </a:t>
            </a:r>
            <a:r>
              <a:rPr lang="ru-RU" dirty="0">
                <a:hlinkClick r:id="rId2"/>
              </a:rPr>
              <a:t>sokolskiy265@gmail.com</a:t>
            </a:r>
            <a:r>
              <a:rPr lang="ru-RU" dirty="0"/>
              <a:t> </a:t>
            </a:r>
          </a:p>
          <a:p>
            <a:r>
              <a:rPr lang="ru-RU" dirty="0"/>
              <a:t>К.А. Лаврентьев, </a:t>
            </a:r>
          </a:p>
          <a:p>
            <a:r>
              <a:rPr lang="ru-RU" dirty="0"/>
              <a:t>С.Г. </a:t>
            </a:r>
            <a:r>
              <a:rPr lang="ru-RU" dirty="0" err="1"/>
              <a:t>Нищук</a:t>
            </a:r>
            <a:r>
              <a:rPr lang="ru-RU" dirty="0"/>
              <a:t>, </a:t>
            </a:r>
          </a:p>
          <a:p>
            <a:r>
              <a:rPr lang="ru-RU" dirty="0"/>
              <a:t>В экспериментах, а также в данной презентации использовались работы</a:t>
            </a:r>
          </a:p>
          <a:p>
            <a:pPr marL="0" indent="0">
              <a:buNone/>
            </a:pPr>
            <a:r>
              <a:rPr lang="ru-RU" dirty="0"/>
              <a:t>Художницы </a:t>
            </a:r>
            <a:r>
              <a:rPr lang="ru-RU" dirty="0" err="1"/>
              <a:t>Наон</a:t>
            </a:r>
            <a:r>
              <a:rPr lang="ru-RU" dirty="0"/>
              <a:t> Ирины Владимировны, Москва, </a:t>
            </a:r>
            <a:r>
              <a:rPr lang="en-US" dirty="0">
                <a:hlinkClick r:id="rId3"/>
              </a:rPr>
              <a:t>ivnaon@gmail.com</a:t>
            </a:r>
            <a:r>
              <a:rPr lang="ru-RU" dirty="0"/>
              <a:t> 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07699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138</TotalTime>
  <Words>666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Palatino Linotype</vt:lpstr>
      <vt:lpstr>Галерея</vt:lpstr>
      <vt:lpstr>Система  «Виброизображение»</vt:lpstr>
      <vt:lpstr>Применение системы «Виброимидж» в определении воздействия предметов искусства на психоэмоциональное состояние человека. </vt:lpstr>
      <vt:lpstr>Для того же, чтобы жизнь человека расцвела яркими красками и существует искусство. </vt:lpstr>
      <vt:lpstr>Как понять каким образом картины влияют на человека?</vt:lpstr>
      <vt:lpstr>Связь основных цветов и эмоционального состояния человека.</vt:lpstr>
      <vt:lpstr>Картины способны породить в человеке самые различные эмоции</vt:lpstr>
      <vt:lpstr>Каждая картина несет в себе определенную энергетику, какое-то свое настроение и такое «состояние» изображения можно легко уловить.</vt:lpstr>
      <vt:lpstr>Выбирая свой графический талисман здоровья, можно и нужно руководствоваться не только своей интуицией, но и увидеть, определить это воздействие с помощью системы Виброимидж. 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 «Виброизображение»</dc:title>
  <dc:creator>R3D</dc:creator>
  <cp:lastModifiedBy>R3D</cp:lastModifiedBy>
  <cp:revision>17</cp:revision>
  <dcterms:created xsi:type="dcterms:W3CDTF">2018-07-03T23:00:45Z</dcterms:created>
  <dcterms:modified xsi:type="dcterms:W3CDTF">2018-07-04T10:05:00Z</dcterms:modified>
</cp:coreProperties>
</file>