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2" r:id="rId4"/>
    <p:sldId id="259" r:id="rId5"/>
    <p:sldId id="260" r:id="rId6"/>
    <p:sldId id="261" r:id="rId7"/>
    <p:sldId id="263" r:id="rId8"/>
    <p:sldId id="264" r:id="rId9"/>
    <p:sldId id="265" r:id="rId10"/>
    <p:sldId id="266" r:id="rId11"/>
    <p:sldId id="269"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4" autoAdjust="0"/>
  </p:normalViewPr>
  <p:slideViewPr>
    <p:cSldViewPr snapToGrid="0">
      <p:cViewPr varScale="1">
        <p:scale>
          <a:sx n="107" d="100"/>
          <a:sy n="107" d="100"/>
        </p:scale>
        <p:origin x="714" y="10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3BB8E8-093A-43C6-B518-270C5267898A}" type="datetimeFigureOut">
              <a:rPr lang="ru-RU" smtClean="0"/>
              <a:t>16.05.2018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4B9E6-0946-439C-9601-66D76688AA3F}" type="slidenum">
              <a:rPr lang="ru-RU" smtClean="0"/>
              <a:t>‹#›</a:t>
            </a:fld>
            <a:endParaRPr lang="ru-RU"/>
          </a:p>
        </p:txBody>
      </p:sp>
    </p:spTree>
    <p:extLst>
      <p:ext uri="{BB962C8B-B14F-4D97-AF65-F5344CB8AC3E}">
        <p14:creationId xmlns:p14="http://schemas.microsoft.com/office/powerpoint/2010/main" val="202835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1</a:t>
            </a:fld>
            <a:endParaRPr lang="ru-RU"/>
          </a:p>
        </p:txBody>
      </p:sp>
    </p:spTree>
    <p:extLst>
      <p:ext uri="{BB962C8B-B14F-4D97-AF65-F5344CB8AC3E}">
        <p14:creationId xmlns:p14="http://schemas.microsoft.com/office/powerpoint/2010/main" val="6528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Проведенное тестирование показало в целом ряд ожидаемых для авторов результатов (низкая корреляция оценок ЕГЭ и 1С, преобладание ЛМ для успешных студентов), так и ряд новых, относительно неожиданных результатов, на которых есть смысл остановиться подробнее.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Первой неожиданностью стало визуальное подобие профилей МИ для групп, сформированных по принципу успешности, но на разных исходных данных ЕГЭ и 1С. Казалось, что при отсутствии корреляции между данными ЕГЭ и 1С (рис. 1), должна отсутствовать корреляция, т.е. подобие и у соответствующих профилей множественного интеллекта. Мы преобразовали подобие профилей МИ путем расчета единой оценки СКО, полученного между идентичными МИ для каждого графика, приведенного на графиках</a:t>
            </a:r>
            <a:r>
              <a:rPr lang="ru-RU" sz="1200" kern="1200" baseline="0" dirty="0" smtClean="0">
                <a:solidFill>
                  <a:schemeClr val="tx1"/>
                </a:solidFill>
                <a:effectLst/>
                <a:latin typeface="+mn-lt"/>
                <a:ea typeface="+mn-ea"/>
                <a:cs typeface="+mn-cs"/>
              </a:rPr>
              <a:t> предыдущих слайдов. </a:t>
            </a:r>
            <a:r>
              <a:rPr lang="en-US"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Полученные цифровые данные хорошо подтверждают визуальное восприятие подобия соответствующих групп успешности по профилям МИ. Получается, что двоечники (группа 1) больше похожи друг на друга (оценка подобия 4,98), чем на троечников (группа 2) оценка подобия 6,58 и отличников, оценка подобия 8,90, так как чем ближе оценка подобия к 0, тем подобие профилей выше. У идентичных профилей оценка подобия равна 0.</a:t>
            </a: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10</a:t>
            </a:fld>
            <a:endParaRPr lang="ru-RU"/>
          </a:p>
        </p:txBody>
      </p:sp>
    </p:spTree>
    <p:extLst>
      <p:ext uri="{BB962C8B-B14F-4D97-AF65-F5344CB8AC3E}">
        <p14:creationId xmlns:p14="http://schemas.microsoft.com/office/powerpoint/2010/main" val="208447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Сравнительный</a:t>
            </a:r>
            <a:r>
              <a:rPr lang="ru-RU" sz="1200" kern="1200" baseline="0" dirty="0" smtClean="0">
                <a:solidFill>
                  <a:schemeClr val="tx1"/>
                </a:solidFill>
                <a:effectLst/>
                <a:latin typeface="+mn-lt"/>
                <a:ea typeface="+mn-ea"/>
                <a:cs typeface="+mn-cs"/>
              </a:rPr>
              <a:t> анализ профиля МИ по результатам ЕГЭ и итогам первой сессии  выявил следующие тенденции: В группах, сформированных по результатам ЕГЭ (принцип комплектования групп, идентичный традиционной бальной оценке: группа 1 - «двоечники», группа 2 - «хорошисты и троечники», группа 3 -«отличники») оказалось что, </a:t>
            </a:r>
            <a:r>
              <a:rPr lang="ru-RU" sz="1200" kern="1200" dirty="0" smtClean="0">
                <a:solidFill>
                  <a:schemeClr val="tx1"/>
                </a:solidFill>
                <a:effectLst/>
                <a:latin typeface="+mn-lt"/>
                <a:ea typeface="+mn-ea"/>
                <a:cs typeface="+mn-cs"/>
              </a:rPr>
              <a:t> наиболее успешные студенты (группа 3)</a:t>
            </a:r>
            <a:r>
              <a:rPr lang="ru-RU" sz="1200" kern="1200" baseline="0" dirty="0" smtClean="0">
                <a:solidFill>
                  <a:schemeClr val="tx1"/>
                </a:solidFill>
                <a:effectLst/>
                <a:latin typeface="+mn-lt"/>
                <a:ea typeface="+mn-ea"/>
                <a:cs typeface="+mn-cs"/>
              </a:rPr>
              <a:t> наравне с наименее успешными (группа 1) достаточно</a:t>
            </a:r>
            <a:r>
              <a:rPr lang="ru-RU" sz="1200" kern="1200" dirty="0" smtClean="0">
                <a:solidFill>
                  <a:schemeClr val="tx1"/>
                </a:solidFill>
                <a:effectLst/>
                <a:latin typeface="+mn-lt"/>
                <a:ea typeface="+mn-ea"/>
                <a:cs typeface="+mn-cs"/>
              </a:rPr>
              <a:t> объективно  оценивают свои</a:t>
            </a:r>
            <a:r>
              <a:rPr lang="ru-RU" sz="1200" kern="1200" baseline="0" dirty="0" smtClean="0">
                <a:solidFill>
                  <a:schemeClr val="tx1"/>
                </a:solidFill>
                <a:effectLst/>
                <a:latin typeface="+mn-lt"/>
                <a:ea typeface="+mn-ea"/>
                <a:cs typeface="+mn-cs"/>
              </a:rPr>
              <a:t> результаты по ЕГЭ </a:t>
            </a:r>
            <a:r>
              <a:rPr lang="ru-RU" sz="1200" kern="1200" dirty="0" smtClean="0">
                <a:solidFill>
                  <a:schemeClr val="tx1"/>
                </a:solidFill>
                <a:effectLst/>
                <a:latin typeface="+mn-lt"/>
                <a:ea typeface="+mn-ea"/>
                <a:cs typeface="+mn-cs"/>
              </a:rPr>
              <a:t>(рис. А),</a:t>
            </a:r>
            <a:r>
              <a:rPr lang="ru-RU" sz="1200" kern="1200" baseline="0" dirty="0" smtClean="0">
                <a:solidFill>
                  <a:schemeClr val="tx1"/>
                </a:solidFill>
                <a:effectLst/>
                <a:latin typeface="+mn-lt"/>
                <a:ea typeface="+mn-ea"/>
                <a:cs typeface="+mn-cs"/>
              </a:rPr>
              <a:t> как на сознательном, так и бессознательном уровне. Конфликт между имеющимися результатами и системой ожидания не возник. Это проявляется в отсутствии выраженной тенденции к компенсации недостатков технических знаний (см. </a:t>
            </a:r>
            <a:r>
              <a:rPr lang="en-US" sz="1200" kern="1200" baseline="0" dirty="0" smtClean="0">
                <a:solidFill>
                  <a:schemeClr val="tx1"/>
                </a:solidFill>
                <a:effectLst/>
                <a:latin typeface="+mn-lt"/>
                <a:ea typeface="+mn-ea"/>
                <a:cs typeface="+mn-cs"/>
              </a:rPr>
              <a:t>IA, ET, LM)</a:t>
            </a:r>
            <a:r>
              <a:rPr lang="ru-RU" sz="1200" kern="1200" baseline="0" dirty="0" smtClean="0">
                <a:solidFill>
                  <a:schemeClr val="tx1"/>
                </a:solidFill>
                <a:effectLst/>
                <a:latin typeface="+mn-lt"/>
                <a:ea typeface="+mn-ea"/>
                <a:cs typeface="+mn-cs"/>
              </a:rPr>
              <a:t> в гуманитарной сфере</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см.</a:t>
            </a:r>
            <a:r>
              <a:rPr lang="en-US" sz="1200" kern="1200" baseline="0" dirty="0" smtClean="0">
                <a:solidFill>
                  <a:schemeClr val="tx1"/>
                </a:solidFill>
                <a:effectLst/>
                <a:latin typeface="+mn-lt"/>
                <a:ea typeface="+mn-ea"/>
                <a:cs typeface="+mn-cs"/>
              </a:rPr>
              <a:t>VL, AB, IE)</a:t>
            </a:r>
            <a:r>
              <a:rPr lang="ru-RU" sz="1200" kern="1200" baseline="0" dirty="0" smtClean="0">
                <a:solidFill>
                  <a:schemeClr val="tx1"/>
                </a:solidFill>
                <a:effectLst/>
                <a:latin typeface="+mn-lt"/>
                <a:ea typeface="+mn-ea"/>
                <a:cs typeface="+mn-cs"/>
              </a:rPr>
              <a:t>, рис А.</a:t>
            </a:r>
          </a:p>
          <a:p>
            <a:r>
              <a:rPr lang="ru-RU" sz="1200" kern="1200" baseline="0" dirty="0" smtClean="0">
                <a:solidFill>
                  <a:schemeClr val="tx1"/>
                </a:solidFill>
                <a:effectLst/>
                <a:latin typeface="+mn-lt"/>
                <a:ea typeface="+mn-ea"/>
                <a:cs typeface="+mn-cs"/>
              </a:rPr>
              <a:t>        Напротив, в группе № 2 эта тенденция проявилась ярче, чем в группах 1 и 3. Путем нормирования полученных данных и разности между техническими и гуманитарными шкалами профиля МИ, очевидно что группа 2 недовольна результатами ЕГЭ, пытаясь компенсировать их в гуманитарной сфере. Вероятно в будущем, недостаток этих знаний может быть развит за счет профильной компетенции (или даже ее расширения за счет гуманитарных типов МИ). Таким образом, группа 2  более пластична и  в большей степени готова  к изменениям, чем группы 1 и 2. Полученные результаты можно трактовать с позиции традиционного подхода к оценке  психического здоровья человека, в котором любое проявление крайностей граничит с патологией. Таким образом, наиболее «психически здоровой»  оказывается  группа № 2, недовольная существующим положением вещей и готовая к изменениям.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Рассмотрим полученные результаты в аспекте группирования по итогам </a:t>
            </a:r>
            <a:r>
              <a:rPr lang="ru-RU" sz="1200" kern="1200" baseline="0" dirty="0" smtClean="0">
                <a:solidFill>
                  <a:schemeClr val="tx1"/>
                </a:solidFill>
                <a:effectLst/>
                <a:latin typeface="+mn-lt"/>
                <a:ea typeface="+mn-ea"/>
                <a:cs typeface="+mn-cs"/>
              </a:rPr>
              <a:t>первой сессии. Оказалось, что обучение по профилю выбранной специальности стирает межгрупповые отличия и все три группы  сливается воедино (рис. Б). Таким образом, компоновка студентов  по результатам  ЕГЭ показала больший межгрупповой разброс данных. Сильнее проявились групповые тенденции, по сравнению с компоновкой по результатам первой сессии.  </a:t>
            </a:r>
            <a:endParaRPr lang="ru-RU" dirty="0" smtClean="0"/>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11</a:t>
            </a:fld>
            <a:endParaRPr lang="ru-RU"/>
          </a:p>
        </p:txBody>
      </p:sp>
    </p:spTree>
    <p:extLst>
      <p:ext uri="{BB962C8B-B14F-4D97-AF65-F5344CB8AC3E}">
        <p14:creationId xmlns:p14="http://schemas.microsoft.com/office/powerpoint/2010/main" val="140195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Потребность в уточнении профессионального выбора наблюдается в течение всей профессионально активной жизни человека. Впервые с этой проблемой человек сталкивается в школе: выбор профильного класса, выбор подготовительных курсов для поступления в среднее или высшее учебное заведение и др. На кого пойти учиться и куда пойти учиться? Иными словами, проблема соответствия способностей абитуриента профилю учебного заведения во многом определяет успешность дальнейшей жизни молодых людей. Выбирая специальность, человек руководствуется обилием мотивов, где не последняя роль принадлежит </a:t>
            </a:r>
            <a:r>
              <a:rPr lang="ru-RU" sz="1200" b="0" kern="1200" dirty="0" smtClean="0">
                <a:solidFill>
                  <a:schemeClr val="tx1"/>
                </a:solidFill>
                <a:effectLst/>
                <a:latin typeface="+mn-lt"/>
                <a:ea typeface="+mn-ea"/>
                <a:cs typeface="+mn-cs"/>
              </a:rPr>
              <a:t>способностям к овладению будущей профессией. Школьные оценки по учебным дисциплинам не всегда в полной мере отражают наличие или отсутствие способностей к конкретной области.  Возможность человека успешно выполнять тот или иной вид деятельности при минимальном расходе внутренних ресурсов и времени отражают его способности, которые </a:t>
            </a:r>
            <a:r>
              <a:rPr lang="ru-RU" b="0" dirty="0" smtClean="0"/>
              <a:t>развиваются только в процессе непосредственной деятельности человека</a:t>
            </a: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2</a:t>
            </a:fld>
            <a:endParaRPr lang="ru-RU"/>
          </a:p>
        </p:txBody>
      </p:sp>
    </p:spTree>
    <p:extLst>
      <p:ext uri="{BB962C8B-B14F-4D97-AF65-F5344CB8AC3E}">
        <p14:creationId xmlns:p14="http://schemas.microsoft.com/office/powerpoint/2010/main" val="343364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Единый государственный экзамен (ЕГЭ) как обязательная форма сдачи выпускных экзаменов в школе используется уже более 6 лет, однако критика данной системы и формата ее оценки, не прекращается. Критика адресована к разным аспектам ЕГЭ: начиная с содержанием вопросов и заканчивая самой возможностью проверки знаний данным способом. Отсутствие возможности формулировать ответ на вопрос самостоятельно приводит формализации процедуры оценки знаний. При таком подходе способности школьника к той или иной дисциплине, по сути – не оцениваются. Поскольку у тестируемого школьника нет возможности грамотно и логически обосновывать, пусть даже и, правильный ответ. Дискретный подход к оценке знаний в рамках ЕГЭ не позволяет оценивать творческие способности. Сложившаяся ситуация вынуждает изыскивать дополнительные критерии оценки успешности школьника. Соответственно, во многих ВУЗах РФ практикуется традиционная система оценки знаний, где у абитуриента или студента имеется возможность обосновать свой ответ устно или письменно, а результаты ЕГЭ перепроверяются посредством дополнительного тестирования по профилю дисциплины факультета. Но все это не решает проблему соответствия способностей выбранной специальности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D04B9E6-0946-439C-9601-66D76688AA3F}" type="slidenum">
              <a:rPr lang="ru-RU" smtClean="0"/>
              <a:t>3</a:t>
            </a:fld>
            <a:endParaRPr lang="ru-RU"/>
          </a:p>
        </p:txBody>
      </p:sp>
    </p:spTree>
    <p:extLst>
      <p:ext uri="{BB962C8B-B14F-4D97-AF65-F5344CB8AC3E}">
        <p14:creationId xmlns:p14="http://schemas.microsoft.com/office/powerpoint/2010/main" val="162416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Всего</a:t>
            </a:r>
            <a:r>
              <a:rPr lang="ru-RU" sz="1200" kern="1200" baseline="0" dirty="0" smtClean="0">
                <a:solidFill>
                  <a:schemeClr val="tx1"/>
                </a:solidFill>
                <a:effectLst/>
                <a:latin typeface="+mn-lt"/>
                <a:ea typeface="+mn-ea"/>
                <a:cs typeface="+mn-cs"/>
              </a:rPr>
              <a:t> з</a:t>
            </a:r>
            <a:r>
              <a:rPr lang="ru-RU" sz="1200" kern="1200" dirty="0" smtClean="0">
                <a:solidFill>
                  <a:schemeClr val="tx1"/>
                </a:solidFill>
                <a:effectLst/>
                <a:latin typeface="+mn-lt"/>
                <a:ea typeface="+mn-ea"/>
                <a:cs typeface="+mn-cs"/>
              </a:rPr>
              <a:t>а период с 23.10.17 по 26.10.17  с помощью </a:t>
            </a:r>
            <a:r>
              <a:rPr lang="ru-RU" sz="1200" kern="1200" baseline="0" dirty="0" smtClean="0">
                <a:solidFill>
                  <a:schemeClr val="tx1"/>
                </a:solidFill>
                <a:effectLst/>
                <a:latin typeface="+mn-lt"/>
                <a:ea typeface="+mn-ea"/>
                <a:cs typeface="+mn-cs"/>
              </a:rPr>
              <a:t>программ </a:t>
            </a:r>
            <a:r>
              <a:rPr lang="en-US" sz="1200" kern="1200" baseline="0" dirty="0" err="1" smtClean="0">
                <a:solidFill>
                  <a:schemeClr val="tx1"/>
                </a:solidFill>
                <a:effectLst/>
                <a:latin typeface="+mn-lt"/>
                <a:ea typeface="+mn-ea"/>
                <a:cs typeface="+mn-cs"/>
              </a:rPr>
              <a:t>VibraMI</a:t>
            </a:r>
            <a:r>
              <a:rPr lang="ru-RU" sz="1200" kern="1200" baseline="0" dirty="0" smtClean="0">
                <a:solidFill>
                  <a:schemeClr val="tx1"/>
                </a:solidFill>
                <a:effectLst/>
                <a:latin typeface="+mn-lt"/>
                <a:ea typeface="+mn-ea"/>
                <a:cs typeface="+mn-cs"/>
              </a:rPr>
              <a:t>, на базе технологии </a:t>
            </a:r>
            <a:r>
              <a:rPr lang="ru-RU" sz="1200" kern="1200" baseline="0" dirty="0" err="1" smtClean="0">
                <a:solidFill>
                  <a:schemeClr val="tx1"/>
                </a:solidFill>
                <a:effectLst/>
                <a:latin typeface="+mn-lt"/>
                <a:ea typeface="+mn-ea"/>
                <a:cs typeface="+mn-cs"/>
              </a:rPr>
              <a:t>виброизображения</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было протестировано 161 студентов-первокурсников ФКТИ ЛЭТИ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D04B9E6-0946-439C-9601-66D76688AA3F}" type="slidenum">
              <a:rPr lang="ru-RU" smtClean="0"/>
              <a:t>4</a:t>
            </a:fld>
            <a:endParaRPr lang="ru-RU"/>
          </a:p>
        </p:txBody>
      </p:sp>
    </p:spTree>
    <p:extLst>
      <p:ext uri="{BB962C8B-B14F-4D97-AF65-F5344CB8AC3E}">
        <p14:creationId xmlns:p14="http://schemas.microsoft.com/office/powerpoint/2010/main" val="182632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результатам Единого Государственного Экзамена (ЕГЭ) и результатам первой сессии 161 студент, прошедшие тестирование МИ были разделены на 3 группы по степени успешности прохождения ЕГЭ и первой сессии. В качестве критерия оценки успешности был использован суммарный балл ЕГЭ, а студенты подразделены на три группы. По результатам 1-ой сессии были так же сформированы 3 группы студентов в зависимости от результатов по сдаче 4 экзаменов, а также допуску к ним. В первую группу наименее успешных студентов, вошли студенты, получившие средний бал менее 3 по результатам сдачи первой сессии. При этом, </a:t>
            </a:r>
            <a:r>
              <a:rPr lang="ru-RU" sz="1200" kern="1200" dirty="0" err="1" smtClean="0">
                <a:solidFill>
                  <a:schemeClr val="tx1"/>
                </a:solidFill>
                <a:effectLst/>
                <a:latin typeface="+mn-lt"/>
                <a:ea typeface="+mn-ea"/>
                <a:cs typeface="+mn-cs"/>
              </a:rPr>
              <a:t>недопуск</a:t>
            </a:r>
            <a:r>
              <a:rPr lang="ru-RU" sz="1200" kern="1200" dirty="0" smtClean="0">
                <a:solidFill>
                  <a:schemeClr val="tx1"/>
                </a:solidFill>
                <a:effectLst/>
                <a:latin typeface="+mn-lt"/>
                <a:ea typeface="+mn-ea"/>
                <a:cs typeface="+mn-cs"/>
              </a:rPr>
              <a:t> к экзамену оценивался в 0 баллов. Во вторую группу вошли студенты получившие средний бал от 3 до 4. В третью группу успешных студентов вошли студенты со средним баллом 4 и более.</a:t>
            </a: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5</a:t>
            </a:fld>
            <a:endParaRPr lang="ru-RU"/>
          </a:p>
        </p:txBody>
      </p:sp>
    </p:spTree>
    <p:extLst>
      <p:ext uri="{BB962C8B-B14F-4D97-AF65-F5344CB8AC3E}">
        <p14:creationId xmlns:p14="http://schemas.microsoft.com/office/powerpoint/2010/main" val="153310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Оказалось, что 3 группы сформированные по результатам ЕГЭ (и тестирования, проведенного в ЛЭТИ аналогичного ЕГЭ) значительно отличаются от трех</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групп, сформировавшихся по результатам 1-й сессии. На рисунке 1 приведена зависимость результатов ЕГЭ относительно результатов 1-й сессии. Коэффициент корреляции Пирсона между результатами ЕГЭ и 1 сессии составил всего 0,28, что говорит о достаточно слабой зависимости (почти полным ее отсутствием) между школьными и институтскими оценками. Так как наблюдается низкая корреляция между результатами ЕГЭ и результатами первой сессии, то состав трех групп успешности, сформированных по результатам ЕГЭ значительно отличался от состава трех групп успешности, сформированных по результатам первой сессии.</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6</a:t>
            </a:fld>
            <a:endParaRPr lang="ru-RU"/>
          </a:p>
        </p:txBody>
      </p:sp>
    </p:spTree>
    <p:extLst>
      <p:ext uri="{BB962C8B-B14F-4D97-AF65-F5344CB8AC3E}">
        <p14:creationId xmlns:p14="http://schemas.microsoft.com/office/powerpoint/2010/main" val="337417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итогам тестирования, в </a:t>
            </a:r>
            <a:r>
              <a:rPr lang="ru-RU" sz="1200" kern="1200" baseline="0" dirty="0" smtClean="0">
                <a:solidFill>
                  <a:schemeClr val="tx1"/>
                </a:solidFill>
                <a:effectLst/>
                <a:latin typeface="+mn-lt"/>
                <a:ea typeface="+mn-ea"/>
                <a:cs typeface="+mn-cs"/>
              </a:rPr>
              <a:t>группах студентов, сформированных по результатам ЕГЭ, были получены следующие результаты: </a:t>
            </a:r>
          </a:p>
          <a:p>
            <a:r>
              <a:rPr lang="ru-RU" sz="1200" kern="1200" baseline="0" dirty="0" smtClean="0">
                <a:solidFill>
                  <a:schemeClr val="tx1"/>
                </a:solidFill>
                <a:effectLst/>
                <a:latin typeface="+mn-lt"/>
                <a:ea typeface="+mn-ea"/>
                <a:cs typeface="+mn-cs"/>
              </a:rPr>
              <a:t>           В</a:t>
            </a:r>
            <a:r>
              <a:rPr lang="ru-RU" sz="1200" kern="1200" dirty="0" smtClean="0">
                <a:solidFill>
                  <a:schemeClr val="tx1"/>
                </a:solidFill>
                <a:effectLst/>
                <a:latin typeface="+mn-lt"/>
                <a:ea typeface="+mn-ea"/>
                <a:cs typeface="+mn-cs"/>
              </a:rPr>
              <a:t> группе № 1 (наименее успешные студенты) логико-математический (58,4 %) интеллект оказывается на пятом месте в иерархии МИ, по отношению к подвижническому (73,8 %), природному (69,7 %), музыкально-ритмическому (60,2%) и </a:t>
            </a:r>
            <a:r>
              <a:rPr lang="ru-RU" sz="1200" kern="1200" dirty="0" err="1" smtClean="0">
                <a:solidFill>
                  <a:schemeClr val="tx1"/>
                </a:solidFill>
                <a:effectLst/>
                <a:latin typeface="+mn-lt"/>
                <a:ea typeface="+mn-ea"/>
                <a:cs typeface="+mn-cs"/>
              </a:rPr>
              <a:t>внутриличностному</a:t>
            </a:r>
            <a:r>
              <a:rPr lang="ru-RU" sz="1200" kern="1200" dirty="0" smtClean="0">
                <a:solidFill>
                  <a:schemeClr val="tx1"/>
                </a:solidFill>
                <a:effectLst/>
                <a:latin typeface="+mn-lt"/>
                <a:ea typeface="+mn-ea"/>
                <a:cs typeface="+mn-cs"/>
              </a:rPr>
              <a:t> (58,1 %) (рис. слева). </a:t>
            </a:r>
          </a:p>
          <a:p>
            <a:r>
              <a:rPr lang="ru-RU" sz="1200" kern="1200" dirty="0" smtClean="0">
                <a:solidFill>
                  <a:schemeClr val="tx1"/>
                </a:solidFill>
                <a:effectLst/>
                <a:latin typeface="+mn-lt"/>
                <a:ea typeface="+mn-ea"/>
                <a:cs typeface="+mn-cs"/>
              </a:rPr>
              <a:t>           Полученные данные сопоставлены с результатами первой сессии. Как оказалось, результаты сессии существенно не повлияли на расположение типов </a:t>
            </a:r>
            <a:r>
              <a:rPr lang="en-US" sz="1200" kern="1200" dirty="0" smtClean="0">
                <a:solidFill>
                  <a:schemeClr val="tx1"/>
                </a:solidFill>
                <a:effectLst/>
                <a:latin typeface="+mn-lt"/>
                <a:ea typeface="+mn-ea"/>
                <a:cs typeface="+mn-cs"/>
              </a:rPr>
              <a:t>MI</a:t>
            </a:r>
            <a:r>
              <a:rPr lang="ru-RU" sz="1200" kern="1200" dirty="0" smtClean="0">
                <a:solidFill>
                  <a:schemeClr val="tx1"/>
                </a:solidFill>
                <a:effectLst/>
                <a:latin typeface="+mn-lt"/>
                <a:ea typeface="+mn-ea"/>
                <a:cs typeface="+mn-cs"/>
              </a:rPr>
              <a:t>:</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логико-математический МИ (58, 4%) по-прежнему занимает  пятое место (рис. справа). Незначительно  изменилась очередность расположения других типов МИ: от природного (65,5 %), подвижнического (67,7 %), визуально-пространственного (63,8 %), к межличностному</a:t>
            </a:r>
            <a:r>
              <a:rPr lang="be-BY" sz="1200"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rPr>
              <a:t>(55,9 %). Наиболее вероятной причиной общности полученных данных является мотивационный аспект отношения к учебе: неуспешные студенты, не стремятся перейти в категорию успешных или не прилагают достаточных усилий для развития логико-математического МИ. </a:t>
            </a: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7</a:t>
            </a:fld>
            <a:endParaRPr lang="ru-RU"/>
          </a:p>
        </p:txBody>
      </p:sp>
    </p:spTree>
    <p:extLst>
      <p:ext uri="{BB962C8B-B14F-4D97-AF65-F5344CB8AC3E}">
        <p14:creationId xmlns:p14="http://schemas.microsoft.com/office/powerpoint/2010/main" val="237962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Рассмотрим полученные результаты в группе № 2 (студенты, со средней успеваемостью): логико-математический (66,1 %) МИ занимает второе место в иерархии МИ, по отношению к подвижническому (67,6 %), природному (64,9 %), </a:t>
            </a:r>
            <a:r>
              <a:rPr lang="ru-RU" sz="1200" kern="1200" dirty="0" err="1" smtClean="0">
                <a:solidFill>
                  <a:schemeClr val="tx1"/>
                </a:solidFill>
                <a:effectLst/>
                <a:latin typeface="+mn-lt"/>
                <a:ea typeface="+mn-ea"/>
                <a:cs typeface="+mn-cs"/>
              </a:rPr>
              <a:t>внутриличностному</a:t>
            </a:r>
            <a:r>
              <a:rPr lang="ru-RU" sz="1200" kern="1200" dirty="0" smtClean="0">
                <a:solidFill>
                  <a:schemeClr val="tx1"/>
                </a:solidFill>
                <a:effectLst/>
                <a:latin typeface="+mn-lt"/>
                <a:ea typeface="+mn-ea"/>
                <a:cs typeface="+mn-cs"/>
              </a:rPr>
              <a:t> (62,7 %) и музыкально-ритмическому (57,7%) (рис. слева). </a:t>
            </a:r>
          </a:p>
          <a:p>
            <a:r>
              <a:rPr lang="ru-RU" sz="1200" kern="1200" dirty="0" smtClean="0">
                <a:solidFill>
                  <a:schemeClr val="tx1"/>
                </a:solidFill>
                <a:effectLst/>
                <a:latin typeface="+mn-lt"/>
                <a:ea typeface="+mn-ea"/>
                <a:cs typeface="+mn-cs"/>
              </a:rPr>
              <a:t>            Полученные данные сопоставлены с результатами первой сессии. У студентов со средней успеваемостью расположение логико-математического МИ (76,4 %) сместилось на первое место в профиле МИ (рис. справа). Очередность расположения других типов МИ изменилась незначительно: подвижнический (66,4 %), природный (69,9 %), </a:t>
            </a:r>
            <a:r>
              <a:rPr lang="ru-RU" sz="1200" kern="1200" dirty="0" err="1" smtClean="0">
                <a:solidFill>
                  <a:schemeClr val="tx1"/>
                </a:solidFill>
                <a:effectLst/>
                <a:latin typeface="+mn-lt"/>
                <a:ea typeface="+mn-ea"/>
                <a:cs typeface="+mn-cs"/>
              </a:rPr>
              <a:t>внутриличностный</a:t>
            </a:r>
            <a:r>
              <a:rPr lang="ru-RU" sz="1200" kern="1200" dirty="0" smtClean="0">
                <a:solidFill>
                  <a:schemeClr val="tx1"/>
                </a:solidFill>
                <a:effectLst/>
                <a:latin typeface="+mn-lt"/>
                <a:ea typeface="+mn-ea"/>
                <a:cs typeface="+mn-cs"/>
              </a:rPr>
              <a:t> (58,7 %), визуально-пространственный (64,7 %). На данном этапе анализа данных по-прежнему наиболее вероятной причиной изменения иерархии в профиле МИ является мотивационный аспект отношения к развитию способностей. Студенты со средней успеваемостью предпринимают достаточно усилий для развития своих способностей.  </a:t>
            </a:r>
          </a:p>
          <a:p>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8</a:t>
            </a:fld>
            <a:endParaRPr lang="ru-RU"/>
          </a:p>
        </p:txBody>
      </p:sp>
    </p:spTree>
    <p:extLst>
      <p:ext uri="{BB962C8B-B14F-4D97-AF65-F5344CB8AC3E}">
        <p14:creationId xmlns:p14="http://schemas.microsoft.com/office/powerpoint/2010/main" val="131962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группе № 3 (наиболее успешные студенты), </a:t>
            </a:r>
            <a:r>
              <a:rPr lang="ru-RU" sz="1200" kern="1200" baseline="0" dirty="0" smtClean="0">
                <a:solidFill>
                  <a:schemeClr val="tx1"/>
                </a:solidFill>
                <a:effectLst/>
                <a:latin typeface="+mn-lt"/>
                <a:ea typeface="+mn-ea"/>
                <a:cs typeface="+mn-cs"/>
              </a:rPr>
              <a:t>по результатам ЕГЭ, </a:t>
            </a:r>
            <a:r>
              <a:rPr lang="ru-RU" sz="1200" kern="1200" dirty="0" smtClean="0">
                <a:solidFill>
                  <a:schemeClr val="tx1"/>
                </a:solidFill>
                <a:effectLst/>
                <a:latin typeface="+mn-lt"/>
                <a:ea typeface="+mn-ea"/>
                <a:cs typeface="+mn-cs"/>
              </a:rPr>
              <a:t>получено иное распределение ведущих типов МИ (в сравнении с группой № 1 и группой № 2). На первом месте оказался логико-математический (74 %), затем – природный (67,9 %) и подвижнический (64,9%), визуально-пространственный (62,1%), межличностный (55 %) типы МИ. </a:t>
            </a:r>
          </a:p>
          <a:p>
            <a:r>
              <a:rPr lang="ru-RU" sz="1200" kern="1200" dirty="0" smtClean="0">
                <a:solidFill>
                  <a:schemeClr val="tx1"/>
                </a:solidFill>
                <a:effectLst/>
                <a:latin typeface="+mn-lt"/>
                <a:ea typeface="+mn-ea"/>
                <a:cs typeface="+mn-cs"/>
              </a:rPr>
              <a:t>            Полученные данные сопоставлены с результатами первой сессии. Расположение МИ в профиле не изменилось: логико-математический (76,4 %), затем – природный (69,9 %) и подвижнический (66,4%), визуально-пространственный (64,7%), межличностный (58,7 %) типы МИ. По итогам сформировавшейся тенденции можно утверждать, что успешные студенты (со средней успеваемостью или высокой, группы 2-3) предпринимают достаточно усилий для дальнейшего развития своих способностей. При этом имеет значение не наличие одного ярко выраженного типа МИ (степень интенсивности выраженности), а его расположение в профиле МИ</a:t>
            </a:r>
            <a:endParaRPr lang="ru-RU" dirty="0"/>
          </a:p>
        </p:txBody>
      </p:sp>
      <p:sp>
        <p:nvSpPr>
          <p:cNvPr id="4" name="Номер слайда 3"/>
          <p:cNvSpPr>
            <a:spLocks noGrp="1"/>
          </p:cNvSpPr>
          <p:nvPr>
            <p:ph type="sldNum" sz="quarter" idx="10"/>
          </p:nvPr>
        </p:nvSpPr>
        <p:spPr/>
        <p:txBody>
          <a:bodyPr/>
          <a:lstStyle/>
          <a:p>
            <a:fld id="{BD04B9E6-0946-439C-9601-66D76688AA3F}" type="slidenum">
              <a:rPr lang="ru-RU" smtClean="0"/>
              <a:t>9</a:t>
            </a:fld>
            <a:endParaRPr lang="ru-RU"/>
          </a:p>
        </p:txBody>
      </p:sp>
    </p:spTree>
    <p:extLst>
      <p:ext uri="{BB962C8B-B14F-4D97-AF65-F5344CB8AC3E}">
        <p14:creationId xmlns:p14="http://schemas.microsoft.com/office/powerpoint/2010/main" val="63829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EFB6B1-22DC-4029-9B70-73CAEDCFB51A}" type="datetimeFigureOut">
              <a:rPr lang="ru-RU" smtClean="0"/>
              <a:t>16.05.2018</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F9B4EBA5-06BD-4BC2-A5F8-797AF24E21F7}"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618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FB6B1-22DC-4029-9B70-73CAEDCFB51A}" type="datetimeFigureOut">
              <a:rPr lang="ru-RU" smtClean="0"/>
              <a:t>16.05.2018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B4EBA5-06BD-4BC2-A5F8-797AF24E21F7}"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397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FB6B1-22DC-4029-9B70-73CAEDCFB51A}" type="datetimeFigureOut">
              <a:rPr lang="ru-RU" smtClean="0"/>
              <a:t>16.05.2018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B4EBA5-06BD-4BC2-A5F8-797AF24E21F7}"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663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EFB6B1-22DC-4029-9B70-73CAEDCFB51A}" type="datetimeFigureOut">
              <a:rPr lang="ru-RU" smtClean="0"/>
              <a:t>16.05.2018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B4EBA5-06BD-4BC2-A5F8-797AF24E21F7}"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656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EFB6B1-22DC-4029-9B70-73CAEDCFB51A}" type="datetimeFigureOut">
              <a:rPr lang="ru-RU" smtClean="0"/>
              <a:t>16.05.2018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B4EBA5-06BD-4BC2-A5F8-797AF24E21F7}"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929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EFB6B1-22DC-4029-9B70-73CAEDCFB51A}" type="datetimeFigureOut">
              <a:rPr lang="ru-RU" smtClean="0"/>
              <a:t>16.05.2018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B4EBA5-06BD-4BC2-A5F8-797AF24E21F7}"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613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EFB6B1-22DC-4029-9B70-73CAEDCFB51A}" type="datetimeFigureOut">
              <a:rPr lang="ru-RU" smtClean="0"/>
              <a:t>16.05.2018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B4EBA5-06BD-4BC2-A5F8-797AF24E21F7}"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0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FEFB6B1-22DC-4029-9B70-73CAEDCFB51A}" type="datetimeFigureOut">
              <a:rPr lang="ru-RU" smtClean="0"/>
              <a:t>16.05.2018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B4EBA5-06BD-4BC2-A5F8-797AF24E21F7}"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841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FB6B1-22DC-4029-9B70-73CAEDCFB51A}" type="datetimeFigureOut">
              <a:rPr lang="ru-RU" smtClean="0"/>
              <a:t>16.05.2018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B4EBA5-06BD-4BC2-A5F8-797AF24E21F7}" type="slidenum">
              <a:rPr lang="ru-RU" smtClean="0"/>
              <a:t>‹#›</a:t>
            </a:fld>
            <a:endParaRPr lang="ru-RU"/>
          </a:p>
        </p:txBody>
      </p:sp>
    </p:spTree>
    <p:extLst>
      <p:ext uri="{BB962C8B-B14F-4D97-AF65-F5344CB8AC3E}">
        <p14:creationId xmlns:p14="http://schemas.microsoft.com/office/powerpoint/2010/main" val="268678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EFB6B1-22DC-4029-9B70-73CAEDCFB51A}" type="datetimeFigureOut">
              <a:rPr lang="ru-RU" smtClean="0"/>
              <a:t>16.05.2018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B4EBA5-06BD-4BC2-A5F8-797AF24E21F7}"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52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FEFB6B1-22DC-4029-9B70-73CAEDCFB51A}" type="datetimeFigureOut">
              <a:rPr lang="ru-RU" smtClean="0"/>
              <a:t>16.05.2018</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F9B4EBA5-06BD-4BC2-A5F8-797AF24E21F7}"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9949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FEFB6B1-22DC-4029-9B70-73CAEDCFB51A}" type="datetimeFigureOut">
              <a:rPr lang="ru-RU" smtClean="0"/>
              <a:t>16.05.2018</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9B4EBA5-06BD-4BC2-A5F8-797AF24E21F7}"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936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05808" y="1059157"/>
            <a:ext cx="5880537" cy="2346196"/>
          </a:xfrm>
        </p:spPr>
        <p:txBody>
          <a:bodyPr>
            <a:noAutofit/>
          </a:bodyPr>
          <a:lstStyle/>
          <a:p>
            <a:pPr algn="ctr"/>
            <a:r>
              <a:rPr lang="ru-RU" sz="2400" b="1" dirty="0"/>
              <a:t>ПРОГНОЗИРОВАНИЕ УСПЕВАЕМОСТИ СТУДЕНТОВ ПО РЕЗУЛЬТАТАМ ТЕСТИРОВАНИЯ МНОЖЕСТВЕННОГО ИНТЕЛЛЕКТА С ПОМОЩЬЮ ТЕХНОЛОГИИ ВИБРОИЗОБРАЖЕНИЯ И ПРОГРАММЫ ВИБРАМИ</a:t>
            </a:r>
            <a:r>
              <a:rPr lang="ru-RU" sz="2400" dirty="0"/>
              <a:t/>
            </a:r>
            <a:br>
              <a:rPr lang="ru-RU" sz="2400" dirty="0"/>
            </a:br>
            <a:endParaRPr lang="ru-RU" sz="2400" dirty="0"/>
          </a:p>
        </p:txBody>
      </p:sp>
      <p:sp>
        <p:nvSpPr>
          <p:cNvPr id="3" name="Подзаголовок 2"/>
          <p:cNvSpPr>
            <a:spLocks noGrp="1"/>
          </p:cNvSpPr>
          <p:nvPr>
            <p:ph type="subTitle" idx="1"/>
          </p:nvPr>
        </p:nvSpPr>
        <p:spPr>
          <a:xfrm>
            <a:off x="1152395" y="3962400"/>
            <a:ext cx="10597019" cy="546425"/>
          </a:xfrm>
        </p:spPr>
        <p:txBody>
          <a:bodyPr>
            <a:noAutofit/>
          </a:bodyPr>
          <a:lstStyle/>
          <a:p>
            <a:pPr algn="ctr"/>
            <a:r>
              <a:rPr lang="ru-RU" sz="2400" dirty="0"/>
              <a:t>В.А. Акимов, </a:t>
            </a:r>
            <a:r>
              <a:rPr lang="en-US" sz="2400" dirty="0" smtClean="0"/>
              <a:t> </a:t>
            </a:r>
            <a:r>
              <a:rPr lang="ru-RU" sz="2400" dirty="0" smtClean="0"/>
              <a:t>А.С</a:t>
            </a:r>
            <a:r>
              <a:rPr lang="ru-RU" sz="2400" dirty="0"/>
              <a:t>. Колпаков, </a:t>
            </a:r>
            <a:r>
              <a:rPr lang="en-US" sz="2400" dirty="0" smtClean="0"/>
              <a:t> </a:t>
            </a:r>
            <a:r>
              <a:rPr lang="ru-RU" sz="2400" dirty="0" smtClean="0"/>
              <a:t>М.С</a:t>
            </a:r>
            <a:r>
              <a:rPr lang="ru-RU" sz="2400" dirty="0"/>
              <a:t>. </a:t>
            </a:r>
            <a:r>
              <a:rPr lang="ru-RU" sz="2400" dirty="0" smtClean="0"/>
              <a:t>Куприянов</a:t>
            </a:r>
            <a:r>
              <a:rPr lang="en-US" sz="2400" dirty="0" smtClean="0"/>
              <a:t>,  </a:t>
            </a:r>
            <a:r>
              <a:rPr lang="ru-RU" sz="2400" dirty="0" smtClean="0"/>
              <a:t>О.Е</a:t>
            </a:r>
            <a:r>
              <a:rPr lang="ru-RU" sz="2400" dirty="0"/>
              <a:t>. Мартынов, </a:t>
            </a:r>
            <a:r>
              <a:rPr lang="ru-RU" sz="2400" dirty="0" smtClean="0"/>
              <a:t>В.А</a:t>
            </a:r>
            <a:r>
              <a:rPr lang="ru-RU" sz="2400" dirty="0"/>
              <a:t>. Минкин, Я.Н. Николаенко, П.И. </a:t>
            </a:r>
            <a:r>
              <a:rPr lang="ru-RU" sz="2400" dirty="0" err="1" smtClean="0"/>
              <a:t>Сацердов</a:t>
            </a:r>
            <a:endParaRPr lang="ru-RU" sz="2400" dirty="0"/>
          </a:p>
        </p:txBody>
      </p:sp>
      <p:sp>
        <p:nvSpPr>
          <p:cNvPr id="4" name="TextBox 3"/>
          <p:cNvSpPr txBox="1"/>
          <p:nvPr/>
        </p:nvSpPr>
        <p:spPr>
          <a:xfrm>
            <a:off x="2008094" y="125505"/>
            <a:ext cx="9323294" cy="646331"/>
          </a:xfrm>
          <a:prstGeom prst="rect">
            <a:avLst/>
          </a:prstGeom>
          <a:noFill/>
        </p:spPr>
        <p:txBody>
          <a:bodyPr wrap="square" rtlCol="0">
            <a:spAutoFit/>
          </a:bodyPr>
          <a:lstStyle/>
          <a:p>
            <a:pPr algn="ctr">
              <a:spcBef>
                <a:spcPct val="0"/>
              </a:spcBef>
              <a:buFontTx/>
              <a:buNone/>
            </a:pPr>
            <a:r>
              <a:rPr lang="ru-RU" altLang="en-US" dirty="0">
                <a:latin typeface="Arial" panose="020B0604020202020204" pitchFamily="34" charset="0"/>
                <a:cs typeface="Arial" panose="020B0604020202020204" pitchFamily="34" charset="0"/>
              </a:rPr>
              <a:t>1-я Международная научно-техническую конференция Современная психофизиология. Технология </a:t>
            </a:r>
            <a:r>
              <a:rPr lang="ru-RU" altLang="en-US" dirty="0" err="1">
                <a:latin typeface="Arial" panose="020B0604020202020204" pitchFamily="34" charset="0"/>
                <a:cs typeface="Arial" panose="020B0604020202020204" pitchFamily="34" charset="0"/>
              </a:rPr>
              <a:t>виброизображения</a:t>
            </a:r>
            <a:r>
              <a:rPr lang="ru-RU" altLang="en-US" dirty="0">
                <a:latin typeface="Arial" panose="020B0604020202020204" pitchFamily="34" charset="0"/>
                <a:cs typeface="Arial" panose="020B0604020202020204" pitchFamily="34" charset="0"/>
              </a:rPr>
              <a:t> (</a:t>
            </a:r>
            <a:r>
              <a:rPr lang="ru-RU" altLang="en-US" dirty="0" err="1">
                <a:latin typeface="Arial" panose="020B0604020202020204" pitchFamily="34" charset="0"/>
                <a:cs typeface="Arial" panose="020B0604020202020204" pitchFamily="34" charset="0"/>
              </a:rPr>
              <a:t>Vibraimage</a:t>
            </a:r>
            <a:r>
              <a:rPr lang="ru-RU"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p:txBody>
      </p:sp>
      <p:pic>
        <p:nvPicPr>
          <p:cNvPr id="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952" y="1059156"/>
            <a:ext cx="2623172" cy="130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5530" y="771836"/>
            <a:ext cx="2775090" cy="169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946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1057834" y="609600"/>
            <a:ext cx="10434917" cy="954107"/>
          </a:xfrm>
          <a:prstGeom prst="rect">
            <a:avLst/>
          </a:prstGeom>
          <a:noFill/>
        </p:spPr>
        <p:txBody>
          <a:bodyPr wrap="square" rtlCol="0">
            <a:spAutoFit/>
          </a:bodyPr>
          <a:lstStyle/>
          <a:p>
            <a:r>
              <a:rPr lang="ru-RU" sz="2800" dirty="0" smtClean="0">
                <a:solidFill>
                  <a:srgbClr val="C00000"/>
                </a:solidFill>
              </a:rPr>
              <a:t>Преобразовали профилей </a:t>
            </a:r>
            <a:r>
              <a:rPr lang="ru-RU" sz="2800" dirty="0">
                <a:solidFill>
                  <a:srgbClr val="C00000"/>
                </a:solidFill>
              </a:rPr>
              <a:t>МИ путем расчета единой оценки </a:t>
            </a:r>
            <a:r>
              <a:rPr lang="ru-RU" sz="2800" dirty="0" smtClean="0">
                <a:solidFill>
                  <a:srgbClr val="C00000"/>
                </a:solidFill>
              </a:rPr>
              <a:t>СКО</a:t>
            </a:r>
          </a:p>
          <a:p>
            <a:endParaRPr lang="ru-RU" sz="2800" dirty="0">
              <a:solidFill>
                <a:srgbClr val="C0000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97118248"/>
              </p:ext>
            </p:extLst>
          </p:nvPr>
        </p:nvGraphicFramePr>
        <p:xfrm>
          <a:off x="2026024" y="1739152"/>
          <a:ext cx="8133976" cy="2072640"/>
        </p:xfrm>
        <a:graphic>
          <a:graphicData uri="http://schemas.openxmlformats.org/drawingml/2006/table">
            <a:tbl>
              <a:tblPr firstRow="1" bandRow="1">
                <a:tableStyleId>{5C22544A-7EE6-4342-B048-85BDC9FD1C3A}</a:tableStyleId>
              </a:tblPr>
              <a:tblGrid>
                <a:gridCol w="2033494">
                  <a:extLst>
                    <a:ext uri="{9D8B030D-6E8A-4147-A177-3AD203B41FA5}">
                      <a16:colId xmlns:a16="http://schemas.microsoft.com/office/drawing/2014/main" val="1537999728"/>
                    </a:ext>
                  </a:extLst>
                </a:gridCol>
                <a:gridCol w="2033494">
                  <a:extLst>
                    <a:ext uri="{9D8B030D-6E8A-4147-A177-3AD203B41FA5}">
                      <a16:colId xmlns:a16="http://schemas.microsoft.com/office/drawing/2014/main" val="4272625667"/>
                    </a:ext>
                  </a:extLst>
                </a:gridCol>
                <a:gridCol w="2033494">
                  <a:extLst>
                    <a:ext uri="{9D8B030D-6E8A-4147-A177-3AD203B41FA5}">
                      <a16:colId xmlns:a16="http://schemas.microsoft.com/office/drawing/2014/main" val="3040703876"/>
                    </a:ext>
                  </a:extLst>
                </a:gridCol>
                <a:gridCol w="2033494">
                  <a:extLst>
                    <a:ext uri="{9D8B030D-6E8A-4147-A177-3AD203B41FA5}">
                      <a16:colId xmlns:a16="http://schemas.microsoft.com/office/drawing/2014/main" val="280471117"/>
                    </a:ext>
                  </a:extLst>
                </a:gridCol>
              </a:tblGrid>
              <a:tr h="0">
                <a:tc>
                  <a:txBody>
                    <a:bodyPr/>
                    <a:lstStyle/>
                    <a:p>
                      <a:r>
                        <a:rPr lang="en-US" sz="2800" dirty="0" smtClean="0">
                          <a:solidFill>
                            <a:schemeClr val="tx1"/>
                          </a:solidFill>
                        </a:rPr>
                        <a:t>final</a:t>
                      </a:r>
                      <a:endParaRPr lang="ru-RU" sz="2800" dirty="0">
                        <a:solidFill>
                          <a:schemeClr val="tx1"/>
                        </a:solidFill>
                      </a:endParaRPr>
                    </a:p>
                  </a:txBody>
                  <a:tcPr>
                    <a:solidFill>
                      <a:schemeClr val="accent1"/>
                    </a:solidFill>
                  </a:tcPr>
                </a:tc>
                <a:tc>
                  <a:txBody>
                    <a:bodyPr/>
                    <a:lstStyle/>
                    <a:p>
                      <a:r>
                        <a:rPr lang="en-US" sz="2800" dirty="0" smtClean="0">
                          <a:solidFill>
                            <a:schemeClr val="tx1"/>
                          </a:solidFill>
                        </a:rPr>
                        <a:t>1</a:t>
                      </a:r>
                      <a:endParaRPr lang="ru-RU" sz="2800" dirty="0">
                        <a:solidFill>
                          <a:schemeClr val="tx1"/>
                        </a:solidFill>
                      </a:endParaRPr>
                    </a:p>
                  </a:txBody>
                  <a:tcPr>
                    <a:solidFill>
                      <a:schemeClr val="accent1">
                        <a:lumMod val="40000"/>
                        <a:lumOff val="60000"/>
                      </a:schemeClr>
                    </a:solidFill>
                  </a:tcPr>
                </a:tc>
                <a:tc>
                  <a:txBody>
                    <a:bodyPr/>
                    <a:lstStyle/>
                    <a:p>
                      <a:r>
                        <a:rPr lang="en-US" sz="2800" dirty="0" smtClean="0">
                          <a:solidFill>
                            <a:schemeClr val="tx1"/>
                          </a:solidFill>
                        </a:rPr>
                        <a:t>2</a:t>
                      </a:r>
                      <a:endParaRPr lang="ru-RU" sz="2800" dirty="0">
                        <a:solidFill>
                          <a:schemeClr val="tx1"/>
                        </a:solidFill>
                      </a:endParaRPr>
                    </a:p>
                  </a:txBody>
                  <a:tcPr>
                    <a:solidFill>
                      <a:schemeClr val="accent1">
                        <a:lumMod val="40000"/>
                        <a:lumOff val="60000"/>
                      </a:schemeClr>
                    </a:solidFill>
                  </a:tcPr>
                </a:tc>
                <a:tc>
                  <a:txBody>
                    <a:bodyPr/>
                    <a:lstStyle/>
                    <a:p>
                      <a:r>
                        <a:rPr lang="en-US" sz="2800" dirty="0" smtClean="0">
                          <a:solidFill>
                            <a:schemeClr val="tx1"/>
                          </a:solidFill>
                        </a:rPr>
                        <a:t>3</a:t>
                      </a:r>
                      <a:endParaRPr lang="ru-RU" sz="280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855780792"/>
                  </a:ext>
                </a:extLst>
              </a:tr>
              <a:tr h="0">
                <a:tc>
                  <a:txBody>
                    <a:bodyPr/>
                    <a:lstStyle/>
                    <a:p>
                      <a:pPr algn="ctr"/>
                      <a:r>
                        <a:rPr lang="en-US" sz="2800" dirty="0" smtClean="0"/>
                        <a:t>1</a:t>
                      </a:r>
                      <a:endParaRPr lang="ru-RU" sz="2800" dirty="0"/>
                    </a:p>
                  </a:txBody>
                  <a:tcPr/>
                </a:tc>
                <a:tc>
                  <a:txBody>
                    <a:bodyPr/>
                    <a:lstStyle/>
                    <a:p>
                      <a:r>
                        <a:rPr lang="en-US" sz="2800" dirty="0" smtClean="0"/>
                        <a:t>4,98</a:t>
                      </a:r>
                      <a:endParaRPr lang="ru-RU" sz="2800" dirty="0"/>
                    </a:p>
                  </a:txBody>
                  <a:tcPr>
                    <a:solidFill>
                      <a:schemeClr val="accent1"/>
                    </a:solidFill>
                  </a:tcPr>
                </a:tc>
                <a:tc>
                  <a:txBody>
                    <a:bodyPr/>
                    <a:lstStyle/>
                    <a:p>
                      <a:r>
                        <a:rPr lang="en-US" sz="2800" dirty="0" smtClean="0"/>
                        <a:t>6,58</a:t>
                      </a:r>
                      <a:endParaRPr lang="ru-RU" sz="2800" dirty="0"/>
                    </a:p>
                  </a:txBody>
                  <a:tcPr/>
                </a:tc>
                <a:tc>
                  <a:txBody>
                    <a:bodyPr/>
                    <a:lstStyle/>
                    <a:p>
                      <a:r>
                        <a:rPr lang="en-US" sz="2800" dirty="0" smtClean="0"/>
                        <a:t>8,90</a:t>
                      </a:r>
                      <a:endParaRPr lang="ru-RU" sz="2800" dirty="0"/>
                    </a:p>
                  </a:txBody>
                  <a:tcPr/>
                </a:tc>
                <a:extLst>
                  <a:ext uri="{0D108BD9-81ED-4DB2-BD59-A6C34878D82A}">
                    <a16:rowId xmlns:a16="http://schemas.microsoft.com/office/drawing/2014/main" val="3942159090"/>
                  </a:ext>
                </a:extLst>
              </a:tr>
              <a:tr h="0">
                <a:tc>
                  <a:txBody>
                    <a:bodyPr/>
                    <a:lstStyle/>
                    <a:p>
                      <a:pPr algn="ctr"/>
                      <a:r>
                        <a:rPr lang="en-US" sz="2800" dirty="0" smtClean="0"/>
                        <a:t>2</a:t>
                      </a:r>
                      <a:endParaRPr lang="ru-RU" sz="2800" dirty="0"/>
                    </a:p>
                  </a:txBody>
                  <a:tcPr>
                    <a:solidFill>
                      <a:schemeClr val="accent1">
                        <a:lumMod val="40000"/>
                        <a:lumOff val="60000"/>
                      </a:schemeClr>
                    </a:solidFill>
                  </a:tcPr>
                </a:tc>
                <a:tc>
                  <a:txBody>
                    <a:bodyPr/>
                    <a:lstStyle/>
                    <a:p>
                      <a:r>
                        <a:rPr lang="en-US" sz="2800" dirty="0" smtClean="0"/>
                        <a:t>6,58</a:t>
                      </a:r>
                      <a:endParaRPr lang="ru-RU" sz="2800" dirty="0"/>
                    </a:p>
                  </a:txBody>
                  <a:tcPr>
                    <a:solidFill>
                      <a:schemeClr val="accent1">
                        <a:lumMod val="40000"/>
                        <a:lumOff val="60000"/>
                      </a:schemeClr>
                    </a:solidFill>
                  </a:tcPr>
                </a:tc>
                <a:tc>
                  <a:txBody>
                    <a:bodyPr/>
                    <a:lstStyle/>
                    <a:p>
                      <a:r>
                        <a:rPr lang="en-US" sz="2800" dirty="0" smtClean="0"/>
                        <a:t>3,04</a:t>
                      </a:r>
                      <a:endParaRPr lang="ru-RU" sz="2800" dirty="0"/>
                    </a:p>
                  </a:txBody>
                  <a:tcPr>
                    <a:solidFill>
                      <a:schemeClr val="accent1"/>
                    </a:solidFill>
                  </a:tcPr>
                </a:tc>
                <a:tc>
                  <a:txBody>
                    <a:bodyPr/>
                    <a:lstStyle/>
                    <a:p>
                      <a:r>
                        <a:rPr lang="en-US" sz="2800" dirty="0" smtClean="0"/>
                        <a:t>4,37</a:t>
                      </a:r>
                      <a:endParaRPr lang="ru-RU" sz="2800" dirty="0"/>
                    </a:p>
                  </a:txBody>
                  <a:tcPr>
                    <a:solidFill>
                      <a:schemeClr val="accent1">
                        <a:lumMod val="40000"/>
                        <a:lumOff val="60000"/>
                      </a:schemeClr>
                    </a:solidFill>
                  </a:tcPr>
                </a:tc>
                <a:extLst>
                  <a:ext uri="{0D108BD9-81ED-4DB2-BD59-A6C34878D82A}">
                    <a16:rowId xmlns:a16="http://schemas.microsoft.com/office/drawing/2014/main" val="1844083004"/>
                  </a:ext>
                </a:extLst>
              </a:tr>
              <a:tr h="0">
                <a:tc>
                  <a:txBody>
                    <a:bodyPr/>
                    <a:lstStyle/>
                    <a:p>
                      <a:pPr algn="ctr"/>
                      <a:r>
                        <a:rPr lang="en-US" sz="2800" dirty="0" smtClean="0"/>
                        <a:t>3</a:t>
                      </a:r>
                      <a:endParaRPr lang="ru-RU" sz="2800" dirty="0"/>
                    </a:p>
                  </a:txBody>
                  <a:tcPr/>
                </a:tc>
                <a:tc>
                  <a:txBody>
                    <a:bodyPr/>
                    <a:lstStyle/>
                    <a:p>
                      <a:r>
                        <a:rPr lang="en-US" sz="2800" dirty="0" smtClean="0"/>
                        <a:t>8,90</a:t>
                      </a:r>
                      <a:endParaRPr lang="ru-RU" sz="2800" dirty="0"/>
                    </a:p>
                  </a:txBody>
                  <a:tcPr/>
                </a:tc>
                <a:tc>
                  <a:txBody>
                    <a:bodyPr/>
                    <a:lstStyle/>
                    <a:p>
                      <a:r>
                        <a:rPr lang="en-US" sz="2800" dirty="0" smtClean="0"/>
                        <a:t>4,37</a:t>
                      </a:r>
                      <a:endParaRPr lang="ru-RU" sz="2800" dirty="0"/>
                    </a:p>
                  </a:txBody>
                  <a:tcPr/>
                </a:tc>
                <a:tc>
                  <a:txBody>
                    <a:bodyPr/>
                    <a:lstStyle/>
                    <a:p>
                      <a:r>
                        <a:rPr lang="en-US" sz="2800" dirty="0" smtClean="0"/>
                        <a:t>2,44</a:t>
                      </a:r>
                      <a:endParaRPr lang="ru-RU" sz="2800" dirty="0"/>
                    </a:p>
                  </a:txBody>
                  <a:tcPr>
                    <a:solidFill>
                      <a:schemeClr val="accent1"/>
                    </a:solidFill>
                  </a:tcPr>
                </a:tc>
                <a:extLst>
                  <a:ext uri="{0D108BD9-81ED-4DB2-BD59-A6C34878D82A}">
                    <a16:rowId xmlns:a16="http://schemas.microsoft.com/office/drawing/2014/main" val="3132486093"/>
                  </a:ext>
                </a:extLst>
              </a:tr>
            </a:tbl>
          </a:graphicData>
        </a:graphic>
      </p:graphicFrame>
    </p:spTree>
    <p:extLst>
      <p:ext uri="{BB962C8B-B14F-4D97-AF65-F5344CB8AC3E}">
        <p14:creationId xmlns:p14="http://schemas.microsoft.com/office/powerpoint/2010/main" val="1260691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3" y="251013"/>
            <a:ext cx="10330869" cy="954107"/>
          </a:xfrm>
          <a:prstGeom prst="rect">
            <a:avLst/>
          </a:prstGeom>
          <a:noFill/>
        </p:spPr>
        <p:txBody>
          <a:bodyPr wrap="square" rtlCol="0">
            <a:spAutoFit/>
          </a:bodyPr>
          <a:lstStyle/>
          <a:p>
            <a:pPr algn="ctr"/>
            <a:r>
              <a:rPr lang="ru-RU" sz="2800" dirty="0">
                <a:solidFill>
                  <a:srgbClr val="C00000"/>
                </a:solidFill>
              </a:rPr>
              <a:t>Сравнительный анализ </a:t>
            </a:r>
            <a:r>
              <a:rPr lang="ru-RU" sz="2800" dirty="0" smtClean="0">
                <a:solidFill>
                  <a:srgbClr val="C00000"/>
                </a:solidFill>
              </a:rPr>
              <a:t>(по данным средних значений</a:t>
            </a:r>
            <a:r>
              <a:rPr lang="en-US" sz="2800" dirty="0" smtClean="0">
                <a:solidFill>
                  <a:srgbClr val="C00000"/>
                </a:solidFill>
              </a:rPr>
              <a:t>) </a:t>
            </a:r>
            <a:r>
              <a:rPr lang="ru-RU" sz="2800" dirty="0" smtClean="0">
                <a:solidFill>
                  <a:srgbClr val="C00000"/>
                </a:solidFill>
              </a:rPr>
              <a:t>профиля </a:t>
            </a:r>
            <a:r>
              <a:rPr lang="ru-RU" sz="2800" dirty="0">
                <a:solidFill>
                  <a:srgbClr val="C00000"/>
                </a:solidFill>
              </a:rPr>
              <a:t>множественного </a:t>
            </a:r>
            <a:r>
              <a:rPr lang="ru-RU" sz="2800" dirty="0" smtClean="0">
                <a:solidFill>
                  <a:srgbClr val="C00000"/>
                </a:solidFill>
              </a:rPr>
              <a:t>интеллекта</a:t>
            </a:r>
            <a:endParaRPr lang="ru-RU" sz="2800" dirty="0">
              <a:solidFill>
                <a:srgbClr val="C00000"/>
              </a:solidFill>
            </a:endParaRPr>
          </a:p>
        </p:txBody>
      </p:sp>
      <p:sp>
        <p:nvSpPr>
          <p:cNvPr id="4" name="TextBox 3"/>
          <p:cNvSpPr txBox="1"/>
          <p:nvPr/>
        </p:nvSpPr>
        <p:spPr>
          <a:xfrm>
            <a:off x="1413453" y="1205120"/>
            <a:ext cx="10096060" cy="461665"/>
          </a:xfrm>
          <a:prstGeom prst="rect">
            <a:avLst/>
          </a:prstGeom>
          <a:noFill/>
        </p:spPr>
        <p:txBody>
          <a:bodyPr wrap="square" rtlCol="0">
            <a:spAutoFit/>
          </a:bodyPr>
          <a:lstStyle/>
          <a:p>
            <a:pPr algn="ctr"/>
            <a:r>
              <a:rPr lang="ru-RU" sz="2400" dirty="0" smtClean="0"/>
              <a:t>Группы сформированной </a:t>
            </a:r>
            <a:r>
              <a:rPr lang="ru-RU" sz="2400" dirty="0"/>
              <a:t>на основе </a:t>
            </a:r>
            <a:r>
              <a:rPr lang="ru-RU" sz="2400" dirty="0" smtClean="0"/>
              <a:t>результатов ЕГЭ и первой сессии</a:t>
            </a:r>
            <a:endParaRPr lang="ru-RU" sz="2400" dirty="0"/>
          </a:p>
        </p:txBody>
      </p:sp>
      <p:sp>
        <p:nvSpPr>
          <p:cNvPr id="9" name="TextBox 8"/>
          <p:cNvSpPr txBox="1"/>
          <p:nvPr/>
        </p:nvSpPr>
        <p:spPr>
          <a:xfrm>
            <a:off x="2276669" y="1666785"/>
            <a:ext cx="1936743" cy="461665"/>
          </a:xfrm>
          <a:prstGeom prst="rect">
            <a:avLst/>
          </a:prstGeom>
          <a:noFill/>
        </p:spPr>
        <p:txBody>
          <a:bodyPr wrap="square" rtlCol="0">
            <a:spAutoFit/>
          </a:bodyPr>
          <a:lstStyle/>
          <a:p>
            <a:r>
              <a:rPr lang="ru-RU" sz="2400" dirty="0" smtClean="0"/>
              <a:t>ЕГЭ</a:t>
            </a:r>
            <a:endParaRPr lang="ru-RU" sz="2400" dirty="0"/>
          </a:p>
        </p:txBody>
      </p:sp>
      <p:sp>
        <p:nvSpPr>
          <p:cNvPr id="10" name="TextBox 9"/>
          <p:cNvSpPr txBox="1"/>
          <p:nvPr/>
        </p:nvSpPr>
        <p:spPr>
          <a:xfrm>
            <a:off x="7651102" y="1666785"/>
            <a:ext cx="2461086" cy="461665"/>
          </a:xfrm>
          <a:prstGeom prst="rect">
            <a:avLst/>
          </a:prstGeom>
          <a:noFill/>
        </p:spPr>
        <p:txBody>
          <a:bodyPr wrap="square" rtlCol="0">
            <a:spAutoFit/>
          </a:bodyPr>
          <a:lstStyle/>
          <a:p>
            <a:r>
              <a:rPr lang="ru-RU" sz="2400" dirty="0" smtClean="0"/>
              <a:t>Первая сессия</a:t>
            </a:r>
            <a:endParaRPr lang="ru-RU" sz="2400" dirty="0"/>
          </a:p>
        </p:txBody>
      </p:sp>
      <p:pic>
        <p:nvPicPr>
          <p:cNvPr id="5" name="Рисунок 4"/>
          <p:cNvPicPr>
            <a:picLocks noChangeAspect="1"/>
          </p:cNvPicPr>
          <p:nvPr/>
        </p:nvPicPr>
        <p:blipFill>
          <a:blip r:embed="rId3"/>
          <a:stretch>
            <a:fillRect/>
          </a:stretch>
        </p:blipFill>
        <p:spPr>
          <a:xfrm>
            <a:off x="436747" y="2193151"/>
            <a:ext cx="5616585" cy="3576033"/>
          </a:xfrm>
          <a:prstGeom prst="rect">
            <a:avLst/>
          </a:prstGeom>
        </p:spPr>
      </p:pic>
      <p:pic>
        <p:nvPicPr>
          <p:cNvPr id="3" name="Рисунок 2"/>
          <p:cNvPicPr>
            <a:picLocks noChangeAspect="1"/>
          </p:cNvPicPr>
          <p:nvPr/>
        </p:nvPicPr>
        <p:blipFill>
          <a:blip r:embed="rId4"/>
          <a:stretch>
            <a:fillRect/>
          </a:stretch>
        </p:blipFill>
        <p:spPr>
          <a:xfrm>
            <a:off x="6334590" y="2196946"/>
            <a:ext cx="5409732" cy="3576033"/>
          </a:xfrm>
          <a:prstGeom prst="rect">
            <a:avLst/>
          </a:prstGeom>
        </p:spPr>
      </p:pic>
      <p:sp>
        <p:nvSpPr>
          <p:cNvPr id="7" name="TextBox 6"/>
          <p:cNvSpPr txBox="1"/>
          <p:nvPr/>
        </p:nvSpPr>
        <p:spPr>
          <a:xfrm>
            <a:off x="2564297" y="5769184"/>
            <a:ext cx="323878" cy="369332"/>
          </a:xfrm>
          <a:prstGeom prst="rect">
            <a:avLst/>
          </a:prstGeom>
          <a:noFill/>
        </p:spPr>
        <p:txBody>
          <a:bodyPr wrap="square" rtlCol="0">
            <a:spAutoFit/>
          </a:bodyPr>
          <a:lstStyle/>
          <a:p>
            <a:r>
              <a:rPr lang="ru-RU" dirty="0" smtClean="0"/>
              <a:t>А</a:t>
            </a:r>
            <a:endParaRPr lang="ru-RU" dirty="0"/>
          </a:p>
        </p:txBody>
      </p:sp>
      <p:sp>
        <p:nvSpPr>
          <p:cNvPr id="8" name="TextBox 7"/>
          <p:cNvSpPr txBox="1"/>
          <p:nvPr/>
        </p:nvSpPr>
        <p:spPr>
          <a:xfrm>
            <a:off x="8488017" y="5769184"/>
            <a:ext cx="755374" cy="369332"/>
          </a:xfrm>
          <a:prstGeom prst="rect">
            <a:avLst/>
          </a:prstGeom>
          <a:noFill/>
        </p:spPr>
        <p:txBody>
          <a:bodyPr wrap="square" rtlCol="0">
            <a:spAutoFit/>
          </a:bodyPr>
          <a:lstStyle/>
          <a:p>
            <a:r>
              <a:rPr lang="ru-RU" dirty="0" smtClean="0"/>
              <a:t>Б</a:t>
            </a:r>
            <a:endParaRPr lang="ru-RU" dirty="0"/>
          </a:p>
        </p:txBody>
      </p:sp>
    </p:spTree>
    <p:extLst>
      <p:ext uri="{BB962C8B-B14F-4D97-AF65-F5344CB8AC3E}">
        <p14:creationId xmlns:p14="http://schemas.microsoft.com/office/powerpoint/2010/main" val="352979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059" y="950259"/>
            <a:ext cx="9681882" cy="4247317"/>
          </a:xfrm>
          <a:prstGeom prst="rect">
            <a:avLst/>
          </a:prstGeom>
          <a:noFill/>
        </p:spPr>
        <p:txBody>
          <a:bodyPr wrap="square" rtlCol="0">
            <a:spAutoFit/>
          </a:bodyPr>
          <a:lstStyle/>
          <a:p>
            <a:pPr algn="ctr"/>
            <a:r>
              <a:rPr lang="ru-RU" sz="3600" dirty="0" smtClean="0"/>
              <a:t>Выводы:</a:t>
            </a:r>
          </a:p>
          <a:p>
            <a:endParaRPr lang="ru-RU" dirty="0"/>
          </a:p>
          <a:p>
            <a:pPr marL="342900" indent="-342900">
              <a:buFontTx/>
              <a:buAutoNum type="arabicPeriod"/>
            </a:pPr>
            <a:r>
              <a:rPr lang="ru-RU" sz="2400" dirty="0" smtClean="0"/>
              <a:t>Проведенное </a:t>
            </a:r>
            <a:r>
              <a:rPr lang="ru-RU" sz="2400" dirty="0"/>
              <a:t>тестирование показало перспективность оценки успешности студентов </a:t>
            </a:r>
            <a:r>
              <a:rPr lang="ru-RU" sz="2400" dirty="0" smtClean="0"/>
              <a:t>в выборе оптимального </a:t>
            </a:r>
            <a:r>
              <a:rPr lang="ru-RU" sz="2400" dirty="0"/>
              <a:t>ВУЗа, соответствующего </a:t>
            </a:r>
            <a:r>
              <a:rPr lang="ru-RU" sz="2400" dirty="0" smtClean="0"/>
              <a:t>способностям и профилю множественного интеллекта, </a:t>
            </a:r>
            <a:r>
              <a:rPr lang="ru-RU" sz="2400" dirty="0"/>
              <a:t>с помощью программы </a:t>
            </a:r>
            <a:r>
              <a:rPr lang="ru-RU" sz="2400" dirty="0" err="1"/>
              <a:t>ВибраМИ</a:t>
            </a:r>
            <a:r>
              <a:rPr lang="ru-RU" sz="2400" dirty="0"/>
              <a:t>, </a:t>
            </a:r>
            <a:endParaRPr lang="en-US" sz="2400" dirty="0" smtClean="0"/>
          </a:p>
          <a:p>
            <a:pPr marL="342900" indent="-342900">
              <a:buAutoNum type="arabicPeriod"/>
            </a:pPr>
            <a:r>
              <a:rPr lang="ru-RU" sz="2400" dirty="0" smtClean="0"/>
              <a:t>Результаты  </a:t>
            </a:r>
            <a:r>
              <a:rPr lang="ru-RU" sz="2400" dirty="0"/>
              <a:t>ЕГЭ нельзя рассматривать по аналогии </a:t>
            </a:r>
            <a:r>
              <a:rPr lang="ru-RU" sz="2400" dirty="0" smtClean="0"/>
              <a:t>со способностями или как эквивалент профессиональной компетенции в профессиональной самореализации. </a:t>
            </a:r>
          </a:p>
          <a:p>
            <a:pPr marL="342900" indent="-342900">
              <a:buAutoNum type="arabicPeriod"/>
            </a:pPr>
            <a:r>
              <a:rPr lang="ru-RU" sz="2400" dirty="0" smtClean="0"/>
              <a:t>Обучение по профилю специальности частично стирает </a:t>
            </a:r>
            <a:r>
              <a:rPr lang="ru-RU" sz="2400" dirty="0"/>
              <a:t>межгрупповые </a:t>
            </a:r>
            <a:r>
              <a:rPr lang="ru-RU" sz="2400" dirty="0" smtClean="0"/>
              <a:t>отличия</a:t>
            </a:r>
            <a:r>
              <a:rPr lang="en-US" sz="2400" dirty="0" smtClean="0"/>
              <a:t> </a:t>
            </a:r>
            <a:r>
              <a:rPr lang="ru-RU" sz="2400" dirty="0" smtClean="0"/>
              <a:t>по профилю множественного интеллекта.</a:t>
            </a:r>
            <a:endParaRPr lang="ru-RU" dirty="0"/>
          </a:p>
        </p:txBody>
      </p:sp>
    </p:spTree>
    <p:extLst>
      <p:ext uri="{BB962C8B-B14F-4D97-AF65-F5344CB8AC3E}">
        <p14:creationId xmlns:p14="http://schemas.microsoft.com/office/powerpoint/2010/main" val="578075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5059" y="950259"/>
            <a:ext cx="9681882" cy="3662541"/>
          </a:xfrm>
          <a:prstGeom prst="rect">
            <a:avLst/>
          </a:prstGeom>
          <a:noFill/>
        </p:spPr>
        <p:txBody>
          <a:bodyPr wrap="square" rtlCol="0">
            <a:spAutoFit/>
          </a:bodyPr>
          <a:lstStyle/>
          <a:p>
            <a:pPr algn="ctr"/>
            <a:r>
              <a:rPr lang="ru-RU" altLang="ru-RU" sz="4000" dirty="0" smtClean="0">
                <a:solidFill>
                  <a:srgbClr val="C00000"/>
                </a:solidFill>
                <a:effectLst>
                  <a:outerShdw blurRad="38100" dist="38100" dir="2700000" algn="tl">
                    <a:srgbClr val="000000">
                      <a:alpha val="43137"/>
                    </a:srgbClr>
                  </a:outerShdw>
                </a:effectLst>
              </a:rPr>
              <a:t>Спасибо за внимание!</a:t>
            </a:r>
          </a:p>
          <a:p>
            <a:pPr>
              <a:defRPr/>
            </a:pPr>
            <a:endParaRPr lang="ru-RU" sz="2800" dirty="0">
              <a:solidFill>
                <a:srgbClr val="002060"/>
              </a:solidFill>
              <a:effectLst>
                <a:outerShdw blurRad="38100" dist="38100" dir="2700000" algn="tl">
                  <a:srgbClr val="000000">
                    <a:alpha val="43137"/>
                  </a:srgbClr>
                </a:outerShdw>
              </a:effectLst>
            </a:endParaRPr>
          </a:p>
          <a:p>
            <a:pPr algn="ctr">
              <a:defRPr/>
            </a:pPr>
            <a:r>
              <a:rPr lang="ru-RU" sz="2800" dirty="0">
                <a:latin typeface="Arial" panose="020B0604020202020204" pitchFamily="34" charset="0"/>
                <a:cs typeface="Arial" panose="020B0604020202020204" pitchFamily="34" charset="0"/>
              </a:rPr>
              <a:t>Николаенко </a:t>
            </a:r>
            <a:r>
              <a:rPr lang="ru-RU" sz="2800" dirty="0" smtClean="0">
                <a:latin typeface="Arial" panose="020B0604020202020204" pitchFamily="34" charset="0"/>
                <a:cs typeface="Arial" panose="020B0604020202020204" pitchFamily="34" charset="0"/>
              </a:rPr>
              <a:t>Яна Николаевна, </a:t>
            </a:r>
          </a:p>
          <a:p>
            <a:pPr algn="ctr">
              <a:defRPr/>
            </a:pPr>
            <a:r>
              <a:rPr lang="ru-RU" sz="2000" dirty="0" smtClean="0">
                <a:latin typeface="Arial" panose="020B0604020202020204" pitchFamily="34" charset="0"/>
                <a:cs typeface="Arial" panose="020B0604020202020204" pitchFamily="34" charset="0"/>
              </a:rPr>
              <a:t>кандидат психологических наук</a:t>
            </a:r>
            <a:endParaRPr lang="ru-RU" sz="2000" dirty="0">
              <a:latin typeface="Arial" panose="020B0604020202020204" pitchFamily="34" charset="0"/>
              <a:cs typeface="Arial" panose="020B0604020202020204" pitchFamily="34" charset="0"/>
            </a:endParaRPr>
          </a:p>
          <a:p>
            <a:pPr algn="ctr"/>
            <a:r>
              <a:rPr lang="en-US" dirty="0" smtClean="0"/>
              <a:t>nikolaenko@elsys.ru</a:t>
            </a:r>
            <a:r>
              <a:rPr lang="en-US" dirty="0"/>
              <a:t> </a:t>
            </a:r>
            <a:endParaRPr lang="ru-RU" dirty="0" smtClean="0"/>
          </a:p>
          <a:p>
            <a:pPr algn="ctr"/>
            <a:r>
              <a:rPr lang="en-US" altLang="ru-RU" sz="4000" b="1" dirty="0">
                <a:solidFill>
                  <a:schemeClr val="accent2"/>
                </a:solidFill>
              </a:rPr>
              <a:t> </a:t>
            </a:r>
            <a:r>
              <a:rPr lang="en-US" altLang="ru-RU" sz="2800" b="1" dirty="0">
                <a:solidFill>
                  <a:srgbClr val="C00000"/>
                </a:solidFill>
              </a:rPr>
              <a:t>www.elsys.ru</a:t>
            </a:r>
            <a:r>
              <a:rPr lang="en-US" altLang="ru-RU" sz="2800" dirty="0">
                <a:solidFill>
                  <a:srgbClr val="C00000"/>
                </a:solidFill>
              </a:rPr>
              <a:t>  </a:t>
            </a:r>
          </a:p>
          <a:p>
            <a:pPr algn="ctr"/>
            <a:r>
              <a:rPr lang="en-US" altLang="ru-RU" sz="2800" b="1" dirty="0">
                <a:solidFill>
                  <a:srgbClr val="C00000"/>
                </a:solidFill>
              </a:rPr>
              <a:t>  </a:t>
            </a:r>
            <a:r>
              <a:rPr lang="en-US" altLang="ru-RU" sz="3200" b="1" dirty="0">
                <a:solidFill>
                  <a:srgbClr val="C00000"/>
                </a:solidFill>
              </a:rPr>
              <a:t>www.psymaker.com</a:t>
            </a:r>
            <a:endParaRPr lang="ru-RU" sz="2800" dirty="0">
              <a:solidFill>
                <a:srgbClr val="C00000"/>
              </a:solidFill>
            </a:endParaRPr>
          </a:p>
          <a:p>
            <a:endParaRPr lang="ru-RU" dirty="0"/>
          </a:p>
        </p:txBody>
      </p:sp>
    </p:spTree>
    <p:extLst>
      <p:ext uri="{BB962C8B-B14F-4D97-AF65-F5344CB8AC3E}">
        <p14:creationId xmlns:p14="http://schemas.microsoft.com/office/powerpoint/2010/main" val="192874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6" y="342900"/>
            <a:ext cx="10330869" cy="523220"/>
          </a:xfrm>
          <a:prstGeom prst="rect">
            <a:avLst/>
          </a:prstGeom>
          <a:noFill/>
        </p:spPr>
        <p:txBody>
          <a:bodyPr wrap="square" rtlCol="0">
            <a:spAutoFit/>
          </a:bodyPr>
          <a:lstStyle/>
          <a:p>
            <a:r>
              <a:rPr lang="ru-RU" sz="2800" dirty="0" smtClean="0">
                <a:solidFill>
                  <a:srgbClr val="FF0000"/>
                </a:solidFill>
              </a:rPr>
              <a:t>ПРОФЕССИОНАЛЬНЫЙ ВЫБОР И ПРОФОРИЕНТАЦИЯ</a:t>
            </a:r>
            <a:endParaRPr lang="ru-RU" sz="2800" dirty="0">
              <a:solidFill>
                <a:srgbClr val="FF0000"/>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363" y="911181"/>
            <a:ext cx="8358186" cy="3473219"/>
          </a:xfrm>
          <a:prstGeom prst="rect">
            <a:avLst/>
          </a:prstGeom>
        </p:spPr>
      </p:pic>
      <p:sp>
        <p:nvSpPr>
          <p:cNvPr id="4" name="TextBox 3"/>
          <p:cNvSpPr txBox="1"/>
          <p:nvPr/>
        </p:nvSpPr>
        <p:spPr>
          <a:xfrm flipH="1">
            <a:off x="1413455" y="4557714"/>
            <a:ext cx="8702094" cy="1569660"/>
          </a:xfrm>
          <a:prstGeom prst="rect">
            <a:avLst/>
          </a:prstGeom>
          <a:noFill/>
        </p:spPr>
        <p:txBody>
          <a:bodyPr wrap="square" rtlCol="0">
            <a:spAutoFit/>
          </a:bodyPr>
          <a:lstStyle/>
          <a:p>
            <a:pPr algn="just"/>
            <a:r>
              <a:rPr lang="ru-RU" sz="2400" dirty="0" smtClean="0"/>
              <a:t>Способности </a:t>
            </a:r>
            <a:r>
              <a:rPr lang="ru-RU" sz="2400" dirty="0"/>
              <a:t>- </a:t>
            </a:r>
            <a:r>
              <a:rPr lang="ru-RU" sz="2400" dirty="0" smtClean="0"/>
              <a:t>есть </a:t>
            </a:r>
            <a:r>
              <a:rPr lang="ru-RU" sz="2400" dirty="0"/>
              <a:t>индивидуально-психологические особенности личности, возможность человека успешно выполнять тот или иной вид деятельности при минимальном расходе внутренних </a:t>
            </a:r>
            <a:r>
              <a:rPr lang="ru-RU" sz="2400" dirty="0" smtClean="0"/>
              <a:t>ресурсов и времени</a:t>
            </a:r>
            <a:endParaRPr lang="ru-RU" sz="2400" dirty="0"/>
          </a:p>
        </p:txBody>
      </p:sp>
    </p:spTree>
    <p:extLst>
      <p:ext uri="{BB962C8B-B14F-4D97-AF65-F5344CB8AC3E}">
        <p14:creationId xmlns:p14="http://schemas.microsoft.com/office/powerpoint/2010/main" val="227309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31576" y="645459"/>
            <a:ext cx="9027459" cy="861774"/>
          </a:xfrm>
          <a:prstGeom prst="rect">
            <a:avLst/>
          </a:prstGeom>
          <a:noFill/>
        </p:spPr>
        <p:txBody>
          <a:bodyPr wrap="square" rtlCol="0">
            <a:spAutoFit/>
          </a:bodyPr>
          <a:lstStyle/>
          <a:p>
            <a:pPr algn="ctr"/>
            <a:r>
              <a:rPr lang="ru-RU" sz="3200" dirty="0" smtClean="0">
                <a:solidFill>
                  <a:srgbClr val="C00000"/>
                </a:solidFill>
              </a:rPr>
              <a:t>Единый Государственный Экзамен (ЕГЭ)</a:t>
            </a:r>
            <a:endParaRPr lang="ru-RU" sz="3200" dirty="0">
              <a:solidFill>
                <a:srgbClr val="C00000"/>
              </a:solidFill>
            </a:endParaRPr>
          </a:p>
          <a:p>
            <a:endParaRPr lang="ru-RU" dirty="0"/>
          </a:p>
        </p:txBody>
      </p:sp>
      <p:sp>
        <p:nvSpPr>
          <p:cNvPr id="2" name="TextBox 1"/>
          <p:cNvSpPr txBox="1"/>
          <p:nvPr/>
        </p:nvSpPr>
        <p:spPr>
          <a:xfrm>
            <a:off x="699247" y="1290918"/>
            <a:ext cx="4661647" cy="1384995"/>
          </a:xfrm>
          <a:prstGeom prst="rect">
            <a:avLst/>
          </a:prstGeom>
          <a:noFill/>
        </p:spPr>
        <p:txBody>
          <a:bodyPr wrap="square" rtlCol="0">
            <a:spAutoFit/>
          </a:bodyPr>
          <a:lstStyle/>
          <a:p>
            <a:r>
              <a:rPr lang="ru-RU" sz="2800" dirty="0" smtClean="0"/>
              <a:t>ЕГЭ и проблема соответствия способностей выбранной специальности …</a:t>
            </a:r>
            <a:endParaRPr lang="ru-RU" sz="28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47" y="2886635"/>
            <a:ext cx="7482166" cy="3325407"/>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7579" y="1507233"/>
            <a:ext cx="4854444" cy="3640833"/>
          </a:xfrm>
          <a:prstGeom prst="rect">
            <a:avLst/>
          </a:prstGeom>
        </p:spPr>
      </p:pic>
    </p:spTree>
    <p:extLst>
      <p:ext uri="{BB962C8B-B14F-4D97-AF65-F5344CB8AC3E}">
        <p14:creationId xmlns:p14="http://schemas.microsoft.com/office/powerpoint/2010/main" val="242095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979590143"/>
              </p:ext>
            </p:extLst>
          </p:nvPr>
        </p:nvGraphicFramePr>
        <p:xfrm>
          <a:off x="2032000" y="1882588"/>
          <a:ext cx="8128000" cy="1371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87112979"/>
                    </a:ext>
                  </a:extLst>
                </a:gridCol>
                <a:gridCol w="4064000">
                  <a:extLst>
                    <a:ext uri="{9D8B030D-6E8A-4147-A177-3AD203B41FA5}">
                      <a16:colId xmlns:a16="http://schemas.microsoft.com/office/drawing/2014/main" val="962950288"/>
                    </a:ext>
                  </a:extLst>
                </a:gridCol>
              </a:tblGrid>
              <a:tr h="325717">
                <a:tc>
                  <a:txBody>
                    <a:bodyPr/>
                    <a:lstStyle/>
                    <a:p>
                      <a:r>
                        <a:rPr lang="ru-RU" sz="2400" dirty="0" smtClean="0"/>
                        <a:t>СПЕЦИАЛИЗАЦИЯ</a:t>
                      </a:r>
                      <a:endParaRPr lang="ru-RU" sz="2400" dirty="0"/>
                    </a:p>
                  </a:txBody>
                  <a:tcPr/>
                </a:tc>
                <a:tc>
                  <a:txBody>
                    <a:bodyPr/>
                    <a:lstStyle/>
                    <a:p>
                      <a:r>
                        <a:rPr lang="ru-RU" sz="2400" dirty="0" smtClean="0"/>
                        <a:t>КОЛИЧЕСТВО</a:t>
                      </a:r>
                      <a:r>
                        <a:rPr lang="ru-RU" sz="2400" baseline="0" dirty="0" smtClean="0"/>
                        <a:t> СТУДЕНТОВ</a:t>
                      </a:r>
                      <a:endParaRPr lang="ru-RU" sz="2400" dirty="0"/>
                    </a:p>
                  </a:txBody>
                  <a:tcPr/>
                </a:tc>
                <a:extLst>
                  <a:ext uri="{0D108BD9-81ED-4DB2-BD59-A6C34878D82A}">
                    <a16:rowId xmlns:a16="http://schemas.microsoft.com/office/drawing/2014/main" val="3496044683"/>
                  </a:ext>
                </a:extLst>
              </a:tr>
              <a:tr h="325717">
                <a:tc>
                  <a:txBody>
                    <a:bodyPr/>
                    <a:lstStyle/>
                    <a:p>
                      <a:r>
                        <a:rPr lang="ru-RU" sz="2400" dirty="0" smtClean="0"/>
                        <a:t>САПР</a:t>
                      </a:r>
                      <a:endParaRPr lang="ru-RU" sz="2400" dirty="0"/>
                    </a:p>
                  </a:txBody>
                  <a:tcPr/>
                </a:tc>
                <a:tc>
                  <a:txBody>
                    <a:bodyPr/>
                    <a:lstStyle/>
                    <a:p>
                      <a:r>
                        <a:rPr lang="ru-RU" sz="2400" dirty="0" smtClean="0"/>
                        <a:t>52</a:t>
                      </a:r>
                      <a:endParaRPr lang="ru-RU" sz="2400" dirty="0"/>
                    </a:p>
                  </a:txBody>
                  <a:tcPr/>
                </a:tc>
                <a:extLst>
                  <a:ext uri="{0D108BD9-81ED-4DB2-BD59-A6C34878D82A}">
                    <a16:rowId xmlns:a16="http://schemas.microsoft.com/office/drawing/2014/main" val="4035005747"/>
                  </a:ext>
                </a:extLst>
              </a:tr>
              <a:tr h="325717">
                <a:tc>
                  <a:txBody>
                    <a:bodyPr/>
                    <a:lstStyle/>
                    <a:p>
                      <a:r>
                        <a:rPr lang="ru-RU" sz="2400" dirty="0" smtClean="0"/>
                        <a:t>ВТ</a:t>
                      </a:r>
                      <a:endParaRPr lang="ru-RU" sz="2400" dirty="0"/>
                    </a:p>
                  </a:txBody>
                  <a:tcPr/>
                </a:tc>
                <a:tc>
                  <a:txBody>
                    <a:bodyPr/>
                    <a:lstStyle/>
                    <a:p>
                      <a:r>
                        <a:rPr lang="ru-RU" sz="2400" dirty="0" smtClean="0"/>
                        <a:t>109</a:t>
                      </a:r>
                      <a:endParaRPr lang="ru-RU" sz="2400" dirty="0"/>
                    </a:p>
                  </a:txBody>
                  <a:tcPr/>
                </a:tc>
                <a:extLst>
                  <a:ext uri="{0D108BD9-81ED-4DB2-BD59-A6C34878D82A}">
                    <a16:rowId xmlns:a16="http://schemas.microsoft.com/office/drawing/2014/main" val="4161819989"/>
                  </a:ext>
                </a:extLst>
              </a:tr>
            </a:tbl>
          </a:graphicData>
        </a:graphic>
      </p:graphicFrame>
      <p:sp>
        <p:nvSpPr>
          <p:cNvPr id="7" name="TextBox 6"/>
          <p:cNvSpPr txBox="1"/>
          <p:nvPr/>
        </p:nvSpPr>
        <p:spPr>
          <a:xfrm>
            <a:off x="1631576" y="645459"/>
            <a:ext cx="9027459" cy="800219"/>
          </a:xfrm>
          <a:prstGeom prst="rect">
            <a:avLst/>
          </a:prstGeom>
          <a:noFill/>
        </p:spPr>
        <p:txBody>
          <a:bodyPr wrap="square" rtlCol="0">
            <a:spAutoFit/>
          </a:bodyPr>
          <a:lstStyle/>
          <a:p>
            <a:pPr algn="ctr"/>
            <a:r>
              <a:rPr lang="ru-RU" sz="2800" dirty="0" smtClean="0">
                <a:solidFill>
                  <a:srgbClr val="C00000"/>
                </a:solidFill>
              </a:rPr>
              <a:t>ФКТИ ЛЭТИ, 1 курс</a:t>
            </a:r>
            <a:endParaRPr lang="ru-RU" sz="2800" dirty="0">
              <a:solidFill>
                <a:srgbClr val="C00000"/>
              </a:solidFill>
            </a:endParaRPr>
          </a:p>
          <a:p>
            <a:endParaRPr lang="ru-RU" dirty="0"/>
          </a:p>
        </p:txBody>
      </p:sp>
      <p:sp>
        <p:nvSpPr>
          <p:cNvPr id="8" name="TextBox 7"/>
          <p:cNvSpPr txBox="1"/>
          <p:nvPr/>
        </p:nvSpPr>
        <p:spPr>
          <a:xfrm flipH="1">
            <a:off x="2032000" y="3944471"/>
            <a:ext cx="8367059" cy="646331"/>
          </a:xfrm>
          <a:prstGeom prst="rect">
            <a:avLst/>
          </a:prstGeom>
          <a:noFill/>
        </p:spPr>
        <p:txBody>
          <a:bodyPr wrap="square" rtlCol="0">
            <a:spAutoFit/>
          </a:bodyPr>
          <a:lstStyle/>
          <a:p>
            <a:r>
              <a:rPr lang="ru-RU" dirty="0" smtClean="0"/>
              <a:t>* САПР - </a:t>
            </a:r>
            <a:r>
              <a:rPr lang="ru-RU" dirty="0"/>
              <a:t>Системы автоматизированного </a:t>
            </a:r>
            <a:r>
              <a:rPr lang="ru-RU" dirty="0" smtClean="0"/>
              <a:t>проектирования</a:t>
            </a:r>
          </a:p>
          <a:p>
            <a:r>
              <a:rPr lang="ru-RU" dirty="0" smtClean="0"/>
              <a:t>   ВТ – вычислительная техника</a:t>
            </a:r>
            <a:endParaRPr lang="ru-RU" dirty="0"/>
          </a:p>
        </p:txBody>
      </p:sp>
    </p:spTree>
    <p:extLst>
      <p:ext uri="{BB962C8B-B14F-4D97-AF65-F5344CB8AC3E}">
        <p14:creationId xmlns:p14="http://schemas.microsoft.com/office/powerpoint/2010/main" val="85723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904738965"/>
              </p:ext>
            </p:extLst>
          </p:nvPr>
        </p:nvGraphicFramePr>
        <p:xfrm>
          <a:off x="1721225" y="1615618"/>
          <a:ext cx="8767482" cy="2238451"/>
        </p:xfrm>
        <a:graphic>
          <a:graphicData uri="http://schemas.openxmlformats.org/drawingml/2006/table">
            <a:tbl>
              <a:tblPr firstRow="1" bandRow="1">
                <a:tableStyleId>{5C22544A-7EE6-4342-B048-85BDC9FD1C3A}</a:tableStyleId>
              </a:tblPr>
              <a:tblGrid>
                <a:gridCol w="6151540">
                  <a:extLst>
                    <a:ext uri="{9D8B030D-6E8A-4147-A177-3AD203B41FA5}">
                      <a16:colId xmlns:a16="http://schemas.microsoft.com/office/drawing/2014/main" val="451677898"/>
                    </a:ext>
                  </a:extLst>
                </a:gridCol>
                <a:gridCol w="2615942">
                  <a:extLst>
                    <a:ext uri="{9D8B030D-6E8A-4147-A177-3AD203B41FA5}">
                      <a16:colId xmlns:a16="http://schemas.microsoft.com/office/drawing/2014/main" val="4237096320"/>
                    </a:ext>
                  </a:extLst>
                </a:gridCol>
              </a:tblGrid>
              <a:tr h="839419">
                <a:tc>
                  <a:txBody>
                    <a:bodyPr/>
                    <a:lstStyle/>
                    <a:p>
                      <a:r>
                        <a:rPr lang="ru-RU" sz="2400" dirty="0" smtClean="0"/>
                        <a:t>ГРУППА</a:t>
                      </a:r>
                      <a:endParaRPr lang="ru-RU" sz="2400" dirty="0"/>
                    </a:p>
                  </a:txBody>
                  <a:tcPr/>
                </a:tc>
                <a:tc>
                  <a:txBody>
                    <a:bodyPr/>
                    <a:lstStyle/>
                    <a:p>
                      <a:r>
                        <a:rPr lang="ru-RU" sz="2400" dirty="0" smtClean="0"/>
                        <a:t>КОЛИЧЕСТВО</a:t>
                      </a:r>
                      <a:r>
                        <a:rPr lang="ru-RU" sz="2400" baseline="0" dirty="0" smtClean="0"/>
                        <a:t> СТУДЕНТОВ</a:t>
                      </a:r>
                      <a:endParaRPr lang="ru-RU" sz="2400" dirty="0"/>
                    </a:p>
                  </a:txBody>
                  <a:tcPr/>
                </a:tc>
                <a:extLst>
                  <a:ext uri="{0D108BD9-81ED-4DB2-BD59-A6C34878D82A}">
                    <a16:rowId xmlns:a16="http://schemas.microsoft.com/office/drawing/2014/main" val="224755309"/>
                  </a:ext>
                </a:extLst>
              </a:tr>
              <a:tr h="466344">
                <a:tc>
                  <a:txBody>
                    <a:bodyPr/>
                    <a:lstStyle/>
                    <a:p>
                      <a:r>
                        <a:rPr lang="ru-RU" sz="2400" dirty="0" smtClean="0"/>
                        <a:t>1</a:t>
                      </a:r>
                      <a:r>
                        <a:rPr lang="ru-RU" sz="2400" baseline="0" dirty="0" smtClean="0"/>
                        <a:t>  наименее успешные студенты</a:t>
                      </a:r>
                      <a:endParaRPr lang="ru-RU" sz="2400" dirty="0"/>
                    </a:p>
                  </a:txBody>
                  <a:tcPr/>
                </a:tc>
                <a:tc>
                  <a:txBody>
                    <a:bodyPr/>
                    <a:lstStyle/>
                    <a:p>
                      <a:r>
                        <a:rPr lang="ru-RU" sz="2400" dirty="0" smtClean="0"/>
                        <a:t>52</a:t>
                      </a:r>
                      <a:endParaRPr lang="ru-RU" sz="2400" dirty="0"/>
                    </a:p>
                  </a:txBody>
                  <a:tcPr/>
                </a:tc>
                <a:extLst>
                  <a:ext uri="{0D108BD9-81ED-4DB2-BD59-A6C34878D82A}">
                    <a16:rowId xmlns:a16="http://schemas.microsoft.com/office/drawing/2014/main" val="1097394249"/>
                  </a:ext>
                </a:extLst>
              </a:tr>
              <a:tr h="466344">
                <a:tc>
                  <a:txBody>
                    <a:bodyPr/>
                    <a:lstStyle/>
                    <a:p>
                      <a:r>
                        <a:rPr lang="ru-RU" sz="2400" dirty="0" smtClean="0"/>
                        <a:t>2  студенты, со средней успеваемостью</a:t>
                      </a:r>
                      <a:endParaRPr lang="ru-RU" sz="2400" dirty="0"/>
                    </a:p>
                  </a:txBody>
                  <a:tcPr/>
                </a:tc>
                <a:tc>
                  <a:txBody>
                    <a:bodyPr/>
                    <a:lstStyle/>
                    <a:p>
                      <a:r>
                        <a:rPr lang="ru-RU" sz="2400" dirty="0" smtClean="0"/>
                        <a:t>109</a:t>
                      </a:r>
                      <a:endParaRPr lang="ru-RU" sz="2400" dirty="0"/>
                    </a:p>
                  </a:txBody>
                  <a:tcPr/>
                </a:tc>
                <a:extLst>
                  <a:ext uri="{0D108BD9-81ED-4DB2-BD59-A6C34878D82A}">
                    <a16:rowId xmlns:a16="http://schemas.microsoft.com/office/drawing/2014/main" val="4096106963"/>
                  </a:ext>
                </a:extLst>
              </a:tr>
              <a:tr h="466344">
                <a:tc>
                  <a:txBody>
                    <a:bodyPr/>
                    <a:lstStyle/>
                    <a:p>
                      <a:r>
                        <a:rPr lang="ru-RU" sz="2400" dirty="0" smtClean="0"/>
                        <a:t>3  наиболее успешные студенты</a:t>
                      </a:r>
                      <a:endParaRPr lang="ru-RU" sz="2400" dirty="0"/>
                    </a:p>
                  </a:txBody>
                  <a:tcPr/>
                </a:tc>
                <a:tc>
                  <a:txBody>
                    <a:bodyPr/>
                    <a:lstStyle/>
                    <a:p>
                      <a:r>
                        <a:rPr lang="ru-RU" sz="2400" dirty="0" smtClean="0"/>
                        <a:t>28</a:t>
                      </a:r>
                      <a:endParaRPr lang="ru-RU" sz="2400" dirty="0"/>
                    </a:p>
                  </a:txBody>
                  <a:tcPr/>
                </a:tc>
                <a:extLst>
                  <a:ext uri="{0D108BD9-81ED-4DB2-BD59-A6C34878D82A}">
                    <a16:rowId xmlns:a16="http://schemas.microsoft.com/office/drawing/2014/main" val="1293807741"/>
                  </a:ext>
                </a:extLst>
              </a:tr>
            </a:tbl>
          </a:graphicData>
        </a:graphic>
      </p:graphicFrame>
      <p:sp>
        <p:nvSpPr>
          <p:cNvPr id="7" name="TextBox 6"/>
          <p:cNvSpPr txBox="1"/>
          <p:nvPr/>
        </p:nvSpPr>
        <p:spPr>
          <a:xfrm flipH="1">
            <a:off x="1308846" y="609600"/>
            <a:ext cx="9861171" cy="523220"/>
          </a:xfrm>
          <a:prstGeom prst="rect">
            <a:avLst/>
          </a:prstGeom>
          <a:noFill/>
        </p:spPr>
        <p:txBody>
          <a:bodyPr wrap="square" rtlCol="0">
            <a:spAutoFit/>
          </a:bodyPr>
          <a:lstStyle/>
          <a:p>
            <a:r>
              <a:rPr lang="ru-RU" sz="2800" dirty="0" smtClean="0">
                <a:solidFill>
                  <a:srgbClr val="C00000"/>
                </a:solidFill>
              </a:rPr>
              <a:t>Комплектование групп, по итогам успеваемости (1-я сессия)</a:t>
            </a:r>
            <a:endParaRPr lang="ru-RU" sz="2800" dirty="0">
              <a:solidFill>
                <a:srgbClr val="C00000"/>
              </a:solidFill>
            </a:endParaRPr>
          </a:p>
        </p:txBody>
      </p:sp>
    </p:spTree>
    <p:extLst>
      <p:ext uri="{BB962C8B-B14F-4D97-AF65-F5344CB8AC3E}">
        <p14:creationId xmlns:p14="http://schemas.microsoft.com/office/powerpoint/2010/main" val="1931008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3" y="251013"/>
            <a:ext cx="10330869" cy="954107"/>
          </a:xfrm>
          <a:prstGeom prst="rect">
            <a:avLst/>
          </a:prstGeom>
          <a:noFill/>
        </p:spPr>
        <p:txBody>
          <a:bodyPr wrap="square" rtlCol="0">
            <a:spAutoFit/>
          </a:bodyPr>
          <a:lstStyle/>
          <a:p>
            <a:pPr algn="ctr"/>
            <a:r>
              <a:rPr lang="ru-RU" sz="2800" dirty="0">
                <a:solidFill>
                  <a:srgbClr val="C00000"/>
                </a:solidFill>
              </a:rPr>
              <a:t>Сравнительный анализ профиля множественного интеллекта по результатам ЕГЭ и первой сессии</a:t>
            </a:r>
          </a:p>
        </p:txBody>
      </p:sp>
      <p:pic>
        <p:nvPicPr>
          <p:cNvPr id="3" name="Рисунок 2"/>
          <p:cNvPicPr>
            <a:picLocks noChangeAspect="1"/>
          </p:cNvPicPr>
          <p:nvPr/>
        </p:nvPicPr>
        <p:blipFill>
          <a:blip r:embed="rId3"/>
          <a:stretch>
            <a:fillRect/>
          </a:stretch>
        </p:blipFill>
        <p:spPr>
          <a:xfrm>
            <a:off x="2130629" y="1422378"/>
            <a:ext cx="8642534" cy="4755165"/>
          </a:xfrm>
          <a:prstGeom prst="rect">
            <a:avLst/>
          </a:prstGeom>
        </p:spPr>
      </p:pic>
    </p:spTree>
    <p:extLst>
      <p:ext uri="{BB962C8B-B14F-4D97-AF65-F5344CB8AC3E}">
        <p14:creationId xmlns:p14="http://schemas.microsoft.com/office/powerpoint/2010/main" val="745092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3" y="251013"/>
            <a:ext cx="10330869" cy="954107"/>
          </a:xfrm>
          <a:prstGeom prst="rect">
            <a:avLst/>
          </a:prstGeom>
          <a:noFill/>
        </p:spPr>
        <p:txBody>
          <a:bodyPr wrap="square" rtlCol="0">
            <a:spAutoFit/>
          </a:bodyPr>
          <a:lstStyle/>
          <a:p>
            <a:pPr algn="ctr"/>
            <a:r>
              <a:rPr lang="ru-RU" sz="2800" dirty="0">
                <a:solidFill>
                  <a:srgbClr val="C00000"/>
                </a:solidFill>
              </a:rPr>
              <a:t>Сравнительный анализ профиля множественного интеллекта по результатам ЕГЭ и первой сессии</a:t>
            </a:r>
          </a:p>
        </p:txBody>
      </p:sp>
      <p:sp>
        <p:nvSpPr>
          <p:cNvPr id="4" name="TextBox 3"/>
          <p:cNvSpPr txBox="1"/>
          <p:nvPr/>
        </p:nvSpPr>
        <p:spPr>
          <a:xfrm>
            <a:off x="1255058" y="1205120"/>
            <a:ext cx="10489263" cy="830997"/>
          </a:xfrm>
          <a:prstGeom prst="rect">
            <a:avLst/>
          </a:prstGeom>
          <a:noFill/>
        </p:spPr>
        <p:txBody>
          <a:bodyPr wrap="square" rtlCol="0">
            <a:spAutoFit/>
          </a:bodyPr>
          <a:lstStyle/>
          <a:p>
            <a:r>
              <a:rPr lang="ru-RU" sz="2400" dirty="0"/>
              <a:t>Общий профиль МИ в группе № </a:t>
            </a:r>
            <a:r>
              <a:rPr lang="ru-RU" sz="2400" dirty="0" smtClean="0"/>
              <a:t>1:  наименее успешные студенты. Группы сформированной </a:t>
            </a:r>
            <a:r>
              <a:rPr lang="ru-RU" sz="2400" dirty="0"/>
              <a:t>на основе ЕГЭ </a:t>
            </a:r>
            <a:r>
              <a:rPr lang="ru-RU" sz="2400" dirty="0" smtClean="0"/>
              <a:t> и первой сессии</a:t>
            </a:r>
            <a:endParaRPr lang="ru-RU" sz="2400" dirty="0"/>
          </a:p>
        </p:txBody>
      </p:sp>
      <p:pic>
        <p:nvPicPr>
          <p:cNvPr id="5" name="Рисунок 4"/>
          <p:cNvPicPr>
            <a:picLocks noChangeAspect="1"/>
          </p:cNvPicPr>
          <p:nvPr/>
        </p:nvPicPr>
        <p:blipFill>
          <a:blip r:embed="rId3"/>
          <a:stretch>
            <a:fillRect/>
          </a:stretch>
        </p:blipFill>
        <p:spPr>
          <a:xfrm>
            <a:off x="340659" y="2150948"/>
            <a:ext cx="11689976" cy="4368738"/>
          </a:xfrm>
          <a:prstGeom prst="rect">
            <a:avLst/>
          </a:prstGeom>
        </p:spPr>
      </p:pic>
      <p:sp>
        <p:nvSpPr>
          <p:cNvPr id="7" name="TextBox 6"/>
          <p:cNvSpPr txBox="1"/>
          <p:nvPr/>
        </p:nvSpPr>
        <p:spPr>
          <a:xfrm>
            <a:off x="2868706" y="2528047"/>
            <a:ext cx="770965" cy="461665"/>
          </a:xfrm>
          <a:prstGeom prst="rect">
            <a:avLst/>
          </a:prstGeom>
          <a:noFill/>
        </p:spPr>
        <p:txBody>
          <a:bodyPr wrap="square" rtlCol="0">
            <a:spAutoFit/>
          </a:bodyPr>
          <a:lstStyle/>
          <a:p>
            <a:r>
              <a:rPr lang="ru-RU" sz="2400" dirty="0" smtClean="0"/>
              <a:t>ЕГЭ</a:t>
            </a:r>
            <a:endParaRPr lang="ru-RU" sz="2400" dirty="0"/>
          </a:p>
        </p:txBody>
      </p:sp>
      <p:sp>
        <p:nvSpPr>
          <p:cNvPr id="8" name="TextBox 7"/>
          <p:cNvSpPr txBox="1"/>
          <p:nvPr/>
        </p:nvSpPr>
        <p:spPr>
          <a:xfrm flipH="1">
            <a:off x="8239458" y="2528047"/>
            <a:ext cx="2356823" cy="461665"/>
          </a:xfrm>
          <a:prstGeom prst="rect">
            <a:avLst/>
          </a:prstGeom>
          <a:noFill/>
        </p:spPr>
        <p:txBody>
          <a:bodyPr wrap="square" rtlCol="0">
            <a:spAutoFit/>
          </a:bodyPr>
          <a:lstStyle/>
          <a:p>
            <a:r>
              <a:rPr lang="ru-RU" sz="2400" dirty="0" smtClean="0"/>
              <a:t>Первая сессия</a:t>
            </a:r>
            <a:endParaRPr lang="ru-RU" sz="2400" dirty="0"/>
          </a:p>
        </p:txBody>
      </p:sp>
    </p:spTree>
    <p:extLst>
      <p:ext uri="{BB962C8B-B14F-4D97-AF65-F5344CB8AC3E}">
        <p14:creationId xmlns:p14="http://schemas.microsoft.com/office/powerpoint/2010/main" val="3016969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3" y="251013"/>
            <a:ext cx="10330869" cy="954107"/>
          </a:xfrm>
          <a:prstGeom prst="rect">
            <a:avLst/>
          </a:prstGeom>
          <a:noFill/>
        </p:spPr>
        <p:txBody>
          <a:bodyPr wrap="square" rtlCol="0">
            <a:spAutoFit/>
          </a:bodyPr>
          <a:lstStyle/>
          <a:p>
            <a:pPr algn="ctr"/>
            <a:r>
              <a:rPr lang="ru-RU" sz="2800" dirty="0">
                <a:solidFill>
                  <a:srgbClr val="C00000"/>
                </a:solidFill>
              </a:rPr>
              <a:t>Сравнительный анализ профиля множественного интеллекта по результатам ЕГЭ и первой сессии</a:t>
            </a:r>
          </a:p>
        </p:txBody>
      </p:sp>
      <p:sp>
        <p:nvSpPr>
          <p:cNvPr id="4" name="TextBox 3"/>
          <p:cNvSpPr txBox="1"/>
          <p:nvPr/>
        </p:nvSpPr>
        <p:spPr>
          <a:xfrm>
            <a:off x="1255058" y="1205120"/>
            <a:ext cx="10489263" cy="830997"/>
          </a:xfrm>
          <a:prstGeom prst="rect">
            <a:avLst/>
          </a:prstGeom>
          <a:noFill/>
        </p:spPr>
        <p:txBody>
          <a:bodyPr wrap="square" rtlCol="0">
            <a:spAutoFit/>
          </a:bodyPr>
          <a:lstStyle/>
          <a:p>
            <a:r>
              <a:rPr lang="ru-RU" sz="2400" dirty="0"/>
              <a:t>Общий профиль МИ в группе № </a:t>
            </a:r>
            <a:r>
              <a:rPr lang="ru-RU" sz="2400" dirty="0" smtClean="0"/>
              <a:t>2:  студенты со средней успеваемостью. Группы сформированной </a:t>
            </a:r>
            <a:r>
              <a:rPr lang="ru-RU" sz="2400" dirty="0"/>
              <a:t>на основе ЕГЭ </a:t>
            </a:r>
            <a:r>
              <a:rPr lang="ru-RU" sz="2400" dirty="0" smtClean="0"/>
              <a:t> и первой сессии</a:t>
            </a:r>
            <a:endParaRPr lang="ru-RU" sz="2400" dirty="0"/>
          </a:p>
        </p:txBody>
      </p:sp>
      <p:pic>
        <p:nvPicPr>
          <p:cNvPr id="3" name="Рисунок 2"/>
          <p:cNvPicPr>
            <a:picLocks noChangeAspect="1"/>
          </p:cNvPicPr>
          <p:nvPr/>
        </p:nvPicPr>
        <p:blipFill>
          <a:blip r:embed="rId3"/>
          <a:stretch>
            <a:fillRect/>
          </a:stretch>
        </p:blipFill>
        <p:spPr>
          <a:xfrm>
            <a:off x="432576" y="2159227"/>
            <a:ext cx="11562757" cy="4285580"/>
          </a:xfrm>
          <a:prstGeom prst="rect">
            <a:avLst/>
          </a:prstGeom>
        </p:spPr>
      </p:pic>
      <p:sp>
        <p:nvSpPr>
          <p:cNvPr id="6" name="TextBox 5"/>
          <p:cNvSpPr txBox="1"/>
          <p:nvPr/>
        </p:nvSpPr>
        <p:spPr>
          <a:xfrm>
            <a:off x="2653553" y="2725272"/>
            <a:ext cx="1183341" cy="461665"/>
          </a:xfrm>
          <a:prstGeom prst="rect">
            <a:avLst/>
          </a:prstGeom>
          <a:noFill/>
        </p:spPr>
        <p:txBody>
          <a:bodyPr wrap="square" rtlCol="0">
            <a:spAutoFit/>
          </a:bodyPr>
          <a:lstStyle/>
          <a:p>
            <a:r>
              <a:rPr lang="ru-RU" sz="2400" dirty="0" smtClean="0"/>
              <a:t>ЕГЭ</a:t>
            </a:r>
            <a:endParaRPr lang="ru-RU" sz="2400" dirty="0"/>
          </a:p>
        </p:txBody>
      </p:sp>
      <p:sp>
        <p:nvSpPr>
          <p:cNvPr id="9" name="TextBox 8"/>
          <p:cNvSpPr txBox="1"/>
          <p:nvPr/>
        </p:nvSpPr>
        <p:spPr>
          <a:xfrm>
            <a:off x="7978588" y="2725272"/>
            <a:ext cx="2348753" cy="461665"/>
          </a:xfrm>
          <a:prstGeom prst="rect">
            <a:avLst/>
          </a:prstGeom>
          <a:noFill/>
        </p:spPr>
        <p:txBody>
          <a:bodyPr wrap="square" rtlCol="0">
            <a:spAutoFit/>
          </a:bodyPr>
          <a:lstStyle/>
          <a:p>
            <a:r>
              <a:rPr lang="ru-RU" sz="2400" dirty="0" smtClean="0"/>
              <a:t>Первая сессия</a:t>
            </a:r>
            <a:endParaRPr lang="ru-RU" sz="2400" dirty="0"/>
          </a:p>
        </p:txBody>
      </p:sp>
    </p:spTree>
    <p:extLst>
      <p:ext uri="{BB962C8B-B14F-4D97-AF65-F5344CB8AC3E}">
        <p14:creationId xmlns:p14="http://schemas.microsoft.com/office/powerpoint/2010/main" val="3813761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13453" y="251013"/>
            <a:ext cx="10330869" cy="954107"/>
          </a:xfrm>
          <a:prstGeom prst="rect">
            <a:avLst/>
          </a:prstGeom>
          <a:noFill/>
        </p:spPr>
        <p:txBody>
          <a:bodyPr wrap="square" rtlCol="0">
            <a:spAutoFit/>
          </a:bodyPr>
          <a:lstStyle/>
          <a:p>
            <a:pPr algn="ctr"/>
            <a:r>
              <a:rPr lang="ru-RU" sz="2800" dirty="0">
                <a:solidFill>
                  <a:srgbClr val="C00000"/>
                </a:solidFill>
              </a:rPr>
              <a:t>Сравнительный анализ профиля множественного интеллекта по результатам ЕГЭ и первой сессии</a:t>
            </a:r>
          </a:p>
        </p:txBody>
      </p:sp>
      <p:sp>
        <p:nvSpPr>
          <p:cNvPr id="4" name="TextBox 3"/>
          <p:cNvSpPr txBox="1"/>
          <p:nvPr/>
        </p:nvSpPr>
        <p:spPr>
          <a:xfrm>
            <a:off x="1255058" y="1205120"/>
            <a:ext cx="10489263" cy="830997"/>
          </a:xfrm>
          <a:prstGeom prst="rect">
            <a:avLst/>
          </a:prstGeom>
          <a:noFill/>
        </p:spPr>
        <p:txBody>
          <a:bodyPr wrap="square" rtlCol="0">
            <a:spAutoFit/>
          </a:bodyPr>
          <a:lstStyle/>
          <a:p>
            <a:r>
              <a:rPr lang="ru-RU" sz="2400" dirty="0"/>
              <a:t>Общий профиль МИ в группе № 3</a:t>
            </a:r>
            <a:r>
              <a:rPr lang="ru-RU" sz="2400" dirty="0" smtClean="0"/>
              <a:t>:  наиболее  успешные студенты.  Группы сформированной </a:t>
            </a:r>
            <a:r>
              <a:rPr lang="ru-RU" sz="2400" dirty="0"/>
              <a:t>на основе ЕГЭ </a:t>
            </a:r>
            <a:r>
              <a:rPr lang="ru-RU" sz="2400" dirty="0" smtClean="0"/>
              <a:t> и первой сессии</a:t>
            </a:r>
            <a:endParaRPr lang="ru-RU" sz="2400" dirty="0"/>
          </a:p>
        </p:txBody>
      </p:sp>
      <p:pic>
        <p:nvPicPr>
          <p:cNvPr id="3" name="Рисунок 2"/>
          <p:cNvPicPr>
            <a:picLocks noChangeAspect="1"/>
          </p:cNvPicPr>
          <p:nvPr/>
        </p:nvPicPr>
        <p:blipFill>
          <a:blip r:embed="rId3"/>
          <a:stretch>
            <a:fillRect/>
          </a:stretch>
        </p:blipFill>
        <p:spPr>
          <a:xfrm>
            <a:off x="351140" y="1970971"/>
            <a:ext cx="11571919" cy="4411900"/>
          </a:xfrm>
          <a:prstGeom prst="rect">
            <a:avLst/>
          </a:prstGeom>
        </p:spPr>
      </p:pic>
      <p:sp>
        <p:nvSpPr>
          <p:cNvPr id="9" name="TextBox 8"/>
          <p:cNvSpPr txBox="1"/>
          <p:nvPr/>
        </p:nvSpPr>
        <p:spPr>
          <a:xfrm>
            <a:off x="2599765" y="2571135"/>
            <a:ext cx="1613647" cy="461665"/>
          </a:xfrm>
          <a:prstGeom prst="rect">
            <a:avLst/>
          </a:prstGeom>
          <a:noFill/>
        </p:spPr>
        <p:txBody>
          <a:bodyPr wrap="square" rtlCol="0">
            <a:spAutoFit/>
          </a:bodyPr>
          <a:lstStyle/>
          <a:p>
            <a:r>
              <a:rPr lang="ru-RU" sz="2400" dirty="0" smtClean="0"/>
              <a:t>ЕГЭ</a:t>
            </a:r>
            <a:endParaRPr lang="ru-RU" sz="2400" dirty="0"/>
          </a:p>
        </p:txBody>
      </p:sp>
      <p:sp>
        <p:nvSpPr>
          <p:cNvPr id="10" name="TextBox 9"/>
          <p:cNvSpPr txBox="1"/>
          <p:nvPr/>
        </p:nvSpPr>
        <p:spPr>
          <a:xfrm>
            <a:off x="7584141" y="2571135"/>
            <a:ext cx="2528047" cy="461665"/>
          </a:xfrm>
          <a:prstGeom prst="rect">
            <a:avLst/>
          </a:prstGeom>
          <a:noFill/>
        </p:spPr>
        <p:txBody>
          <a:bodyPr wrap="square" rtlCol="0">
            <a:spAutoFit/>
          </a:bodyPr>
          <a:lstStyle/>
          <a:p>
            <a:r>
              <a:rPr lang="ru-RU" sz="2400" dirty="0" smtClean="0"/>
              <a:t>Первая сессия</a:t>
            </a:r>
            <a:endParaRPr lang="ru-RU" sz="2400" dirty="0"/>
          </a:p>
        </p:txBody>
      </p:sp>
    </p:spTree>
    <p:extLst>
      <p:ext uri="{BB962C8B-B14F-4D97-AF65-F5344CB8AC3E}">
        <p14:creationId xmlns:p14="http://schemas.microsoft.com/office/powerpoint/2010/main" val="3402155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TM10001114[[fn=Галерея]]</Template>
  <TotalTime>508</TotalTime>
  <Words>1789</Words>
  <Application>Microsoft Office PowerPoint</Application>
  <PresentationFormat>Широкоэкранный</PresentationFormat>
  <Paragraphs>101</Paragraphs>
  <Slides>13</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Gill Sans MT</vt:lpstr>
      <vt:lpstr>Gallery</vt:lpstr>
      <vt:lpstr>ПРОГНОЗИРОВАНИЕ УСПЕВАЕМОСТИ СТУДЕНТОВ ПО РЕЗУЛЬТАТАМ ТЕСТИРОВАНИЯ МНОЖЕСТВЕННОГО ИНТЕЛЛЕКТА С ПОМОЩЬЮ ТЕХНОЛОГИИ ВИБРОИЗОБРАЖЕНИЯ И ПРОГРАММЫ ВИБРАМИ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ПРОГНОЗИРОВАНИЕ УСПЕВАЕМОСТИ СТУДЕНТОВ ПО РЕЗУЛЬТАТАМ ТЕСТИРОВАНИЯ МНОЖЕСТВЕННОГО ИНТЕЛЛЕКТА С ПОМОЩЬЮ ТЕХНОЛОГИИ ВИБРОИЗОБРАЖЕНИЯ И ПРОГРАММЫ ВИБРАМИ </dc:title>
  <dc:creator>HOME</dc:creator>
  <cp:lastModifiedBy>HOME</cp:lastModifiedBy>
  <cp:revision>59</cp:revision>
  <dcterms:created xsi:type="dcterms:W3CDTF">2018-05-08T09:37:11Z</dcterms:created>
  <dcterms:modified xsi:type="dcterms:W3CDTF">2018-05-16T12:27:27Z</dcterms:modified>
</cp:coreProperties>
</file>