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9" r:id="rId5"/>
    <p:sldId id="281" r:id="rId6"/>
    <p:sldId id="264" r:id="rId7"/>
    <p:sldId id="272" r:id="rId8"/>
    <p:sldId id="284" r:id="rId9"/>
    <p:sldId id="280" r:id="rId10"/>
    <p:sldId id="274" r:id="rId11"/>
    <p:sldId id="282" r:id="rId12"/>
    <p:sldId id="278" r:id="rId13"/>
    <p:sldId id="277" r:id="rId14"/>
    <p:sldId id="271" r:id="rId15"/>
    <p:sldId id="286" r:id="rId16"/>
    <p:sldId id="25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FF"/>
    <a:srgbClr val="CCECFF"/>
    <a:srgbClr val="D3F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40;&#1041;&#1054;&#1058;&#1040;\&#1040;&#1085;&#1082;&#1077;&#1090;&#1099;%20&#1080;%20&#1084;&#1072;&#1090;&#1077;&#1088;&#1080;&#1072;&#1083;&#1099;\2014%20(2011%20&#1050;&#1086;&#1083;&#1087;&#1080;&#1085;&#1089;&#1082;&#1072;&#1103;%20&#1082;&#1086;&#1083;&#1086;&#1085;&#1080;&#1103;)\&#1050;&#1086;&#1083;&#1087;&#1080;&#1085;%20&#1082;&#1086;&#1083;&#1086;&#1085;&#1080;&#1103;%2020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44282395005278E-2"/>
          <c:y val="6.5949439281542011E-2"/>
          <c:w val="0.9076862375673862"/>
          <c:h val="0.77492359311257053"/>
        </c:manualLayout>
      </c:layout>
      <c:areaChart>
        <c:grouping val="stack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cat>
            <c:numRef>
              <c:f>Лист1!$DA$4:$DA$28</c:f>
              <c:numCache>
                <c:formatCode>General</c:formatCode>
                <c:ptCount val="25"/>
                <c:pt idx="0">
                  <c:v>-12</c:v>
                </c:pt>
                <c:pt idx="1">
                  <c:v>-11</c:v>
                </c:pt>
                <c:pt idx="2">
                  <c:v>-10</c:v>
                </c:pt>
                <c:pt idx="3">
                  <c:v>-9</c:v>
                </c:pt>
                <c:pt idx="4">
                  <c:v>-8</c:v>
                </c:pt>
                <c:pt idx="5">
                  <c:v>-7</c:v>
                </c:pt>
                <c:pt idx="6">
                  <c:v>-6</c:v>
                </c:pt>
                <c:pt idx="7">
                  <c:v>-5</c:v>
                </c:pt>
                <c:pt idx="8">
                  <c:v>-4</c:v>
                </c:pt>
                <c:pt idx="9">
                  <c:v>-3</c:v>
                </c:pt>
                <c:pt idx="10">
                  <c:v>-2</c:v>
                </c:pt>
                <c:pt idx="11">
                  <c:v>-1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</c:numCache>
            </c:numRef>
          </c:cat>
          <c:val>
            <c:numRef>
              <c:f>Лист1!$DC$4:$DC$28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3.125</c:v>
                </c:pt>
                <c:pt idx="9">
                  <c:v>6.25</c:v>
                </c:pt>
                <c:pt idx="10">
                  <c:v>25</c:v>
                </c:pt>
                <c:pt idx="11">
                  <c:v>12.5</c:v>
                </c:pt>
                <c:pt idx="12">
                  <c:v>18.75</c:v>
                </c:pt>
                <c:pt idx="13">
                  <c:v>12.5</c:v>
                </c:pt>
                <c:pt idx="14">
                  <c:v>15.625</c:v>
                </c:pt>
                <c:pt idx="15">
                  <c:v>3.125</c:v>
                </c:pt>
                <c:pt idx="16">
                  <c:v>0</c:v>
                </c:pt>
                <c:pt idx="17">
                  <c:v>3.125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9-4F8C-8651-A5775AD24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443680"/>
        <c:axId val="194444240"/>
      </c:areaChart>
      <c:lineChart>
        <c:grouping val="standard"/>
        <c:varyColors val="0"/>
        <c:ser>
          <c:idx val="1"/>
          <c:order val="1"/>
          <c:tx>
            <c:strRef>
              <c:f>Лист1!$DA$4:$DA$28</c:f>
              <c:strCache>
                <c:ptCount val="25"/>
                <c:pt idx="0">
                  <c:v>-12</c:v>
                </c:pt>
                <c:pt idx="1">
                  <c:v>-11</c:v>
                </c:pt>
                <c:pt idx="2">
                  <c:v>-10</c:v>
                </c:pt>
                <c:pt idx="3">
                  <c:v>-9</c:v>
                </c:pt>
                <c:pt idx="4">
                  <c:v>-8</c:v>
                </c:pt>
                <c:pt idx="5">
                  <c:v>-7</c:v>
                </c:pt>
                <c:pt idx="6">
                  <c:v>-6</c:v>
                </c:pt>
                <c:pt idx="7">
                  <c:v>-5</c:v>
                </c:pt>
                <c:pt idx="8">
                  <c:v>-4</c:v>
                </c:pt>
                <c:pt idx="9">
                  <c:v>-3</c:v>
                </c:pt>
                <c:pt idx="10">
                  <c:v>-2</c:v>
                </c:pt>
                <c:pt idx="11">
                  <c:v>-1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Лист1!$DG$4:$DG$28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1.8181818181818181</c:v>
                </c:pt>
                <c:pt idx="7">
                  <c:v>10</c:v>
                </c:pt>
                <c:pt idx="8">
                  <c:v>6.3636363636363633</c:v>
                </c:pt>
                <c:pt idx="9">
                  <c:v>10</c:v>
                </c:pt>
                <c:pt idx="10">
                  <c:v>13.636363636363637</c:v>
                </c:pt>
                <c:pt idx="11">
                  <c:v>12.727272727272727</c:v>
                </c:pt>
                <c:pt idx="12">
                  <c:v>11.818181818181818</c:v>
                </c:pt>
                <c:pt idx="13">
                  <c:v>10.909090909090908</c:v>
                </c:pt>
                <c:pt idx="14">
                  <c:v>14.545454545454545</c:v>
                </c:pt>
                <c:pt idx="15">
                  <c:v>2.7272727272727271</c:v>
                </c:pt>
                <c:pt idx="16">
                  <c:v>4.5454545454545459</c:v>
                </c:pt>
                <c:pt idx="17">
                  <c:v>0.90909090909090906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49-4F8C-8651-A5775AD24378}"/>
            </c:ext>
          </c:extLst>
        </c:ser>
        <c:ser>
          <c:idx val="2"/>
          <c:order val="2"/>
          <c:tx>
            <c:strRef>
              <c:f>Лист1!$DA$4:$DA$28</c:f>
              <c:strCache>
                <c:ptCount val="25"/>
                <c:pt idx="0">
                  <c:v>-12</c:v>
                </c:pt>
                <c:pt idx="1">
                  <c:v>-11</c:v>
                </c:pt>
                <c:pt idx="2">
                  <c:v>-10</c:v>
                </c:pt>
                <c:pt idx="3">
                  <c:v>-9</c:v>
                </c:pt>
                <c:pt idx="4">
                  <c:v>-8</c:v>
                </c:pt>
                <c:pt idx="5">
                  <c:v>-7</c:v>
                </c:pt>
                <c:pt idx="6">
                  <c:v>-6</c:v>
                </c:pt>
                <c:pt idx="7">
                  <c:v>-5</c:v>
                </c:pt>
                <c:pt idx="8">
                  <c:v>-4</c:v>
                </c:pt>
                <c:pt idx="9">
                  <c:v>-3</c:v>
                </c:pt>
                <c:pt idx="10">
                  <c:v>-2</c:v>
                </c:pt>
                <c:pt idx="11">
                  <c:v>-1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Лист1!$DJ$4:$DJ$28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1.1235955056179776</c:v>
                </c:pt>
                <c:pt idx="7">
                  <c:v>3.3707865168539324</c:v>
                </c:pt>
                <c:pt idx="8">
                  <c:v>4.4943820224719104</c:v>
                </c:pt>
                <c:pt idx="9">
                  <c:v>7.8651685393258424</c:v>
                </c:pt>
                <c:pt idx="10">
                  <c:v>5.617977528089888</c:v>
                </c:pt>
                <c:pt idx="11">
                  <c:v>11.235955056179776</c:v>
                </c:pt>
                <c:pt idx="12">
                  <c:v>16.853932584269664</c:v>
                </c:pt>
                <c:pt idx="13">
                  <c:v>12.359550561797754</c:v>
                </c:pt>
                <c:pt idx="14">
                  <c:v>7.8651685393258424</c:v>
                </c:pt>
                <c:pt idx="15">
                  <c:v>7.8651685393258424</c:v>
                </c:pt>
                <c:pt idx="16">
                  <c:v>8.9887640449438209</c:v>
                </c:pt>
                <c:pt idx="17">
                  <c:v>5.617977528089888</c:v>
                </c:pt>
                <c:pt idx="18">
                  <c:v>5.617977528089888</c:v>
                </c:pt>
                <c:pt idx="19">
                  <c:v>0</c:v>
                </c:pt>
                <c:pt idx="20">
                  <c:v>0</c:v>
                </c:pt>
                <c:pt idx="21">
                  <c:v>1.1235955056179776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49-4F8C-8651-A5775AD24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443680"/>
        <c:axId val="194444240"/>
      </c:lineChart>
      <c:catAx>
        <c:axId val="194443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ru-RU"/>
                  <a:t>Спень проявления эгоизма и альтруизма (баллы)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4444240"/>
        <c:crosses val="autoZero"/>
        <c:auto val="1"/>
        <c:lblAlgn val="ctr"/>
        <c:lblOffset val="100"/>
        <c:noMultiLvlLbl val="0"/>
      </c:catAx>
      <c:valAx>
        <c:axId val="19444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ru-RU"/>
                  <a:t>Процент уяащихся</a:t>
                </a:r>
              </a:p>
            </c:rich>
          </c:tx>
          <c:layout>
            <c:manualLayout>
              <c:xMode val="edge"/>
              <c:yMode val="edge"/>
              <c:x val="8.1595212634686769E-3"/>
              <c:y val="0.31875551841755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444368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3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0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10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9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5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11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39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9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08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8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79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CD39E-1C16-4AF0-8CAA-1B74C172FBA5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2AE24-6B0D-4544-AAE6-6C4E3DB48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07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lsys.ru/downloads/reports/VMinkinVibroizobragenie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721259-3799-49BB-87CD-6F3F048C8EE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8764" y="310984"/>
            <a:ext cx="10814785" cy="1905802"/>
          </a:xfrm>
        </p:spPr>
        <p:txBody>
          <a:bodyPr anchor="ctr">
            <a:normAutofit fontScale="90000"/>
          </a:bodyPr>
          <a:lstStyle/>
          <a:p>
            <a:pPr indent="2520000">
              <a:lnSpc>
                <a:spcPct val="125000"/>
              </a:lnSpc>
              <a:spcBef>
                <a:spcPts val="1200"/>
              </a:spcBef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ПРИМЕНЕНИЯ АНКЕТИРОВАНИЯ ВМЕСТЕ С ТЕХНОЛОГИЕЙ ВИБРОИЗОБРАЖЕНИЙ </a:t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ДИАГНОСТИКИ НРАВСТВЕННЫХ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</a:t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Лаверычева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И.Г.,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к. филос. н., Санкт-Петербургский государственный морской технический университет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/>
              <a:t> </a:t>
            </a:r>
            <a:endParaRPr lang="ru-RU" altLang="ru-RU" sz="24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1888" y="2358190"/>
            <a:ext cx="10395285" cy="4225490"/>
          </a:xfrm>
        </p:spPr>
        <p:txBody>
          <a:bodyPr>
            <a:noAutofit/>
          </a:bodyPr>
          <a:lstStyle/>
          <a:p>
            <a:pPr indent="432000" algn="just">
              <a:lnSpc>
                <a:spcPct val="100000"/>
              </a:lnSpc>
              <a:spcBef>
                <a:spcPts val="0"/>
              </a:spcBef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Межличностные, коллективные и общественные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противоречия, выливающиеся в открытые конфликты и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противостояния,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а в крайнем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случае – и в правонарушения, преступления, террор и даже войны, как правило, являются крайним проявлением индивидуального или общественного неблагополучия, имеющего разные формы и причины.  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32000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Целью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конфликтологии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должен быть поиск причин и возможных решений этих противоречий. Основные задачи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конфликтологических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исследований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чаще всего связаны с изучением различных проявлений асоциальности  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объективных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нравственного неблагополучия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для разработки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мер,  нацеленных на устранение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этих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проявлений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347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447" y="137652"/>
            <a:ext cx="11511815" cy="2201287"/>
          </a:xfrm>
        </p:spPr>
        <p:txBody>
          <a:bodyPr>
            <a:noAutofit/>
          </a:bodyPr>
          <a:lstStyle/>
          <a:p>
            <a:pPr lvl="0" indent="540000"/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01529"/>
              </p:ext>
            </p:extLst>
          </p:nvPr>
        </p:nvGraphicFramePr>
        <p:xfrm>
          <a:off x="1622324" y="2679065"/>
          <a:ext cx="8802252" cy="398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9447" y="137653"/>
            <a:ext cx="116162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Рис. 2. Частотные распределения по степени эгоизма и альтруизма учащихся трех категорий: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несовершеннолетние преступники, отбывающие наказание 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Колпинской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колонии – серый контур (32 человека);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учащиеся судостроительного лицея Л116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(ПТУ с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высоко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девиантным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статусом),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преимущественно трудные подростки из неблагополучных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 или не имеющие семьи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сплошная линия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110 человек);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учащиеся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Колледжа физкультуры и спорта, экономики и технологий (КФСЭТ), одного из лучших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колледжей в СПб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пунктиная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линия (89 человек).</a:t>
            </a:r>
          </a:p>
        </p:txBody>
      </p:sp>
    </p:spTree>
    <p:extLst>
      <p:ext uri="{BB962C8B-B14F-4D97-AF65-F5344CB8AC3E}">
        <p14:creationId xmlns:p14="http://schemas.microsoft.com/office/powerpoint/2010/main" val="11296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7347" y="2193373"/>
            <a:ext cx="10515600" cy="435133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27886" y="2936095"/>
          <a:ext cx="9964184" cy="3574035"/>
        </p:xfrm>
        <a:graphic>
          <a:graphicData uri="http://schemas.openxmlformats.org/drawingml/2006/table">
            <a:tbl>
              <a:tblPr firstRow="1" firstCol="1" bandRow="1"/>
              <a:tblGrid>
                <a:gridCol w="90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1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Признались в следующих видах преступлений: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учащихся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учащихся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Кражи и угон автомашин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Грабежи и разбой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Изнасилование (ребенка)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Убийства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Уклонились от ответа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2178" y="1610529"/>
            <a:ext cx="105155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Таблица 2. Распределение опрошенных заключенных в КВК 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 основным видам преступлений.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41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753"/>
            <a:ext cx="10515600" cy="665105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зависимости от </a:t>
            </a:r>
            <a:r>
              <a:rPr lang="ru-RU" dirty="0" err="1" smtClean="0"/>
              <a:t>наследственого</a:t>
            </a:r>
            <a:r>
              <a:rPr lang="ru-RU" dirty="0" smtClean="0"/>
              <a:t> </a:t>
            </a:r>
            <a:r>
              <a:rPr lang="ru-RU" dirty="0" err="1" smtClean="0"/>
              <a:t>психотипа</a:t>
            </a:r>
            <a:r>
              <a:rPr lang="ru-RU" dirty="0" smtClean="0"/>
              <a:t>, условий воспитания в семье, системы образования и общественного климата, - в личности человека становятся преобладающими либо эгоистические, либо неэгоистические (</a:t>
            </a:r>
            <a:r>
              <a:rPr lang="ru-RU" dirty="0" err="1" smtClean="0"/>
              <a:t>прасоциальные</a:t>
            </a:r>
            <a:r>
              <a:rPr lang="ru-RU" dirty="0" smtClean="0"/>
              <a:t>) </a:t>
            </a:r>
            <a:r>
              <a:rPr lang="ru-RU" dirty="0"/>
              <a:t>взгляды и установки</a:t>
            </a:r>
            <a:r>
              <a:rPr lang="ru-RU" dirty="0" smtClean="0"/>
              <a:t>.  В результате в социуме встречаем людей разного склада: эгоистов и </a:t>
            </a:r>
            <a:r>
              <a:rPr lang="ru-RU" dirty="0" err="1" smtClean="0"/>
              <a:t>неэгоистов</a:t>
            </a:r>
            <a:r>
              <a:rPr lang="ru-RU" dirty="0" smtClean="0"/>
              <a:t> (похожих на альтруистов). </a:t>
            </a:r>
          </a:p>
          <a:p>
            <a:r>
              <a:rPr lang="ru-RU" dirty="0" smtClean="0"/>
              <a:t>Эгоисты заботятся больше о себе, для них собственный интерес, мнение большинства или начальства важнее принципов и идеалов. В молодости они более склонны к нарушениям нравственных норм, что чаще приводит к разнообразным конфликтам в быту и производственной деятельности, а в крайних случаях – и к правовым нарушениям. Опытные эгоисты стремятся скрыть свой эгоизм и чаще следуют за большинством или становятся на сторону сильного. </a:t>
            </a:r>
          </a:p>
          <a:p>
            <a:r>
              <a:rPr lang="ru-RU" dirty="0" smtClean="0"/>
              <a:t>Альтруистов же больше интересуют судьбы социума,  справедливость и общие идеалы, что чаще выводит их на путь общественного служения и созидания. </a:t>
            </a:r>
            <a:r>
              <a:rPr lang="ru-RU" dirty="0"/>
              <a:t>Для альтруиста принципы важнее, чем мнение большинства или </a:t>
            </a:r>
            <a:r>
              <a:rPr lang="ru-RU" dirty="0" smtClean="0"/>
              <a:t>начальства. В крайних случаях или в эпоху кризисов,  борясь с несправедливостью, они первыми переходят к политическому сопротивлению, вступая в  конфликты принципиального характера. </a:t>
            </a:r>
          </a:p>
          <a:p>
            <a:r>
              <a:rPr lang="ru-RU" dirty="0" smtClean="0"/>
              <a:t>В различные  исторические периоды в обществе могут брать верх либо – коллективистские (неэгоистические), либо – эгоистические тенденции. Мы живем в эгоистическое время – время обострения противоречий и конфликтов. Видимо поэтому </a:t>
            </a:r>
            <a:r>
              <a:rPr lang="ru-RU" dirty="0" err="1" smtClean="0"/>
              <a:t>конфликтология</a:t>
            </a:r>
            <a:r>
              <a:rPr lang="ru-RU" dirty="0" smtClean="0"/>
              <a:t> становится сегодня особо актуальной наукой, объединяя и философию, и опытное знание.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6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4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Чем интересно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вибротестирование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1028"/>
            <a:ext cx="10515600" cy="5175936"/>
          </a:xfrm>
        </p:spPr>
        <p:txBody>
          <a:bodyPr>
            <a:normAutofit fontScale="47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Ввиду угроз, которыми изобилует современное общество, технология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виброизображений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», разработанная В.А 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Минкиным,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очень интересным методом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социально-психологической диагностики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который уже сегодня успешно применяется при досмотре пассажиров в аэропортах США, Израиля, Южной Кореи и некоторых стран Европы, включая Россию.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Его эффективность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подтверждается в объективных экспериментах и в качестве детектора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лжи, и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в качестве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индикатора экстремальных состояний человека – повышенной нервозности,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агрессивности, тревоги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сильного волнения, состояния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стресса и т.п. 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сути это метод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мгновенной фотосъемки, который позволяет фиксировать  непроизвольные колебательные микродвижения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головы и мимики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лица. Далее с помощью сканирования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цифровой обработки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данных на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компьютере создается цветная графическая модель, которая позволяет достаточно точно интерпретировать объективное психофизиологическое состояние человека.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Возможно, более точным было бы называть этот метод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психофотодиагностикой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или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психологическим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вибротестированием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2783" y="1220326"/>
            <a:ext cx="103471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/>
              <a:t>Нейрофизиологами </a:t>
            </a:r>
            <a:r>
              <a:rPr lang="ru-RU" sz="2400" b="1" dirty="0" smtClean="0"/>
              <a:t>установлено, </a:t>
            </a:r>
            <a:r>
              <a:rPr lang="ru-RU" sz="2400" b="1" dirty="0"/>
              <a:t>что у нормальных людей способность или неспособность совершать нравственные поступки зависит от индивидуальных особенностей или нарушений в определенных зонах коры головного </a:t>
            </a:r>
            <a:r>
              <a:rPr lang="ru-RU" sz="2400" b="1" dirty="0" smtClean="0"/>
              <a:t>мозга, </a:t>
            </a:r>
            <a:r>
              <a:rPr lang="ru-RU" sz="2400" b="1" dirty="0"/>
              <a:t>контролирующих эмоциональные свойства и способность к </a:t>
            </a:r>
            <a:r>
              <a:rPr lang="ru-RU" sz="2400" b="1" dirty="0" smtClean="0"/>
              <a:t>состраданию </a:t>
            </a:r>
            <a:r>
              <a:rPr lang="ru-RU" sz="2400" b="1" dirty="0"/>
              <a:t>(вентромедиальные доли префронтального слоя коры</a:t>
            </a:r>
            <a:r>
              <a:rPr lang="ru-RU" sz="2400" b="1" dirty="0" smtClean="0"/>
              <a:t>).  Не </a:t>
            </a:r>
            <a:r>
              <a:rPr lang="ru-RU" sz="2400" b="1" dirty="0"/>
              <a:t>способные к состраданию люди не испытывают смущения, стыда и чувства вины, хотя им хорошо известны правила морали и общепринятые нормы поведения. Эмоции у них проявляются сильнее, чем у обычных людей. Они не могут сдерживать гнев и легко впадают в ярость, теряя способность к морально-этическим оценкам и поступкам</a:t>
            </a:r>
            <a:r>
              <a:rPr lang="ru-RU" sz="2400" b="1" dirty="0" smtClean="0"/>
              <a:t>.</a:t>
            </a:r>
          </a:p>
          <a:p>
            <a:pPr indent="457200"/>
            <a:r>
              <a:rPr lang="ru-RU" sz="2400" b="1" dirty="0" smtClean="0">
                <a:solidFill>
                  <a:srgbClr val="FF0000"/>
                </a:solidFill>
              </a:rPr>
              <a:t>Не исключено, что именно в этом направлении окажется перспективным применение метода </a:t>
            </a:r>
            <a:r>
              <a:rPr lang="ru-RU" sz="2400" b="1" dirty="0" err="1" smtClean="0">
                <a:solidFill>
                  <a:srgbClr val="FF0000"/>
                </a:solidFill>
              </a:rPr>
              <a:t>виброизображений</a:t>
            </a:r>
            <a:r>
              <a:rPr lang="ru-RU" sz="2400" b="1" dirty="0" smtClean="0">
                <a:solidFill>
                  <a:srgbClr val="FF0000"/>
                </a:solidFill>
              </a:rPr>
              <a:t> для выявления потенциально опасных лиц и своевременного их медицинского лечения или психологической коррекции.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94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955" y="353961"/>
            <a:ext cx="11257935" cy="3046988"/>
          </a:xfrm>
          <a:prstGeom prst="rect">
            <a:avLst/>
          </a:prstGeom>
          <a:solidFill>
            <a:srgbClr val="D3FD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/>
              <a:t>Перспектива дальнейшего развития технологии </a:t>
            </a:r>
            <a:r>
              <a:rPr lang="ru-RU" sz="2400" b="1" dirty="0" err="1"/>
              <a:t>вибродиагностики</a:t>
            </a:r>
            <a:r>
              <a:rPr lang="ru-RU" sz="2400" b="1" dirty="0"/>
              <a:t> видится в расширении сферы ее применения посредством изучения не только ситуативных, быстро меняющихся реакций человека, но и устойчивых особенностей личности, например, склонности к нарушению культурных и правовых норм, межличностным и </a:t>
            </a:r>
            <a:r>
              <a:rPr lang="ru-RU" sz="2400" b="1" dirty="0" err="1"/>
              <a:t>сциальным</a:t>
            </a:r>
            <a:r>
              <a:rPr lang="ru-RU" sz="2400" b="1" dirty="0"/>
              <a:t> конфликтам. </a:t>
            </a:r>
            <a:r>
              <a:rPr lang="ru-RU" sz="2400" b="1" dirty="0" smtClean="0"/>
              <a:t>При </a:t>
            </a:r>
            <a:r>
              <a:rPr lang="ru-RU" sz="2400" b="1" dirty="0"/>
              <a:t>определенном ситуативном воздействии, если в программу </a:t>
            </a:r>
            <a:r>
              <a:rPr lang="ru-RU" sz="2400" b="1" dirty="0" err="1"/>
              <a:t>вибротестирования</a:t>
            </a:r>
            <a:r>
              <a:rPr lang="ru-RU" sz="2400" b="1" dirty="0"/>
              <a:t> включить вопросы нравственного содержания, </a:t>
            </a:r>
            <a:r>
              <a:rPr lang="ru-RU" sz="2400" b="1" dirty="0" smtClean="0"/>
              <a:t>возможно</a:t>
            </a:r>
            <a:r>
              <a:rPr lang="ru-RU" sz="2400" b="1" dirty="0"/>
              <a:t>, здесь также, </a:t>
            </a:r>
            <a:r>
              <a:rPr lang="ru-RU" sz="2400" b="1" dirty="0" smtClean="0"/>
              <a:t>смогут </a:t>
            </a:r>
            <a:r>
              <a:rPr lang="ru-RU" sz="2400" b="1" dirty="0"/>
              <a:t>проявиться автоматические </a:t>
            </a:r>
            <a:r>
              <a:rPr lang="ru-RU" sz="2400" b="1" dirty="0" err="1"/>
              <a:t>виброреакции</a:t>
            </a:r>
            <a:r>
              <a:rPr lang="ru-RU" sz="2400" b="1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955" y="3400949"/>
            <a:ext cx="11257935" cy="184665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/>
              <a:t>Несомненным преимуществом </a:t>
            </a:r>
            <a:r>
              <a:rPr lang="ru-RU" sz="2400" b="1" dirty="0" err="1"/>
              <a:t>виброизображения</a:t>
            </a:r>
            <a:r>
              <a:rPr lang="ru-RU" sz="2400" b="1" dirty="0"/>
              <a:t> перед анкетой является не только более высокая скорость обработки данных, но и возможность неоднократного тестирования в течение короткого времени, что невозможно при использовании анкет.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2955" y="5070627"/>
            <a:ext cx="11257935" cy="1477328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/>
              <a:t>Однако предпочтительным является комплексный подход с применением обоих методов, поскольку только анкетирование может наполнить </a:t>
            </a:r>
            <a:r>
              <a:rPr lang="ru-RU" sz="2400" b="1" dirty="0" smtClean="0"/>
              <a:t>социальным и нравственным </a:t>
            </a:r>
            <a:r>
              <a:rPr lang="ru-RU" sz="2400" b="1" dirty="0"/>
              <a:t>смыслом абстрактную модель </a:t>
            </a:r>
            <a:r>
              <a:rPr lang="ru-RU" sz="2400" b="1" dirty="0" err="1"/>
              <a:t>виброизображений</a:t>
            </a:r>
            <a:r>
              <a:rPr lang="ru-RU" sz="24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632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1C76C-6301-4236-8C73-E56CB0BB477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27258" y="-124582"/>
            <a:ext cx="11473314" cy="690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7175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18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1200" dirty="0"/>
          </a:p>
          <a:p>
            <a:pPr indent="0" algn="ctr">
              <a:buNone/>
            </a:pPr>
            <a:r>
              <a:rPr lang="ru-RU" sz="1800" b="1" dirty="0" smtClean="0"/>
              <a:t>Литература:</a:t>
            </a:r>
            <a:endParaRPr lang="ru-RU" sz="1800" dirty="0"/>
          </a:p>
          <a:p>
            <a:pPr marL="432000" indent="-432000">
              <a:spcBef>
                <a:spcPts val="1200"/>
              </a:spcBef>
              <a:buNone/>
            </a:pPr>
            <a:r>
              <a:rPr lang="ru-RU" sz="1800" dirty="0" smtClean="0"/>
              <a:t>1. Лаверычева </a:t>
            </a:r>
            <a:r>
              <a:rPr lang="ru-RU" sz="1800" dirty="0"/>
              <a:t>И.Г. Биосоциальная теория альтруизма и эгоизма. СПб.: Нестор, 2007. </a:t>
            </a:r>
          </a:p>
          <a:p>
            <a:pPr marL="432000" indent="-432000">
              <a:spcBef>
                <a:spcPts val="1200"/>
              </a:spcBef>
              <a:buNone/>
            </a:pPr>
            <a:r>
              <a:rPr lang="ru-RU" altLang="ru-RU" sz="1800" dirty="0" smtClean="0"/>
              <a:t>2. </a:t>
            </a:r>
            <a:r>
              <a:rPr lang="ru-RU" altLang="ru-RU" sz="1800" dirty="0"/>
              <a:t>Лаверычева И.Г. Закономерности и причины проявления </a:t>
            </a:r>
            <a:r>
              <a:rPr lang="ru-RU" altLang="ru-RU" sz="1800" dirty="0" err="1"/>
              <a:t>наркодевиантности</a:t>
            </a:r>
            <a:r>
              <a:rPr lang="ru-RU" altLang="ru-RU" sz="1800" dirty="0"/>
              <a:t> и других вредных привычек учащихся в системе профобразования (СПб) // Известия Российского государственного педагогического университета им. А.И. Герцена. СПб.: 2012, № 146 (июнь). С. 52-63. </a:t>
            </a:r>
            <a:endParaRPr lang="ru-RU" altLang="ru-RU" sz="1800" dirty="0" smtClean="0"/>
          </a:p>
          <a:p>
            <a:pPr marL="432000" indent="-432000">
              <a:spcBef>
                <a:spcPts val="1200"/>
              </a:spcBef>
              <a:buNone/>
            </a:pPr>
            <a:r>
              <a:rPr lang="ru-RU" sz="1800" dirty="0" smtClean="0"/>
              <a:t>3. </a:t>
            </a:r>
            <a:r>
              <a:rPr lang="ru-RU" sz="1800" dirty="0"/>
              <a:t>Лаверычева И.Г. Общие закономерности распространения </a:t>
            </a:r>
            <a:r>
              <a:rPr lang="ru-RU" sz="1800" dirty="0" err="1"/>
              <a:t>наркодевиантности</a:t>
            </a:r>
            <a:r>
              <a:rPr lang="ru-RU" sz="1800" dirty="0"/>
              <a:t> и других вредных привычек в молодёжной среде // Антинаркотическая безопасность. – 2013. № 1. С. 73-83.</a:t>
            </a:r>
          </a:p>
          <a:p>
            <a:pPr marL="432000" indent="-432000">
              <a:spcBef>
                <a:spcPts val="1200"/>
              </a:spcBef>
              <a:buNone/>
            </a:pPr>
            <a:r>
              <a:rPr lang="ru-RU" sz="1800" dirty="0" smtClean="0"/>
              <a:t>4. </a:t>
            </a:r>
            <a:r>
              <a:rPr lang="ru-RU" sz="1800" dirty="0"/>
              <a:t>Лаверычева И.Г. Популяционный анализ социальных свойств человека как основа методологии воспитания / Актуальные вопросы создания системы воспитания в образовательных организациях высшего и среднего профессионального образования РФ. Мат-</a:t>
            </a:r>
            <a:r>
              <a:rPr lang="ru-RU" sz="1800" dirty="0" err="1"/>
              <a:t>лы</a:t>
            </a:r>
            <a:r>
              <a:rPr lang="ru-RU" sz="1800" dirty="0"/>
              <a:t> регион. </a:t>
            </a:r>
            <a:r>
              <a:rPr lang="ru-RU" sz="1800" dirty="0" err="1"/>
              <a:t>конф</a:t>
            </a:r>
            <a:r>
              <a:rPr lang="ru-RU" sz="1800" dirty="0"/>
              <a:t>. в СПб 28.02.2018. – СПб.: Изд-во </a:t>
            </a:r>
            <a:r>
              <a:rPr lang="ru-RU" sz="1800" dirty="0" err="1"/>
              <a:t>СПбГМТУ</a:t>
            </a:r>
            <a:r>
              <a:rPr lang="ru-RU" sz="1800" dirty="0"/>
              <a:t>, 2018. С. 45-63</a:t>
            </a:r>
          </a:p>
          <a:p>
            <a:pPr marL="432000" indent="-432000">
              <a:spcBef>
                <a:spcPts val="1200"/>
              </a:spcBef>
              <a:buNone/>
            </a:pPr>
            <a:r>
              <a:rPr lang="ru-RU" sz="1800" dirty="0" smtClean="0"/>
              <a:t>5. </a:t>
            </a:r>
            <a:r>
              <a:rPr lang="ru-RU" sz="1800" dirty="0"/>
              <a:t>Минкин В.А. </a:t>
            </a:r>
            <a:r>
              <a:rPr lang="ru-RU" sz="1800" dirty="0" err="1">
                <a:hlinkClick r:id="rId2"/>
              </a:rPr>
              <a:t>Виброизображение</a:t>
            </a:r>
            <a:r>
              <a:rPr lang="ru-RU" sz="1800" dirty="0"/>
              <a:t>. – СПб.: Реноме, 2007.</a:t>
            </a:r>
          </a:p>
          <a:p>
            <a:pPr marL="432000" indent="-432000">
              <a:spcBef>
                <a:spcPts val="1200"/>
              </a:spcBef>
              <a:buNone/>
            </a:pPr>
            <a:r>
              <a:rPr lang="ru-RU" sz="1800" dirty="0"/>
              <a:t>6</a:t>
            </a:r>
            <a:r>
              <a:rPr lang="ru-RU" sz="1800" dirty="0" smtClean="0"/>
              <a:t>. </a:t>
            </a:r>
            <a:r>
              <a:rPr lang="ru-RU" sz="1800" dirty="0"/>
              <a:t>Минкин В.А., Николаенко Я.Н. </a:t>
            </a:r>
            <a:r>
              <a:rPr lang="ru-RU" sz="1800" dirty="0" err="1"/>
              <a:t>Виброизображение</a:t>
            </a:r>
            <a:r>
              <a:rPr lang="ru-RU" sz="1800" dirty="0"/>
              <a:t> и множественный интеллект. – СПб.: Реноме, 2017.</a:t>
            </a:r>
          </a:p>
          <a:p>
            <a:pPr marL="432000" indent="-432000">
              <a:spcBef>
                <a:spcPts val="1200"/>
              </a:spcBef>
              <a:buNone/>
            </a:pPr>
            <a:r>
              <a:rPr lang="ru-RU" sz="1800" dirty="0" smtClean="0"/>
              <a:t>7</a:t>
            </a:r>
            <a:r>
              <a:rPr lang="en-US" sz="1800" dirty="0" smtClean="0"/>
              <a:t>. </a:t>
            </a:r>
            <a:r>
              <a:rPr lang="en-US" sz="1800" dirty="0" err="1"/>
              <a:t>Koenigs</a:t>
            </a:r>
            <a:r>
              <a:rPr lang="en-US" sz="1800" dirty="0"/>
              <a:t> M., </a:t>
            </a:r>
            <a:r>
              <a:rPr lang="en-US" sz="1800" dirty="0" err="1"/>
              <a:t>Tranel</a:t>
            </a:r>
            <a:r>
              <a:rPr lang="en-US" sz="1800" dirty="0"/>
              <a:t> D. Irrational Economic Decision-Making after Ventromedial Prefrontal Damage: Evidence from the Ultimatum Game. The Journal of Neuroscience. 2007; 27 (4): 951–956.</a:t>
            </a:r>
            <a:endParaRPr lang="ru-RU" sz="1800" dirty="0"/>
          </a:p>
          <a:p>
            <a:pPr indent="-43200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ru-RU" altLang="ru-RU" sz="18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14997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324" y="125128"/>
            <a:ext cx="10515600" cy="664143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Сегодня необходимость широкого социально-психологического исследования, особенно в молодежной среде, обусловлена общественно-опасными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тенденциями усиления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нравственной девиантности 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реальными трудностями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социальной адаптации молодежи.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Сущность нравственной девиантности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заключается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 только 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явно выраженных особенностях поведения, отклоняющегося от общепринятых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норм, но и в оценочных мировоззренческих суждениях, выражающих идеологическую, в частности общественно-политическую, позицию человека.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Она может проявляться в самом широком спектре: от относительно безобидных индивидуальных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интересов и увлечений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до самых вредных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опасных наклонностей, привычек, настроений и стремлений, серьезно угрожающих, как собственному благополучию, так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благополучию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других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людей.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Общественного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внимания 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изучения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требуют любые формы асоциального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поведения и настроения,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особенно те, которые принимают крайне антиобщественную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антисемейную,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антикультурную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в частности аморальную и антигосударственную форму.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11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9646" y="998263"/>
            <a:ext cx="109439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нашей работе в течение 25 лет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разрабатывалась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применялась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анонимная анкета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системных показателей социализации и девиантности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(СПСД). Данная анкета позволяла проводить </a:t>
            </a:r>
            <a:r>
              <a:rPr lang="ru-RU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психо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-социологическое исследование различных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категорий учащихся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(в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школах,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лицеях, колледжах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вузах),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достаточно эффективно оценивая их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социальное, семейное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нравственное состояние. </a:t>
            </a:r>
          </a:p>
          <a:p>
            <a:pPr indent="540385" algn="just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помощью анкеты СПСД определялись различные показатели социализации, выявлялись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вредные привычки, склонность к социально опасному поведению и степень нравственной деформации личности. </a:t>
            </a:r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513" y="475043"/>
            <a:ext cx="10828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Анкетирование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с помощью анкеты СПСД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43871"/>
              </p:ext>
            </p:extLst>
          </p:nvPr>
        </p:nvGraphicFramePr>
        <p:xfrm>
          <a:off x="519766" y="548637"/>
          <a:ext cx="11059426" cy="689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38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анкеты, выделенный по категории вопросов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текста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0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Заголовок и обращение к учащимся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0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Общесоциологические данные и учебные показатели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651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Вопросы по семейному положению, оценка зрелости семейных представлений и моральной готовности к созданию семьи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0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Вопросы, непосредственно связанные с оценкой девиантности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0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ч-чувствительности и эгоизма-альтруизма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0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внутреннего напряжения и психологической уязвимости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694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социализации, выявляющие степень социальной ответственности и порядочности человека (поведенческие установки, способствующие успешной адаптации индивида к жизни среди людей и наиболее полной реализации личностного потенциала в системе воспроизводства общественных отношений).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50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Основательность</a:t>
                      </a: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профессионального</a:t>
                      </a: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50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патриотичности и привязанности к своей стране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0651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Степень гуманизации личности (глубина культурно-нравственных представлений о человеке)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50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765074"/>
              </p:ext>
            </p:extLst>
          </p:nvPr>
        </p:nvGraphicFramePr>
        <p:xfrm>
          <a:off x="5483225" y="3240088"/>
          <a:ext cx="12255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Worksheet" r:id="rId3" imgW="1225503" imgH="374580" progId="Excel.Sheet.12">
                  <p:embed/>
                </p:oleObj>
              </mc:Choice>
              <mc:Fallback>
                <p:oleObj name="Worksheet" r:id="rId3" imgW="1225503" imgH="3745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3225" y="3240088"/>
                        <a:ext cx="122555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9766" y="144379"/>
            <a:ext cx="11251931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6509" y="144379"/>
            <a:ext cx="1142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Таблица 1.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категории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вопросов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их процентная доля в объеме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содержания анкеты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D86528-62E9-4873-B22E-A719ED3FF8B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861620" y="780281"/>
            <a:ext cx="8229600" cy="85090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НАШ МЕТОД ИССЛЕДОВАНИЯ: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4659" y="1561599"/>
            <a:ext cx="10054388" cy="450231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Анонимное анкетирование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анкете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системных показателей социализации и девиантности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(АСПСД).</a:t>
            </a:r>
          </a:p>
          <a:p>
            <a:pPr eaLnBrk="1" hangingPunct="1"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показателей</a:t>
            </a:r>
          </a:p>
          <a:p>
            <a:pPr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нумерации анкет,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соответственно классификации семейных отношений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базовой таблицы данных в формате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 всей выборке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Статистическая обработка данных: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частотных распределений и коэффициентов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корреляции в объеме выборки </a:t>
            </a:r>
          </a:p>
          <a:p>
            <a:pPr eaLnBrk="1" hangingPunct="1"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Системный анализ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Компьютерная графика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 ее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интерпретация.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8080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9155" y="659834"/>
            <a:ext cx="10722542" cy="586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результатам исследований, в частности, были выявлены 5 нравственно-психологических типов, которые встречаются в любой среде с определенной частотой: </a:t>
            </a:r>
          </a:p>
          <a:p>
            <a:pPr marL="360000" indent="-3600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чистые альтруисты, наиболее полно выполняющие нормы морали благодаря врожденному социальному чувству – не более 6%; </a:t>
            </a:r>
          </a:p>
          <a:p>
            <a:pPr marL="360000" indent="-3600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мягких эгоистов, легко поддающихся альтруистическому воспитанию и добросовестно выполняющих нормы морали – около 25%; </a:t>
            </a:r>
          </a:p>
          <a:p>
            <a:pPr marL="360000" indent="-3600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умеренных, поддающихся воспитанию и выполняющих нормы морали на среднем уровне – около 40%; </a:t>
            </a:r>
          </a:p>
          <a:p>
            <a:pPr marL="360000" indent="-3600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жестких эгоистов, с трудом воспринимающих и выполняющих нормы морали – около 25%; </a:t>
            </a:r>
          </a:p>
          <a:p>
            <a:pPr marL="360000" indent="-3600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крайне выраженных, почти не поддающихся воспитанию, чистых эгоистов, как и чистых альтруистов, – не более 6% выборки. </a:t>
            </a:r>
          </a:p>
          <a:p>
            <a:pPr indent="540385">
              <a:lnSpc>
                <a:spcPct val="107000"/>
              </a:lnSpc>
              <a:spcAft>
                <a:spcPts val="0"/>
              </a:spcAft>
            </a:pPr>
            <a:endParaRPr lang="ru-RU" sz="2000" b="1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Подобные частотные распределения говорят о наследственных закономерностях, которые обычно проявляются при гибридизации у самых разных организмов в природе, в том числе и у человека: например, при наследовании цвета кожи от разноцветных родителей, когда один из них – черный, а другой – белый. 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7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493" y="1671007"/>
            <a:ext cx="7162670" cy="37914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27751" y="2022664"/>
            <a:ext cx="613373" cy="29798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786" dirty="0"/>
              <a:t>Процент  учащихся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3468" y="5462438"/>
            <a:ext cx="7666720" cy="48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54" dirty="0"/>
              <a:t>Степень  проявления  эгоизма-альтруизма  (баллы)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8803" y="786835"/>
            <a:ext cx="8111937" cy="878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54" dirty="0"/>
              <a:t>Рис. 1. Распределение  процентной доли учащихся  по  степени проявления свойства эгоизма-альтруизма</a:t>
            </a:r>
          </a:p>
        </p:txBody>
      </p:sp>
    </p:spTree>
    <p:extLst>
      <p:ext uri="{BB962C8B-B14F-4D97-AF65-F5344CB8AC3E}">
        <p14:creationId xmlns:p14="http://schemas.microsoft.com/office/powerpoint/2010/main" val="3361869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308007"/>
            <a:ext cx="11213432" cy="374422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8761" y="422787"/>
            <a:ext cx="10766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Показатели эгоизма у учащейся молодежи, как показывают результаты наших исследований, коррелируют с показателями: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высокой девиантности (вредные привычки и социально опасные предпочтения),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низкой социальной ответственности,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Низкой семейной нравственности,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склонности к нарушению нравственных норм 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высокой конфликтности.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0103" y="4424516"/>
            <a:ext cx="1105145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Вместе с тем,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на высокую диагностическую эффективность анкеты СПСД, метод анкетирования сам по себе имеет определенные ограничения. Самые существенные  это: 1) низкая скорость обработки данных и 2) невозможность проведения повторных опросов в течение короткого периода времени.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94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62116" y="363794"/>
            <a:ext cx="1106129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того, иногда получаются интересные, но парадоксальные данные, которые требуют объективного подтверждения с помощью иного методического подхода.   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при сравнении показателей эгоизма и альтруизма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учащихся (рис. 2):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2000" u="sng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одного из лучших колледжей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СПБ (СПб-й колледж физкультуры и спорта, экономики и технологий)  с низким уровнем </a:t>
            </a:r>
            <a:r>
              <a:rPr lang="ru-RU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девиантного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поведения (КФСЭТ, 2010 г.)), </a:t>
            </a:r>
            <a:b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2000" u="sng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училища с </a:t>
            </a:r>
            <a:r>
              <a:rPr lang="ru-RU" sz="2000" u="sng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высоко </a:t>
            </a:r>
            <a:r>
              <a:rPr lang="ru-RU" sz="2000" u="sng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девиантным</a:t>
            </a:r>
            <a:r>
              <a:rPr lang="ru-RU" sz="2000" u="sng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статусом </a:t>
            </a:r>
            <a:r>
              <a:rPr lang="ru-RU" sz="2000" u="sng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(Индустриально-судостроительный профессиональный лицей № 116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в котором 40% учащихся не имеют семьи (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Л116, 2010 г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lang="ru-RU" sz="2000" u="sng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Колпинской</a:t>
            </a:r>
            <a:r>
              <a:rPr lang="ru-RU" sz="2000" u="sng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воспитательной колонии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где отбывают наказания несовершеннолетние преступники (КВК, 2011 г.), 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 было получено ожидаемое отличие КФСЭТ (в более низких показателях девиантности и эгоизма) и от Л116, и от КВК. </a:t>
            </a:r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не обнаружилось ожидаемых различий в уровне девиантности и эгоизма между Л116 и КВК. Более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того, учащиеся лицея имели даже несколько более худшие показатели, чем у воспитанников колонии.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73302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3749</TotalTime>
  <Words>1429</Words>
  <Application>Microsoft Office PowerPoint</Application>
  <PresentationFormat>Widescreen</PresentationFormat>
  <Paragraphs>135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Worksheet</vt:lpstr>
      <vt:lpstr> ВОЗМОЖНОСТЬ ПРИМЕНЕНИЯ АНКЕТИРОВАНИЯ ВМЕСТЕ С ТЕХНОЛОГИЕЙ ВИБРОИЗОБРАЖЕНИЙ  ДЛЯ ДИАГНОСТИКИ НРАВСТВЕННЫХ КАЧЕСТВ Лаверычева И.Г., к. филос. н., Санкт-Петербургский государственный морской технический университет  </vt:lpstr>
      <vt:lpstr>PowerPoint Presentation</vt:lpstr>
      <vt:lpstr>PowerPoint Presentation</vt:lpstr>
      <vt:lpstr>PowerPoint Presentation</vt:lpstr>
      <vt:lpstr>НАШ МЕТОД ИССЛЕДОВАНИЯ: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Чем интересно вибротестирование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Лаверычева И.Г., к. филос. н., Санкт-Петербургский государственный морской технический университет  ВОЗМОЖНОСТЬ ПРИМЕНЕНИЯ ВИБРОИЗОБРАЖЕНИЙ  ВМЕСТЕ С АНКЕТОЙ СПСД  ДЛЯ ДИАГНОСТИКИ НРАВСТВЕННЫХ КАЧЕСТВ</dc:title>
  <dc:creator>Irina</dc:creator>
  <cp:lastModifiedBy>vm</cp:lastModifiedBy>
  <cp:revision>87</cp:revision>
  <cp:lastPrinted>2019-11-15T14:14:39Z</cp:lastPrinted>
  <dcterms:created xsi:type="dcterms:W3CDTF">2019-11-10T06:54:01Z</dcterms:created>
  <dcterms:modified xsi:type="dcterms:W3CDTF">2019-11-25T12:18:05Z</dcterms:modified>
</cp:coreProperties>
</file>