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</p:sldMasterIdLst>
  <p:notesMasterIdLst>
    <p:notesMasterId r:id="rId23"/>
  </p:notesMasterIdLst>
  <p:sldIdLst>
    <p:sldId id="292" r:id="rId3"/>
    <p:sldId id="310" r:id="rId4"/>
    <p:sldId id="272" r:id="rId5"/>
    <p:sldId id="273" r:id="rId6"/>
    <p:sldId id="274" r:id="rId7"/>
    <p:sldId id="271" r:id="rId8"/>
    <p:sldId id="275" r:id="rId9"/>
    <p:sldId id="306" r:id="rId10"/>
    <p:sldId id="294" r:id="rId11"/>
    <p:sldId id="295" r:id="rId12"/>
    <p:sldId id="296" r:id="rId13"/>
    <p:sldId id="297" r:id="rId14"/>
    <p:sldId id="300" r:id="rId15"/>
    <p:sldId id="299" r:id="rId16"/>
    <p:sldId id="302" r:id="rId17"/>
    <p:sldId id="307" r:id="rId18"/>
    <p:sldId id="308" r:id="rId19"/>
    <p:sldId id="309" r:id="rId20"/>
    <p:sldId id="304" r:id="rId21"/>
    <p:sldId id="31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43"/>
    <a:srgbClr val="804EB2"/>
    <a:srgbClr val="253C7D"/>
    <a:srgbClr val="DC24B9"/>
    <a:srgbClr val="0099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79838" autoAdjust="0"/>
  </p:normalViewPr>
  <p:slideViewPr>
    <p:cSldViewPr snapToGrid="0">
      <p:cViewPr varScale="1">
        <p:scale>
          <a:sx n="92" d="100"/>
          <a:sy n="92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HOME\Desktop\&#1051;&#1080;&#1089;&#1090;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&#1050;&#1054;&#1053;&#1060;&#1051;&#1048;&#1050;&#1058;\SH_1\&#1043;&#1077;&#1086;&#1088;&#1075;&#1080;&#1081;_%20SH\2019-10-15%2012_23_05_PA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&#1050;&#1054;&#1053;&#1060;&#1051;&#1048;&#1050;&#1058;\SH_1\&#1044;&#1080;&#1084;&#1072;_SH\2019-10-15%2014_21_16_PA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31672579328096E-2"/>
          <c:y val="0.16834280668041257"/>
          <c:w val="0.85261021230287681"/>
          <c:h val="0.83022052477507979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E30-46C4-B754-F904599813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E30-46C4-B754-F904599813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E30-46C4-B754-F90459981311}"/>
              </c:ext>
            </c:extLst>
          </c:dPt>
          <c:dPt>
            <c:idx val="3"/>
            <c:bubble3D val="0"/>
            <c:explosion val="18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E30-46C4-B754-F904599813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E30-46C4-B754-F904599813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E30-46C4-B754-F90459981311}"/>
              </c:ext>
            </c:extLst>
          </c:dPt>
          <c:dLbls>
            <c:dLbl>
              <c:idx val="0"/>
              <c:layout>
                <c:manualLayout>
                  <c:x val="-0.1201472774583853"/>
                  <c:y val="0.565856682759952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образование, </a:t>
                    </a:r>
                    <a:r>
                      <a:rPr lang="ru-RU" sz="2000" dirty="0" err="1" smtClean="0">
                        <a:solidFill>
                          <a:schemeClr val="tx1"/>
                        </a:solidFill>
                      </a:rPr>
                      <a:t>рекрутинг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, самопознание</a:t>
                    </a:r>
                    <a:r>
                      <a:rPr lang="ru-RU" sz="2000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79075784092993"/>
                      <c:h val="0.219521264308928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30-46C4-B754-F90459981311}"/>
                </c:ext>
              </c:extLst>
            </c:dLbl>
            <c:dLbl>
              <c:idx val="1"/>
              <c:layout>
                <c:manualLayout>
                  <c:x val="-0.1811597687955516"/>
                  <c:y val="-9.90417217519273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психология, конфликтология</a:t>
                    </a:r>
                    <a:r>
                      <a:rPr lang="ru-RU" sz="2000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972338454163"/>
                      <c:h val="0.195170336181046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30-46C4-B754-F90459981311}"/>
                </c:ext>
              </c:extLst>
            </c:dLbl>
            <c:dLbl>
              <c:idx val="2"/>
              <c:layout>
                <c:manualLayout>
                  <c:x val="-0.16161216847072332"/>
                  <c:y val="-0.660054888304406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медицина</a:t>
                    </a:r>
                    <a:r>
                      <a:rPr lang="ru-RU" sz="2000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30-46C4-B754-F90459981311}"/>
                </c:ext>
              </c:extLst>
            </c:dLbl>
            <c:dLbl>
              <c:idx val="3"/>
              <c:layout>
                <c:manualLayout>
                  <c:x val="0.1724294931752415"/>
                  <c:y val="-0.229467567030324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мобильные версии</a:t>
                    </a:r>
                    <a:r>
                      <a:rPr lang="ru-RU" sz="2000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01775470207232"/>
                      <c:h val="0.15092373653185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30-46C4-B754-F90459981311}"/>
                </c:ext>
              </c:extLst>
            </c:dLbl>
            <c:dLbl>
              <c:idx val="4"/>
              <c:layout>
                <c:manualLayout>
                  <c:x val="0.10991377688883107"/>
                  <c:y val="-0.120421258989325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err="1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rPr>
                      <a:t>детекция</a:t>
                    </a:r>
                    <a:r>
                      <a:rPr lang="ru-RU" sz="20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rPr>
                      <a:t> лжи</a:t>
                    </a:r>
                    <a:endParaRPr lang="ru-RU" sz="2000" baseline="0" dirty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881970082227"/>
                      <c:h val="0.12703185464709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E30-46C4-B754-F90459981311}"/>
                </c:ext>
              </c:extLst>
            </c:dLbl>
            <c:dLbl>
              <c:idx val="5"/>
              <c:layout>
                <c:manualLayout>
                  <c:x val="7.2258145168592997E-2"/>
                  <c:y val="0.10584291686667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безопасность</a:t>
                    </a:r>
                    <a:r>
                      <a:rPr lang="ru-RU" sz="2000" baseline="0" dirty="0">
                        <a:solidFill>
                          <a:schemeClr val="tx1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30-46C4-B754-F90459981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Лист1!$D$5:$D$10</c:f>
              <c:strCache>
                <c:ptCount val="6"/>
                <c:pt idx="0">
                  <c:v>Heaith&amp;fitness</c:v>
                </c:pt>
                <c:pt idx="1">
                  <c:v>Psychology</c:v>
                </c:pt>
                <c:pt idx="2">
                  <c:v>Medecine</c:v>
                </c:pt>
                <c:pt idx="3">
                  <c:v>Mobile e-devices</c:v>
                </c:pt>
                <c:pt idx="4">
                  <c:v>Lie detection</c:v>
                </c:pt>
                <c:pt idx="5">
                  <c:v>SECURITY</c:v>
                </c:pt>
              </c:strCache>
            </c:strRef>
          </c:cat>
          <c:val>
            <c:numRef>
              <c:f>Лист1!$E$5:$E$10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30-46C4-B754-F9045998131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4702572420227E-2"/>
          <c:y val="6.9499340751420183E-2"/>
          <c:w val="0.81086333792845622"/>
          <c:h val="0.75221667714070961"/>
        </c:manualLayout>
      </c:layout>
      <c:barChart>
        <c:barDir val="col"/>
        <c:grouping val="clustered"/>
        <c:varyColors val="0"/>
        <c:ser>
          <c:idx val="0"/>
          <c:order val="0"/>
          <c:tx>
            <c:v>YN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YN!$I$2:$I$13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0</c:v>
                </c:pt>
                <c:pt idx="6">
                  <c:v>60</c:v>
                </c:pt>
                <c:pt idx="7">
                  <c:v>40</c:v>
                </c:pt>
                <c:pt idx="8">
                  <c:v>60</c:v>
                </c:pt>
                <c:pt idx="9">
                  <c:v>100</c:v>
                </c:pt>
                <c:pt idx="10">
                  <c:v>100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D-40B8-BBD6-D2D971EDE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69752"/>
        <c:axId val="243670144"/>
      </c:barChart>
      <c:catAx>
        <c:axId val="24366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670144"/>
        <c:crosses val="autoZero"/>
        <c:auto val="1"/>
        <c:lblAlgn val="ctr"/>
        <c:lblOffset val="100"/>
        <c:noMultiLvlLbl val="0"/>
      </c:catAx>
      <c:valAx>
        <c:axId val="24367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669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311432510105374"/>
          <c:y val="3.4430766576713123E-2"/>
          <c:w val="6.4441887226697303E-2"/>
          <c:h val="0.112676549234161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IE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calc12!$S$2:$S$13</c:f>
              <c:numCache>
                <c:formatCode>0</c:formatCode>
                <c:ptCount val="12"/>
                <c:pt idx="0">
                  <c:v>78.793566986556968</c:v>
                </c:pt>
                <c:pt idx="1">
                  <c:v>79.833508752758434</c:v>
                </c:pt>
                <c:pt idx="2">
                  <c:v>100</c:v>
                </c:pt>
                <c:pt idx="3">
                  <c:v>49.247493519791938</c:v>
                </c:pt>
                <c:pt idx="4">
                  <c:v>64.770583383529129</c:v>
                </c:pt>
                <c:pt idx="5">
                  <c:v>76.584082299567243</c:v>
                </c:pt>
                <c:pt idx="6">
                  <c:v>43.515232624018353</c:v>
                </c:pt>
                <c:pt idx="7">
                  <c:v>27.768486922135747</c:v>
                </c:pt>
                <c:pt idx="8">
                  <c:v>0</c:v>
                </c:pt>
                <c:pt idx="9">
                  <c:v>46.449471210084276</c:v>
                </c:pt>
                <c:pt idx="10">
                  <c:v>50.687945718504231</c:v>
                </c:pt>
                <c:pt idx="11">
                  <c:v>38.049136507309839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6-4522-AA71-7D24B40C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70928"/>
        <c:axId val="243671320"/>
      </c:barChart>
      <c:catAx>
        <c:axId val="24367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671320"/>
        <c:crosses val="autoZero"/>
        <c:auto val="1"/>
        <c:lblAlgn val="ctr"/>
        <c:lblOffset val="100"/>
        <c:noMultiLvlLbl val="0"/>
      </c:catAx>
      <c:valAx>
        <c:axId val="243671320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367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652820064158648"/>
          <c:y val="3.2864835557527138E-2"/>
          <c:w val="5.1964304461942251E-2"/>
          <c:h val="0.1533661109262750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calc12!$BC$1</c:f>
              <c:strCache>
                <c:ptCount val="1"/>
                <c:pt idx="0">
                  <c:v>YN-IE</c:v>
                </c:pt>
              </c:strCache>
            </c:strRef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calc12!$BC$2:$BC$13</c:f>
              <c:numCache>
                <c:formatCode>0</c:formatCode>
                <c:ptCount val="12"/>
                <c:pt idx="0">
                  <c:v>-78.793566986556968</c:v>
                </c:pt>
                <c:pt idx="1">
                  <c:v>-79.833508752758434</c:v>
                </c:pt>
                <c:pt idx="2">
                  <c:v>0</c:v>
                </c:pt>
                <c:pt idx="3">
                  <c:v>50.752506480208062</c:v>
                </c:pt>
                <c:pt idx="4">
                  <c:v>35.229416616470871</c:v>
                </c:pt>
                <c:pt idx="5">
                  <c:v>-76.584082299567243</c:v>
                </c:pt>
                <c:pt idx="6">
                  <c:v>16.484767375981647</c:v>
                </c:pt>
                <c:pt idx="7">
                  <c:v>12.231513077864253</c:v>
                </c:pt>
                <c:pt idx="8">
                  <c:v>60</c:v>
                </c:pt>
                <c:pt idx="9">
                  <c:v>53.550528789915724</c:v>
                </c:pt>
                <c:pt idx="10">
                  <c:v>49.312054281495769</c:v>
                </c:pt>
                <c:pt idx="11">
                  <c:v>21.950863492690161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F-479C-91F6-C234023D9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73672"/>
        <c:axId val="243674064"/>
      </c:barChart>
      <c:catAx>
        <c:axId val="24367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674064"/>
        <c:crosses val="autoZero"/>
        <c:auto val="1"/>
        <c:lblAlgn val="ctr"/>
        <c:lblOffset val="100"/>
        <c:noMultiLvlLbl val="0"/>
      </c:catAx>
      <c:valAx>
        <c:axId val="2436740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3673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94795372800607"/>
          <c:y val="3.2864835557527138E-2"/>
          <c:w val="8.5544551375522498E-2"/>
          <c:h val="0.1533661109262750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9042903871768615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MI+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calc12!$AM$2:$AM$13</c:f>
              <c:numCache>
                <c:formatCode>0</c:formatCode>
                <c:ptCount val="12"/>
                <c:pt idx="0">
                  <c:v>40.955474538397382</c:v>
                </c:pt>
                <c:pt idx="1">
                  <c:v>23.051812999031586</c:v>
                </c:pt>
                <c:pt idx="2">
                  <c:v>28.391829241653827</c:v>
                </c:pt>
                <c:pt idx="3">
                  <c:v>67.204963185922225</c:v>
                </c:pt>
                <c:pt idx="4">
                  <c:v>27.31407393199791</c:v>
                </c:pt>
                <c:pt idx="5">
                  <c:v>72.237795722687267</c:v>
                </c:pt>
                <c:pt idx="6">
                  <c:v>82.0963384606342</c:v>
                </c:pt>
                <c:pt idx="7">
                  <c:v>52.659136601530534</c:v>
                </c:pt>
                <c:pt idx="8">
                  <c:v>55.846849813109365</c:v>
                </c:pt>
                <c:pt idx="9">
                  <c:v>80.977260680605397</c:v>
                </c:pt>
                <c:pt idx="10">
                  <c:v>100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1-46B1-B60A-2F25427BD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754400"/>
        <c:axId val="247754792"/>
      </c:barChart>
      <c:catAx>
        <c:axId val="2477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754792"/>
        <c:crosses val="autoZero"/>
        <c:auto val="1"/>
        <c:lblAlgn val="ctr"/>
        <c:lblOffset val="100"/>
        <c:noMultiLvlLbl val="0"/>
      </c:catAx>
      <c:valAx>
        <c:axId val="24775479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7754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88165448083955"/>
          <c:y val="0"/>
          <c:w val="0.91536940412568912"/>
          <c:h val="1"/>
        </c:manualLayout>
      </c:layout>
      <c:pieChart>
        <c:varyColors val="1"/>
        <c:ser>
          <c:idx val="0"/>
          <c:order val="0"/>
          <c:spPr>
            <a:solidFill>
              <a:srgbClr val="4F81BD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743-45C5-963C-A3E162AEC9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2743-45C5-963C-A3E162AEC930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calc12!$AV$15:$AV$16</c:f>
              <c:strCache>
                <c:ptCount val="2"/>
                <c:pt idx="0">
                  <c:v>профессиональный</c:v>
                </c:pt>
                <c:pt idx="1">
                  <c:v>базовый</c:v>
                </c:pt>
              </c:strCache>
            </c:strRef>
          </c:cat>
          <c:val>
            <c:numRef>
              <c:f>calc12!$AW$15:$AW$16</c:f>
              <c:numCache>
                <c:formatCode>0</c:formatCode>
                <c:ptCount val="2"/>
                <c:pt idx="0">
                  <c:v>58.912105761164653</c:v>
                </c:pt>
                <c:pt idx="1">
                  <c:v>41.087894238835347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43-45C5-963C-A3E162AEC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74702572420227E-2"/>
          <c:y val="6.9499340751420183E-2"/>
          <c:w val="0.81086333792845622"/>
          <c:h val="0.75221667714070961"/>
        </c:manualLayout>
      </c:layout>
      <c:barChart>
        <c:barDir val="col"/>
        <c:grouping val="clustered"/>
        <c:varyColors val="0"/>
        <c:ser>
          <c:idx val="0"/>
          <c:order val="0"/>
          <c:tx>
            <c:v>YN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YN!$I$2:$I$13</c:f>
              <c:numCache>
                <c:formatCode>General</c:formatCode>
                <c:ptCount val="12"/>
                <c:pt idx="0">
                  <c:v>0</c:v>
                </c:pt>
                <c:pt idx="1">
                  <c:v>60</c:v>
                </c:pt>
                <c:pt idx="2">
                  <c:v>40</c:v>
                </c:pt>
                <c:pt idx="3">
                  <c:v>60</c:v>
                </c:pt>
                <c:pt idx="4">
                  <c:v>60</c:v>
                </c:pt>
                <c:pt idx="5">
                  <c:v>100</c:v>
                </c:pt>
                <c:pt idx="6">
                  <c:v>60</c:v>
                </c:pt>
                <c:pt idx="7">
                  <c:v>60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D-4087-8E81-5A64DD85A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69752"/>
        <c:axId val="243670144"/>
      </c:barChart>
      <c:catAx>
        <c:axId val="24366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670144"/>
        <c:crosses val="autoZero"/>
        <c:auto val="1"/>
        <c:lblAlgn val="ctr"/>
        <c:lblOffset val="100"/>
        <c:noMultiLvlLbl val="0"/>
      </c:catAx>
      <c:valAx>
        <c:axId val="24367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669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7969258905793948"/>
          <c:y val="1.1997203356390966E-3"/>
          <c:w val="0.15782910981190726"/>
          <c:h val="0.1126765492341618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72088042454265"/>
          <c:y val="0.19013635081628397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IE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calc12!$S$2:$S$13</c:f>
              <c:numCache>
                <c:formatCode>0</c:formatCode>
                <c:ptCount val="12"/>
                <c:pt idx="0">
                  <c:v>62.845230279908577</c:v>
                </c:pt>
                <c:pt idx="1">
                  <c:v>18.396404463960387</c:v>
                </c:pt>
                <c:pt idx="2">
                  <c:v>76.542252795798447</c:v>
                </c:pt>
                <c:pt idx="3">
                  <c:v>100</c:v>
                </c:pt>
                <c:pt idx="4">
                  <c:v>0</c:v>
                </c:pt>
                <c:pt idx="5">
                  <c:v>28.235575763415326</c:v>
                </c:pt>
                <c:pt idx="6">
                  <c:v>88.095711250681674</c:v>
                </c:pt>
                <c:pt idx="7">
                  <c:v>40.757557975691775</c:v>
                </c:pt>
                <c:pt idx="8">
                  <c:v>68.864197674328025</c:v>
                </c:pt>
                <c:pt idx="9">
                  <c:v>85.81882550505523</c:v>
                </c:pt>
                <c:pt idx="10">
                  <c:v>58.263566384847387</c:v>
                </c:pt>
                <c:pt idx="11">
                  <c:v>7.9115747123127651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1-46F9-8870-03A7529DD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70928"/>
        <c:axId val="243671320"/>
      </c:barChart>
      <c:catAx>
        <c:axId val="24367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671320"/>
        <c:crosses val="autoZero"/>
        <c:auto val="1"/>
        <c:lblAlgn val="ctr"/>
        <c:lblOffset val="100"/>
        <c:noMultiLvlLbl val="0"/>
      </c:catAx>
      <c:valAx>
        <c:axId val="243671320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367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71177712079029"/>
          <c:y val="8.97064642731428E-2"/>
          <c:w val="0.10280836244482869"/>
          <c:h val="0.1533661109262750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1342615937414742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Final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calc12!$AM$2:$AM$13</c:f>
              <c:numCache>
                <c:formatCode>0</c:formatCode>
                <c:ptCount val="12"/>
                <c:pt idx="0">
                  <c:v>40.955474538397382</c:v>
                </c:pt>
                <c:pt idx="1">
                  <c:v>23.051812999031586</c:v>
                </c:pt>
                <c:pt idx="2">
                  <c:v>28.391829241653827</c:v>
                </c:pt>
                <c:pt idx="3">
                  <c:v>67.204963185922225</c:v>
                </c:pt>
                <c:pt idx="4">
                  <c:v>27.31407393199791</c:v>
                </c:pt>
                <c:pt idx="5">
                  <c:v>72.237795722687267</c:v>
                </c:pt>
                <c:pt idx="6">
                  <c:v>82.0963384606342</c:v>
                </c:pt>
                <c:pt idx="7">
                  <c:v>52.659136601530534</c:v>
                </c:pt>
                <c:pt idx="8">
                  <c:v>55.846849813109365</c:v>
                </c:pt>
                <c:pt idx="9">
                  <c:v>80.977260680605397</c:v>
                </c:pt>
                <c:pt idx="10">
                  <c:v>100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5-4CE8-8449-3520431E0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26536"/>
        <c:axId val="244730848"/>
      </c:barChart>
      <c:catAx>
        <c:axId val="24472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730848"/>
        <c:crosses val="autoZero"/>
        <c:auto val="1"/>
        <c:lblAlgn val="ctr"/>
        <c:lblOffset val="100"/>
        <c:noMultiLvlLbl val="0"/>
      </c:catAx>
      <c:valAx>
        <c:axId val="24473084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4726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16230355504915"/>
          <c:y val="0"/>
          <c:w val="0.18351563121643941"/>
          <c:h val="0.1228334956320118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calc12!$BC$1</c:f>
              <c:strCache>
                <c:ptCount val="1"/>
                <c:pt idx="0">
                  <c:v>YN-IE</c:v>
                </c:pt>
              </c:strCache>
            </c:strRef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calc12!$BC$2:$BC$13</c:f>
              <c:numCache>
                <c:formatCode>0</c:formatCode>
                <c:ptCount val="12"/>
                <c:pt idx="0">
                  <c:v>-62.845230279908577</c:v>
                </c:pt>
                <c:pt idx="1">
                  <c:v>41.603595536039613</c:v>
                </c:pt>
                <c:pt idx="2">
                  <c:v>-36.542252795798447</c:v>
                </c:pt>
                <c:pt idx="3">
                  <c:v>-40</c:v>
                </c:pt>
                <c:pt idx="4">
                  <c:v>60</c:v>
                </c:pt>
                <c:pt idx="5">
                  <c:v>71.764424236584674</c:v>
                </c:pt>
                <c:pt idx="6">
                  <c:v>-28.095711250681674</c:v>
                </c:pt>
                <c:pt idx="7">
                  <c:v>19.242442024308225</c:v>
                </c:pt>
                <c:pt idx="8">
                  <c:v>31.135802325671975</c:v>
                </c:pt>
                <c:pt idx="9">
                  <c:v>14.18117449494477</c:v>
                </c:pt>
                <c:pt idx="10">
                  <c:v>41.736433615152613</c:v>
                </c:pt>
                <c:pt idx="11">
                  <c:v>32.088425287687237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E-43BA-A47B-352F0615D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73672"/>
        <c:axId val="243674064"/>
      </c:barChart>
      <c:catAx>
        <c:axId val="24367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674064"/>
        <c:crosses val="autoZero"/>
        <c:auto val="1"/>
        <c:lblAlgn val="ctr"/>
        <c:lblOffset val="100"/>
        <c:noMultiLvlLbl val="0"/>
      </c:catAx>
      <c:valAx>
        <c:axId val="2436740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3673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94795372800607"/>
          <c:y val="3.2864835557527138E-2"/>
          <c:w val="8.5544551375522498E-2"/>
          <c:h val="0.1533661109262750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1342615937414742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Final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calc12!$AM$2:$AM$13</c:f>
              <c:numCache>
                <c:formatCode>0</c:formatCode>
                <c:ptCount val="12"/>
                <c:pt idx="0">
                  <c:v>24.205328890992973</c:v>
                </c:pt>
                <c:pt idx="1">
                  <c:v>16.873553429376344</c:v>
                </c:pt>
                <c:pt idx="2">
                  <c:v>100</c:v>
                </c:pt>
                <c:pt idx="3">
                  <c:v>97.280002676676546</c:v>
                </c:pt>
                <c:pt idx="4">
                  <c:v>64.009319005599409</c:v>
                </c:pt>
                <c:pt idx="5">
                  <c:v>3.7769741045338758</c:v>
                </c:pt>
                <c:pt idx="6">
                  <c:v>23.493654549040812</c:v>
                </c:pt>
                <c:pt idx="7">
                  <c:v>0</c:v>
                </c:pt>
                <c:pt idx="8">
                  <c:v>7.940289438795002</c:v>
                </c:pt>
                <c:pt idx="9">
                  <c:v>32.30020865390825</c:v>
                </c:pt>
                <c:pt idx="10">
                  <c:v>47.726863878440149</c:v>
                </c:pt>
                <c:pt idx="11">
                  <c:v>13.315171878386817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E-487C-AB37-87C8715D7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26536"/>
        <c:axId val="244730848"/>
      </c:barChart>
      <c:catAx>
        <c:axId val="24472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730848"/>
        <c:crosses val="autoZero"/>
        <c:auto val="1"/>
        <c:lblAlgn val="ctr"/>
        <c:lblOffset val="100"/>
        <c:noMultiLvlLbl val="0"/>
      </c:catAx>
      <c:valAx>
        <c:axId val="24473084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4726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77766575719498"/>
          <c:y val="5.4771100980798508E-2"/>
          <c:w val="9.1900393413106782E-2"/>
          <c:h val="0.1049565995261830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451137884873087E-2"/>
          <c:y val="0"/>
          <c:w val="0.91536940412568912"/>
          <c:h val="1"/>
        </c:manualLayout>
      </c:layout>
      <c:pieChart>
        <c:varyColors val="1"/>
        <c:ser>
          <c:idx val="0"/>
          <c:order val="0"/>
          <c:spPr>
            <a:solidFill>
              <a:srgbClr val="4F81BD"/>
            </a:solidFill>
          </c:spPr>
          <c:explosion val="1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21F-468E-854F-F5C2C61C73B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B21F-468E-854F-F5C2C61C73BE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calc12!$AV$15:$AV$16</c:f>
              <c:strCache>
                <c:ptCount val="2"/>
                <c:pt idx="0">
                  <c:v>профессиональный</c:v>
                </c:pt>
                <c:pt idx="1">
                  <c:v>базовый</c:v>
                </c:pt>
              </c:strCache>
            </c:strRef>
          </c:cat>
          <c:val>
            <c:numRef>
              <c:f>calc12!$AW$15:$AW$16</c:f>
              <c:numCache>
                <c:formatCode>0</c:formatCode>
                <c:ptCount val="2"/>
                <c:pt idx="0">
                  <c:v>28.955674537643528</c:v>
                </c:pt>
                <c:pt idx="1">
                  <c:v>71.044325462356468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F-468E-854F-F5C2C61C7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AC453-6F8B-434D-806A-D0E11EF02000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47A4D-3354-4DCE-8F1D-4521C8AB3AEE}">
      <dgm:prSet phldrT="[Текст]" custT="1"/>
      <dgm:spPr>
        <a:effectLst/>
      </dgm:spPr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A8067-9047-4626-BE0D-1C0039B3D930}" type="parTrans" cxnId="{6218B5B4-64D8-4C72-99DA-4344D9DBC84E}">
      <dgm:prSet/>
      <dgm:spPr/>
      <dgm:t>
        <a:bodyPr/>
        <a:lstStyle/>
        <a:p>
          <a:endParaRPr lang="ru-RU"/>
        </a:p>
      </dgm:t>
    </dgm:pt>
    <dgm:pt modelId="{5BD1F03F-1CFB-4F70-A81D-0A63E428F4C0}" type="sibTrans" cxnId="{6218B5B4-64D8-4C72-99DA-4344D9DBC84E}">
      <dgm:prSet/>
      <dgm:spPr/>
      <dgm:t>
        <a:bodyPr/>
        <a:lstStyle/>
        <a:p>
          <a:endParaRPr lang="ru-RU"/>
        </a:p>
      </dgm:t>
    </dgm:pt>
    <dgm:pt modelId="{BF35E518-C1D3-43A0-8331-D43DA2477665}">
      <dgm:prSet phldrT="[Текст]" custT="1"/>
      <dgm:spPr/>
      <dgm:t>
        <a:bodyPr/>
        <a:lstStyle/>
        <a:p>
          <a:r>
            <a:rPr lang="ru-RU" sz="2000" dirty="0" smtClean="0"/>
            <a:t>Психология </a:t>
          </a:r>
          <a:endParaRPr lang="ru-RU" sz="2000" dirty="0"/>
        </a:p>
      </dgm:t>
    </dgm:pt>
    <dgm:pt modelId="{B57BFD51-E74E-4624-95D8-A9D455F49AD4}" type="parTrans" cxnId="{3BA30AB8-68A3-4707-AC79-64F7375964B7}">
      <dgm:prSet/>
      <dgm:spPr/>
      <dgm:t>
        <a:bodyPr/>
        <a:lstStyle/>
        <a:p>
          <a:endParaRPr lang="ru-RU"/>
        </a:p>
      </dgm:t>
    </dgm:pt>
    <dgm:pt modelId="{D0687229-E596-4B02-BEB7-72BFF0996843}" type="sibTrans" cxnId="{3BA30AB8-68A3-4707-AC79-64F7375964B7}">
      <dgm:prSet/>
      <dgm:spPr/>
      <dgm:t>
        <a:bodyPr/>
        <a:lstStyle/>
        <a:p>
          <a:endParaRPr lang="ru-RU"/>
        </a:p>
      </dgm:t>
    </dgm:pt>
    <dgm:pt modelId="{ABCF86FD-54F5-45A5-801B-EC445C8414B5}">
      <dgm:prSet phldrT="[Текст]" custT="1"/>
      <dgm:spPr/>
      <dgm:t>
        <a:bodyPr/>
        <a:lstStyle/>
        <a:p>
          <a:r>
            <a:rPr lang="ru-RU" sz="2000" dirty="0" smtClean="0"/>
            <a:t>Социология</a:t>
          </a:r>
          <a:endParaRPr lang="ru-RU" sz="2000" dirty="0"/>
        </a:p>
      </dgm:t>
    </dgm:pt>
    <dgm:pt modelId="{AAE9B594-B766-4D8F-97BA-8C4B696CBF18}" type="parTrans" cxnId="{8D429FDA-592D-475A-8935-47AE42A7F1E3}">
      <dgm:prSet/>
      <dgm:spPr/>
      <dgm:t>
        <a:bodyPr/>
        <a:lstStyle/>
        <a:p>
          <a:endParaRPr lang="ru-RU"/>
        </a:p>
      </dgm:t>
    </dgm:pt>
    <dgm:pt modelId="{EECADD26-81EF-47BC-9846-B5CB48ADF9A3}" type="sibTrans" cxnId="{8D429FDA-592D-475A-8935-47AE42A7F1E3}">
      <dgm:prSet/>
      <dgm:spPr/>
      <dgm:t>
        <a:bodyPr/>
        <a:lstStyle/>
        <a:p>
          <a:endParaRPr lang="ru-RU"/>
        </a:p>
      </dgm:t>
    </dgm:pt>
    <dgm:pt modelId="{044990BD-CBFC-4D35-9CC3-5CA26D164739}">
      <dgm:prSet phldrT="[Текст]" custT="1"/>
      <dgm:spPr/>
      <dgm:t>
        <a:bodyPr/>
        <a:lstStyle/>
        <a:p>
          <a:r>
            <a:rPr lang="ru-RU" sz="2000" dirty="0" smtClean="0"/>
            <a:t>Психометрия </a:t>
          </a:r>
          <a:endParaRPr lang="ru-RU" sz="2000" dirty="0"/>
        </a:p>
      </dgm:t>
    </dgm:pt>
    <dgm:pt modelId="{3D2FBD72-81EB-4B0C-910C-F0B64795873B}" type="parTrans" cxnId="{263213FE-CEBC-4D4D-8EE8-CBB624000373}">
      <dgm:prSet/>
      <dgm:spPr/>
      <dgm:t>
        <a:bodyPr/>
        <a:lstStyle/>
        <a:p>
          <a:endParaRPr lang="ru-RU"/>
        </a:p>
      </dgm:t>
    </dgm:pt>
    <dgm:pt modelId="{95494A8E-4611-4237-ADB2-3C095EAA3BE8}" type="sibTrans" cxnId="{263213FE-CEBC-4D4D-8EE8-CBB624000373}">
      <dgm:prSet/>
      <dgm:spPr/>
      <dgm:t>
        <a:bodyPr/>
        <a:lstStyle/>
        <a:p>
          <a:endParaRPr lang="ru-RU"/>
        </a:p>
      </dgm:t>
    </dgm:pt>
    <dgm:pt modelId="{0DD6A2D5-9E4D-4EBC-9759-8E30996C4599}" type="asst">
      <dgm:prSet phldrT="[Текст]" custT="1"/>
      <dgm:spPr>
        <a:effectLst/>
      </dgm:spPr>
      <dgm:t>
        <a:bodyPr/>
        <a:lstStyle/>
        <a:p>
          <a:pPr algn="ctr"/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17 основных отраслей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конфликтологии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- Политическая 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- Юридическая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 и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/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E6281-9780-43AD-8A22-892A1C685AD3}" type="sibTrans" cxnId="{6DC549C0-7B30-4280-A773-BC52F1A7F155}">
      <dgm:prSet/>
      <dgm:spPr/>
      <dgm:t>
        <a:bodyPr/>
        <a:lstStyle/>
        <a:p>
          <a:endParaRPr lang="ru-RU"/>
        </a:p>
      </dgm:t>
    </dgm:pt>
    <dgm:pt modelId="{63FB9483-A2E0-44A6-A41A-DC8BD83FAF4E}" type="parTrans" cxnId="{6DC549C0-7B30-4280-A773-BC52F1A7F155}">
      <dgm:prSet/>
      <dgm:spPr/>
      <dgm:t>
        <a:bodyPr/>
        <a:lstStyle/>
        <a:p>
          <a:endParaRPr lang="ru-RU"/>
        </a:p>
      </dgm:t>
    </dgm:pt>
    <dgm:pt modelId="{682195FD-868F-4986-B2EC-90ADD4B71F14}" type="pres">
      <dgm:prSet presAssocID="{A78AC453-6F8B-434D-806A-D0E11EF020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4E6B56-C5B8-4ADD-8DE3-63EEE0909213}" type="pres">
      <dgm:prSet presAssocID="{3E447A4D-3354-4DCE-8F1D-4521C8AB3AE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235C6B-A7C4-4835-8B7B-F9F4DC35E80B}" type="pres">
      <dgm:prSet presAssocID="{3E447A4D-3354-4DCE-8F1D-4521C8AB3AEE}" presName="rootComposite1" presStyleCnt="0"/>
      <dgm:spPr/>
      <dgm:t>
        <a:bodyPr/>
        <a:lstStyle/>
        <a:p>
          <a:endParaRPr lang="ru-RU"/>
        </a:p>
      </dgm:t>
    </dgm:pt>
    <dgm:pt modelId="{7F232F3D-3558-4ADC-91A1-2095F8F43CA2}" type="pres">
      <dgm:prSet presAssocID="{3E447A4D-3354-4DCE-8F1D-4521C8AB3AEE}" presName="rootText1" presStyleLbl="node0" presStyleIdx="0" presStyleCnt="2" custLinFactNeighborX="-27619" custLinFactNeighborY="-99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73B21-FE81-4EF4-A075-1B051CA74D52}" type="pres">
      <dgm:prSet presAssocID="{3E447A4D-3354-4DCE-8F1D-4521C8AB3A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7ECA8A-F846-4CA0-A600-A84122B1627B}" type="pres">
      <dgm:prSet presAssocID="{3E447A4D-3354-4DCE-8F1D-4521C8AB3AEE}" presName="hierChild2" presStyleCnt="0"/>
      <dgm:spPr/>
      <dgm:t>
        <a:bodyPr/>
        <a:lstStyle/>
        <a:p>
          <a:endParaRPr lang="ru-RU"/>
        </a:p>
      </dgm:t>
    </dgm:pt>
    <dgm:pt modelId="{5218499A-7C30-4877-B468-A7D3545132B3}" type="pres">
      <dgm:prSet presAssocID="{B57BFD51-E74E-4624-95D8-A9D455F49AD4}" presName="Name64" presStyleLbl="parChTrans1D2" presStyleIdx="0" presStyleCnt="3"/>
      <dgm:spPr/>
      <dgm:t>
        <a:bodyPr/>
        <a:lstStyle/>
        <a:p>
          <a:endParaRPr lang="ru-RU"/>
        </a:p>
      </dgm:t>
    </dgm:pt>
    <dgm:pt modelId="{B66EB322-450A-483D-BCC1-DF4D4C841E1C}" type="pres">
      <dgm:prSet presAssocID="{BF35E518-C1D3-43A0-8331-D43DA247766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8D892B4-02F2-40EF-BD1D-8A7A6479764C}" type="pres">
      <dgm:prSet presAssocID="{BF35E518-C1D3-43A0-8331-D43DA2477665}" presName="rootComposite" presStyleCnt="0"/>
      <dgm:spPr/>
      <dgm:t>
        <a:bodyPr/>
        <a:lstStyle/>
        <a:p>
          <a:endParaRPr lang="ru-RU"/>
        </a:p>
      </dgm:t>
    </dgm:pt>
    <dgm:pt modelId="{1B4814B8-8A0D-424E-824C-1858E9471024}" type="pres">
      <dgm:prSet presAssocID="{BF35E518-C1D3-43A0-8331-D43DA2477665}" presName="rootText" presStyleLbl="node2" presStyleIdx="0" presStyleCnt="3" custScaleX="96447" custLinFactNeighborX="2461" custLinFactNeighborY="43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AC47EC-2556-4F7E-9F33-72437496483C}" type="pres">
      <dgm:prSet presAssocID="{BF35E518-C1D3-43A0-8331-D43DA24776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CB8E6D46-D5CF-4EB1-B6EF-DAB894A3A3AD}" type="pres">
      <dgm:prSet presAssocID="{BF35E518-C1D3-43A0-8331-D43DA2477665}" presName="hierChild4" presStyleCnt="0"/>
      <dgm:spPr/>
      <dgm:t>
        <a:bodyPr/>
        <a:lstStyle/>
        <a:p>
          <a:endParaRPr lang="ru-RU"/>
        </a:p>
      </dgm:t>
    </dgm:pt>
    <dgm:pt modelId="{59E166D6-D3FB-44C8-AB3E-58D66ADC8CE9}" type="pres">
      <dgm:prSet presAssocID="{BF35E518-C1D3-43A0-8331-D43DA2477665}" presName="hierChild5" presStyleCnt="0"/>
      <dgm:spPr/>
      <dgm:t>
        <a:bodyPr/>
        <a:lstStyle/>
        <a:p>
          <a:endParaRPr lang="ru-RU"/>
        </a:p>
      </dgm:t>
    </dgm:pt>
    <dgm:pt modelId="{67E7D8A5-2DFC-478D-9B6A-DDEF1E243118}" type="pres">
      <dgm:prSet presAssocID="{AAE9B594-B766-4D8F-97BA-8C4B696CBF18}" presName="Name64" presStyleLbl="parChTrans1D2" presStyleIdx="1" presStyleCnt="3"/>
      <dgm:spPr/>
      <dgm:t>
        <a:bodyPr/>
        <a:lstStyle/>
        <a:p>
          <a:endParaRPr lang="ru-RU"/>
        </a:p>
      </dgm:t>
    </dgm:pt>
    <dgm:pt modelId="{22117024-6A6A-4A38-ADBC-69E603F40B3C}" type="pres">
      <dgm:prSet presAssocID="{ABCF86FD-54F5-45A5-801B-EC445C8414B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DF765CE-9376-435A-9B95-40395047AF95}" type="pres">
      <dgm:prSet presAssocID="{ABCF86FD-54F5-45A5-801B-EC445C8414B5}" presName="rootComposite" presStyleCnt="0"/>
      <dgm:spPr/>
      <dgm:t>
        <a:bodyPr/>
        <a:lstStyle/>
        <a:p>
          <a:endParaRPr lang="ru-RU"/>
        </a:p>
      </dgm:t>
    </dgm:pt>
    <dgm:pt modelId="{0213A252-4679-40E0-8B0D-3D62B50BBE43}" type="pres">
      <dgm:prSet presAssocID="{ABCF86FD-54F5-45A5-801B-EC445C8414B5}" presName="rootText" presStyleLbl="node2" presStyleIdx="1" presStyleCnt="3" custLinFactNeighborX="-2801" custLinFactNeighborY="45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A9CA9-97C3-43DF-967A-3741BAEF3405}" type="pres">
      <dgm:prSet presAssocID="{ABCF86FD-54F5-45A5-801B-EC445C8414B5}" presName="rootConnector" presStyleLbl="node2" presStyleIdx="1" presStyleCnt="3"/>
      <dgm:spPr/>
      <dgm:t>
        <a:bodyPr/>
        <a:lstStyle/>
        <a:p>
          <a:endParaRPr lang="ru-RU"/>
        </a:p>
      </dgm:t>
    </dgm:pt>
    <dgm:pt modelId="{9BA7DB82-4F98-4E21-9B2A-A89C838865AA}" type="pres">
      <dgm:prSet presAssocID="{ABCF86FD-54F5-45A5-801B-EC445C8414B5}" presName="hierChild4" presStyleCnt="0"/>
      <dgm:spPr/>
      <dgm:t>
        <a:bodyPr/>
        <a:lstStyle/>
        <a:p>
          <a:endParaRPr lang="ru-RU"/>
        </a:p>
      </dgm:t>
    </dgm:pt>
    <dgm:pt modelId="{261A3047-ACFA-4E02-B335-F62FB3171131}" type="pres">
      <dgm:prSet presAssocID="{ABCF86FD-54F5-45A5-801B-EC445C8414B5}" presName="hierChild5" presStyleCnt="0"/>
      <dgm:spPr/>
      <dgm:t>
        <a:bodyPr/>
        <a:lstStyle/>
        <a:p>
          <a:endParaRPr lang="ru-RU"/>
        </a:p>
      </dgm:t>
    </dgm:pt>
    <dgm:pt modelId="{88DB6E02-23D2-4E3C-9E66-1A3FBCF20951}" type="pres">
      <dgm:prSet presAssocID="{3D2FBD72-81EB-4B0C-910C-F0B64795873B}" presName="Name64" presStyleLbl="parChTrans1D2" presStyleIdx="2" presStyleCnt="3"/>
      <dgm:spPr/>
      <dgm:t>
        <a:bodyPr/>
        <a:lstStyle/>
        <a:p>
          <a:endParaRPr lang="ru-RU"/>
        </a:p>
      </dgm:t>
    </dgm:pt>
    <dgm:pt modelId="{33C675D6-3140-4339-B5F0-A6E8C6BBBDB8}" type="pres">
      <dgm:prSet presAssocID="{044990BD-CBFC-4D35-9CC3-5CA26D16473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63155D-30DC-4268-8A8D-DE507261EEC0}" type="pres">
      <dgm:prSet presAssocID="{044990BD-CBFC-4D35-9CC3-5CA26D164739}" presName="rootComposite" presStyleCnt="0"/>
      <dgm:spPr/>
      <dgm:t>
        <a:bodyPr/>
        <a:lstStyle/>
        <a:p>
          <a:endParaRPr lang="ru-RU"/>
        </a:p>
      </dgm:t>
    </dgm:pt>
    <dgm:pt modelId="{21122BD9-8BDB-45DE-9F7C-317E064FDAD1}" type="pres">
      <dgm:prSet presAssocID="{044990BD-CBFC-4D35-9CC3-5CA26D164739}" presName="rootText" presStyleLbl="node2" presStyleIdx="2" presStyleCnt="3" custLinFactNeighborX="-3361" custLinFactNeighborY="64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D2A47E-A983-4DA2-9942-DB916E2E3F55}" type="pres">
      <dgm:prSet presAssocID="{044990BD-CBFC-4D35-9CC3-5CA26D16473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41ACCFE-1D2F-4C4E-95ED-E197B20F6351}" type="pres">
      <dgm:prSet presAssocID="{044990BD-CBFC-4D35-9CC3-5CA26D164739}" presName="hierChild4" presStyleCnt="0"/>
      <dgm:spPr/>
      <dgm:t>
        <a:bodyPr/>
        <a:lstStyle/>
        <a:p>
          <a:endParaRPr lang="ru-RU"/>
        </a:p>
      </dgm:t>
    </dgm:pt>
    <dgm:pt modelId="{14C624E7-2B34-40BA-94E2-EFBFAE08F3EF}" type="pres">
      <dgm:prSet presAssocID="{044990BD-CBFC-4D35-9CC3-5CA26D164739}" presName="hierChild5" presStyleCnt="0"/>
      <dgm:spPr/>
      <dgm:t>
        <a:bodyPr/>
        <a:lstStyle/>
        <a:p>
          <a:endParaRPr lang="ru-RU"/>
        </a:p>
      </dgm:t>
    </dgm:pt>
    <dgm:pt modelId="{2D9DEF57-B0F5-49E7-9F66-6F14B8F50120}" type="pres">
      <dgm:prSet presAssocID="{3E447A4D-3354-4DCE-8F1D-4521C8AB3AEE}" presName="hierChild3" presStyleCnt="0"/>
      <dgm:spPr/>
      <dgm:t>
        <a:bodyPr/>
        <a:lstStyle/>
        <a:p>
          <a:endParaRPr lang="ru-RU"/>
        </a:p>
      </dgm:t>
    </dgm:pt>
    <dgm:pt modelId="{36F36CBE-1FA7-4A93-B69F-1A58E6C6C198}" type="pres">
      <dgm:prSet presAssocID="{0DD6A2D5-9E4D-4EBC-9759-8E30996C459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8229ACC-74E2-4909-AE9D-2FC4E4FCC796}" type="pres">
      <dgm:prSet presAssocID="{0DD6A2D5-9E4D-4EBC-9759-8E30996C4599}" presName="rootComposite1" presStyleCnt="0"/>
      <dgm:spPr/>
      <dgm:t>
        <a:bodyPr/>
        <a:lstStyle/>
        <a:p>
          <a:endParaRPr lang="ru-RU"/>
        </a:p>
      </dgm:t>
    </dgm:pt>
    <dgm:pt modelId="{3CD16153-DA93-4DB2-93D2-7722BFBC06A5}" type="pres">
      <dgm:prSet presAssocID="{0DD6A2D5-9E4D-4EBC-9759-8E30996C4599}" presName="rootText1" presStyleLbl="node0" presStyleIdx="1" presStyleCnt="2" custScaleX="100321" custScaleY="307170" custLinFactY="-14316" custLinFactNeighborX="-2317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A41EE-874A-4C46-A94F-C437B2B4A160}" type="pres">
      <dgm:prSet presAssocID="{0DD6A2D5-9E4D-4EBC-9759-8E30996C4599}" presName="rootConnector1" presStyleLbl="asst0" presStyleIdx="0" presStyleCnt="0"/>
      <dgm:spPr/>
      <dgm:t>
        <a:bodyPr/>
        <a:lstStyle/>
        <a:p>
          <a:endParaRPr lang="ru-RU"/>
        </a:p>
      </dgm:t>
    </dgm:pt>
    <dgm:pt modelId="{87DCC794-8EBC-42F4-9D98-BE121F148A89}" type="pres">
      <dgm:prSet presAssocID="{0DD6A2D5-9E4D-4EBC-9759-8E30996C4599}" presName="hierChild2" presStyleCnt="0"/>
      <dgm:spPr/>
      <dgm:t>
        <a:bodyPr/>
        <a:lstStyle/>
        <a:p>
          <a:endParaRPr lang="ru-RU"/>
        </a:p>
      </dgm:t>
    </dgm:pt>
    <dgm:pt modelId="{9A7B86A1-066A-46A4-BE6E-45B4987C7CAC}" type="pres">
      <dgm:prSet presAssocID="{0DD6A2D5-9E4D-4EBC-9759-8E30996C4599}" presName="hierChild3" presStyleCnt="0"/>
      <dgm:spPr/>
      <dgm:t>
        <a:bodyPr/>
        <a:lstStyle/>
        <a:p>
          <a:endParaRPr lang="ru-RU"/>
        </a:p>
      </dgm:t>
    </dgm:pt>
  </dgm:ptLst>
  <dgm:cxnLst>
    <dgm:cxn modelId="{69C66EE6-71A7-4E7E-B4B3-C7660041199F}" type="presOf" srcId="{B57BFD51-E74E-4624-95D8-A9D455F49AD4}" destId="{5218499A-7C30-4877-B468-A7D3545132B3}" srcOrd="0" destOrd="0" presId="urn:microsoft.com/office/officeart/2009/3/layout/HorizontalOrganizationChart"/>
    <dgm:cxn modelId="{A738DB71-C891-486B-AB0F-E0158CD644BF}" type="presOf" srcId="{ABCF86FD-54F5-45A5-801B-EC445C8414B5}" destId="{0213A252-4679-40E0-8B0D-3D62B50BBE43}" srcOrd="0" destOrd="0" presId="urn:microsoft.com/office/officeart/2009/3/layout/HorizontalOrganizationChart"/>
    <dgm:cxn modelId="{3D1E43FA-C509-4338-A129-3280E5CC3D83}" type="presOf" srcId="{3D2FBD72-81EB-4B0C-910C-F0B64795873B}" destId="{88DB6E02-23D2-4E3C-9E66-1A3FBCF20951}" srcOrd="0" destOrd="0" presId="urn:microsoft.com/office/officeart/2009/3/layout/HorizontalOrganizationChart"/>
    <dgm:cxn modelId="{0F3B195D-E981-434D-91D7-2EDDD03A861D}" type="presOf" srcId="{044990BD-CBFC-4D35-9CC3-5CA26D164739}" destId="{B6D2A47E-A983-4DA2-9942-DB916E2E3F55}" srcOrd="1" destOrd="0" presId="urn:microsoft.com/office/officeart/2009/3/layout/HorizontalOrganizationChart"/>
    <dgm:cxn modelId="{6218B5B4-64D8-4C72-99DA-4344D9DBC84E}" srcId="{A78AC453-6F8B-434D-806A-D0E11EF02000}" destId="{3E447A4D-3354-4DCE-8F1D-4521C8AB3AEE}" srcOrd="0" destOrd="0" parTransId="{54CA8067-9047-4626-BE0D-1C0039B3D930}" sibTransId="{5BD1F03F-1CFB-4F70-A81D-0A63E428F4C0}"/>
    <dgm:cxn modelId="{263213FE-CEBC-4D4D-8EE8-CBB624000373}" srcId="{3E447A4D-3354-4DCE-8F1D-4521C8AB3AEE}" destId="{044990BD-CBFC-4D35-9CC3-5CA26D164739}" srcOrd="2" destOrd="0" parTransId="{3D2FBD72-81EB-4B0C-910C-F0B64795873B}" sibTransId="{95494A8E-4611-4237-ADB2-3C095EAA3BE8}"/>
    <dgm:cxn modelId="{E0A2F313-A88A-4A78-92A2-61B203129779}" type="presOf" srcId="{3E447A4D-3354-4DCE-8F1D-4521C8AB3AEE}" destId="{7F232F3D-3558-4ADC-91A1-2095F8F43CA2}" srcOrd="0" destOrd="0" presId="urn:microsoft.com/office/officeart/2009/3/layout/HorizontalOrganizationChart"/>
    <dgm:cxn modelId="{6DC549C0-7B30-4280-A773-BC52F1A7F155}" srcId="{A78AC453-6F8B-434D-806A-D0E11EF02000}" destId="{0DD6A2D5-9E4D-4EBC-9759-8E30996C4599}" srcOrd="1" destOrd="0" parTransId="{63FB9483-A2E0-44A6-A41A-DC8BD83FAF4E}" sibTransId="{7D8E6281-9780-43AD-8A22-892A1C685AD3}"/>
    <dgm:cxn modelId="{8D429FDA-592D-475A-8935-47AE42A7F1E3}" srcId="{3E447A4D-3354-4DCE-8F1D-4521C8AB3AEE}" destId="{ABCF86FD-54F5-45A5-801B-EC445C8414B5}" srcOrd="1" destOrd="0" parTransId="{AAE9B594-B766-4D8F-97BA-8C4B696CBF18}" sibTransId="{EECADD26-81EF-47BC-9846-B5CB48ADF9A3}"/>
    <dgm:cxn modelId="{2504C8D0-EB9E-4920-84A7-690B30811425}" type="presOf" srcId="{044990BD-CBFC-4D35-9CC3-5CA26D164739}" destId="{21122BD9-8BDB-45DE-9F7C-317E064FDAD1}" srcOrd="0" destOrd="0" presId="urn:microsoft.com/office/officeart/2009/3/layout/HorizontalOrganizationChart"/>
    <dgm:cxn modelId="{A4E85488-50D1-4886-A3B5-212F6A549B74}" type="presOf" srcId="{0DD6A2D5-9E4D-4EBC-9759-8E30996C4599}" destId="{A95A41EE-874A-4C46-A94F-C437B2B4A160}" srcOrd="1" destOrd="0" presId="urn:microsoft.com/office/officeart/2009/3/layout/HorizontalOrganizationChart"/>
    <dgm:cxn modelId="{9E5DE08D-B7FC-4E54-87E8-BF1B26C7CC22}" type="presOf" srcId="{0DD6A2D5-9E4D-4EBC-9759-8E30996C4599}" destId="{3CD16153-DA93-4DB2-93D2-7722BFBC06A5}" srcOrd="0" destOrd="0" presId="urn:microsoft.com/office/officeart/2009/3/layout/HorizontalOrganizationChart"/>
    <dgm:cxn modelId="{4F6622A0-3648-4249-87E3-744164F06F49}" type="presOf" srcId="{ABCF86FD-54F5-45A5-801B-EC445C8414B5}" destId="{7B3A9CA9-97C3-43DF-967A-3741BAEF3405}" srcOrd="1" destOrd="0" presId="urn:microsoft.com/office/officeart/2009/3/layout/HorizontalOrganizationChart"/>
    <dgm:cxn modelId="{3BA30AB8-68A3-4707-AC79-64F7375964B7}" srcId="{3E447A4D-3354-4DCE-8F1D-4521C8AB3AEE}" destId="{BF35E518-C1D3-43A0-8331-D43DA2477665}" srcOrd="0" destOrd="0" parTransId="{B57BFD51-E74E-4624-95D8-A9D455F49AD4}" sibTransId="{D0687229-E596-4B02-BEB7-72BFF0996843}"/>
    <dgm:cxn modelId="{1A2BA419-BE34-42B8-86C8-520A989547DB}" type="presOf" srcId="{BF35E518-C1D3-43A0-8331-D43DA2477665}" destId="{90AC47EC-2556-4F7E-9F33-72437496483C}" srcOrd="1" destOrd="0" presId="urn:microsoft.com/office/officeart/2009/3/layout/HorizontalOrganizationChart"/>
    <dgm:cxn modelId="{E39DD14E-9F4F-4DC4-ABAD-6C766474119E}" type="presOf" srcId="{BF35E518-C1D3-43A0-8331-D43DA2477665}" destId="{1B4814B8-8A0D-424E-824C-1858E9471024}" srcOrd="0" destOrd="0" presId="urn:microsoft.com/office/officeart/2009/3/layout/HorizontalOrganizationChart"/>
    <dgm:cxn modelId="{EF309BBD-4578-45EE-946C-36C70AA48FF5}" type="presOf" srcId="{AAE9B594-B766-4D8F-97BA-8C4B696CBF18}" destId="{67E7D8A5-2DFC-478D-9B6A-DDEF1E243118}" srcOrd="0" destOrd="0" presId="urn:microsoft.com/office/officeart/2009/3/layout/HorizontalOrganizationChart"/>
    <dgm:cxn modelId="{6F17D247-B43C-4FE9-91C5-1EFD074B965F}" type="presOf" srcId="{3E447A4D-3354-4DCE-8F1D-4521C8AB3AEE}" destId="{C9273B21-FE81-4EF4-A075-1B051CA74D52}" srcOrd="1" destOrd="0" presId="urn:microsoft.com/office/officeart/2009/3/layout/HorizontalOrganizationChart"/>
    <dgm:cxn modelId="{DCDA155C-F350-4FDE-9F64-7D1E33AEF963}" type="presOf" srcId="{A78AC453-6F8B-434D-806A-D0E11EF02000}" destId="{682195FD-868F-4986-B2EC-90ADD4B71F14}" srcOrd="0" destOrd="0" presId="urn:microsoft.com/office/officeart/2009/3/layout/HorizontalOrganizationChart"/>
    <dgm:cxn modelId="{1644DB89-54A5-49EA-B273-5C7E607996D1}" type="presParOf" srcId="{682195FD-868F-4986-B2EC-90ADD4B71F14}" destId="{5D4E6B56-C5B8-4ADD-8DE3-63EEE0909213}" srcOrd="0" destOrd="0" presId="urn:microsoft.com/office/officeart/2009/3/layout/HorizontalOrganizationChart"/>
    <dgm:cxn modelId="{0EAC2655-A35B-412C-B1DE-9CF5E5EEA717}" type="presParOf" srcId="{5D4E6B56-C5B8-4ADD-8DE3-63EEE0909213}" destId="{E9235C6B-A7C4-4835-8B7B-F9F4DC35E80B}" srcOrd="0" destOrd="0" presId="urn:microsoft.com/office/officeart/2009/3/layout/HorizontalOrganizationChart"/>
    <dgm:cxn modelId="{F1BBF1B8-6A0F-4912-A9D7-A4433330D665}" type="presParOf" srcId="{E9235C6B-A7C4-4835-8B7B-F9F4DC35E80B}" destId="{7F232F3D-3558-4ADC-91A1-2095F8F43CA2}" srcOrd="0" destOrd="0" presId="urn:microsoft.com/office/officeart/2009/3/layout/HorizontalOrganizationChart"/>
    <dgm:cxn modelId="{308E101F-A7A2-45A4-9554-C3AA287CBDBE}" type="presParOf" srcId="{E9235C6B-A7C4-4835-8B7B-F9F4DC35E80B}" destId="{C9273B21-FE81-4EF4-A075-1B051CA74D52}" srcOrd="1" destOrd="0" presId="urn:microsoft.com/office/officeart/2009/3/layout/HorizontalOrganizationChart"/>
    <dgm:cxn modelId="{2792D9D2-4C7F-40D7-8703-6F809CF6D26E}" type="presParOf" srcId="{5D4E6B56-C5B8-4ADD-8DE3-63EEE0909213}" destId="{D97ECA8A-F846-4CA0-A600-A84122B1627B}" srcOrd="1" destOrd="0" presId="urn:microsoft.com/office/officeart/2009/3/layout/HorizontalOrganizationChart"/>
    <dgm:cxn modelId="{43A3D099-7FC4-455A-B284-2705AC57377B}" type="presParOf" srcId="{D97ECA8A-F846-4CA0-A600-A84122B1627B}" destId="{5218499A-7C30-4877-B468-A7D3545132B3}" srcOrd="0" destOrd="0" presId="urn:microsoft.com/office/officeart/2009/3/layout/HorizontalOrganizationChart"/>
    <dgm:cxn modelId="{E8EF980F-5048-4F21-87BE-724B426420A8}" type="presParOf" srcId="{D97ECA8A-F846-4CA0-A600-A84122B1627B}" destId="{B66EB322-450A-483D-BCC1-DF4D4C841E1C}" srcOrd="1" destOrd="0" presId="urn:microsoft.com/office/officeart/2009/3/layout/HorizontalOrganizationChart"/>
    <dgm:cxn modelId="{9813CC57-DCCA-4F4F-9A94-18E134970E1B}" type="presParOf" srcId="{B66EB322-450A-483D-BCC1-DF4D4C841E1C}" destId="{C8D892B4-02F2-40EF-BD1D-8A7A6479764C}" srcOrd="0" destOrd="0" presId="urn:microsoft.com/office/officeart/2009/3/layout/HorizontalOrganizationChart"/>
    <dgm:cxn modelId="{DC2655B7-2A89-4357-997B-DD1F925F28E4}" type="presParOf" srcId="{C8D892B4-02F2-40EF-BD1D-8A7A6479764C}" destId="{1B4814B8-8A0D-424E-824C-1858E9471024}" srcOrd="0" destOrd="0" presId="urn:microsoft.com/office/officeart/2009/3/layout/HorizontalOrganizationChart"/>
    <dgm:cxn modelId="{D6097122-B91C-4DEA-A0B1-250430F1DE38}" type="presParOf" srcId="{C8D892B4-02F2-40EF-BD1D-8A7A6479764C}" destId="{90AC47EC-2556-4F7E-9F33-72437496483C}" srcOrd="1" destOrd="0" presId="urn:microsoft.com/office/officeart/2009/3/layout/HorizontalOrganizationChart"/>
    <dgm:cxn modelId="{88F3F3F5-37E5-47A5-82FA-7DB4A4636F62}" type="presParOf" srcId="{B66EB322-450A-483D-BCC1-DF4D4C841E1C}" destId="{CB8E6D46-D5CF-4EB1-B6EF-DAB894A3A3AD}" srcOrd="1" destOrd="0" presId="urn:microsoft.com/office/officeart/2009/3/layout/HorizontalOrganizationChart"/>
    <dgm:cxn modelId="{C04FB083-4859-40AF-98DC-C10C843FFB57}" type="presParOf" srcId="{B66EB322-450A-483D-BCC1-DF4D4C841E1C}" destId="{59E166D6-D3FB-44C8-AB3E-58D66ADC8CE9}" srcOrd="2" destOrd="0" presId="urn:microsoft.com/office/officeart/2009/3/layout/HorizontalOrganizationChart"/>
    <dgm:cxn modelId="{57A548F0-6A73-4BFC-8A3E-6F62FC5CBC19}" type="presParOf" srcId="{D97ECA8A-F846-4CA0-A600-A84122B1627B}" destId="{67E7D8A5-2DFC-478D-9B6A-DDEF1E243118}" srcOrd="2" destOrd="0" presId="urn:microsoft.com/office/officeart/2009/3/layout/HorizontalOrganizationChart"/>
    <dgm:cxn modelId="{9E3A655C-9B44-4D1E-B890-873EA3FB9C5E}" type="presParOf" srcId="{D97ECA8A-F846-4CA0-A600-A84122B1627B}" destId="{22117024-6A6A-4A38-ADBC-69E603F40B3C}" srcOrd="3" destOrd="0" presId="urn:microsoft.com/office/officeart/2009/3/layout/HorizontalOrganizationChart"/>
    <dgm:cxn modelId="{5691CF86-37AC-4231-A658-08D796DB4EB0}" type="presParOf" srcId="{22117024-6A6A-4A38-ADBC-69E603F40B3C}" destId="{1DF765CE-9376-435A-9B95-40395047AF95}" srcOrd="0" destOrd="0" presId="urn:microsoft.com/office/officeart/2009/3/layout/HorizontalOrganizationChart"/>
    <dgm:cxn modelId="{70836312-8F68-489A-88B5-7B2BEF6B6B33}" type="presParOf" srcId="{1DF765CE-9376-435A-9B95-40395047AF95}" destId="{0213A252-4679-40E0-8B0D-3D62B50BBE43}" srcOrd="0" destOrd="0" presId="urn:microsoft.com/office/officeart/2009/3/layout/HorizontalOrganizationChart"/>
    <dgm:cxn modelId="{03D52F33-4FDB-4740-9DB1-7A72C4398C75}" type="presParOf" srcId="{1DF765CE-9376-435A-9B95-40395047AF95}" destId="{7B3A9CA9-97C3-43DF-967A-3741BAEF3405}" srcOrd="1" destOrd="0" presId="urn:microsoft.com/office/officeart/2009/3/layout/HorizontalOrganizationChart"/>
    <dgm:cxn modelId="{2E692EEB-7F6E-45E2-9D59-CE7B8C712AA1}" type="presParOf" srcId="{22117024-6A6A-4A38-ADBC-69E603F40B3C}" destId="{9BA7DB82-4F98-4E21-9B2A-A89C838865AA}" srcOrd="1" destOrd="0" presId="urn:microsoft.com/office/officeart/2009/3/layout/HorizontalOrganizationChart"/>
    <dgm:cxn modelId="{9AC4A504-32E4-4300-95ED-8C16F6245DBD}" type="presParOf" srcId="{22117024-6A6A-4A38-ADBC-69E603F40B3C}" destId="{261A3047-ACFA-4E02-B335-F62FB3171131}" srcOrd="2" destOrd="0" presId="urn:microsoft.com/office/officeart/2009/3/layout/HorizontalOrganizationChart"/>
    <dgm:cxn modelId="{8E3948FC-F200-4058-A61F-C1B38FA7588B}" type="presParOf" srcId="{D97ECA8A-F846-4CA0-A600-A84122B1627B}" destId="{88DB6E02-23D2-4E3C-9E66-1A3FBCF20951}" srcOrd="4" destOrd="0" presId="urn:microsoft.com/office/officeart/2009/3/layout/HorizontalOrganizationChart"/>
    <dgm:cxn modelId="{1797484E-F6A7-4138-B918-75F35280B332}" type="presParOf" srcId="{D97ECA8A-F846-4CA0-A600-A84122B1627B}" destId="{33C675D6-3140-4339-B5F0-A6E8C6BBBDB8}" srcOrd="5" destOrd="0" presId="urn:microsoft.com/office/officeart/2009/3/layout/HorizontalOrganizationChart"/>
    <dgm:cxn modelId="{12F41503-3993-49DD-A528-1CA05325C658}" type="presParOf" srcId="{33C675D6-3140-4339-B5F0-A6E8C6BBBDB8}" destId="{E963155D-30DC-4268-8A8D-DE507261EEC0}" srcOrd="0" destOrd="0" presId="urn:microsoft.com/office/officeart/2009/3/layout/HorizontalOrganizationChart"/>
    <dgm:cxn modelId="{EDE527ED-5693-486D-A808-D62A6334F474}" type="presParOf" srcId="{E963155D-30DC-4268-8A8D-DE507261EEC0}" destId="{21122BD9-8BDB-45DE-9F7C-317E064FDAD1}" srcOrd="0" destOrd="0" presId="urn:microsoft.com/office/officeart/2009/3/layout/HorizontalOrganizationChart"/>
    <dgm:cxn modelId="{09016836-E3C3-462F-8931-7426459DADE7}" type="presParOf" srcId="{E963155D-30DC-4268-8A8D-DE507261EEC0}" destId="{B6D2A47E-A983-4DA2-9942-DB916E2E3F55}" srcOrd="1" destOrd="0" presId="urn:microsoft.com/office/officeart/2009/3/layout/HorizontalOrganizationChart"/>
    <dgm:cxn modelId="{C411B273-3034-4E43-9BA5-EE31055C7D48}" type="presParOf" srcId="{33C675D6-3140-4339-B5F0-A6E8C6BBBDB8}" destId="{141ACCFE-1D2F-4C4E-95ED-E197B20F6351}" srcOrd="1" destOrd="0" presId="urn:microsoft.com/office/officeart/2009/3/layout/HorizontalOrganizationChart"/>
    <dgm:cxn modelId="{E854E500-DD1B-47A3-81B5-B52FCB97E4AA}" type="presParOf" srcId="{33C675D6-3140-4339-B5F0-A6E8C6BBBDB8}" destId="{14C624E7-2B34-40BA-94E2-EFBFAE08F3EF}" srcOrd="2" destOrd="0" presId="urn:microsoft.com/office/officeart/2009/3/layout/HorizontalOrganizationChart"/>
    <dgm:cxn modelId="{223EFCFC-9864-4B3B-82A2-76F07DD46636}" type="presParOf" srcId="{5D4E6B56-C5B8-4ADD-8DE3-63EEE0909213}" destId="{2D9DEF57-B0F5-49E7-9F66-6F14B8F50120}" srcOrd="2" destOrd="0" presId="urn:microsoft.com/office/officeart/2009/3/layout/HorizontalOrganizationChart"/>
    <dgm:cxn modelId="{CAF08027-B268-41F8-B4E9-ABADE72F7D7A}" type="presParOf" srcId="{682195FD-868F-4986-B2EC-90ADD4B71F14}" destId="{36F36CBE-1FA7-4A93-B69F-1A58E6C6C198}" srcOrd="1" destOrd="0" presId="urn:microsoft.com/office/officeart/2009/3/layout/HorizontalOrganizationChart"/>
    <dgm:cxn modelId="{BE9D040D-B9B6-448C-AB88-71A3141FA122}" type="presParOf" srcId="{36F36CBE-1FA7-4A93-B69F-1A58E6C6C198}" destId="{08229ACC-74E2-4909-AE9D-2FC4E4FCC796}" srcOrd="0" destOrd="0" presId="urn:microsoft.com/office/officeart/2009/3/layout/HorizontalOrganizationChart"/>
    <dgm:cxn modelId="{CBA347A7-4038-4D48-9198-F932EA5C6933}" type="presParOf" srcId="{08229ACC-74E2-4909-AE9D-2FC4E4FCC796}" destId="{3CD16153-DA93-4DB2-93D2-7722BFBC06A5}" srcOrd="0" destOrd="0" presId="urn:microsoft.com/office/officeart/2009/3/layout/HorizontalOrganizationChart"/>
    <dgm:cxn modelId="{3F610C10-9EC2-4982-8BD7-3EBCB4198908}" type="presParOf" srcId="{08229ACC-74E2-4909-AE9D-2FC4E4FCC796}" destId="{A95A41EE-874A-4C46-A94F-C437B2B4A160}" srcOrd="1" destOrd="0" presId="urn:microsoft.com/office/officeart/2009/3/layout/HorizontalOrganizationChart"/>
    <dgm:cxn modelId="{6B175AEF-4626-49FC-B1CD-12FEDAE46520}" type="presParOf" srcId="{36F36CBE-1FA7-4A93-B69F-1A58E6C6C198}" destId="{87DCC794-8EBC-42F4-9D98-BE121F148A89}" srcOrd="1" destOrd="0" presId="urn:microsoft.com/office/officeart/2009/3/layout/HorizontalOrganizationChart"/>
    <dgm:cxn modelId="{81D6192A-4DB2-4625-AE04-118FA2C4C281}" type="presParOf" srcId="{36F36CBE-1FA7-4A93-B69F-1A58E6C6C198}" destId="{9A7B86A1-066A-46A4-BE6E-45B4987C7C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7794C-7E57-4CA5-84C0-718390FAF55C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06289D0-210E-4807-AF3F-49D6C7DCA8A0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Движения, микродвижения</a:t>
          </a:r>
          <a:endParaRPr lang="ru-RU" sz="2000" dirty="0">
            <a:latin typeface="+mn-lt"/>
          </a:endParaRPr>
        </a:p>
      </dgm:t>
    </dgm:pt>
    <dgm:pt modelId="{8667DFD8-7EC1-4731-9CD4-39A531631CA5}" type="parTrans" cxnId="{7DEBB060-F9F2-4514-B8F1-7E59AA8A3E77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A6B29E73-BF9A-4B78-BE3E-5EEAA823BC02}" type="sibTrans" cxnId="{7DEBB060-F9F2-4514-B8F1-7E59AA8A3E77}">
      <dgm:prSet custT="1"/>
      <dgm:spPr/>
      <dgm:t>
        <a:bodyPr/>
        <a:lstStyle/>
        <a:p>
          <a:endParaRPr lang="ru-RU" sz="2000" dirty="0">
            <a:latin typeface="+mn-lt"/>
          </a:endParaRPr>
        </a:p>
      </dgm:t>
    </dgm:pt>
    <dgm:pt modelId="{83E96A98-93E9-435F-88D0-426F1AF1C7FD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ТВ камера</a:t>
          </a:r>
          <a:endParaRPr lang="ru-RU" sz="2000" dirty="0">
            <a:latin typeface="+mn-lt"/>
          </a:endParaRPr>
        </a:p>
      </dgm:t>
    </dgm:pt>
    <dgm:pt modelId="{CA59D214-83C0-4C16-A23B-4986F1325B58}" type="parTrans" cxnId="{AE76327F-664F-4C59-A054-3C1067CD7017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0707AC8-DD6A-4A58-A941-6BD10C8EF490}" type="sibTrans" cxnId="{AE76327F-664F-4C59-A054-3C1067CD7017}">
      <dgm:prSet custT="1"/>
      <dgm:spPr/>
      <dgm:t>
        <a:bodyPr/>
        <a:lstStyle/>
        <a:p>
          <a:endParaRPr lang="ru-RU" sz="2000" dirty="0">
            <a:latin typeface="+mn-lt"/>
          </a:endParaRPr>
        </a:p>
      </dgm:t>
    </dgm:pt>
    <dgm:pt modelId="{67159C6E-37BE-4D8F-A0BF-42DA43304B70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Мысли, намерения, эмоции</a:t>
          </a:r>
          <a:endParaRPr lang="ru-RU" sz="2000" dirty="0">
            <a:latin typeface="+mn-lt"/>
          </a:endParaRPr>
        </a:p>
      </dgm:t>
    </dgm:pt>
    <dgm:pt modelId="{DC3B94B3-3F7F-4062-8CD1-D8B834D04007}" type="sibTrans" cxnId="{791F3200-80F7-4FD0-88BF-533E75A33C80}">
      <dgm:prSet custT="1"/>
      <dgm:spPr/>
      <dgm:t>
        <a:bodyPr/>
        <a:lstStyle/>
        <a:p>
          <a:endParaRPr lang="ru-RU" sz="2000" dirty="0">
            <a:latin typeface="+mn-lt"/>
          </a:endParaRPr>
        </a:p>
      </dgm:t>
    </dgm:pt>
    <dgm:pt modelId="{06226DF3-F943-4AA2-A49D-610AB370002B}" type="parTrans" cxnId="{791F3200-80F7-4FD0-88BF-533E75A33C8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C9C5E13B-9A70-486B-960A-9F8213B13F71}">
      <dgm:prSet phldrT="[Текст]" custT="1"/>
      <dgm:spPr/>
      <dgm:t>
        <a:bodyPr/>
        <a:lstStyle/>
        <a:p>
          <a:r>
            <a:rPr lang="ru-RU" sz="2000" kern="1200" dirty="0" smtClean="0">
              <a:solidFill>
                <a:schemeClr val="tx1"/>
              </a:solidFill>
              <a:latin typeface="+mn-lt"/>
            </a:rPr>
            <a:t>Компьютерная программа </a:t>
          </a:r>
          <a:r>
            <a:rPr lang="en-US" sz="2000" kern="1200" dirty="0" err="1" smtClean="0">
              <a:solidFill>
                <a:srgbClr val="FF0000"/>
              </a:solidFill>
              <a:latin typeface="+mn-lt"/>
            </a:rPr>
            <a:t>Vibra</a:t>
          </a:r>
          <a:r>
            <a:rPr lang="en-US" sz="2000" kern="1200" dirty="0" err="1" smtClean="0">
              <a:solidFill>
                <a:srgbClr val="2323DC"/>
              </a:solidFill>
              <a:latin typeface="+mn-lt"/>
            </a:rPr>
            <a:t>Ima</a:t>
          </a:r>
          <a:r>
            <a:rPr lang="en-US" sz="2000" kern="1200" dirty="0" err="1" smtClean="0">
              <a:solidFill>
                <a:srgbClr val="2323DC"/>
              </a:solidFill>
              <a:latin typeface="+mn-lt"/>
              <a:ea typeface="+mn-ea"/>
              <a:cs typeface="+mn-cs"/>
            </a:rPr>
            <a:t>g</a:t>
          </a:r>
          <a:r>
            <a:rPr lang="en-US" sz="2000" kern="1200" dirty="0" err="1" smtClean="0">
              <a:solidFill>
                <a:srgbClr val="2323DC"/>
              </a:solidFill>
              <a:latin typeface="+mn-lt"/>
            </a:rPr>
            <a:t>e</a:t>
          </a:r>
          <a:r>
            <a:rPr lang="en-US" sz="2000" kern="1200" dirty="0" smtClean="0">
              <a:solidFill>
                <a:srgbClr val="2323DC"/>
              </a:solidFill>
              <a:latin typeface="+mn-lt"/>
            </a:rPr>
            <a:t> </a:t>
          </a:r>
        </a:p>
      </dgm:t>
    </dgm:pt>
    <dgm:pt modelId="{63F828EA-9282-4838-962A-06ADCB27D103}" type="parTrans" cxnId="{B3E4ED93-BE18-477A-A0E9-11FB366AB14E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82C734F2-A70E-407B-A128-95BDA8F168D1}" type="sibTrans" cxnId="{B3E4ED93-BE18-477A-A0E9-11FB366AB14E}">
      <dgm:prSet custT="1"/>
      <dgm:spPr/>
      <dgm:t>
        <a:bodyPr/>
        <a:lstStyle/>
        <a:p>
          <a:endParaRPr lang="ru-RU" sz="2000" dirty="0">
            <a:latin typeface="+mn-lt"/>
          </a:endParaRPr>
        </a:p>
      </dgm:t>
    </dgm:pt>
    <dgm:pt modelId="{CF56CF80-28F9-40E9-A643-EB98E3384544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Эмоциональное состояние</a:t>
          </a:r>
          <a:endParaRPr lang="ru-RU" sz="2000" dirty="0">
            <a:latin typeface="+mn-lt"/>
          </a:endParaRPr>
        </a:p>
      </dgm:t>
    </dgm:pt>
    <dgm:pt modelId="{40512CB3-D95D-415F-88C8-0D4CC6332C32}" type="parTrans" cxnId="{B90B66D8-73A9-4F8A-8614-39C3EEC5515F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733230B3-6128-46DA-BD91-455250F504FD}" type="sibTrans" cxnId="{B90B66D8-73A9-4F8A-8614-39C3EEC5515F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889B0656-4B76-4307-84AE-1058BD30259E}" type="pres">
      <dgm:prSet presAssocID="{35D7794C-7E57-4CA5-84C0-718390FAF55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9A409-B0BC-445A-94F7-FDAB83923665}" type="pres">
      <dgm:prSet presAssocID="{67159C6E-37BE-4D8F-A0BF-42DA43304B70}" presName="node" presStyleLbl="node1" presStyleIdx="0" presStyleCnt="5" custScaleX="11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FCD38-179F-4747-BDAF-3545BB618DA3}" type="pres">
      <dgm:prSet presAssocID="{DC3B94B3-3F7F-4062-8CD1-D8B834D0400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204B48A-DF9C-40A7-B4E6-9A5A51B1A176}" type="pres">
      <dgm:prSet presAssocID="{DC3B94B3-3F7F-4062-8CD1-D8B834D0400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93F0DD9-D1A8-46A1-9D5E-FF5AE73C3B17}" type="pres">
      <dgm:prSet presAssocID="{F06289D0-210E-4807-AF3F-49D6C7DCA8A0}" presName="node" presStyleLbl="node1" presStyleIdx="1" presStyleCnt="5" custScaleX="11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B9009-7EEB-4E5D-873E-567D8900C10D}" type="pres">
      <dgm:prSet presAssocID="{A6B29E73-BF9A-4B78-BE3E-5EEAA823BC0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63C4162-D6A2-4CA8-B1B1-1D836F7ABCA4}" type="pres">
      <dgm:prSet presAssocID="{A6B29E73-BF9A-4B78-BE3E-5EEAA823BC0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C8BB40B-041B-4B50-A5B2-26B64930F715}" type="pres">
      <dgm:prSet presAssocID="{83E96A98-93E9-435F-88D0-426F1AF1C7FD}" presName="node" presStyleLbl="node1" presStyleIdx="2" presStyleCnt="5" custScaleX="11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26EE4-11BF-4322-91CD-F90425056349}" type="pres">
      <dgm:prSet presAssocID="{30707AC8-DD6A-4A58-A941-6BD10C8EF4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71CAE07-F78D-4C25-BAF9-AA5039702873}" type="pres">
      <dgm:prSet presAssocID="{30707AC8-DD6A-4A58-A941-6BD10C8EF49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83DC65A-08C0-40F7-84A6-676EA2C45203}" type="pres">
      <dgm:prSet presAssocID="{C9C5E13B-9A70-486B-960A-9F8213B13F71}" presName="node" presStyleLbl="node1" presStyleIdx="3" presStyleCnt="5" custScaleX="116682" custLinFactNeighborX="-349" custLinFactNeighborY="-7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A9B7A-7A2B-4BB9-9374-9210F9C6F811}" type="pres">
      <dgm:prSet presAssocID="{82C734F2-A70E-407B-A128-95BDA8F168D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75E5714-1A93-474C-88C4-F4BA0ED8817B}" type="pres">
      <dgm:prSet presAssocID="{82C734F2-A70E-407B-A128-95BDA8F168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EC3412-03B3-4694-82CC-E019EA3A010E}" type="pres">
      <dgm:prSet presAssocID="{CF56CF80-28F9-40E9-A643-EB98E3384544}" presName="node" presStyleLbl="node1" presStyleIdx="4" presStyleCnt="5" custScaleX="116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27D83-0F80-4D20-A5EF-AC0A1DF1F6B8}" type="presOf" srcId="{82C734F2-A70E-407B-A128-95BDA8F168D1}" destId="{72EA9B7A-7A2B-4BB9-9374-9210F9C6F811}" srcOrd="0" destOrd="0" presId="urn:microsoft.com/office/officeart/2005/8/layout/process2"/>
    <dgm:cxn modelId="{791F3200-80F7-4FD0-88BF-533E75A33C80}" srcId="{35D7794C-7E57-4CA5-84C0-718390FAF55C}" destId="{67159C6E-37BE-4D8F-A0BF-42DA43304B70}" srcOrd="0" destOrd="0" parTransId="{06226DF3-F943-4AA2-A49D-610AB370002B}" sibTransId="{DC3B94B3-3F7F-4062-8CD1-D8B834D04007}"/>
    <dgm:cxn modelId="{249644AB-AC76-4DFA-B2C9-33E999441BFF}" type="presOf" srcId="{30707AC8-DD6A-4A58-A941-6BD10C8EF490}" destId="{D71CAE07-F78D-4C25-BAF9-AA5039702873}" srcOrd="1" destOrd="0" presId="urn:microsoft.com/office/officeart/2005/8/layout/process2"/>
    <dgm:cxn modelId="{AB918AA4-5883-4BF1-AEB2-C093812FCB95}" type="presOf" srcId="{83E96A98-93E9-435F-88D0-426F1AF1C7FD}" destId="{7C8BB40B-041B-4B50-A5B2-26B64930F715}" srcOrd="0" destOrd="0" presId="urn:microsoft.com/office/officeart/2005/8/layout/process2"/>
    <dgm:cxn modelId="{1CFD6799-D3AE-4D2E-A331-56DDB3CA7F2B}" type="presOf" srcId="{DC3B94B3-3F7F-4062-8CD1-D8B834D04007}" destId="{6204B48A-DF9C-40A7-B4E6-9A5A51B1A176}" srcOrd="1" destOrd="0" presId="urn:microsoft.com/office/officeart/2005/8/layout/process2"/>
    <dgm:cxn modelId="{97D7F0BD-F681-4357-AC6C-91CA4409931A}" type="presOf" srcId="{DC3B94B3-3F7F-4062-8CD1-D8B834D04007}" destId="{7D3FCD38-179F-4747-BDAF-3545BB618DA3}" srcOrd="0" destOrd="0" presId="urn:microsoft.com/office/officeart/2005/8/layout/process2"/>
    <dgm:cxn modelId="{AE76327F-664F-4C59-A054-3C1067CD7017}" srcId="{35D7794C-7E57-4CA5-84C0-718390FAF55C}" destId="{83E96A98-93E9-435F-88D0-426F1AF1C7FD}" srcOrd="2" destOrd="0" parTransId="{CA59D214-83C0-4C16-A23B-4986F1325B58}" sibTransId="{30707AC8-DD6A-4A58-A941-6BD10C8EF490}"/>
    <dgm:cxn modelId="{B3E4ED93-BE18-477A-A0E9-11FB366AB14E}" srcId="{35D7794C-7E57-4CA5-84C0-718390FAF55C}" destId="{C9C5E13B-9A70-486B-960A-9F8213B13F71}" srcOrd="3" destOrd="0" parTransId="{63F828EA-9282-4838-962A-06ADCB27D103}" sibTransId="{82C734F2-A70E-407B-A128-95BDA8F168D1}"/>
    <dgm:cxn modelId="{79327CFF-7A76-402C-BE2B-045F9351A28D}" type="presOf" srcId="{82C734F2-A70E-407B-A128-95BDA8F168D1}" destId="{875E5714-1A93-474C-88C4-F4BA0ED8817B}" srcOrd="1" destOrd="0" presId="urn:microsoft.com/office/officeart/2005/8/layout/process2"/>
    <dgm:cxn modelId="{09EDC2AF-326D-456E-8866-0F1AD9069E7F}" type="presOf" srcId="{A6B29E73-BF9A-4B78-BE3E-5EEAA823BC02}" destId="{B63C4162-D6A2-4CA8-B1B1-1D836F7ABCA4}" srcOrd="1" destOrd="0" presId="urn:microsoft.com/office/officeart/2005/8/layout/process2"/>
    <dgm:cxn modelId="{8B395988-573C-4BE4-84DD-B51667DDA6FA}" type="presOf" srcId="{F06289D0-210E-4807-AF3F-49D6C7DCA8A0}" destId="{493F0DD9-D1A8-46A1-9D5E-FF5AE73C3B17}" srcOrd="0" destOrd="0" presId="urn:microsoft.com/office/officeart/2005/8/layout/process2"/>
    <dgm:cxn modelId="{8FB25F54-D7F0-4938-8B98-7554B7911DD6}" type="presOf" srcId="{30707AC8-DD6A-4A58-A941-6BD10C8EF490}" destId="{77B26EE4-11BF-4322-91CD-F90425056349}" srcOrd="0" destOrd="0" presId="urn:microsoft.com/office/officeart/2005/8/layout/process2"/>
    <dgm:cxn modelId="{D38A5555-01C3-49AA-B43E-1D1C5E8D722B}" type="presOf" srcId="{35D7794C-7E57-4CA5-84C0-718390FAF55C}" destId="{889B0656-4B76-4307-84AE-1058BD30259E}" srcOrd="0" destOrd="0" presId="urn:microsoft.com/office/officeart/2005/8/layout/process2"/>
    <dgm:cxn modelId="{7DEBB060-F9F2-4514-B8F1-7E59AA8A3E77}" srcId="{35D7794C-7E57-4CA5-84C0-718390FAF55C}" destId="{F06289D0-210E-4807-AF3F-49D6C7DCA8A0}" srcOrd="1" destOrd="0" parTransId="{8667DFD8-7EC1-4731-9CD4-39A531631CA5}" sibTransId="{A6B29E73-BF9A-4B78-BE3E-5EEAA823BC02}"/>
    <dgm:cxn modelId="{5B899BDC-7763-4B58-A155-05D27CA1191B}" type="presOf" srcId="{CF56CF80-28F9-40E9-A643-EB98E3384544}" destId="{0AEC3412-03B3-4694-82CC-E019EA3A010E}" srcOrd="0" destOrd="0" presId="urn:microsoft.com/office/officeart/2005/8/layout/process2"/>
    <dgm:cxn modelId="{7C846F4B-4AF0-4DD0-9CF9-B5AEB575EDD0}" type="presOf" srcId="{A6B29E73-BF9A-4B78-BE3E-5EEAA823BC02}" destId="{7DEB9009-7EEB-4E5D-873E-567D8900C10D}" srcOrd="0" destOrd="0" presId="urn:microsoft.com/office/officeart/2005/8/layout/process2"/>
    <dgm:cxn modelId="{629EC2BB-5AB9-49C1-8DAE-17EA162C5EDF}" type="presOf" srcId="{67159C6E-37BE-4D8F-A0BF-42DA43304B70}" destId="{FAF9A409-B0BC-445A-94F7-FDAB83923665}" srcOrd="0" destOrd="0" presId="urn:microsoft.com/office/officeart/2005/8/layout/process2"/>
    <dgm:cxn modelId="{B90B66D8-73A9-4F8A-8614-39C3EEC5515F}" srcId="{35D7794C-7E57-4CA5-84C0-718390FAF55C}" destId="{CF56CF80-28F9-40E9-A643-EB98E3384544}" srcOrd="4" destOrd="0" parTransId="{40512CB3-D95D-415F-88C8-0D4CC6332C32}" sibTransId="{733230B3-6128-46DA-BD91-455250F504FD}"/>
    <dgm:cxn modelId="{7A92C12B-C7E9-4835-8D59-741343A2ABD6}" type="presOf" srcId="{C9C5E13B-9A70-486B-960A-9F8213B13F71}" destId="{D83DC65A-08C0-40F7-84A6-676EA2C45203}" srcOrd="0" destOrd="0" presId="urn:microsoft.com/office/officeart/2005/8/layout/process2"/>
    <dgm:cxn modelId="{92B2DF5A-E122-4AE0-B882-B92079C8A48F}" type="presParOf" srcId="{889B0656-4B76-4307-84AE-1058BD30259E}" destId="{FAF9A409-B0BC-445A-94F7-FDAB83923665}" srcOrd="0" destOrd="0" presId="urn:microsoft.com/office/officeart/2005/8/layout/process2"/>
    <dgm:cxn modelId="{CABE316F-C7E3-445C-B4A3-D7C37A84F9EB}" type="presParOf" srcId="{889B0656-4B76-4307-84AE-1058BD30259E}" destId="{7D3FCD38-179F-4747-BDAF-3545BB618DA3}" srcOrd="1" destOrd="0" presId="urn:microsoft.com/office/officeart/2005/8/layout/process2"/>
    <dgm:cxn modelId="{70229366-DBC8-4511-9650-9D4A4C4A2DEC}" type="presParOf" srcId="{7D3FCD38-179F-4747-BDAF-3545BB618DA3}" destId="{6204B48A-DF9C-40A7-B4E6-9A5A51B1A176}" srcOrd="0" destOrd="0" presId="urn:microsoft.com/office/officeart/2005/8/layout/process2"/>
    <dgm:cxn modelId="{702E85C6-49A0-4E9C-8E3A-B792136DE01E}" type="presParOf" srcId="{889B0656-4B76-4307-84AE-1058BD30259E}" destId="{493F0DD9-D1A8-46A1-9D5E-FF5AE73C3B17}" srcOrd="2" destOrd="0" presId="urn:microsoft.com/office/officeart/2005/8/layout/process2"/>
    <dgm:cxn modelId="{8882B8BA-D915-4141-8CCC-3F53C07F4F8C}" type="presParOf" srcId="{889B0656-4B76-4307-84AE-1058BD30259E}" destId="{7DEB9009-7EEB-4E5D-873E-567D8900C10D}" srcOrd="3" destOrd="0" presId="urn:microsoft.com/office/officeart/2005/8/layout/process2"/>
    <dgm:cxn modelId="{6B046210-7186-4A79-AA49-F6E345FB9F95}" type="presParOf" srcId="{7DEB9009-7EEB-4E5D-873E-567D8900C10D}" destId="{B63C4162-D6A2-4CA8-B1B1-1D836F7ABCA4}" srcOrd="0" destOrd="0" presId="urn:microsoft.com/office/officeart/2005/8/layout/process2"/>
    <dgm:cxn modelId="{A7C33934-5597-40C9-AEBF-2F7E484F206E}" type="presParOf" srcId="{889B0656-4B76-4307-84AE-1058BD30259E}" destId="{7C8BB40B-041B-4B50-A5B2-26B64930F715}" srcOrd="4" destOrd="0" presId="urn:microsoft.com/office/officeart/2005/8/layout/process2"/>
    <dgm:cxn modelId="{EBB99614-0591-4E45-807F-D1B28E140F1B}" type="presParOf" srcId="{889B0656-4B76-4307-84AE-1058BD30259E}" destId="{77B26EE4-11BF-4322-91CD-F90425056349}" srcOrd="5" destOrd="0" presId="urn:microsoft.com/office/officeart/2005/8/layout/process2"/>
    <dgm:cxn modelId="{F4D2610E-BD1A-4248-A42F-7CC612F945F1}" type="presParOf" srcId="{77B26EE4-11BF-4322-91CD-F90425056349}" destId="{D71CAE07-F78D-4C25-BAF9-AA5039702873}" srcOrd="0" destOrd="0" presId="urn:microsoft.com/office/officeart/2005/8/layout/process2"/>
    <dgm:cxn modelId="{E9DA644C-4866-4F06-ADDE-0F9F7F77D193}" type="presParOf" srcId="{889B0656-4B76-4307-84AE-1058BD30259E}" destId="{D83DC65A-08C0-40F7-84A6-676EA2C45203}" srcOrd="6" destOrd="0" presId="urn:microsoft.com/office/officeart/2005/8/layout/process2"/>
    <dgm:cxn modelId="{3A96B44D-1D57-4905-A6D6-21BC0FF31BD7}" type="presParOf" srcId="{889B0656-4B76-4307-84AE-1058BD30259E}" destId="{72EA9B7A-7A2B-4BB9-9374-9210F9C6F811}" srcOrd="7" destOrd="0" presId="urn:microsoft.com/office/officeart/2005/8/layout/process2"/>
    <dgm:cxn modelId="{EDE867EA-016A-4E43-A282-7633CDE3922D}" type="presParOf" srcId="{72EA9B7A-7A2B-4BB9-9374-9210F9C6F811}" destId="{875E5714-1A93-474C-88C4-F4BA0ED8817B}" srcOrd="0" destOrd="0" presId="urn:microsoft.com/office/officeart/2005/8/layout/process2"/>
    <dgm:cxn modelId="{4E361C0A-A79C-4DEE-B68B-AC6C8EBCF137}" type="presParOf" srcId="{889B0656-4B76-4307-84AE-1058BD30259E}" destId="{0AEC3412-03B3-4694-82CC-E019EA3A010E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29A3A2-5DD4-4829-BFE3-4BD15505569D}" type="doc">
      <dgm:prSet loTypeId="urn:microsoft.com/office/officeart/2005/8/layout/hierarchy3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C2047A4-8AF4-4BC5-A3E3-75BCE317EF81}">
      <dgm:prSet/>
      <dgm:spPr/>
      <dgm:t>
        <a:bodyPr/>
        <a:lstStyle/>
        <a:p>
          <a:endParaRPr lang="ru-RU"/>
        </a:p>
      </dgm:t>
    </dgm:pt>
    <dgm:pt modelId="{CBA44EF0-F8C8-456C-894E-F6633459D60D}" type="parTrans" cxnId="{2F1F2ACB-BC09-4EF7-B38B-508211DB87C8}">
      <dgm:prSet/>
      <dgm:spPr/>
      <dgm:t>
        <a:bodyPr/>
        <a:lstStyle/>
        <a:p>
          <a:endParaRPr lang="ru-RU"/>
        </a:p>
      </dgm:t>
    </dgm:pt>
    <dgm:pt modelId="{1CDF2916-47D0-405A-A6D2-5E79E8BC8E54}" type="sibTrans" cxnId="{2F1F2ACB-BC09-4EF7-B38B-508211DB87C8}">
      <dgm:prSet/>
      <dgm:spPr/>
      <dgm:t>
        <a:bodyPr/>
        <a:lstStyle/>
        <a:p>
          <a:endParaRPr lang="ru-RU"/>
        </a:p>
      </dgm:t>
    </dgm:pt>
    <dgm:pt modelId="{AA621E3A-7306-4762-A1A6-70448FDC67E3}">
      <dgm:prSet/>
      <dgm:spPr/>
      <dgm:t>
        <a:bodyPr/>
        <a:lstStyle/>
        <a:p>
          <a:endParaRPr lang="ru-RU"/>
        </a:p>
      </dgm:t>
    </dgm:pt>
    <dgm:pt modelId="{2BB8857B-7889-4476-B60C-00D7420E13A6}" type="parTrans" cxnId="{FA042368-5040-4D3A-9546-995A108CB429}">
      <dgm:prSet/>
      <dgm:spPr/>
      <dgm:t>
        <a:bodyPr/>
        <a:lstStyle/>
        <a:p>
          <a:endParaRPr lang="ru-RU"/>
        </a:p>
      </dgm:t>
    </dgm:pt>
    <dgm:pt modelId="{B7C1B545-41B9-4157-8DC2-6E474E1EC79B}" type="sibTrans" cxnId="{FA042368-5040-4D3A-9546-995A108CB429}">
      <dgm:prSet/>
      <dgm:spPr/>
      <dgm:t>
        <a:bodyPr/>
        <a:lstStyle/>
        <a:p>
          <a:endParaRPr lang="ru-RU"/>
        </a:p>
      </dgm:t>
    </dgm:pt>
    <dgm:pt modelId="{0450DB89-4CB9-44C0-BAB2-58E279184193}">
      <dgm:prSet/>
      <dgm:spPr/>
      <dgm:t>
        <a:bodyPr/>
        <a:lstStyle/>
        <a:p>
          <a:endParaRPr lang="ru-RU"/>
        </a:p>
      </dgm:t>
    </dgm:pt>
    <dgm:pt modelId="{FC63D41D-51FF-41ED-A60A-37FBBA2D166A}" type="parTrans" cxnId="{47843E4C-5802-4B67-82F0-AF93838730EF}">
      <dgm:prSet/>
      <dgm:spPr/>
      <dgm:t>
        <a:bodyPr/>
        <a:lstStyle/>
        <a:p>
          <a:endParaRPr lang="ru-RU"/>
        </a:p>
      </dgm:t>
    </dgm:pt>
    <dgm:pt modelId="{A25D733B-7F8A-4C0B-950A-62997D992C4A}" type="sibTrans" cxnId="{47843E4C-5802-4B67-82F0-AF93838730EF}">
      <dgm:prSet/>
      <dgm:spPr/>
      <dgm:t>
        <a:bodyPr/>
        <a:lstStyle/>
        <a:p>
          <a:endParaRPr lang="ru-RU"/>
        </a:p>
      </dgm:t>
    </dgm:pt>
    <dgm:pt modelId="{31891ED6-7A13-4452-984A-13EA08B04811}">
      <dgm:prSet/>
      <dgm:spPr/>
      <dgm:t>
        <a:bodyPr/>
        <a:lstStyle/>
        <a:p>
          <a:endParaRPr lang="ru-RU"/>
        </a:p>
      </dgm:t>
    </dgm:pt>
    <dgm:pt modelId="{7D3A2106-46DD-4885-ABAB-52D86453E490}" type="parTrans" cxnId="{E7336D49-4E22-40E5-BDC5-FAE3E82B207F}">
      <dgm:prSet/>
      <dgm:spPr/>
      <dgm:t>
        <a:bodyPr/>
        <a:lstStyle/>
        <a:p>
          <a:endParaRPr lang="ru-RU"/>
        </a:p>
      </dgm:t>
    </dgm:pt>
    <dgm:pt modelId="{990123FB-52D4-41DE-B208-E6A5866D4F41}" type="sibTrans" cxnId="{E7336D49-4E22-40E5-BDC5-FAE3E82B207F}">
      <dgm:prSet/>
      <dgm:spPr/>
      <dgm:t>
        <a:bodyPr/>
        <a:lstStyle/>
        <a:p>
          <a:endParaRPr lang="ru-RU"/>
        </a:p>
      </dgm:t>
    </dgm:pt>
    <dgm:pt modelId="{99EE0412-7648-4BDB-ADD5-DAC60D4EBC26}">
      <dgm:prSet/>
      <dgm:spPr/>
      <dgm:t>
        <a:bodyPr/>
        <a:lstStyle/>
        <a:p>
          <a:endParaRPr lang="ru-RU"/>
        </a:p>
      </dgm:t>
    </dgm:pt>
    <dgm:pt modelId="{F4F20E5C-503D-43CA-9AA6-0A36122A635A}" type="parTrans" cxnId="{0B7AB031-F63D-4BA7-9DDC-ECDC5EACDEA6}">
      <dgm:prSet/>
      <dgm:spPr/>
      <dgm:t>
        <a:bodyPr/>
        <a:lstStyle/>
        <a:p>
          <a:endParaRPr lang="ru-RU"/>
        </a:p>
      </dgm:t>
    </dgm:pt>
    <dgm:pt modelId="{040C988D-EA32-4F37-A591-CF951B9DA62F}" type="sibTrans" cxnId="{0B7AB031-F63D-4BA7-9DDC-ECDC5EACDEA6}">
      <dgm:prSet/>
      <dgm:spPr/>
      <dgm:t>
        <a:bodyPr/>
        <a:lstStyle/>
        <a:p>
          <a:endParaRPr lang="ru-RU"/>
        </a:p>
      </dgm:t>
    </dgm:pt>
    <dgm:pt modelId="{1ECC307F-7D1D-4F1B-9CEE-FB82EB0F5814}">
      <dgm:prSet/>
      <dgm:spPr/>
      <dgm:t>
        <a:bodyPr/>
        <a:lstStyle/>
        <a:p>
          <a:endParaRPr lang="ru-RU"/>
        </a:p>
      </dgm:t>
    </dgm:pt>
    <dgm:pt modelId="{484D9194-98AF-44FB-BA26-B15AC2B3D37C}" type="sibTrans" cxnId="{EF37E782-CD9B-4005-8AF9-CAAFC61B7107}">
      <dgm:prSet/>
      <dgm:spPr/>
      <dgm:t>
        <a:bodyPr/>
        <a:lstStyle/>
        <a:p>
          <a:endParaRPr lang="ru-RU"/>
        </a:p>
      </dgm:t>
    </dgm:pt>
    <dgm:pt modelId="{6A3AC6A5-E20B-45A7-85FB-F7410B693C03}" type="parTrans" cxnId="{EF37E782-CD9B-4005-8AF9-CAAFC61B7107}">
      <dgm:prSet/>
      <dgm:spPr/>
      <dgm:t>
        <a:bodyPr/>
        <a:lstStyle/>
        <a:p>
          <a:endParaRPr lang="ru-RU"/>
        </a:p>
      </dgm:t>
    </dgm:pt>
    <dgm:pt modelId="{C5177756-0797-4E1F-8844-D1468B61A3F1}" type="pres">
      <dgm:prSet presAssocID="{6929A3A2-5DD4-4829-BFE3-4BD1550556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8ADE3E-8F72-408F-8E36-9934CF638E5B}" type="pres">
      <dgm:prSet presAssocID="{1ECC307F-7D1D-4F1B-9CEE-FB82EB0F5814}" presName="root" presStyleCnt="0"/>
      <dgm:spPr/>
    </dgm:pt>
    <dgm:pt modelId="{F76107AB-B20A-4045-A714-FAA4169C3584}" type="pres">
      <dgm:prSet presAssocID="{1ECC307F-7D1D-4F1B-9CEE-FB82EB0F5814}" presName="rootComposite" presStyleCnt="0"/>
      <dgm:spPr/>
    </dgm:pt>
    <dgm:pt modelId="{5E4D8D38-9BC9-4629-9554-0D1AC0636B73}" type="pres">
      <dgm:prSet presAssocID="{1ECC307F-7D1D-4F1B-9CEE-FB82EB0F5814}" presName="rootText" presStyleLbl="node1" presStyleIdx="0" presStyleCnt="1" custScaleX="230763" custLinFactNeighborX="1646" custLinFactNeighborY="6585"/>
      <dgm:spPr/>
      <dgm:t>
        <a:bodyPr/>
        <a:lstStyle/>
        <a:p>
          <a:endParaRPr lang="ru-RU"/>
        </a:p>
      </dgm:t>
    </dgm:pt>
    <dgm:pt modelId="{6C2E1086-EF4F-4AAE-8E45-712EBEB0CCCB}" type="pres">
      <dgm:prSet presAssocID="{1ECC307F-7D1D-4F1B-9CEE-FB82EB0F581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343D3BD-E53B-488D-A42B-FD700F4B8E36}" type="pres">
      <dgm:prSet presAssocID="{1ECC307F-7D1D-4F1B-9CEE-FB82EB0F5814}" presName="childShape" presStyleCnt="0"/>
      <dgm:spPr/>
    </dgm:pt>
    <dgm:pt modelId="{25ECA8EE-25B3-4419-B6E9-B53CAD6A42A0}" type="pres">
      <dgm:prSet presAssocID="{F4F20E5C-503D-43CA-9AA6-0A36122A635A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73E5CA6-4A28-4F98-AC71-4FD91D75192B}" type="pres">
      <dgm:prSet presAssocID="{99EE0412-7648-4BDB-ADD5-DAC60D4EBC26}" presName="childText" presStyleLbl="bgAcc1" presStyleIdx="0" presStyleCnt="5" custScaleX="201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5D7C-4AD6-47B3-85BB-4F4056DFA01D}" type="pres">
      <dgm:prSet presAssocID="{7D3A2106-46DD-4885-ABAB-52D86453E490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9949D4E-3417-4424-A11D-49B751EF1B20}" type="pres">
      <dgm:prSet presAssocID="{31891ED6-7A13-4452-984A-13EA08B04811}" presName="childText" presStyleLbl="bgAcc1" presStyleIdx="1" presStyleCnt="5" custScaleX="207275" custScaleY="9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93E61-5BF1-4DD3-A289-19835C38CD55}" type="pres">
      <dgm:prSet presAssocID="{CBA44EF0-F8C8-456C-894E-F6633459D60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C1F4CD3-CCB2-4B16-AE72-75B6DE2A99E8}" type="pres">
      <dgm:prSet presAssocID="{AC2047A4-8AF4-4BC5-A3E3-75BCE317EF81}" presName="childText" presStyleLbl="bgAcc1" presStyleIdx="2" presStyleCnt="5" custScaleX="20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A251F-6EB8-405A-AB27-A6E1CCA3906B}" type="pres">
      <dgm:prSet presAssocID="{2BB8857B-7889-4476-B60C-00D7420E13A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BFECA801-33D3-4EE4-8472-D84C3B1400A6}" type="pres">
      <dgm:prSet presAssocID="{AA621E3A-7306-4762-A1A6-70448FDC67E3}" presName="childText" presStyleLbl="bgAcc1" presStyleIdx="3" presStyleCnt="5" custScaleX="20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9DDD5-C815-444D-A10B-9F4DE6CC3919}" type="pres">
      <dgm:prSet presAssocID="{FC63D41D-51FF-41ED-A60A-37FBBA2D166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0639915-7F0F-4C0A-874D-05EE376A10FB}" type="pres">
      <dgm:prSet presAssocID="{0450DB89-4CB9-44C0-BAB2-58E279184193}" presName="childText" presStyleLbl="bgAcc1" presStyleIdx="4" presStyleCnt="5" custScaleX="21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80F79-6CB7-49AE-8750-CC10DB572D52}" type="presOf" srcId="{AC2047A4-8AF4-4BC5-A3E3-75BCE317EF81}" destId="{FC1F4CD3-CCB2-4B16-AE72-75B6DE2A99E8}" srcOrd="0" destOrd="0" presId="urn:microsoft.com/office/officeart/2005/8/layout/hierarchy3"/>
    <dgm:cxn modelId="{32D8160C-4900-4832-A305-4ACD8924DB37}" type="presOf" srcId="{1ECC307F-7D1D-4F1B-9CEE-FB82EB0F5814}" destId="{5E4D8D38-9BC9-4629-9554-0D1AC0636B73}" srcOrd="0" destOrd="0" presId="urn:microsoft.com/office/officeart/2005/8/layout/hierarchy3"/>
    <dgm:cxn modelId="{BFF1F1E7-9B27-4D42-9818-FB65F1F8DBBB}" type="presOf" srcId="{1ECC307F-7D1D-4F1B-9CEE-FB82EB0F5814}" destId="{6C2E1086-EF4F-4AAE-8E45-712EBEB0CCCB}" srcOrd="1" destOrd="0" presId="urn:microsoft.com/office/officeart/2005/8/layout/hierarchy3"/>
    <dgm:cxn modelId="{C1D7AE02-56F1-48A6-ABE2-5CA0555F7731}" type="presOf" srcId="{0450DB89-4CB9-44C0-BAB2-58E279184193}" destId="{B0639915-7F0F-4C0A-874D-05EE376A10FB}" srcOrd="0" destOrd="0" presId="urn:microsoft.com/office/officeart/2005/8/layout/hierarchy3"/>
    <dgm:cxn modelId="{C3E4A4D3-36A7-4EE1-ADBC-2EA2E66751E9}" type="presOf" srcId="{CBA44EF0-F8C8-456C-894E-F6633459D60D}" destId="{31593E61-5BF1-4DD3-A289-19835C38CD55}" srcOrd="0" destOrd="0" presId="urn:microsoft.com/office/officeart/2005/8/layout/hierarchy3"/>
    <dgm:cxn modelId="{0ABC5063-D7EC-4C2D-86D8-C84F2A39B423}" type="presOf" srcId="{6929A3A2-5DD4-4829-BFE3-4BD15505569D}" destId="{C5177756-0797-4E1F-8844-D1468B61A3F1}" srcOrd="0" destOrd="0" presId="urn:microsoft.com/office/officeart/2005/8/layout/hierarchy3"/>
    <dgm:cxn modelId="{0B7AB031-F63D-4BA7-9DDC-ECDC5EACDEA6}" srcId="{1ECC307F-7D1D-4F1B-9CEE-FB82EB0F5814}" destId="{99EE0412-7648-4BDB-ADD5-DAC60D4EBC26}" srcOrd="0" destOrd="0" parTransId="{F4F20E5C-503D-43CA-9AA6-0A36122A635A}" sibTransId="{040C988D-EA32-4F37-A591-CF951B9DA62F}"/>
    <dgm:cxn modelId="{E7336D49-4E22-40E5-BDC5-FAE3E82B207F}" srcId="{1ECC307F-7D1D-4F1B-9CEE-FB82EB0F5814}" destId="{31891ED6-7A13-4452-984A-13EA08B04811}" srcOrd="1" destOrd="0" parTransId="{7D3A2106-46DD-4885-ABAB-52D86453E490}" sibTransId="{990123FB-52D4-41DE-B208-E6A5866D4F41}"/>
    <dgm:cxn modelId="{F73A61ED-4318-45D7-B826-6AE3195FB669}" type="presOf" srcId="{99EE0412-7648-4BDB-ADD5-DAC60D4EBC26}" destId="{E73E5CA6-4A28-4F98-AC71-4FD91D75192B}" srcOrd="0" destOrd="0" presId="urn:microsoft.com/office/officeart/2005/8/layout/hierarchy3"/>
    <dgm:cxn modelId="{3BC36429-46D5-46EA-9D5C-545C82909240}" type="presOf" srcId="{2BB8857B-7889-4476-B60C-00D7420E13A6}" destId="{57DA251F-6EB8-405A-AB27-A6E1CCA3906B}" srcOrd="0" destOrd="0" presId="urn:microsoft.com/office/officeart/2005/8/layout/hierarchy3"/>
    <dgm:cxn modelId="{34EA1A48-1ECC-466B-B399-8FBF250590C5}" type="presOf" srcId="{31891ED6-7A13-4452-984A-13EA08B04811}" destId="{A9949D4E-3417-4424-A11D-49B751EF1B20}" srcOrd="0" destOrd="0" presId="urn:microsoft.com/office/officeart/2005/8/layout/hierarchy3"/>
    <dgm:cxn modelId="{ACB0AE8E-B544-4D6B-9DC2-23F57FD98F36}" type="presOf" srcId="{AA621E3A-7306-4762-A1A6-70448FDC67E3}" destId="{BFECA801-33D3-4EE4-8472-D84C3B1400A6}" srcOrd="0" destOrd="0" presId="urn:microsoft.com/office/officeart/2005/8/layout/hierarchy3"/>
    <dgm:cxn modelId="{FA042368-5040-4D3A-9546-995A108CB429}" srcId="{1ECC307F-7D1D-4F1B-9CEE-FB82EB0F5814}" destId="{AA621E3A-7306-4762-A1A6-70448FDC67E3}" srcOrd="3" destOrd="0" parTransId="{2BB8857B-7889-4476-B60C-00D7420E13A6}" sibTransId="{B7C1B545-41B9-4157-8DC2-6E474E1EC79B}"/>
    <dgm:cxn modelId="{CBF52F4E-05C3-4A34-8625-192A28B4D5B2}" type="presOf" srcId="{FC63D41D-51FF-41ED-A60A-37FBBA2D166A}" destId="{24C9DDD5-C815-444D-A10B-9F4DE6CC3919}" srcOrd="0" destOrd="0" presId="urn:microsoft.com/office/officeart/2005/8/layout/hierarchy3"/>
    <dgm:cxn modelId="{5E6CBDFE-A40E-46E4-8DF8-89B99466FBBC}" type="presOf" srcId="{7D3A2106-46DD-4885-ABAB-52D86453E490}" destId="{DE2C5D7C-4AD6-47B3-85BB-4F4056DFA01D}" srcOrd="0" destOrd="0" presId="urn:microsoft.com/office/officeart/2005/8/layout/hierarchy3"/>
    <dgm:cxn modelId="{88B50693-C11F-4DFE-BF32-D46DD64DF19A}" type="presOf" srcId="{F4F20E5C-503D-43CA-9AA6-0A36122A635A}" destId="{25ECA8EE-25B3-4419-B6E9-B53CAD6A42A0}" srcOrd="0" destOrd="0" presId="urn:microsoft.com/office/officeart/2005/8/layout/hierarchy3"/>
    <dgm:cxn modelId="{2F1F2ACB-BC09-4EF7-B38B-508211DB87C8}" srcId="{1ECC307F-7D1D-4F1B-9CEE-FB82EB0F5814}" destId="{AC2047A4-8AF4-4BC5-A3E3-75BCE317EF81}" srcOrd="2" destOrd="0" parTransId="{CBA44EF0-F8C8-456C-894E-F6633459D60D}" sibTransId="{1CDF2916-47D0-405A-A6D2-5E79E8BC8E54}"/>
    <dgm:cxn modelId="{EF37E782-CD9B-4005-8AF9-CAAFC61B7107}" srcId="{6929A3A2-5DD4-4829-BFE3-4BD15505569D}" destId="{1ECC307F-7D1D-4F1B-9CEE-FB82EB0F5814}" srcOrd="0" destOrd="0" parTransId="{6A3AC6A5-E20B-45A7-85FB-F7410B693C03}" sibTransId="{484D9194-98AF-44FB-BA26-B15AC2B3D37C}"/>
    <dgm:cxn modelId="{47843E4C-5802-4B67-82F0-AF93838730EF}" srcId="{1ECC307F-7D1D-4F1B-9CEE-FB82EB0F5814}" destId="{0450DB89-4CB9-44C0-BAB2-58E279184193}" srcOrd="4" destOrd="0" parTransId="{FC63D41D-51FF-41ED-A60A-37FBBA2D166A}" sibTransId="{A25D733B-7F8A-4C0B-950A-62997D992C4A}"/>
    <dgm:cxn modelId="{9AA8108D-37BD-417C-93F7-2C6710FD759D}" type="presParOf" srcId="{C5177756-0797-4E1F-8844-D1468B61A3F1}" destId="{C08ADE3E-8F72-408F-8E36-9934CF638E5B}" srcOrd="0" destOrd="0" presId="urn:microsoft.com/office/officeart/2005/8/layout/hierarchy3"/>
    <dgm:cxn modelId="{45FD4B3B-C8BE-494A-860D-FFD8C2E5085E}" type="presParOf" srcId="{C08ADE3E-8F72-408F-8E36-9934CF638E5B}" destId="{F76107AB-B20A-4045-A714-FAA4169C3584}" srcOrd="0" destOrd="0" presId="urn:microsoft.com/office/officeart/2005/8/layout/hierarchy3"/>
    <dgm:cxn modelId="{F32F2BA1-41AC-408C-AA1F-19B8BEB4CCDC}" type="presParOf" srcId="{F76107AB-B20A-4045-A714-FAA4169C3584}" destId="{5E4D8D38-9BC9-4629-9554-0D1AC0636B73}" srcOrd="0" destOrd="0" presId="urn:microsoft.com/office/officeart/2005/8/layout/hierarchy3"/>
    <dgm:cxn modelId="{1610308E-9FD9-4504-B2F3-67CD6F3F45FE}" type="presParOf" srcId="{F76107AB-B20A-4045-A714-FAA4169C3584}" destId="{6C2E1086-EF4F-4AAE-8E45-712EBEB0CCCB}" srcOrd="1" destOrd="0" presId="urn:microsoft.com/office/officeart/2005/8/layout/hierarchy3"/>
    <dgm:cxn modelId="{B468DB55-0C67-4A27-AB51-88F2782D89F6}" type="presParOf" srcId="{C08ADE3E-8F72-408F-8E36-9934CF638E5B}" destId="{8343D3BD-E53B-488D-A42B-FD700F4B8E36}" srcOrd="1" destOrd="0" presId="urn:microsoft.com/office/officeart/2005/8/layout/hierarchy3"/>
    <dgm:cxn modelId="{29D14BCD-C192-42B7-B842-D90B9793C089}" type="presParOf" srcId="{8343D3BD-E53B-488D-A42B-FD700F4B8E36}" destId="{25ECA8EE-25B3-4419-B6E9-B53CAD6A42A0}" srcOrd="0" destOrd="0" presId="urn:microsoft.com/office/officeart/2005/8/layout/hierarchy3"/>
    <dgm:cxn modelId="{4CD1229E-0FF4-4119-B7D9-400D393C2F9F}" type="presParOf" srcId="{8343D3BD-E53B-488D-A42B-FD700F4B8E36}" destId="{E73E5CA6-4A28-4F98-AC71-4FD91D75192B}" srcOrd="1" destOrd="0" presId="urn:microsoft.com/office/officeart/2005/8/layout/hierarchy3"/>
    <dgm:cxn modelId="{64C61B90-B89B-4391-88A1-1BD1E6CA799F}" type="presParOf" srcId="{8343D3BD-E53B-488D-A42B-FD700F4B8E36}" destId="{DE2C5D7C-4AD6-47B3-85BB-4F4056DFA01D}" srcOrd="2" destOrd="0" presId="urn:microsoft.com/office/officeart/2005/8/layout/hierarchy3"/>
    <dgm:cxn modelId="{F4430334-EE64-491B-BDC9-73564F22221D}" type="presParOf" srcId="{8343D3BD-E53B-488D-A42B-FD700F4B8E36}" destId="{A9949D4E-3417-4424-A11D-49B751EF1B20}" srcOrd="3" destOrd="0" presId="urn:microsoft.com/office/officeart/2005/8/layout/hierarchy3"/>
    <dgm:cxn modelId="{C36F87BD-793C-42FE-8151-4D67413EEBF7}" type="presParOf" srcId="{8343D3BD-E53B-488D-A42B-FD700F4B8E36}" destId="{31593E61-5BF1-4DD3-A289-19835C38CD55}" srcOrd="4" destOrd="0" presId="urn:microsoft.com/office/officeart/2005/8/layout/hierarchy3"/>
    <dgm:cxn modelId="{12927933-94EF-41EF-9A2C-B8CE47513EA7}" type="presParOf" srcId="{8343D3BD-E53B-488D-A42B-FD700F4B8E36}" destId="{FC1F4CD3-CCB2-4B16-AE72-75B6DE2A99E8}" srcOrd="5" destOrd="0" presId="urn:microsoft.com/office/officeart/2005/8/layout/hierarchy3"/>
    <dgm:cxn modelId="{E9DD28E3-44E3-48E0-B686-09E7EA3B7F5C}" type="presParOf" srcId="{8343D3BD-E53B-488D-A42B-FD700F4B8E36}" destId="{57DA251F-6EB8-405A-AB27-A6E1CCA3906B}" srcOrd="6" destOrd="0" presId="urn:microsoft.com/office/officeart/2005/8/layout/hierarchy3"/>
    <dgm:cxn modelId="{A516319B-90FE-480D-9961-0813AFD892E8}" type="presParOf" srcId="{8343D3BD-E53B-488D-A42B-FD700F4B8E36}" destId="{BFECA801-33D3-4EE4-8472-D84C3B1400A6}" srcOrd="7" destOrd="0" presId="urn:microsoft.com/office/officeart/2005/8/layout/hierarchy3"/>
    <dgm:cxn modelId="{01731E0D-73AD-4A54-8CCC-B12761D84C3C}" type="presParOf" srcId="{8343D3BD-E53B-488D-A42B-FD700F4B8E36}" destId="{24C9DDD5-C815-444D-A10B-9F4DE6CC3919}" srcOrd="8" destOrd="0" presId="urn:microsoft.com/office/officeart/2005/8/layout/hierarchy3"/>
    <dgm:cxn modelId="{B8E0F0A8-A4D6-4C0D-872E-5BE045230EE1}" type="presParOf" srcId="{8343D3BD-E53B-488D-A42B-FD700F4B8E36}" destId="{B0639915-7F0F-4C0A-874D-05EE376A10F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B6E02-23D2-4E3C-9E66-1A3FBCF20951}">
      <dsp:nvSpPr>
        <dsp:cNvPr id="0" name=""/>
        <dsp:cNvSpPr/>
      </dsp:nvSpPr>
      <dsp:spPr>
        <a:xfrm>
          <a:off x="2149821" y="599594"/>
          <a:ext cx="736104" cy="1999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122" y="0"/>
              </a:lnTo>
              <a:lnTo>
                <a:pt x="521122" y="1999875"/>
              </a:lnTo>
              <a:lnTo>
                <a:pt x="736104" y="199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7D8A5-2DFC-478D-9B6A-DDEF1E243118}">
      <dsp:nvSpPr>
        <dsp:cNvPr id="0" name=""/>
        <dsp:cNvSpPr/>
      </dsp:nvSpPr>
      <dsp:spPr>
        <a:xfrm>
          <a:off x="2149821" y="599594"/>
          <a:ext cx="748143" cy="95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161" y="0"/>
              </a:lnTo>
              <a:lnTo>
                <a:pt x="533161" y="955014"/>
              </a:lnTo>
              <a:lnTo>
                <a:pt x="748143" y="955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8499A-7C30-4877-B468-A7D3545132B3}">
      <dsp:nvSpPr>
        <dsp:cNvPr id="0" name=""/>
        <dsp:cNvSpPr/>
      </dsp:nvSpPr>
      <dsp:spPr>
        <a:xfrm>
          <a:off x="2149821" y="553874"/>
          <a:ext cx="861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284" y="45720"/>
              </a:lnTo>
              <a:lnTo>
                <a:pt x="646284" y="61433"/>
              </a:lnTo>
              <a:lnTo>
                <a:pt x="861266" y="61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32F3D-3558-4ADC-91A1-2095F8F43CA2}">
      <dsp:nvSpPr>
        <dsp:cNvPr id="0" name=""/>
        <dsp:cNvSpPr/>
      </dsp:nvSpPr>
      <dsp:spPr>
        <a:xfrm>
          <a:off x="0" y="271746"/>
          <a:ext cx="2149821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1746"/>
        <a:ext cx="2149821" cy="655695"/>
      </dsp:txXfrm>
    </dsp:sp>
    <dsp:sp modelId="{1B4814B8-8A0D-424E-824C-1858E9471024}">
      <dsp:nvSpPr>
        <dsp:cNvPr id="0" name=""/>
        <dsp:cNvSpPr/>
      </dsp:nvSpPr>
      <dsp:spPr>
        <a:xfrm>
          <a:off x="3011088" y="287459"/>
          <a:ext cx="2073438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Психология </a:t>
          </a:r>
          <a:endParaRPr lang="ru-RU" sz="2000" kern="1200" dirty="0"/>
        </a:p>
      </dsp:txBody>
      <dsp:txXfrm>
        <a:off x="3011088" y="287459"/>
        <a:ext cx="2073438" cy="655695"/>
      </dsp:txXfrm>
    </dsp:sp>
    <dsp:sp modelId="{0213A252-4679-40E0-8B0D-3D62B50BBE43}">
      <dsp:nvSpPr>
        <dsp:cNvPr id="0" name=""/>
        <dsp:cNvSpPr/>
      </dsp:nvSpPr>
      <dsp:spPr>
        <a:xfrm>
          <a:off x="2897965" y="1226760"/>
          <a:ext cx="2149821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Социология</a:t>
          </a:r>
          <a:endParaRPr lang="ru-RU" sz="2000" kern="1200" dirty="0"/>
        </a:p>
      </dsp:txBody>
      <dsp:txXfrm>
        <a:off x="2897965" y="1226760"/>
        <a:ext cx="2149821" cy="655695"/>
      </dsp:txXfrm>
    </dsp:sp>
    <dsp:sp modelId="{21122BD9-8BDB-45DE-9F7C-317E064FDAD1}">
      <dsp:nvSpPr>
        <dsp:cNvPr id="0" name=""/>
        <dsp:cNvSpPr/>
      </dsp:nvSpPr>
      <dsp:spPr>
        <a:xfrm>
          <a:off x="2885926" y="2271622"/>
          <a:ext cx="2149821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Психометрия </a:t>
          </a:r>
          <a:endParaRPr lang="ru-RU" sz="2000" kern="1200" dirty="0"/>
        </a:p>
      </dsp:txBody>
      <dsp:txXfrm>
        <a:off x="2885926" y="2271622"/>
        <a:ext cx="2149821" cy="655695"/>
      </dsp:txXfrm>
    </dsp:sp>
    <dsp:sp modelId="{3CD16153-DA93-4DB2-93D2-7722BFBC06A5}">
      <dsp:nvSpPr>
        <dsp:cNvPr id="0" name=""/>
        <dsp:cNvSpPr/>
      </dsp:nvSpPr>
      <dsp:spPr>
        <a:xfrm>
          <a:off x="0" y="1100517"/>
          <a:ext cx="2156722" cy="2014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основных отраслей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конфликтологии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- Политическая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- Юридическая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и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00517"/>
        <a:ext cx="2156722" cy="2014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9A409-B0BC-445A-94F7-FDAB83923665}">
      <dsp:nvSpPr>
        <dsp:cNvPr id="0" name=""/>
        <dsp:cNvSpPr/>
      </dsp:nvSpPr>
      <dsp:spPr>
        <a:xfrm>
          <a:off x="0" y="3188"/>
          <a:ext cx="3135240" cy="745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Мысли, намерения, эмоции</a:t>
          </a:r>
          <a:endParaRPr lang="ru-RU" sz="2000" kern="1200" dirty="0">
            <a:latin typeface="+mn-lt"/>
          </a:endParaRPr>
        </a:p>
      </dsp:txBody>
      <dsp:txXfrm>
        <a:off x="21837" y="25025"/>
        <a:ext cx="3091566" cy="701900"/>
      </dsp:txXfrm>
    </dsp:sp>
    <dsp:sp modelId="{7D3FCD38-179F-4747-BDAF-3545BB618DA3}">
      <dsp:nvSpPr>
        <dsp:cNvPr id="0" name=""/>
        <dsp:cNvSpPr/>
      </dsp:nvSpPr>
      <dsp:spPr>
        <a:xfrm rot="5400000">
          <a:off x="1427824" y="767402"/>
          <a:ext cx="279590" cy="33550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n-lt"/>
          </a:endParaRPr>
        </a:p>
      </dsp:txBody>
      <dsp:txXfrm rot="-5400000">
        <a:off x="1466968" y="795361"/>
        <a:ext cx="201304" cy="195713"/>
      </dsp:txXfrm>
    </dsp:sp>
    <dsp:sp modelId="{493F0DD9-D1A8-46A1-9D5E-FF5AE73C3B17}">
      <dsp:nvSpPr>
        <dsp:cNvPr id="0" name=""/>
        <dsp:cNvSpPr/>
      </dsp:nvSpPr>
      <dsp:spPr>
        <a:xfrm>
          <a:off x="0" y="1121550"/>
          <a:ext cx="3135240" cy="745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Движения, микродвижения</a:t>
          </a:r>
          <a:endParaRPr lang="ru-RU" sz="2000" kern="1200" dirty="0">
            <a:latin typeface="+mn-lt"/>
          </a:endParaRPr>
        </a:p>
      </dsp:txBody>
      <dsp:txXfrm>
        <a:off x="21837" y="1143387"/>
        <a:ext cx="3091566" cy="701900"/>
      </dsp:txXfrm>
    </dsp:sp>
    <dsp:sp modelId="{7DEB9009-7EEB-4E5D-873E-567D8900C10D}">
      <dsp:nvSpPr>
        <dsp:cNvPr id="0" name=""/>
        <dsp:cNvSpPr/>
      </dsp:nvSpPr>
      <dsp:spPr>
        <a:xfrm rot="5400000">
          <a:off x="1427824" y="1885764"/>
          <a:ext cx="279590" cy="33550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n-lt"/>
          </a:endParaRPr>
        </a:p>
      </dsp:txBody>
      <dsp:txXfrm rot="-5400000">
        <a:off x="1466968" y="1913723"/>
        <a:ext cx="201304" cy="195713"/>
      </dsp:txXfrm>
    </dsp:sp>
    <dsp:sp modelId="{7C8BB40B-041B-4B50-A5B2-26B64930F715}">
      <dsp:nvSpPr>
        <dsp:cNvPr id="0" name=""/>
        <dsp:cNvSpPr/>
      </dsp:nvSpPr>
      <dsp:spPr>
        <a:xfrm>
          <a:off x="0" y="2239912"/>
          <a:ext cx="3135240" cy="745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ТВ камера</a:t>
          </a:r>
          <a:endParaRPr lang="ru-RU" sz="2000" kern="1200" dirty="0">
            <a:latin typeface="+mn-lt"/>
          </a:endParaRPr>
        </a:p>
      </dsp:txBody>
      <dsp:txXfrm>
        <a:off x="21837" y="2261749"/>
        <a:ext cx="3091566" cy="701900"/>
      </dsp:txXfrm>
    </dsp:sp>
    <dsp:sp modelId="{77B26EE4-11BF-4322-91CD-F90425056349}">
      <dsp:nvSpPr>
        <dsp:cNvPr id="0" name=""/>
        <dsp:cNvSpPr/>
      </dsp:nvSpPr>
      <dsp:spPr>
        <a:xfrm rot="5400000">
          <a:off x="1438243" y="2990234"/>
          <a:ext cx="258752" cy="33550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n-lt"/>
          </a:endParaRPr>
        </a:p>
      </dsp:txBody>
      <dsp:txXfrm rot="-5400000">
        <a:off x="1466967" y="3028612"/>
        <a:ext cx="201304" cy="181126"/>
      </dsp:txXfrm>
    </dsp:sp>
    <dsp:sp modelId="{D83DC65A-08C0-40F7-84A6-676EA2C45203}">
      <dsp:nvSpPr>
        <dsp:cNvPr id="0" name=""/>
        <dsp:cNvSpPr/>
      </dsp:nvSpPr>
      <dsp:spPr>
        <a:xfrm>
          <a:off x="0" y="3330490"/>
          <a:ext cx="3135240" cy="745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n-lt"/>
            </a:rPr>
            <a:t>Компьютерная программа </a:t>
          </a:r>
          <a:r>
            <a:rPr lang="en-US" sz="2000" kern="1200" dirty="0" err="1" smtClean="0">
              <a:solidFill>
                <a:srgbClr val="FF0000"/>
              </a:solidFill>
              <a:latin typeface="+mn-lt"/>
            </a:rPr>
            <a:t>Vibra</a:t>
          </a:r>
          <a:r>
            <a:rPr lang="en-US" sz="2000" kern="1200" dirty="0" err="1" smtClean="0">
              <a:solidFill>
                <a:srgbClr val="2323DC"/>
              </a:solidFill>
              <a:latin typeface="+mn-lt"/>
            </a:rPr>
            <a:t>Ima</a:t>
          </a:r>
          <a:r>
            <a:rPr lang="en-US" sz="2000" kern="1200" dirty="0" err="1" smtClean="0">
              <a:solidFill>
                <a:srgbClr val="2323DC"/>
              </a:solidFill>
              <a:latin typeface="+mn-lt"/>
              <a:ea typeface="+mn-ea"/>
              <a:cs typeface="+mn-cs"/>
            </a:rPr>
            <a:t>g</a:t>
          </a:r>
          <a:r>
            <a:rPr lang="en-US" sz="2000" kern="1200" dirty="0" err="1" smtClean="0">
              <a:solidFill>
                <a:srgbClr val="2323DC"/>
              </a:solidFill>
              <a:latin typeface="+mn-lt"/>
            </a:rPr>
            <a:t>e</a:t>
          </a:r>
          <a:r>
            <a:rPr lang="en-US" sz="2000" kern="1200" dirty="0" smtClean="0">
              <a:solidFill>
                <a:srgbClr val="2323DC"/>
              </a:solidFill>
              <a:latin typeface="+mn-lt"/>
            </a:rPr>
            <a:t> </a:t>
          </a:r>
        </a:p>
      </dsp:txBody>
      <dsp:txXfrm>
        <a:off x="21837" y="3352327"/>
        <a:ext cx="3091566" cy="701900"/>
      </dsp:txXfrm>
    </dsp:sp>
    <dsp:sp modelId="{72EA9B7A-7A2B-4BB9-9374-9210F9C6F811}">
      <dsp:nvSpPr>
        <dsp:cNvPr id="0" name=""/>
        <dsp:cNvSpPr/>
      </dsp:nvSpPr>
      <dsp:spPr>
        <a:xfrm rot="5400000">
          <a:off x="1417405" y="4108595"/>
          <a:ext cx="300428" cy="33550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n-lt"/>
          </a:endParaRPr>
        </a:p>
      </dsp:txBody>
      <dsp:txXfrm rot="-5400000">
        <a:off x="1466967" y="4126135"/>
        <a:ext cx="201304" cy="210300"/>
      </dsp:txXfrm>
    </dsp:sp>
    <dsp:sp modelId="{0AEC3412-03B3-4694-82CC-E019EA3A010E}">
      <dsp:nvSpPr>
        <dsp:cNvPr id="0" name=""/>
        <dsp:cNvSpPr/>
      </dsp:nvSpPr>
      <dsp:spPr>
        <a:xfrm>
          <a:off x="0" y="4476635"/>
          <a:ext cx="3135240" cy="745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Эмоциональное состояние</a:t>
          </a:r>
          <a:endParaRPr lang="ru-RU" sz="2000" kern="1200" dirty="0">
            <a:latin typeface="+mn-lt"/>
          </a:endParaRPr>
        </a:p>
      </dsp:txBody>
      <dsp:txXfrm>
        <a:off x="21837" y="4498472"/>
        <a:ext cx="3091566" cy="701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8D38-9BC9-4629-9554-0D1AC0636B73}">
      <dsp:nvSpPr>
        <dsp:cNvPr id="0" name=""/>
        <dsp:cNvSpPr/>
      </dsp:nvSpPr>
      <dsp:spPr>
        <a:xfrm>
          <a:off x="1308381" y="49626"/>
          <a:ext cx="3315519" cy="71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329422" y="70667"/>
        <a:ext cx="3273437" cy="676299"/>
      </dsp:txXfrm>
    </dsp:sp>
    <dsp:sp modelId="{25ECA8EE-25B3-4419-B6E9-B53CAD6A42A0}">
      <dsp:nvSpPr>
        <dsp:cNvPr id="0" name=""/>
        <dsp:cNvSpPr/>
      </dsp:nvSpPr>
      <dsp:spPr>
        <a:xfrm>
          <a:off x="1639933" y="768008"/>
          <a:ext cx="307902" cy="491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81"/>
              </a:lnTo>
              <a:lnTo>
                <a:pt x="307902" y="49148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5CA6-4A28-4F98-AC71-4FD91D75192B}">
      <dsp:nvSpPr>
        <dsp:cNvPr id="0" name=""/>
        <dsp:cNvSpPr/>
      </dsp:nvSpPr>
      <dsp:spPr>
        <a:xfrm>
          <a:off x="1947836" y="900298"/>
          <a:ext cx="2321258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921339"/>
        <a:ext cx="2279176" cy="676299"/>
      </dsp:txXfrm>
    </dsp:sp>
    <dsp:sp modelId="{DE2C5D7C-4AD6-47B3-85BB-4F4056DFA01D}">
      <dsp:nvSpPr>
        <dsp:cNvPr id="0" name=""/>
        <dsp:cNvSpPr/>
      </dsp:nvSpPr>
      <dsp:spPr>
        <a:xfrm>
          <a:off x="1639933" y="768008"/>
          <a:ext cx="307902" cy="136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662"/>
              </a:lnTo>
              <a:lnTo>
                <a:pt x="307902" y="13656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49D4E-3417-4424-A11D-49B751EF1B20}">
      <dsp:nvSpPr>
        <dsp:cNvPr id="0" name=""/>
        <dsp:cNvSpPr/>
      </dsp:nvSpPr>
      <dsp:spPr>
        <a:xfrm>
          <a:off x="1947836" y="1798275"/>
          <a:ext cx="2382441" cy="670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1967483" y="1817922"/>
        <a:ext cx="2343147" cy="631495"/>
      </dsp:txXfrm>
    </dsp:sp>
    <dsp:sp modelId="{31593E61-5BF1-4DD3-A289-19835C38CD55}">
      <dsp:nvSpPr>
        <dsp:cNvPr id="0" name=""/>
        <dsp:cNvSpPr/>
      </dsp:nvSpPr>
      <dsp:spPr>
        <a:xfrm>
          <a:off x="1639933" y="768008"/>
          <a:ext cx="307902" cy="223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843"/>
              </a:lnTo>
              <a:lnTo>
                <a:pt x="307902" y="22398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F4CD3-CCB2-4B16-AE72-75B6DE2A99E8}">
      <dsp:nvSpPr>
        <dsp:cNvPr id="0" name=""/>
        <dsp:cNvSpPr/>
      </dsp:nvSpPr>
      <dsp:spPr>
        <a:xfrm>
          <a:off x="1947836" y="2648660"/>
          <a:ext cx="2390809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2669701"/>
        <a:ext cx="2348727" cy="676299"/>
      </dsp:txXfrm>
    </dsp:sp>
    <dsp:sp modelId="{57DA251F-6EB8-405A-AB27-A6E1CCA3906B}">
      <dsp:nvSpPr>
        <dsp:cNvPr id="0" name=""/>
        <dsp:cNvSpPr/>
      </dsp:nvSpPr>
      <dsp:spPr>
        <a:xfrm>
          <a:off x="1639933" y="768008"/>
          <a:ext cx="307902" cy="313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820"/>
              </a:lnTo>
              <a:lnTo>
                <a:pt x="307902" y="313782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CA801-33D3-4EE4-8472-D84C3B1400A6}">
      <dsp:nvSpPr>
        <dsp:cNvPr id="0" name=""/>
        <dsp:cNvSpPr/>
      </dsp:nvSpPr>
      <dsp:spPr>
        <a:xfrm>
          <a:off x="1947836" y="3546637"/>
          <a:ext cx="2367373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3567678"/>
        <a:ext cx="2325291" cy="676299"/>
      </dsp:txXfrm>
    </dsp:sp>
    <dsp:sp modelId="{24C9DDD5-C815-444D-A10B-9F4DE6CC3919}">
      <dsp:nvSpPr>
        <dsp:cNvPr id="0" name=""/>
        <dsp:cNvSpPr/>
      </dsp:nvSpPr>
      <dsp:spPr>
        <a:xfrm>
          <a:off x="1639933" y="768008"/>
          <a:ext cx="307902" cy="403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798"/>
              </a:lnTo>
              <a:lnTo>
                <a:pt x="307902" y="4035798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9915-7F0F-4C0A-874D-05EE376A10FB}">
      <dsp:nvSpPr>
        <dsp:cNvPr id="0" name=""/>
        <dsp:cNvSpPr/>
      </dsp:nvSpPr>
      <dsp:spPr>
        <a:xfrm>
          <a:off x="1947836" y="4444615"/>
          <a:ext cx="2462015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4465656"/>
        <a:ext cx="2419933" cy="676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0.80825</cdr:x>
      <cdr:y>0.55902</cdr:y>
    </cdr:from>
    <cdr:to>
      <cdr:x>0.94539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5739" y="3375212"/>
          <a:ext cx="1519519" cy="2662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err="1" smtClean="0">
              <a:effectLst/>
            </a:rPr>
            <a:t>VibraMED</a:t>
          </a:r>
          <a:endParaRPr lang="en-US" sz="2000" b="1" dirty="0" smtClean="0">
            <a:effectLst/>
          </a:endParaRPr>
        </a:p>
        <a:p xmlns:a="http://schemas.openxmlformats.org/drawingml/2006/main">
          <a:r>
            <a:rPr lang="en-US" sz="2000" dirty="0" smtClean="0">
              <a:effectLst/>
            </a:rPr>
            <a:t>PsyAccent</a:t>
          </a:r>
          <a:endParaRPr lang="ru-RU" sz="2000" dirty="0" smtClean="0">
            <a:effectLst/>
          </a:endParaRPr>
        </a:p>
        <a:p xmlns:a="http://schemas.openxmlformats.org/drawingml/2006/main">
          <a:r>
            <a:rPr lang="en-US" sz="2000" dirty="0" err="1" smtClean="0">
              <a:effectLst/>
            </a:rPr>
            <a:t>VibraLie</a:t>
          </a:r>
          <a:r>
            <a:rPr lang="en-US" sz="2000" dirty="0" smtClean="0">
              <a:effectLst/>
            </a:rPr>
            <a:t>+</a:t>
          </a:r>
          <a:endParaRPr lang="ru-RU" sz="2000" dirty="0" smtClean="0">
            <a:effectLst/>
          </a:endParaRPr>
        </a:p>
        <a:p xmlns:a="http://schemas.openxmlformats.org/drawingml/2006/main">
          <a:r>
            <a:rPr lang="en-US" sz="2000" dirty="0" err="1" smtClean="0">
              <a:effectLst/>
            </a:rPr>
            <a:t>VibraMed</a:t>
          </a:r>
          <a:endParaRPr lang="ru-RU" sz="2000" dirty="0" smtClean="0">
            <a:effectLst/>
          </a:endParaRPr>
        </a:p>
        <a:p xmlns:a="http://schemas.openxmlformats.org/drawingml/2006/main">
          <a:r>
            <a:rPr lang="en-US" sz="2000" dirty="0" err="1" smtClean="0">
              <a:effectLst/>
            </a:rPr>
            <a:t>VibraMi</a:t>
          </a:r>
          <a:endParaRPr lang="ru-RU" sz="2000" dirty="0" smtClean="0">
            <a:effectLst/>
          </a:endParaRPr>
        </a:p>
        <a:p xmlns:a="http://schemas.openxmlformats.org/drawingml/2006/main">
          <a:r>
            <a:rPr lang="en-US" sz="2000" dirty="0" err="1" smtClean="0">
              <a:effectLst/>
            </a:rPr>
            <a:t>VibraMid</a:t>
          </a:r>
          <a:endParaRPr lang="ru-RU" sz="2000" dirty="0" smtClean="0">
            <a:effectLst/>
          </a:endParaRPr>
        </a:p>
        <a:p xmlns:a="http://schemas.openxmlformats.org/drawingml/2006/main">
          <a:r>
            <a:rPr lang="en-US" sz="2000" dirty="0" err="1" smtClean="0">
              <a:effectLst/>
            </a:rPr>
            <a:t>VibraStaff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</cdr:x>
      <cdr:y>0.26058</cdr:y>
    </cdr:from>
    <cdr:to>
      <cdr:x>0.14684</cdr:x>
      <cdr:y>0.45434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524438" y="1573306"/>
          <a:ext cx="1627094" cy="1169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err="1"/>
            <a:t>VibraLie</a:t>
          </a:r>
          <a:r>
            <a:rPr lang="en-US" sz="2000" dirty="0"/>
            <a:t>+</a:t>
          </a:r>
          <a:endParaRPr lang="ru-RU" sz="2000" dirty="0"/>
        </a:p>
        <a:p xmlns:a="http://schemas.openxmlformats.org/drawingml/2006/main">
          <a:r>
            <a:rPr lang="en-US" sz="2000" dirty="0" err="1" smtClean="0"/>
            <a:t>VibraMed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0.18689</cdr:x>
      <cdr:y>0.11136</cdr:y>
    </cdr:from>
    <cdr:to>
      <cdr:x>0.43568</cdr:x>
      <cdr:y>0.17595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0844" y="672353"/>
          <a:ext cx="2756647" cy="389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err="1" smtClean="0"/>
            <a:t>Vibraimage</a:t>
          </a:r>
          <a:r>
            <a:rPr lang="en-US" sz="2400" dirty="0" smtClean="0"/>
            <a:t> PRO</a:t>
          </a:r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E4DA2-E305-4E31-AA22-FAD2AC07D1F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8C6-12D6-43C1-B81F-78E9980AD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symaker.com/ru/shop/vibraimage-pro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8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Перейдем к обсуждению полученных результатов: Как оказалось профиль образования существенным образом не влияет на выбор способов разрешения конфликтов. Рассмотрим профиль способов разрешения конфликтов у респондента с высшим техническим образованием.</a:t>
            </a:r>
            <a:r>
              <a:rPr lang="ru-RU" baseline="0" dirty="0" smtClean="0"/>
              <a:t> Неожиданно оказалось, что профессиональные способы преобладают над базовыми способами разрешения конфликтов т.к. сложные, узко-специализированные способы преобладают над простыми. Первое место принадлежит частичному консенсусу и делегированию полномочий на внутреннем уровне (членам семьи, друзьям).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1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удобства пользователей, не знакомых с типологией Шварца, представлена краткая характеристика каждого из способов разрешения конфликтов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8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</a:t>
            </a:r>
            <a:r>
              <a:rPr lang="ru-RU" baseline="0" dirty="0" smtClean="0"/>
              <a:t> чего складывается общий профиль способностей? Из сознательных и бессознательных (психофизиологическая реакция) ответов респондента.  На слайде мы видим, что у респондента с техническим образованием (чей общий профиль еще раз представлен на слайде</a:t>
            </a:r>
            <a:r>
              <a:rPr lang="en-US" baseline="0" dirty="0" smtClean="0"/>
              <a:t> - Final</a:t>
            </a:r>
            <a:r>
              <a:rPr lang="ru-RU" baseline="0" dirty="0" smtClean="0"/>
              <a:t>), сознательные представления (</a:t>
            </a:r>
            <a:r>
              <a:rPr lang="en-US" baseline="0" dirty="0" smtClean="0"/>
              <a:t>YN)</a:t>
            </a:r>
            <a:r>
              <a:rPr lang="ru-RU" baseline="0" dirty="0" smtClean="0"/>
              <a:t> о способах разрешения конфликтов расходятся с бессознательными установками</a:t>
            </a:r>
            <a:r>
              <a:rPr lang="en-US" baseline="0" dirty="0" smtClean="0"/>
              <a:t> (IE)</a:t>
            </a:r>
            <a:r>
              <a:rPr lang="ru-RU" baseline="0" dirty="0" smtClean="0"/>
              <a:t>. </a:t>
            </a:r>
            <a:r>
              <a:rPr lang="en-US" baseline="0" dirty="0" smtClean="0"/>
              <a:t> </a:t>
            </a:r>
            <a:r>
              <a:rPr lang="ru-RU" baseline="0" dirty="0" smtClean="0"/>
              <a:t>Сознательное стремление достичь в конфликтной ситуации консенсуса или компромисса сталкивается с бессознательным желание устранить источник конфликта социально приемлемыми способами (УС) либо делегировать полномочия близким и родным (ДВ).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2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Разностный профиль отражает конфликт желаемого и действительного. Соответственно, совпадение параметров сознательного и бессознательного (от</a:t>
            </a:r>
            <a:r>
              <a:rPr lang="ru-RU" baseline="0" dirty="0" smtClean="0"/>
              <a:t> 0 до </a:t>
            </a:r>
            <a:r>
              <a:rPr lang="ru-RU" baseline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± 20) </a:t>
            </a:r>
            <a:r>
              <a:rPr lang="ru-RU" dirty="0" smtClean="0"/>
              <a:t>свидетельствует об отсутствии такого конфликта.</a:t>
            </a:r>
            <a:r>
              <a:rPr lang="ru-RU" baseline="0" dirty="0" smtClean="0"/>
              <a:t> </a:t>
            </a:r>
            <a:r>
              <a:rPr lang="ru-RU" dirty="0" smtClean="0"/>
              <a:t>В этом примере мы видим, что при достаточно благополучном общем профиле, человек вовсе</a:t>
            </a:r>
            <a:r>
              <a:rPr lang="ru-RU" baseline="0" dirty="0" smtClean="0"/>
              <a:t> не стремиться разрешать конфликты самостоятельно. Это разностный профиль, свидетельствующий о расхождении желаемого и действительного по параметрам: Бегство </a:t>
            </a:r>
            <a:r>
              <a:rPr lang="ru-RU" baseline="0" dirty="0" err="1" smtClean="0"/>
              <a:t>физитеское</a:t>
            </a:r>
            <a:r>
              <a:rPr lang="ru-RU" baseline="0" dirty="0" smtClean="0"/>
              <a:t> (БФ), </a:t>
            </a: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Подчинение одного другому: психологическое давление (ПП), Подчинение одного другому: прямая угроза (ПУ).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4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Полученные результаты целесообразно сопоставить с профилем психофизиологического состояния на момент тестирования. По данным диаграммы</a:t>
            </a:r>
            <a:r>
              <a:rPr lang="ru-RU" baseline="0" dirty="0" smtClean="0"/>
              <a:t> эмоций видно, что положительные эмоции (5</a:t>
            </a:r>
            <a:r>
              <a:rPr lang="en-US" baseline="0" dirty="0" smtClean="0"/>
              <a:t>0</a:t>
            </a:r>
            <a:r>
              <a:rPr lang="ru-RU" baseline="0" dirty="0" smtClean="0"/>
              <a:t>%) преобладают над отрицательными (</a:t>
            </a:r>
            <a:r>
              <a:rPr lang="en-US" baseline="0" dirty="0" smtClean="0"/>
              <a:t>27</a:t>
            </a:r>
            <a:r>
              <a:rPr lang="ru-RU" baseline="0" dirty="0" smtClean="0"/>
              <a:t>%) и физиологическими (</a:t>
            </a:r>
            <a:r>
              <a:rPr lang="en-US" baseline="0" dirty="0" smtClean="0"/>
              <a:t>23</a:t>
            </a:r>
            <a:r>
              <a:rPr lang="ru-RU" baseline="0" dirty="0" smtClean="0"/>
              <a:t>%). Малая вариабельность (</a:t>
            </a:r>
            <a:r>
              <a:rPr lang="en-US" baseline="0" dirty="0" smtClean="0"/>
              <a:t>Vi)</a:t>
            </a:r>
            <a:r>
              <a:rPr lang="ru-RU" baseline="0" dirty="0" smtClean="0"/>
              <a:t> положительных эмоций свидетельствует о их стойкости на момент проведения тестирования т.е. об общем благожелательном фоне.  Подробный анализ эмоционального статуса респондента с техническим образованием это подтверждает: агрессия – </a:t>
            </a:r>
            <a:r>
              <a:rPr lang="en-US" baseline="0" dirty="0" smtClean="0"/>
              <a:t>41,33</a:t>
            </a:r>
            <a:r>
              <a:rPr lang="ru-RU" baseline="0" dirty="0" smtClean="0"/>
              <a:t>%, стресс </a:t>
            </a:r>
            <a:r>
              <a:rPr lang="en-US" baseline="0" dirty="0" smtClean="0"/>
              <a:t>31,49</a:t>
            </a:r>
            <a:r>
              <a:rPr lang="ru-RU" baseline="0" dirty="0" smtClean="0"/>
              <a:t>%, тревожность </a:t>
            </a:r>
            <a:r>
              <a:rPr lang="en-US" baseline="0" dirty="0" smtClean="0"/>
              <a:t>21,99</a:t>
            </a:r>
            <a:r>
              <a:rPr lang="ru-RU" baseline="0" dirty="0" smtClean="0"/>
              <a:t>%, при высокой (выше среднего) уравновешенности – </a:t>
            </a:r>
            <a:r>
              <a:rPr lang="en-US" baseline="0" dirty="0" smtClean="0"/>
              <a:t>75,9</a:t>
            </a:r>
            <a:r>
              <a:rPr lang="ru-RU" baseline="0" smtClean="0"/>
              <a:t>%.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13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Рассмотрим еще один пример.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Респондент с профильным образованием: </a:t>
            </a:r>
            <a:r>
              <a:rPr lang="ru-RU" sz="1200" b="0" i="0" u="none" strike="noStrike" baseline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конфликтолог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политолог. На общем профиле способов мы видим преобладание  параметров: </a:t>
            </a: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Устранение физическое (100%), устранение социальное (98), Подчинение одного другому: прямая угроза (ПУ) – 63%. Базовые способы разрешения конфликтов  преобладают над профессиональными. Сопоставим полученные результаты с профилем сознательных и бессознательных ответов: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8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сознательном</a:t>
            </a:r>
            <a:r>
              <a:rPr lang="en-US" dirty="0" smtClean="0"/>
              <a:t> (YN)</a:t>
            </a:r>
            <a:r>
              <a:rPr lang="ru-RU" dirty="0" smtClean="0"/>
              <a:t> уровне респондент с профильным</a:t>
            </a:r>
            <a:r>
              <a:rPr lang="ru-RU" baseline="0" dirty="0" smtClean="0"/>
              <a:t> образованием считает в </a:t>
            </a:r>
            <a:r>
              <a:rPr lang="ru-RU" u="sng" baseline="0" dirty="0" smtClean="0"/>
              <a:t>равной степени допустимым </a:t>
            </a:r>
            <a:r>
              <a:rPr lang="ru-RU" baseline="0" dirty="0" smtClean="0"/>
              <a:t>физическое (УФ) или социальное (УС) устранение соперника, как возможного источника конфликтов наряду со стремлением к компромиссу (КФ) или консенсусу (КЧ). На бессознательном уровне (</a:t>
            </a:r>
            <a:r>
              <a:rPr lang="en-US" baseline="0" dirty="0" smtClean="0"/>
              <a:t>IE)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респндент</a:t>
            </a:r>
            <a:r>
              <a:rPr lang="ru-RU" baseline="0" dirty="0" smtClean="0"/>
              <a:t> четко отдает предпочтению физическому устранению соперника (УФ), бегству социальному (БС) или физическому (БФ). Как оказалось в биографии данного респондента присутствует опыт работы в силовых структурах, для которых физическое устранение источника конфликта является неотъемлемой частью профессиональной деятельности и категории </a:t>
            </a:r>
            <a:r>
              <a:rPr lang="ru-RU" baseline="0" dirty="0" err="1" smtClean="0"/>
              <a:t>проф.компетентности</a:t>
            </a:r>
            <a:r>
              <a:rPr lang="ru-RU" baseline="0" dirty="0" smtClean="0"/>
              <a:t>. Таким образом произошло слияние профессиональных областей, полярных по способам разрешения конфликтов, что и повлияло на результаты тестирования.    </a:t>
            </a:r>
            <a:r>
              <a:rPr lang="en-US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01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Разностный профиль показывает что, наиболее желаемым, но недоступным способом является </a:t>
            </a:r>
            <a:r>
              <a:rPr lang="ru-RU" dirty="0" err="1" smtClean="0"/>
              <a:t>дистанцирование</a:t>
            </a:r>
            <a:r>
              <a:rPr lang="ru-RU" baseline="0" dirty="0" smtClean="0"/>
              <a:t> по отношению к источнику конфликта,  посредством бегства физического (БФ) или социального (БС). Данная тенденция была выявлена у  обоих респондентов, с разным профилем образования.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заключении можно сказать, что как оказалось профиль образования существенным образом не влияет на выбор способов разрешения конфликтов. На бессознательном уровне большинство респондентов предпочитают избегать конфликты, а не разрешать 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78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открывает широкие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возможности ее применения в системе образования. В первую очередь, это диагностика и мониторинг различных составляющих успеха: от способностей до нарушений поведения. В этом отношении ПО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VibraMI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PsyAccent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те программы, которые за счет легкости в эксплуатации и наличия исчерпывающих характеристик (в автоматизированном режиме) могу стать как частью личностного роста (саморазвития) профессорско-преподавательского состава, так и стать помощником в </a:t>
            </a:r>
            <a:r>
              <a:rPr lang="ru-RU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мониторировании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успехов подопечных (</a:t>
            </a:r>
            <a:r>
              <a:rPr lang="ru-RU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учениеков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студентов и </a:t>
            </a:r>
            <a:r>
              <a:rPr lang="ru-RU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6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Междисциплинарный теоретико-прикладной характер конфликтологии, как науки, предполагает анализ и разработку способов предотвращения и разрешения конфликтов. Таким образом, существует необходимость увеличить число прикладных исследований, за счет привлечения современных высокоэффективных технологий междисциплинарной направленности. Основным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критерием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надежности результатов исследования является их прикладной характер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междисциплинарность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где привлечение новых технологий, следует рассматривать как инструмент повышения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надежности. Технология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основным методом психометрии и может успешно применяться в различных науках и их отраслях.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7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Технической базой технологии виброизображения является накопление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межкадровой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разности 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Разница кадров пропорциональна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микродвижениям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для макродвижений мы видим потерю прямой зависимости между количеством движений и накопленной разностью кадров.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01E1AA-DA1F-4136-817C-7C1D7B8118B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217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ru-RU" baseline="0" dirty="0" smtClean="0"/>
              <a:t>С технической точки зрения частота и амплитуда </a:t>
            </a:r>
            <a:r>
              <a:rPr lang="ru-RU" baseline="0" dirty="0" err="1" smtClean="0"/>
              <a:t>микродвижений</a:t>
            </a:r>
            <a:r>
              <a:rPr lang="ru-RU" baseline="0" dirty="0" smtClean="0"/>
              <a:t> головы человека преобразуется в параметры его психоэмоционального состояния при программной обработке видеосигнала. </a:t>
            </a:r>
            <a:r>
              <a:rPr lang="ru-RU" altLang="en-US" dirty="0" smtClean="0">
                <a:latin typeface="Arial" panose="020B0604020202020204" pitchFamily="34" charset="0"/>
              </a:rPr>
              <a:t>Амплитудная и частотная составляющие </a:t>
            </a:r>
            <a:r>
              <a:rPr lang="ru-RU" altLang="en-US" dirty="0" err="1" smtClean="0">
                <a:latin typeface="Arial" panose="020B0604020202020204" pitchFamily="34" charset="0"/>
              </a:rPr>
              <a:t>виброизображений</a:t>
            </a:r>
            <a:r>
              <a:rPr lang="ru-RU" altLang="en-US" dirty="0" smtClean="0">
                <a:latin typeface="Arial" panose="020B0604020202020204" pitchFamily="34" charset="0"/>
              </a:rPr>
              <a:t> представляют собой параллельные видеопотоки, сходные по формату изображения с исходным видеосигналом. Каждый кадр амплитудно-частотной составляющей содержит временную и пространственную информацию о прошлом этого видеопотока, ограниченную по времени N, количеством кадров накопления разности кадров.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Технология </a:t>
            </a:r>
            <a:r>
              <a:rPr lang="ru-RU" altLang="en-US" dirty="0" err="1" smtClean="0">
                <a:latin typeface="Arial" panose="020B0604020202020204" pitchFamily="34" charset="0"/>
              </a:rPr>
              <a:t>Vibraimage</a:t>
            </a:r>
            <a:r>
              <a:rPr lang="ru-RU" altLang="en-US" dirty="0" smtClean="0">
                <a:latin typeface="Arial" panose="020B0604020202020204" pitchFamily="34" charset="0"/>
              </a:rPr>
              <a:t> превращает эти видеопотоки в первичные параметры виброизображения, т.е. психофизиологические параметры человека.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3ACCD-2615-4D91-A9A2-387F110F573D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37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Заметки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Мы обнаружили, что частота и характеристики движения головы зависят от эмоций и психофизиологического состояния человека, поэтому мы назвали эту зависимость </a:t>
            </a:r>
            <a:r>
              <a:rPr lang="ru-RU" altLang="en-US" dirty="0" err="1" smtClean="0">
                <a:latin typeface="Arial" panose="020B0604020202020204" pitchFamily="34" charset="0"/>
              </a:rPr>
              <a:t>вестибуло</a:t>
            </a:r>
            <a:r>
              <a:rPr lang="ru-RU" altLang="en-US" dirty="0" smtClean="0">
                <a:latin typeface="Arial" panose="020B0604020202020204" pitchFamily="34" charset="0"/>
              </a:rPr>
              <a:t>-эмоциональным рефлексом. Вестибулярно-эмоциональный рефлекс является физиологической основой виброизображения человека.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1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Технология</a:t>
            </a:r>
            <a:r>
              <a:rPr lang="ru-RU" baseline="0" dirty="0" smtClean="0"/>
              <a:t> виброизображения позволяет определить психофизиологическое состояние человека при анализе его микро движений за счет вестибулярно-эмоционального рефлекса. Где 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азличные колебательные процессы характеризуются двумя основными параметрами -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aseline="0" dirty="0" smtClean="0"/>
          </a:p>
          <a:p>
            <a:endParaRPr lang="en-US" baseline="0" dirty="0" smtClean="0"/>
          </a:p>
          <a:p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9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Преимущества технологии виброизображения перед другими технологиями психофизиологического обнаружения позволяют использовать ее в различных областях применения. Практически, технология виброизображения может быть успешно использована в любой области применения, поскольку в сочетании с синхронным представлением различных стимулов можно определить сознательную и бессознательную реакцию человека на представленный стимул.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hlinkClick r:id="rId3" tooltip="VibraImage Pro"/>
              </a:rPr>
              <a:t>VibraImage</a:t>
            </a:r>
            <a:r>
              <a:rPr lang="en-US" sz="1200" b="0" dirty="0" smtClean="0">
                <a:hlinkClick r:id="rId3" tooltip="VibraImage Pro"/>
              </a:rPr>
              <a:t> Pro</a:t>
            </a:r>
            <a:r>
              <a:rPr lang="ru-RU" sz="1200" b="0" dirty="0" smtClean="0"/>
              <a:t> – основная программа объединяющая в себе различные системы контроля за безопасностью</a:t>
            </a:r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6207C6-62D9-4E26-BB24-C0EBFCF1E01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8259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Модель</a:t>
            </a:r>
            <a:r>
              <a:rPr lang="ru-RU" baseline="0" dirty="0" smtClean="0"/>
              <a:t> Шварца в разрешении конфликтов отражает эволюционный подход: от простого к сложному, от игнорирования конфликта до профессиональных способов его разрешения. Соответственно, наличие профильного образования теоретически можно рассматривать как ограничивающих фактор в выборе способов, что и послужило начальной гипотезой нашего исследования.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0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выглядит</a:t>
            </a:r>
            <a:r>
              <a:rPr lang="ru-RU" baseline="0" dirty="0" smtClean="0"/>
              <a:t> р</a:t>
            </a:r>
            <a:r>
              <a:rPr lang="ru-RU" dirty="0" smtClean="0"/>
              <a:t>азвернутая модель Шварца, которая была</a:t>
            </a:r>
            <a:r>
              <a:rPr lang="ru-RU" baseline="0" dirty="0" smtClean="0"/>
              <a:t> заложена в основу </a:t>
            </a:r>
            <a:r>
              <a:rPr lang="ru-RU" dirty="0" smtClean="0"/>
              <a:t> опросника, на базе технологии виброизображения. Мы видим линейно-оппозиционное расположение способов разрешения конфликта</a:t>
            </a:r>
            <a:r>
              <a:rPr lang="ru-RU" baseline="0" dirty="0" smtClean="0"/>
              <a:t>, как в парах, так и между парами. Линейно-оппозиционное расположение вопросов-стимулов в сочетании с фото-стимулами хорошо зарекомендовали себя в диагностике способностей по Г. </a:t>
            </a:r>
            <a:r>
              <a:rPr lang="ru-RU" baseline="0" dirty="0" err="1" smtClean="0"/>
              <a:t>Гарднеру</a:t>
            </a:r>
            <a:r>
              <a:rPr lang="ru-RU" baseline="0" dirty="0" smtClean="0"/>
              <a:t> (</a:t>
            </a:r>
            <a:r>
              <a:rPr lang="en-US" baseline="0" dirty="0" err="1" smtClean="0"/>
              <a:t>VibraMI</a:t>
            </a:r>
            <a:r>
              <a:rPr lang="en-US" baseline="0" dirty="0" smtClean="0"/>
              <a:t> http://psymaker.com/ru/shop/vbraimage-med/vibrami/)</a:t>
            </a:r>
            <a:r>
              <a:rPr lang="ru-RU" baseline="0" dirty="0" smtClean="0"/>
              <a:t>, диагностике акцентуаций личности (</a:t>
            </a:r>
            <a:r>
              <a:rPr lang="en-US" baseline="0" dirty="0" err="1" smtClean="0"/>
              <a:t>PsyAccent</a:t>
            </a:r>
            <a:r>
              <a:rPr lang="en-US" baseline="0" dirty="0" smtClean="0"/>
              <a:t>  http://psymaker.com/ru/shop/vbraimage-med/PsyAccent/)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4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4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8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6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6778"/>
            <a:ext cx="11760629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833" y="1600201"/>
            <a:ext cx="10584567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011625" y="2276872"/>
            <a:ext cx="10584567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94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66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D51B-DFA1-4125-A926-F14E609A5B6E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7D7-AD09-4B61-A484-EF9258098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1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3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4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4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52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74" r:id="rId5"/>
    <p:sldLayoutId id="2147483775" r:id="rId6"/>
    <p:sldLayoutId id="2147483776" r:id="rId7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gif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psymaker.com/store/VibraImage_PR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2" y="4829908"/>
            <a:ext cx="2899880" cy="16881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4314092" cy="2619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1107" y="278452"/>
            <a:ext cx="1379041" cy="687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1957754"/>
            <a:ext cx="1119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применения технологии виброизображения </a:t>
            </a: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оценке способов разрешения конфликтов </a:t>
            </a: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подхода Г.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Шварца)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4832" y="175846"/>
            <a:ext cx="67407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САНКТ-ПЕТЕРБУРГСКИЙ МЕЖДУНАРОДНЫЙ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КОНГРЕСС КОНФЛИКТОЛОГОВ 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87969" y="3915508"/>
            <a:ext cx="5474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Николаенко Яна Николаевна</a:t>
            </a:r>
          </a:p>
          <a:p>
            <a:pPr algn="ctr"/>
            <a:r>
              <a:rPr lang="ru-RU" dirty="0" smtClean="0"/>
              <a:t>кандидат психологических наук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2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87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Развернутая эволюционно-оппозиционная модель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разрешения конфликтов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Шварцу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" y="1266093"/>
            <a:ext cx="11726954" cy="47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803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профиль способов разрешения конфликтов</a:t>
            </a:r>
            <a:r>
              <a:rPr lang="ru-RU" sz="2800" dirty="0" smtClean="0"/>
              <a:t>, на базе технологии виброизображения</a:t>
            </a:r>
            <a:endParaRPr lang="ru-RU" sz="2800" dirty="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200-0000982D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497267"/>
              </p:ext>
            </p:extLst>
          </p:nvPr>
        </p:nvGraphicFramePr>
        <p:xfrm>
          <a:off x="250581" y="1348154"/>
          <a:ext cx="5517173" cy="316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91659"/>
              </p:ext>
            </p:extLst>
          </p:nvPr>
        </p:nvGraphicFramePr>
        <p:xfrm>
          <a:off x="6107724" y="1078527"/>
          <a:ext cx="5392615" cy="5498119"/>
        </p:xfrm>
        <a:graphic>
          <a:graphicData uri="http://schemas.openxmlformats.org/drawingml/2006/table">
            <a:tbl>
              <a:tblPr/>
              <a:tblGrid>
                <a:gridCol w="423303">
                  <a:extLst>
                    <a:ext uri="{9D8B030D-6E8A-4147-A177-3AD203B41FA5}">
                      <a16:colId xmlns:a16="http://schemas.microsoft.com/office/drawing/2014/main" val="2462595807"/>
                    </a:ext>
                  </a:extLst>
                </a:gridCol>
                <a:gridCol w="350421">
                  <a:extLst>
                    <a:ext uri="{9D8B030D-6E8A-4147-A177-3AD203B41FA5}">
                      <a16:colId xmlns:a16="http://schemas.microsoft.com/office/drawing/2014/main" val="3716749827"/>
                    </a:ext>
                  </a:extLst>
                </a:gridCol>
                <a:gridCol w="375138">
                  <a:extLst>
                    <a:ext uri="{9D8B030D-6E8A-4147-A177-3AD203B41FA5}">
                      <a16:colId xmlns:a16="http://schemas.microsoft.com/office/drawing/2014/main" val="1228729736"/>
                    </a:ext>
                  </a:extLst>
                </a:gridCol>
                <a:gridCol w="4243753">
                  <a:extLst>
                    <a:ext uri="{9D8B030D-6E8A-4147-A177-3AD203B41FA5}">
                      <a16:colId xmlns:a16="http://schemas.microsoft.com/office/drawing/2014/main" val="2138237231"/>
                    </a:ext>
                  </a:extLst>
                </a:gridCol>
              </a:tblGrid>
              <a:tr h="415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Способы разрешения конфликта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44697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Консенсус частичный (КЧ)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36747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полномочий: внутренний уровень (ДВ)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93150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Компромисс фактический (КФ)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057560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одного другому: психологическое давление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332807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Уничтожение противника социальное (УС)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93798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Компромисс формальный (КР)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679889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полномочий: уровень эксперта (ДЭ)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884052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Бегство физическое (БФ)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07545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Уничтожение противника физическое (УФ)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923503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одного другому: прямая угроза (ПУ)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33655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Бегство социально-психологическое (БС)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947676"/>
                  </a:ext>
                </a:extLst>
              </a:tr>
              <a:tr h="389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Консенсус полный (КП)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35654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7244862" y="1488831"/>
            <a:ext cx="23447" cy="509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0000000-0008-0000-0200-0000972D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78264"/>
              </p:ext>
            </p:extLst>
          </p:nvPr>
        </p:nvGraphicFramePr>
        <p:xfrm>
          <a:off x="363415" y="4243754"/>
          <a:ext cx="3075841" cy="252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52091" y="5380893"/>
            <a:ext cx="187569" cy="17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3814" y="5802922"/>
            <a:ext cx="187569" cy="187569"/>
          </a:xfrm>
          <a:prstGeom prst="rect">
            <a:avLst/>
          </a:prstGeom>
          <a:solidFill>
            <a:srgbClr val="E428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10000" y="525193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базовый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63108" y="5744308"/>
            <a:ext cx="230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профессиональный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500338" y="1043354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138" y="949568"/>
            <a:ext cx="543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1. Респондент с техническим образованием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16121"/>
              </p:ext>
            </p:extLst>
          </p:nvPr>
        </p:nvGraphicFramePr>
        <p:xfrm>
          <a:off x="556784" y="269633"/>
          <a:ext cx="11060784" cy="6315290"/>
        </p:xfrm>
        <a:graphic>
          <a:graphicData uri="http://schemas.openxmlformats.org/drawingml/2006/table">
            <a:tbl>
              <a:tblPr/>
              <a:tblGrid>
                <a:gridCol w="430843">
                  <a:extLst>
                    <a:ext uri="{9D8B030D-6E8A-4147-A177-3AD203B41FA5}">
                      <a16:colId xmlns:a16="http://schemas.microsoft.com/office/drawing/2014/main" val="607310499"/>
                    </a:ext>
                  </a:extLst>
                </a:gridCol>
                <a:gridCol w="473250">
                  <a:extLst>
                    <a:ext uri="{9D8B030D-6E8A-4147-A177-3AD203B41FA5}">
                      <a16:colId xmlns:a16="http://schemas.microsoft.com/office/drawing/2014/main" val="2610828737"/>
                    </a:ext>
                  </a:extLst>
                </a:gridCol>
                <a:gridCol w="400442">
                  <a:extLst>
                    <a:ext uri="{9D8B030D-6E8A-4147-A177-3AD203B41FA5}">
                      <a16:colId xmlns:a16="http://schemas.microsoft.com/office/drawing/2014/main" val="3526798531"/>
                    </a:ext>
                  </a:extLst>
                </a:gridCol>
                <a:gridCol w="9756249">
                  <a:extLst>
                    <a:ext uri="{9D8B030D-6E8A-4147-A177-3AD203B41FA5}">
                      <a16:colId xmlns:a16="http://schemas.microsoft.com/office/drawing/2014/main" val="1338552541"/>
                    </a:ext>
                  </a:extLst>
                </a:gridCol>
              </a:tblGrid>
              <a:tr h="246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206" marR="4206" marT="4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4206" marR="4206" marT="4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Краткая характеристика</a:t>
                      </a:r>
                    </a:p>
                  </a:txBody>
                  <a:tcPr marL="4206" marR="4206" marT="42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044774"/>
                  </a:ext>
                </a:extLst>
              </a:tr>
              <a:tr h="44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КЧ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Частичный консенсус характеризуется синтезом или частичным использованием всех ранее перечисленных способов разрешения конфликтной ситуации и осознанием противоречия внутри самого противоречия каждой из сторон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964065"/>
                  </a:ext>
                </a:extLst>
              </a:tr>
              <a:tr h="44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 третьей инстанции из числа ближайшего окружения. Это самый распространенный в жизни человека способ разрешения конфликтной ситуации: спросить «совета», а точнее – переложить ответственность на близких и родных людей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344342"/>
                  </a:ext>
                </a:extLst>
              </a:tr>
              <a:tr h="44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КФ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Фактический компромисс предполагает уступки участников конфликта в значимой его сфере. Отличием фактического компромисса от формального, является обоюдная готовность  участников конфликта приложить усилия к его разрешению  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084349"/>
                  </a:ext>
                </a:extLst>
              </a:tr>
              <a:tr h="41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или порабощение, путем психологического давления – это классический шантаж, интрига, хитрые манипуляции, вымогательство и др. 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061878"/>
                  </a:ext>
                </a:extLst>
              </a:tr>
              <a:tr h="587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Социальное или социально-психологического уничтожение противника предполагает отказ от участия в конфликте, посредством устранения реального или потенциального соперника. Способы уничтожения противника широко варьируют и могут включать в себя элемент манипулирования другими людьми: от бойкотирования,  до  увольнения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728804"/>
                  </a:ext>
                </a:extLst>
              </a:tr>
              <a:tr h="41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Формальный компромисс предполагает уступки в незначительных сферах конфликтной ситуации одной или нескольких сторон. Формальный компромисс это time-out в решении конфликта, а не его разрешение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158669"/>
                  </a:ext>
                </a:extLst>
              </a:tr>
              <a:tr h="41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ДЭ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 внешнему представителю (эксперту, медиатору). Попытка объективизации конфликтной ситуации, путем привлечения независимого эксперта (медиатора, судьи и др)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663737"/>
                  </a:ext>
                </a:extLst>
              </a:tr>
              <a:tr h="44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БФ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Физическое бегство проявляется в форме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дистанцирования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по отношению к источнику противостояния; это эволюционно наиболее древний, простейший, но в ряде случаев – эффективный, способ отсрочить разрешение конфликта на неопределенный промежуток времени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24521"/>
                  </a:ext>
                </a:extLst>
              </a:tr>
              <a:tr h="587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УФ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Физическое уничтожение противника, прежде всего, подразумевает желание избавиться от источника противостояния. Это желание не всегда предполагает личное участие в акте устранения противника. Суть физического устранения противника сводится к субъективному или объективному признанию отсутствия альтернативного способа разрешения конфликта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63071"/>
                  </a:ext>
                </a:extLst>
              </a:tr>
              <a:tr h="418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или порабощение подразумевает эскалацию конфликта в форме открытого противостояния -  это всегда прямая угроза, с очень ограниченным спектром выбора (от притеснения до геноцида)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98584"/>
                  </a:ext>
                </a:extLst>
              </a:tr>
              <a:tr h="44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БС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Бегство социально-психологическое и бегство физическое – суть одного и того же явления: попытка избежать противостояния путем дистанцирования. Проявляется в форме  амнезирования, прокрастинации, вытеснения и даже сублимации конфликта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9974"/>
                  </a:ext>
                </a:extLst>
              </a:tr>
              <a:tr h="44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206" marR="4206" marT="4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КП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Полный консенсус характеризуется синтезом противоречий конфликтующих сторон. Где синтезом является результат диалектического развития, который прошли оба оппонента, чьи позиции были изначально противоположны друг другу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18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2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23" y="105507"/>
            <a:ext cx="10796954" cy="6908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складывается общий профиль?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807339"/>
              </p:ext>
            </p:extLst>
          </p:nvPr>
        </p:nvGraphicFramePr>
        <p:xfrm>
          <a:off x="154594" y="1172308"/>
          <a:ext cx="3913313" cy="359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52381"/>
              </p:ext>
            </p:extLst>
          </p:nvPr>
        </p:nvGraphicFramePr>
        <p:xfrm>
          <a:off x="3760544" y="808892"/>
          <a:ext cx="4246318" cy="379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928134"/>
              </p:ext>
            </p:extLst>
          </p:nvPr>
        </p:nvGraphicFramePr>
        <p:xfrm>
          <a:off x="8006862" y="1441938"/>
          <a:ext cx="4185138" cy="355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8891" y="5146431"/>
            <a:ext cx="695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YN</a:t>
            </a:r>
            <a:r>
              <a:rPr lang="en-US" dirty="0" smtClean="0"/>
              <a:t> – </a:t>
            </a:r>
            <a:r>
              <a:rPr lang="ru-RU" dirty="0" smtClean="0"/>
              <a:t>профиль сознательных ответов</a:t>
            </a:r>
            <a:endParaRPr lang="en-US" dirty="0" smtClean="0"/>
          </a:p>
          <a:p>
            <a:r>
              <a:rPr lang="en-US" b="1" dirty="0" smtClean="0"/>
              <a:t>IE</a:t>
            </a:r>
            <a:r>
              <a:rPr lang="en-US" dirty="0" smtClean="0"/>
              <a:t> – </a:t>
            </a:r>
            <a:r>
              <a:rPr lang="ru-RU" dirty="0" smtClean="0"/>
              <a:t>профиль бессознательной (психофизиологической) реакции</a:t>
            </a:r>
            <a:endParaRPr lang="en-US" dirty="0" smtClean="0"/>
          </a:p>
          <a:p>
            <a:r>
              <a:rPr lang="en-US" b="1" dirty="0" smtClean="0"/>
              <a:t>Final</a:t>
            </a:r>
            <a:r>
              <a:rPr lang="en-US" dirty="0" smtClean="0"/>
              <a:t> – </a:t>
            </a:r>
            <a:r>
              <a:rPr lang="ru-RU" dirty="0" smtClean="0"/>
              <a:t>общий профиль способов разрешения конфликтов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1015" y="750276"/>
            <a:ext cx="543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1. Респондент с техническим образованием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2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разностного профиля: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870778"/>
              </p:ext>
            </p:extLst>
          </p:nvPr>
        </p:nvGraphicFramePr>
        <p:xfrm>
          <a:off x="855785" y="1406770"/>
          <a:ext cx="10773507" cy="471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79077" y="5228492"/>
            <a:ext cx="735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</a:t>
            </a:r>
            <a:r>
              <a:rPr lang="ru-RU" dirty="0"/>
              <a:t>0 до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±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 = совпадение желаемого и действительного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0307" y="1101968"/>
            <a:ext cx="543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1. Респондент с техническим образованием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8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97416"/>
              </p:ext>
            </p:extLst>
          </p:nvPr>
        </p:nvGraphicFramePr>
        <p:xfrm>
          <a:off x="6993084" y="617322"/>
          <a:ext cx="4503879" cy="4723607"/>
        </p:xfrm>
        <a:graphic>
          <a:graphicData uri="http://schemas.openxmlformats.org/drawingml/2006/table">
            <a:tbl>
              <a:tblPr/>
              <a:tblGrid>
                <a:gridCol w="921724">
                  <a:extLst>
                    <a:ext uri="{9D8B030D-6E8A-4147-A177-3AD203B41FA5}">
                      <a16:colId xmlns:a16="http://schemas.microsoft.com/office/drawing/2014/main" val="3917784667"/>
                    </a:ext>
                  </a:extLst>
                </a:gridCol>
                <a:gridCol w="576078">
                  <a:extLst>
                    <a:ext uri="{9D8B030D-6E8A-4147-A177-3AD203B41FA5}">
                      <a16:colId xmlns:a16="http://schemas.microsoft.com/office/drawing/2014/main" val="357286191"/>
                    </a:ext>
                  </a:extLst>
                </a:gridCol>
                <a:gridCol w="576078">
                  <a:extLst>
                    <a:ext uri="{9D8B030D-6E8A-4147-A177-3AD203B41FA5}">
                      <a16:colId xmlns:a16="http://schemas.microsoft.com/office/drawing/2014/main" val="2187515951"/>
                    </a:ext>
                  </a:extLst>
                </a:gridCol>
                <a:gridCol w="516724">
                  <a:extLst>
                    <a:ext uri="{9D8B030D-6E8A-4147-A177-3AD203B41FA5}">
                      <a16:colId xmlns:a16="http://schemas.microsoft.com/office/drawing/2014/main" val="275161607"/>
                    </a:ext>
                  </a:extLst>
                </a:gridCol>
                <a:gridCol w="418965">
                  <a:extLst>
                    <a:ext uri="{9D8B030D-6E8A-4147-A177-3AD203B41FA5}">
                      <a16:colId xmlns:a16="http://schemas.microsoft.com/office/drawing/2014/main" val="2777307145"/>
                    </a:ext>
                  </a:extLst>
                </a:gridCol>
                <a:gridCol w="474828">
                  <a:extLst>
                    <a:ext uri="{9D8B030D-6E8A-4147-A177-3AD203B41FA5}">
                      <a16:colId xmlns:a16="http://schemas.microsoft.com/office/drawing/2014/main" val="1975377583"/>
                    </a:ext>
                  </a:extLst>
                </a:gridCol>
                <a:gridCol w="460862">
                  <a:extLst>
                    <a:ext uri="{9D8B030D-6E8A-4147-A177-3AD203B41FA5}">
                      <a16:colId xmlns:a16="http://schemas.microsoft.com/office/drawing/2014/main" val="3111668367"/>
                    </a:ext>
                  </a:extLst>
                </a:gridCol>
                <a:gridCol w="558620">
                  <a:extLst>
                    <a:ext uri="{9D8B030D-6E8A-4147-A177-3AD203B41FA5}">
                      <a16:colId xmlns:a16="http://schemas.microsoft.com/office/drawing/2014/main" val="2959962092"/>
                    </a:ext>
                  </a:extLst>
                </a:gridCol>
              </a:tblGrid>
              <a:tr h="305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 (S/M)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8654"/>
                  </a:ext>
                </a:extLst>
              </a:tr>
              <a:tr h="256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Агрессия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642432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Стресс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364694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Тревожность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846484"/>
                  </a:ext>
                </a:extLst>
              </a:tr>
              <a:tr h="366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45062"/>
                  </a:ext>
                </a:extLst>
              </a:tr>
              <a:tr h="353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Уравновешенность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83352"/>
                  </a:ext>
                </a:extLst>
              </a:tr>
              <a:tr h="390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Харизматичность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839708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Энергичность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569335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Саморегуляция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223413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Торможение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544504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Невротизм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49755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Позитивные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023384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Негативные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31,79465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759818"/>
                  </a:ext>
                </a:extLst>
              </a:tr>
              <a:tr h="341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Физиологические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4450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1" y="419100"/>
            <a:ext cx="6172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803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профиль способов разрешения конфликтов</a:t>
            </a:r>
            <a:r>
              <a:rPr lang="ru-RU" sz="2800" dirty="0" smtClean="0"/>
              <a:t>, на базе технологии виброизображения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34739"/>
              </p:ext>
            </p:extLst>
          </p:nvPr>
        </p:nvGraphicFramePr>
        <p:xfrm>
          <a:off x="6107724" y="1078527"/>
          <a:ext cx="5392615" cy="5519082"/>
        </p:xfrm>
        <a:graphic>
          <a:graphicData uri="http://schemas.openxmlformats.org/drawingml/2006/table">
            <a:tbl>
              <a:tblPr/>
              <a:tblGrid>
                <a:gridCol w="423303">
                  <a:extLst>
                    <a:ext uri="{9D8B030D-6E8A-4147-A177-3AD203B41FA5}">
                      <a16:colId xmlns:a16="http://schemas.microsoft.com/office/drawing/2014/main" val="2462595807"/>
                    </a:ext>
                  </a:extLst>
                </a:gridCol>
                <a:gridCol w="350421">
                  <a:extLst>
                    <a:ext uri="{9D8B030D-6E8A-4147-A177-3AD203B41FA5}">
                      <a16:colId xmlns:a16="http://schemas.microsoft.com/office/drawing/2014/main" val="3716749827"/>
                    </a:ext>
                  </a:extLst>
                </a:gridCol>
                <a:gridCol w="375138">
                  <a:extLst>
                    <a:ext uri="{9D8B030D-6E8A-4147-A177-3AD203B41FA5}">
                      <a16:colId xmlns:a16="http://schemas.microsoft.com/office/drawing/2014/main" val="1228729736"/>
                    </a:ext>
                  </a:extLst>
                </a:gridCol>
                <a:gridCol w="4243753">
                  <a:extLst>
                    <a:ext uri="{9D8B030D-6E8A-4147-A177-3AD203B41FA5}">
                      <a16:colId xmlns:a16="http://schemas.microsoft.com/office/drawing/2014/main" val="2138237231"/>
                    </a:ext>
                  </a:extLst>
                </a:gridCol>
              </a:tblGrid>
              <a:tr h="415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Способы разрешения конфликта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44697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Уничтожение противника физическое (УФ)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136747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Уничтожение противника социальное (УС)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93150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одного другому: прямая угроза (ПУ)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057560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Консенсус частичный (КЧ)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332807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Компромисс фактический (КФ)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293798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Бегство физическое (БФ)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679889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полномочий: внутренний уровень (ДВ)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884052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Бегство социально-психологическое (БС)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07545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Консенсус полный (КП)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923503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Компромисс формальный (КР)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33655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одного другому: психологическое давление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947676"/>
                  </a:ext>
                </a:extLst>
              </a:tr>
              <a:tr h="389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полномочий: уровень эксперта (ДЭ)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35654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7244862" y="1488831"/>
            <a:ext cx="23447" cy="509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52091" y="5380893"/>
            <a:ext cx="187569" cy="17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3814" y="5802922"/>
            <a:ext cx="187569" cy="187569"/>
          </a:xfrm>
          <a:prstGeom prst="rect">
            <a:avLst/>
          </a:prstGeom>
          <a:solidFill>
            <a:srgbClr val="E428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10000" y="525193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базовый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63108" y="5744308"/>
            <a:ext cx="230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профессиональный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500338" y="1043354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138" y="949568"/>
            <a:ext cx="543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2. Респондент с профильным образованием: </a:t>
            </a:r>
            <a:r>
              <a:rPr lang="ru-RU" dirty="0" err="1" smtClean="0"/>
              <a:t>конфликтолог</a:t>
            </a:r>
            <a:r>
              <a:rPr lang="ru-RU" dirty="0" smtClean="0"/>
              <a:t>, политолог</a:t>
            </a:r>
            <a:endParaRPr lang="ru-RU" dirty="0"/>
          </a:p>
        </p:txBody>
      </p:sp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884378"/>
              </p:ext>
            </p:extLst>
          </p:nvPr>
        </p:nvGraphicFramePr>
        <p:xfrm>
          <a:off x="140677" y="1696550"/>
          <a:ext cx="584981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00000000-0008-0000-0200-0000972D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769973"/>
              </p:ext>
            </p:extLst>
          </p:nvPr>
        </p:nvGraphicFramePr>
        <p:xfrm>
          <a:off x="445477" y="4126523"/>
          <a:ext cx="2340218" cy="241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83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49564"/>
              </p:ext>
            </p:extLst>
          </p:nvPr>
        </p:nvGraphicFramePr>
        <p:xfrm>
          <a:off x="377337" y="1352183"/>
          <a:ext cx="5531094" cy="387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309250"/>
              </p:ext>
            </p:extLst>
          </p:nvPr>
        </p:nvGraphicFramePr>
        <p:xfrm>
          <a:off x="5905865" y="1438641"/>
          <a:ext cx="6051673" cy="420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45" y="5240215"/>
            <a:ext cx="7971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YN</a:t>
            </a:r>
            <a:r>
              <a:rPr lang="en-US" dirty="0" smtClean="0"/>
              <a:t> – </a:t>
            </a:r>
            <a:r>
              <a:rPr lang="ru-RU" dirty="0" smtClean="0"/>
              <a:t>профиль сознательных ответов</a:t>
            </a:r>
            <a:endParaRPr lang="en-US" dirty="0" smtClean="0"/>
          </a:p>
          <a:p>
            <a:r>
              <a:rPr lang="en-US" b="1" dirty="0" smtClean="0"/>
              <a:t>IE</a:t>
            </a:r>
            <a:r>
              <a:rPr lang="en-US" dirty="0" smtClean="0"/>
              <a:t> – </a:t>
            </a:r>
            <a:r>
              <a:rPr lang="ru-RU" dirty="0" smtClean="0"/>
              <a:t>профиль бессознательной (психофизиологической) реакции</a:t>
            </a:r>
            <a:endParaRPr lang="en-US" dirty="0" smtClean="0"/>
          </a:p>
          <a:p>
            <a:r>
              <a:rPr lang="en-US" b="1" dirty="0" smtClean="0"/>
              <a:t>Final</a:t>
            </a:r>
            <a:r>
              <a:rPr lang="en-US" dirty="0" smtClean="0"/>
              <a:t> – </a:t>
            </a:r>
            <a:r>
              <a:rPr lang="ru-RU" dirty="0" smtClean="0"/>
              <a:t>общий профиль способов разрешения конфликтов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7538" y="726829"/>
            <a:ext cx="957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2. Респондент с профильным образованием: </a:t>
            </a:r>
            <a:r>
              <a:rPr lang="ru-RU" dirty="0" err="1" smtClean="0"/>
              <a:t>конфликтолог</a:t>
            </a:r>
            <a:r>
              <a:rPr lang="ru-RU" dirty="0" smtClean="0"/>
              <a:t>, политолог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84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разностного профиля: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077" y="5228492"/>
            <a:ext cx="735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</a:t>
            </a:r>
            <a:r>
              <a:rPr lang="ru-RU" dirty="0"/>
              <a:t>0 до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±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 = совпадение желаемого и действительного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923" y="973013"/>
            <a:ext cx="957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2. Респондент с профильным образованием: </a:t>
            </a:r>
            <a:r>
              <a:rPr lang="ru-RU" dirty="0" err="1" smtClean="0"/>
              <a:t>конфликтолог</a:t>
            </a:r>
            <a:r>
              <a:rPr lang="ru-RU" dirty="0" smtClean="0"/>
              <a:t>, политолог</a:t>
            </a:r>
            <a:endParaRPr lang="ru-RU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703072"/>
              </p:ext>
            </p:extLst>
          </p:nvPr>
        </p:nvGraphicFramePr>
        <p:xfrm>
          <a:off x="750277" y="1641230"/>
          <a:ext cx="10667999" cy="338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6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8" y="95496"/>
            <a:ext cx="10515600" cy="964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Пожелания вместо заключения: </a:t>
            </a:r>
            <a:br>
              <a:rPr lang="ru-RU" sz="3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0" dirty="0" smtClean="0"/>
              <a:t>Технология </a:t>
            </a:r>
            <a:r>
              <a:rPr lang="ru-RU" sz="2700" b="0" dirty="0" err="1" smtClean="0"/>
              <a:t>виброизображения</a:t>
            </a:r>
            <a:r>
              <a:rPr lang="ru-RU" sz="2700" b="0" dirty="0" smtClean="0"/>
              <a:t> в системе образования</a:t>
            </a:r>
            <a:r>
              <a:rPr lang="en-US" sz="2700" b="0" dirty="0"/>
              <a:t/>
            </a:r>
            <a:br>
              <a:rPr lang="en-US" sz="2700" b="0" dirty="0"/>
            </a:br>
            <a:endParaRPr lang="ru-RU" sz="27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98319" y="1199485"/>
            <a:ext cx="5070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ети, подростки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чителя, профессорско-преподавательский состав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287" y="4014620"/>
            <a:ext cx="489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(способностей, нарушений поведения,  личности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(качества образования, навыков, поведения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3" y="1260232"/>
            <a:ext cx="6029886" cy="4437183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885058" y="1770184"/>
            <a:ext cx="1750204" cy="1348154"/>
          </a:xfrm>
          <a:prstGeom prst="wedgeRoundRectCallout">
            <a:avLst>
              <a:gd name="adj1" fmla="val 41289"/>
              <a:gd name="adj2" fmla="val 887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B0F0"/>
                </a:solidFill>
              </a:rPr>
              <a:t>YN: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Как интересно!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IE: </a:t>
            </a:r>
            <a:r>
              <a:rPr lang="ru-RU" u="sng" dirty="0" smtClean="0">
                <a:solidFill>
                  <a:schemeClr val="tx1"/>
                </a:solidFill>
              </a:rPr>
              <a:t>Ненавижу школу…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581293" y="1652955"/>
            <a:ext cx="1793632" cy="1337498"/>
          </a:xfrm>
          <a:prstGeom prst="wedgeRoundRectCallout">
            <a:avLst>
              <a:gd name="adj1" fmla="val 4705"/>
              <a:gd name="adj2" fmla="val 956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B0F0"/>
                </a:solidFill>
              </a:rPr>
              <a:t>YN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Я ничего не понял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IE: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целом понятно…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0441796" y="1852245"/>
            <a:ext cx="1750204" cy="1348154"/>
          </a:xfrm>
          <a:prstGeom prst="wedgeRoundRectCallout">
            <a:avLst>
              <a:gd name="adj1" fmla="val -30381"/>
              <a:gd name="adj2" fmla="val 1096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B0F0"/>
                </a:solidFill>
              </a:rPr>
              <a:t>YN: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Люблю Петрова!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IE: </a:t>
            </a:r>
            <a:r>
              <a:rPr lang="ru-RU" u="sng" dirty="0" smtClean="0">
                <a:solidFill>
                  <a:schemeClr val="tx1"/>
                </a:solidFill>
              </a:rPr>
              <a:t>Люблю Петрова…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3970" y="6131169"/>
            <a:ext cx="602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YN – </a:t>
            </a:r>
            <a:r>
              <a:rPr lang="ru-RU" dirty="0" smtClean="0"/>
              <a:t>сознательная реакция</a:t>
            </a:r>
            <a:r>
              <a:rPr lang="en-US" dirty="0" smtClean="0"/>
              <a:t> </a:t>
            </a:r>
          </a:p>
          <a:p>
            <a:r>
              <a:rPr lang="en-US" dirty="0" smtClean="0"/>
              <a:t>IE – </a:t>
            </a:r>
            <a:r>
              <a:rPr lang="ru-RU" dirty="0" smtClean="0"/>
              <a:t>бессознательная реакция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5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207818"/>
            <a:ext cx="11107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междисциплинарности в развитии современной конфликтологии: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30" y="1101436"/>
            <a:ext cx="48213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«Важнейшей стороной принципа междисциплинарности является принцип равенства всех </a:t>
            </a:r>
            <a:r>
              <a:rPr lang="ru-RU" b="1" dirty="0" smtClean="0"/>
              <a:t>17 отраслей конфликтологии</a:t>
            </a:r>
            <a:r>
              <a:rPr lang="ru-RU" dirty="0" smtClean="0"/>
              <a:t>…»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«Изучение любых видов конфликтов не должно ограничиваться рамками одной науки, но должны обязательно использовать подходы, </a:t>
            </a:r>
            <a:r>
              <a:rPr lang="ru-RU" b="1" dirty="0" smtClean="0"/>
              <a:t>методики</a:t>
            </a:r>
            <a:r>
              <a:rPr lang="ru-RU" dirty="0" smtClean="0"/>
              <a:t> и </a:t>
            </a:r>
            <a:r>
              <a:rPr lang="ru-RU" b="1" dirty="0" smtClean="0"/>
              <a:t>результаты</a:t>
            </a:r>
            <a:r>
              <a:rPr lang="ru-RU" dirty="0" smtClean="0"/>
              <a:t>, имеющиеся по данной проблеме в нескольких отраслях конфликтологии», ст. 101</a:t>
            </a:r>
          </a:p>
          <a:p>
            <a:endParaRPr lang="ru-RU" dirty="0"/>
          </a:p>
          <a:p>
            <a:r>
              <a:rPr lang="ru-RU" dirty="0" smtClean="0"/>
              <a:t>«Жизнь человека, его поведение в конфликтах определяется </a:t>
            </a:r>
            <a:r>
              <a:rPr lang="ru-RU" b="1" dirty="0" smtClean="0"/>
              <a:t>бессознательным</a:t>
            </a:r>
            <a:r>
              <a:rPr lang="ru-RU" dirty="0" smtClean="0"/>
              <a:t> и подсознанием в той же, если не в большей степени, чем </a:t>
            </a:r>
            <a:r>
              <a:rPr lang="ru-RU" dirty="0" smtClean="0"/>
              <a:t>сознанием</a:t>
            </a:r>
            <a:r>
              <a:rPr lang="ru-RU" dirty="0" smtClean="0"/>
              <a:t>», ст. 104</a:t>
            </a:r>
          </a:p>
          <a:p>
            <a:pPr algn="r"/>
            <a:r>
              <a:rPr lang="ru-RU" b="1" dirty="0" smtClean="0"/>
              <a:t>А.Я. </a:t>
            </a:r>
            <a:r>
              <a:rPr lang="ru-RU" b="1" dirty="0" err="1" smtClean="0"/>
              <a:t>Анцупов</a:t>
            </a:r>
            <a:r>
              <a:rPr lang="ru-RU" b="1" dirty="0" smtClean="0"/>
              <a:t>, С.Л. </a:t>
            </a:r>
            <a:r>
              <a:rPr lang="ru-RU" b="1" dirty="0" err="1" smtClean="0"/>
              <a:t>Прошанов</a:t>
            </a:r>
            <a:r>
              <a:rPr lang="ru-RU" b="1" dirty="0" smtClean="0"/>
              <a:t>, </a:t>
            </a:r>
            <a:r>
              <a:rPr lang="ru-RU" dirty="0" smtClean="0"/>
              <a:t>2013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2476167"/>
              </p:ext>
            </p:extLst>
          </p:nvPr>
        </p:nvGraphicFramePr>
        <p:xfrm>
          <a:off x="6026728" y="1298864"/>
          <a:ext cx="5486399" cy="386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 rot="5400000">
            <a:off x="8995931" y="3317299"/>
            <a:ext cx="436418" cy="33510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36872" y="5268191"/>
            <a:ext cx="395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Эволюционная модель способов разрешения конфликтов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Шварца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множественного интеллекта Г.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Гарднера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78489" y="4461196"/>
            <a:ext cx="2389066" cy="491771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dirty="0" smtClean="0"/>
              <a:t>Разные подходы - разные модели и методы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36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1704" y="1412776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B0F0"/>
              </a:solidFill>
            </a:endParaRPr>
          </a:p>
          <a:p>
            <a:pPr algn="ctr"/>
            <a:r>
              <a:rPr lang="ru-RU" alt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Николаенко Яна Николаевна, </a:t>
            </a:r>
          </a:p>
          <a:p>
            <a:pPr algn="ctr"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наук</a:t>
            </a:r>
          </a:p>
          <a:p>
            <a:pPr algn="ctr"/>
            <a:r>
              <a:rPr lang="en-US" altLang="ru-RU" sz="4000" b="1" dirty="0">
                <a:solidFill>
                  <a:schemeClr val="accent2"/>
                </a:solidFill>
              </a:rPr>
              <a:t> </a:t>
            </a:r>
            <a:r>
              <a:rPr lang="en-US" altLang="ru-RU" sz="2800" dirty="0">
                <a:solidFill>
                  <a:srgbClr val="00B0F0"/>
                </a:solidFill>
              </a:rPr>
              <a:t>  </a:t>
            </a:r>
          </a:p>
          <a:p>
            <a:pPr algn="ctr"/>
            <a:r>
              <a:rPr lang="en-US" altLang="ru-RU" sz="2800" b="1" dirty="0">
                <a:solidFill>
                  <a:srgbClr val="00B0F0"/>
                </a:solidFill>
              </a:rPr>
              <a:t>  </a:t>
            </a:r>
            <a:r>
              <a:rPr lang="en-US" altLang="ru-RU" sz="3200" b="1" dirty="0">
                <a:solidFill>
                  <a:srgbClr val="00B0F0"/>
                </a:solidFill>
              </a:rPr>
              <a:t>www.psymaker.com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8" y="477982"/>
            <a:ext cx="1866927" cy="9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815" y="259921"/>
            <a:ext cx="2039144" cy="12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9415" y="187569"/>
            <a:ext cx="8690094" cy="104335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технологии виброизображения:</a:t>
            </a:r>
            <a:b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Межкадровая разность, как мера величины движения</a:t>
            </a:r>
            <a:endParaRPr lang="ru-RU" sz="2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9974264" y="1628776"/>
            <a:ext cx="407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</a:t>
            </a:r>
            <a:r>
              <a:rPr lang="en-US" altLang="en-US" sz="1800" baseline="-15000">
                <a:latin typeface="Arial" panose="020B0604020202020204" pitchFamily="34" charset="0"/>
              </a:rPr>
              <a:t>1</a:t>
            </a:r>
            <a:endParaRPr lang="ru-RU" altLang="en-US" sz="1800" baseline="-15000">
              <a:latin typeface="Arial" panose="020B0604020202020204" pitchFamily="34" charset="0"/>
            </a:endParaRPr>
          </a:p>
        </p:txBody>
      </p:sp>
      <p:grpSp>
        <p:nvGrpSpPr>
          <p:cNvPr id="12293" name="Group 13"/>
          <p:cNvGrpSpPr>
            <a:grpSpLocks/>
          </p:cNvGrpSpPr>
          <p:nvPr/>
        </p:nvGrpSpPr>
        <p:grpSpPr bwMode="auto">
          <a:xfrm>
            <a:off x="7985125" y="1116013"/>
            <a:ext cx="1887538" cy="1439862"/>
            <a:chOff x="4070" y="703"/>
            <a:chExt cx="1189" cy="907"/>
          </a:xfrm>
        </p:grpSpPr>
        <p:sp>
          <p:nvSpPr>
            <p:cNvPr id="12318" name="Rectangle 0"/>
            <p:cNvSpPr>
              <a:spLocks noChangeArrowheads="1"/>
            </p:cNvSpPr>
            <p:nvPr/>
          </p:nvSpPr>
          <p:spPr bwMode="auto">
            <a:xfrm>
              <a:off x="4080" y="703"/>
              <a:ext cx="1179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19" name="Oval 3"/>
            <p:cNvSpPr>
              <a:spLocks noChangeArrowheads="1"/>
            </p:cNvSpPr>
            <p:nvPr/>
          </p:nvSpPr>
          <p:spPr bwMode="auto">
            <a:xfrm>
              <a:off x="4439" y="1050"/>
              <a:ext cx="56" cy="5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20" name="Line 7"/>
            <p:cNvSpPr>
              <a:spLocks noChangeShapeType="1"/>
            </p:cNvSpPr>
            <p:nvPr/>
          </p:nvSpPr>
          <p:spPr bwMode="auto">
            <a:xfrm flipH="1">
              <a:off x="4070" y="1081"/>
              <a:ext cx="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8"/>
            <p:cNvSpPr>
              <a:spLocks noChangeShapeType="1"/>
            </p:cNvSpPr>
            <p:nvPr/>
          </p:nvSpPr>
          <p:spPr bwMode="auto">
            <a:xfrm flipH="1">
              <a:off x="4461" y="1074"/>
              <a:ext cx="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7988300" y="2876551"/>
            <a:ext cx="1887538" cy="1439863"/>
            <a:chOff x="4070" y="703"/>
            <a:chExt cx="1189" cy="907"/>
          </a:xfrm>
        </p:grpSpPr>
        <p:sp>
          <p:nvSpPr>
            <p:cNvPr id="12314" name="Rectangle 15"/>
            <p:cNvSpPr>
              <a:spLocks noChangeArrowheads="1"/>
            </p:cNvSpPr>
            <p:nvPr/>
          </p:nvSpPr>
          <p:spPr bwMode="auto">
            <a:xfrm>
              <a:off x="4080" y="703"/>
              <a:ext cx="1179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15" name="Oval 16"/>
            <p:cNvSpPr>
              <a:spLocks noChangeArrowheads="1"/>
            </p:cNvSpPr>
            <p:nvPr/>
          </p:nvSpPr>
          <p:spPr bwMode="auto">
            <a:xfrm>
              <a:off x="4439" y="1050"/>
              <a:ext cx="56" cy="5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16" name="Line 17"/>
            <p:cNvSpPr>
              <a:spLocks noChangeShapeType="1"/>
            </p:cNvSpPr>
            <p:nvPr/>
          </p:nvSpPr>
          <p:spPr bwMode="auto">
            <a:xfrm flipH="1">
              <a:off x="4070" y="1081"/>
              <a:ext cx="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18"/>
            <p:cNvSpPr>
              <a:spLocks noChangeShapeType="1"/>
            </p:cNvSpPr>
            <p:nvPr/>
          </p:nvSpPr>
          <p:spPr bwMode="auto">
            <a:xfrm flipH="1">
              <a:off x="4461" y="1074"/>
              <a:ext cx="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5" name="Group 19"/>
          <p:cNvGrpSpPr>
            <a:grpSpLocks/>
          </p:cNvGrpSpPr>
          <p:nvPr/>
        </p:nvGrpSpPr>
        <p:grpSpPr bwMode="auto">
          <a:xfrm>
            <a:off x="8115056" y="4678607"/>
            <a:ext cx="1887538" cy="1439862"/>
            <a:chOff x="4070" y="703"/>
            <a:chExt cx="1189" cy="907"/>
          </a:xfrm>
        </p:grpSpPr>
        <p:sp>
          <p:nvSpPr>
            <p:cNvPr id="12310" name="Rectangle 20"/>
            <p:cNvSpPr>
              <a:spLocks noChangeArrowheads="1"/>
            </p:cNvSpPr>
            <p:nvPr/>
          </p:nvSpPr>
          <p:spPr bwMode="auto">
            <a:xfrm>
              <a:off x="4080" y="703"/>
              <a:ext cx="1179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11" name="Oval 21"/>
            <p:cNvSpPr>
              <a:spLocks noChangeArrowheads="1"/>
            </p:cNvSpPr>
            <p:nvPr/>
          </p:nvSpPr>
          <p:spPr bwMode="auto">
            <a:xfrm>
              <a:off x="4439" y="1050"/>
              <a:ext cx="56" cy="5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12" name="Line 22"/>
            <p:cNvSpPr>
              <a:spLocks noChangeShapeType="1"/>
            </p:cNvSpPr>
            <p:nvPr/>
          </p:nvSpPr>
          <p:spPr bwMode="auto">
            <a:xfrm flipH="1">
              <a:off x="4070" y="1081"/>
              <a:ext cx="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23"/>
            <p:cNvSpPr>
              <a:spLocks noChangeShapeType="1"/>
            </p:cNvSpPr>
            <p:nvPr/>
          </p:nvSpPr>
          <p:spPr bwMode="auto">
            <a:xfrm flipH="1">
              <a:off x="4461" y="1074"/>
              <a:ext cx="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296" name="Object 24"/>
          <p:cNvGraphicFramePr>
            <a:graphicFrameLocks noChangeAspect="1"/>
          </p:cNvGraphicFramePr>
          <p:nvPr/>
        </p:nvGraphicFramePr>
        <p:xfrm>
          <a:off x="8697913" y="1509713"/>
          <a:ext cx="6286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Формула" r:id="rId4" imgW="444114" imgH="253780" progId="Equation.3">
                  <p:embed/>
                </p:oleObj>
              </mc:Choice>
              <mc:Fallback>
                <p:oleObj name="Формула" r:id="rId4" imgW="444114" imgH="253780" progId="Equation.3">
                  <p:embed/>
                  <p:pic>
                    <p:nvPicPr>
                      <p:cNvPr id="122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7913" y="1509713"/>
                        <a:ext cx="6286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9915525" y="3446463"/>
            <a:ext cx="407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</a:t>
            </a:r>
            <a:r>
              <a:rPr lang="en-US" altLang="en-US" sz="1800" baseline="-15000">
                <a:latin typeface="Arial" panose="020B0604020202020204" pitchFamily="34" charset="0"/>
              </a:rPr>
              <a:t>2</a:t>
            </a:r>
            <a:endParaRPr lang="ru-RU" altLang="en-US" sz="1800" baseline="-15000">
              <a:latin typeface="Arial" panose="020B0604020202020204" pitchFamily="34" charset="0"/>
            </a:endParaRPr>
          </a:p>
        </p:txBody>
      </p:sp>
      <p:sp>
        <p:nvSpPr>
          <p:cNvPr id="12298" name="Rectangle 26"/>
          <p:cNvSpPr>
            <a:spLocks noChangeArrowheads="1"/>
          </p:cNvSpPr>
          <p:nvPr/>
        </p:nvSpPr>
        <p:spPr bwMode="auto">
          <a:xfrm>
            <a:off x="9944100" y="51196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</a:t>
            </a:r>
            <a:endParaRPr lang="ru-RU" altLang="en-US" sz="1800" baseline="-25000">
              <a:latin typeface="Arial" panose="020B0604020202020204" pitchFamily="34" charset="0"/>
            </a:endParaRPr>
          </a:p>
        </p:txBody>
      </p:sp>
      <p:graphicFrame>
        <p:nvGraphicFramePr>
          <p:cNvPr id="12299" name="Object 27"/>
          <p:cNvGraphicFramePr>
            <a:graphicFrameLocks noChangeAspect="1"/>
          </p:cNvGraphicFramePr>
          <p:nvPr/>
        </p:nvGraphicFramePr>
        <p:xfrm>
          <a:off x="8716963" y="3271838"/>
          <a:ext cx="9191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Формула" r:id="rId6" imgW="609336" imgH="253890" progId="Equation.3">
                  <p:embed/>
                </p:oleObj>
              </mc:Choice>
              <mc:Fallback>
                <p:oleObj name="Формула" r:id="rId6" imgW="609336" imgH="253890" progId="Equation.3">
                  <p:embed/>
                  <p:pic>
                    <p:nvPicPr>
                      <p:cNvPr id="122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3271838"/>
                        <a:ext cx="9191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28"/>
          <p:cNvGraphicFramePr>
            <a:graphicFrameLocks noChangeAspect="1"/>
          </p:cNvGraphicFramePr>
          <p:nvPr/>
        </p:nvGraphicFramePr>
        <p:xfrm>
          <a:off x="8678863" y="4929189"/>
          <a:ext cx="12112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Формула" r:id="rId8" imgW="812447" imgH="291973" progId="Equation.3">
                  <p:embed/>
                </p:oleObj>
              </mc:Choice>
              <mc:Fallback>
                <p:oleObj name="Формула" r:id="rId8" imgW="812447" imgH="291973" progId="Equation.3">
                  <p:embed/>
                  <p:pic>
                    <p:nvPicPr>
                      <p:cNvPr id="123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63" y="4929189"/>
                        <a:ext cx="12112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29"/>
          <p:cNvSpPr>
            <a:spLocks noChangeArrowheads="1"/>
          </p:cNvSpPr>
          <p:nvPr/>
        </p:nvSpPr>
        <p:spPr bwMode="auto">
          <a:xfrm>
            <a:off x="7639050" y="15319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endParaRPr lang="ru-RU" altLang="en-US" sz="1800"/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656513" y="3311526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endParaRPr lang="ru-RU" altLang="en-US" sz="1800"/>
          </a:p>
        </p:txBody>
      </p:sp>
      <p:sp>
        <p:nvSpPr>
          <p:cNvPr id="12303" name="Rectangle 31"/>
          <p:cNvSpPr>
            <a:spLocks noChangeArrowheads="1"/>
          </p:cNvSpPr>
          <p:nvPr/>
        </p:nvSpPr>
        <p:spPr bwMode="auto">
          <a:xfrm>
            <a:off x="7658100" y="5046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endParaRPr lang="ru-RU" altLang="en-US" sz="1800"/>
          </a:p>
        </p:txBody>
      </p:sp>
      <p:sp>
        <p:nvSpPr>
          <p:cNvPr id="12304" name="Rectangle 32"/>
          <p:cNvSpPr>
            <a:spLocks noChangeArrowheads="1"/>
          </p:cNvSpPr>
          <p:nvPr/>
        </p:nvSpPr>
        <p:spPr bwMode="auto">
          <a:xfrm>
            <a:off x="8458200" y="24653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endParaRPr lang="ru-RU" altLang="en-US" sz="1800"/>
          </a:p>
        </p:txBody>
      </p:sp>
      <p:sp>
        <p:nvSpPr>
          <p:cNvPr id="12305" name="Rectangle 33"/>
          <p:cNvSpPr>
            <a:spLocks noChangeArrowheads="1"/>
          </p:cNvSpPr>
          <p:nvPr/>
        </p:nvSpPr>
        <p:spPr bwMode="auto">
          <a:xfrm>
            <a:off x="8466138" y="4225926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endParaRPr lang="ru-RU" altLang="en-US" sz="1800"/>
          </a:p>
        </p:txBody>
      </p:sp>
      <p:sp>
        <p:nvSpPr>
          <p:cNvPr id="12306" name="Rectangle 34"/>
          <p:cNvSpPr>
            <a:spLocks noChangeArrowheads="1"/>
          </p:cNvSpPr>
          <p:nvPr/>
        </p:nvSpPr>
        <p:spPr bwMode="auto">
          <a:xfrm>
            <a:off x="8475663" y="5997576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endParaRPr lang="ru-RU" altLang="en-US" sz="1800"/>
          </a:p>
        </p:txBody>
      </p:sp>
      <p:sp>
        <p:nvSpPr>
          <p:cNvPr id="12307" name="Rectangle 0"/>
          <p:cNvSpPr>
            <a:spLocks noChangeArrowheads="1"/>
          </p:cNvSpPr>
          <p:nvPr/>
        </p:nvSpPr>
        <p:spPr bwMode="auto">
          <a:xfrm>
            <a:off x="1264542" y="5672867"/>
            <a:ext cx="4933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Зависимость накопленной </a:t>
            </a:r>
            <a:r>
              <a:rPr lang="ru-RU" altLang="en-US" sz="2000" dirty="0" err="1" smtClean="0"/>
              <a:t>межкадровой</a:t>
            </a:r>
            <a:r>
              <a:rPr lang="ru-RU" altLang="en-US" sz="2000" dirty="0" smtClean="0"/>
              <a:t> разности от количества движения объекта</a:t>
            </a:r>
            <a:endParaRPr lang="ru-RU" altLang="en-US" sz="2000" dirty="0"/>
          </a:p>
        </p:txBody>
      </p:sp>
      <p:sp>
        <p:nvSpPr>
          <p:cNvPr id="12308" name="Rectangle 1"/>
          <p:cNvSpPr>
            <a:spLocks noChangeArrowheads="1"/>
          </p:cNvSpPr>
          <p:nvPr/>
        </p:nvSpPr>
        <p:spPr bwMode="auto">
          <a:xfrm>
            <a:off x="9986840" y="1035374"/>
            <a:ext cx="2205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/>
              <a:t>Последовательность кадров</a:t>
            </a:r>
            <a:endParaRPr lang="ru-RU" altLang="en-US" sz="1600" dirty="0">
              <a:latin typeface="Arial" panose="020B0604020202020204" pitchFamily="34" charset="0"/>
            </a:endParaRPr>
          </a:p>
        </p:txBody>
      </p:sp>
      <p:pic>
        <p:nvPicPr>
          <p:cNvPr id="12309" name="Picture 8" descr="fm"/>
          <p:cNvPicPr>
            <a:picLocks noChangeAspect="1" noChangeArrowheads="1"/>
          </p:cNvPicPr>
          <p:nvPr/>
        </p:nvPicPr>
        <p:blipFill>
          <a:blip r:embed="rId10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6"/>
          <a:stretch>
            <a:fillRect/>
          </a:stretch>
        </p:blipFill>
        <p:spPr bwMode="auto">
          <a:xfrm>
            <a:off x="1142431" y="1482244"/>
            <a:ext cx="5464175" cy="4076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964" y="441325"/>
            <a:ext cx="10217914" cy="84455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Формулы построения амплитудного и частотного </a:t>
            </a:r>
            <a:r>
              <a:rPr lang="ru-RU" alt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виброизображения</a:t>
            </a:r>
            <a:endParaRPr lang="en-US" alt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ris7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/>
          <a:stretch>
            <a:fillRect/>
          </a:stretch>
        </p:blipFill>
        <p:spPr bwMode="auto">
          <a:xfrm>
            <a:off x="10225926" y="2056259"/>
            <a:ext cx="701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ris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11507" r="17787"/>
          <a:stretch>
            <a:fillRect/>
          </a:stretch>
        </p:blipFill>
        <p:spPr bwMode="auto">
          <a:xfrm>
            <a:off x="1399461" y="1986052"/>
            <a:ext cx="32400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ris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8646" r="22127"/>
          <a:stretch>
            <a:fillRect/>
          </a:stretch>
        </p:blipFill>
        <p:spPr bwMode="auto">
          <a:xfrm>
            <a:off x="5603876" y="2003425"/>
            <a:ext cx="28797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4344" name="Object 10"/>
          <p:cNvGraphicFramePr>
            <a:graphicFrameLocks noChangeAspect="1"/>
          </p:cNvGraphicFramePr>
          <p:nvPr/>
        </p:nvGraphicFramePr>
        <p:xfrm>
          <a:off x="1878014" y="5326063"/>
          <a:ext cx="37798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Формула" r:id="rId7" imgW="2095500" imgH="558800" progId="Equation.3">
                  <p:embed/>
                </p:oleObj>
              </mc:Choice>
              <mc:Fallback>
                <p:oleObj name="Формула" r:id="rId7" imgW="2095500" imgH="558800" progId="Equation.3">
                  <p:embed/>
                  <p:pic>
                    <p:nvPicPr>
                      <p:cNvPr id="1434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4" y="5326063"/>
                        <a:ext cx="377983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1524001" y="28395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1521309" y="4870244"/>
            <a:ext cx="3795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Амплитудное </a:t>
            </a:r>
            <a:r>
              <a:rPr lang="ru-RU" altLang="en-US" sz="2000" dirty="0" err="1" smtClean="0"/>
              <a:t>виброизображение</a:t>
            </a:r>
            <a:endParaRPr lang="ru-RU" altLang="en-US" sz="1800" dirty="0">
              <a:latin typeface="Arial" panose="020B0604020202020204" pitchFamily="34" charset="0"/>
            </a:endParaRPr>
          </a:p>
        </p:txBody>
      </p:sp>
      <p:sp>
        <p:nvSpPr>
          <p:cNvPr id="14347" name="Rectangle 3"/>
          <p:cNvSpPr>
            <a:spLocks noChangeArrowheads="1"/>
          </p:cNvSpPr>
          <p:nvPr/>
        </p:nvSpPr>
        <p:spPr bwMode="auto">
          <a:xfrm>
            <a:off x="6094414" y="4814859"/>
            <a:ext cx="3433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Частотное </a:t>
            </a:r>
            <a:r>
              <a:rPr lang="ru-RU" altLang="en-US" sz="2000" dirty="0" err="1" smtClean="0"/>
              <a:t>виброизображение</a:t>
            </a:r>
            <a:endParaRPr lang="ru-RU" altLang="en-US" sz="1800" dirty="0">
              <a:latin typeface="Arial" panose="020B0604020202020204" pitchFamily="34" charset="0"/>
            </a:endParaRP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10114451" y="5098796"/>
            <a:ext cx="127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 smtClean="0"/>
              <a:t>масштаб</a:t>
            </a:r>
            <a:endParaRPr lang="ru-RU" altLang="en-US" sz="2000" dirty="0"/>
          </a:p>
        </p:txBody>
      </p:sp>
      <p:graphicFrame>
        <p:nvGraphicFramePr>
          <p:cNvPr id="14349" name="Object 6"/>
          <p:cNvGraphicFramePr>
            <a:graphicFrameLocks noChangeAspect="1"/>
          </p:cNvGraphicFramePr>
          <p:nvPr/>
        </p:nvGraphicFramePr>
        <p:xfrm>
          <a:off x="5948364" y="5405438"/>
          <a:ext cx="31210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Формула" r:id="rId9" imgW="1803400" imgH="571500" progId="Equation.3">
                  <p:embed/>
                </p:oleObj>
              </mc:Choice>
              <mc:Fallback>
                <p:oleObj name="Формула" r:id="rId9" imgW="1803400" imgH="571500" progId="Equation.3">
                  <p:embed/>
                  <p:pic>
                    <p:nvPicPr>
                      <p:cNvPr id="14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4" y="5405438"/>
                        <a:ext cx="31210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8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vestibul3"/>
          <p:cNvPicPr>
            <a:picLocks noChangeAspect="1"/>
          </p:cNvPicPr>
          <p:nvPr/>
        </p:nvPicPr>
        <p:blipFill>
          <a:blip r:embed="rId3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232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5339" y="1338264"/>
            <a:ext cx="1584325" cy="143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4" y="901701"/>
            <a:ext cx="32607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38354553"/>
              </p:ext>
            </p:extLst>
          </p:nvPr>
        </p:nvGraphicFramePr>
        <p:xfrm>
          <a:off x="6487905" y="1142889"/>
          <a:ext cx="3135240" cy="522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3814764" y="5761039"/>
            <a:ext cx="695325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177" dirty="0">
                <a:latin typeface="Calibri" pitchFamily="34"/>
                <a:ea typeface="Microsoft YaHei" pitchFamily="2"/>
                <a:cs typeface="Mangal" pitchFamily="2"/>
              </a:rPr>
              <a:t>VER </a:t>
            </a:r>
            <a:endParaRPr lang="ru-RU" sz="2177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21" y="112009"/>
            <a:ext cx="8408988" cy="43631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Вестибулярно-эмоциональный рефлекс(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VER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87500" y="6480176"/>
            <a:ext cx="660400" cy="2143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Elsys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716" y="1201867"/>
            <a:ext cx="54182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Виброизображение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изображение, отражающее пространственно-временные параметры движения и вибрации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46" y="1017350"/>
            <a:ext cx="3272442" cy="28418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42" y="3056821"/>
            <a:ext cx="3016338" cy="27175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737" y="351485"/>
            <a:ext cx="9213089" cy="62094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технология виброизображения?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185989" y="203201"/>
            <a:ext cx="7392987" cy="10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3" rIns="91424" bIns="45713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Сферы применения технологии виброизображения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734154"/>
              </p:ext>
            </p:extLst>
          </p:nvPr>
        </p:nvGraphicFramePr>
        <p:xfrm>
          <a:off x="1106329" y="904010"/>
          <a:ext cx="10500317" cy="560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341224" y="349624"/>
            <a:ext cx="2850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VibraImage</a:t>
            </a:r>
            <a:r>
              <a:rPr lang="en-US" b="1" u="sng" dirty="0">
                <a:hlinkClick r:id="rId4"/>
              </a:rPr>
              <a:t> </a:t>
            </a:r>
            <a:r>
              <a:rPr lang="en-US" b="1" dirty="0"/>
              <a:t>PRO</a:t>
            </a:r>
            <a:endParaRPr lang="ru-RU" dirty="0"/>
          </a:p>
          <a:p>
            <a:r>
              <a:rPr lang="en-US" dirty="0" err="1"/>
              <a:t>VibraImage</a:t>
            </a:r>
            <a:r>
              <a:rPr lang="en-US" dirty="0"/>
              <a:t> 10</a:t>
            </a:r>
            <a:endParaRPr lang="ru-RU" dirty="0"/>
          </a:p>
          <a:p>
            <a:r>
              <a:rPr lang="en-US" dirty="0" err="1"/>
              <a:t>VibraImage</a:t>
            </a:r>
            <a:r>
              <a:rPr lang="en-US" dirty="0"/>
              <a:t> SDK</a:t>
            </a:r>
            <a:endParaRPr lang="ru-RU" dirty="0"/>
          </a:p>
          <a:p>
            <a:r>
              <a:rPr lang="en-US" dirty="0" err="1"/>
              <a:t>Vibaraimage</a:t>
            </a:r>
            <a:r>
              <a:rPr lang="en-US" dirty="0"/>
              <a:t> 8PRO+</a:t>
            </a:r>
            <a:endParaRPr lang="ru-RU" dirty="0"/>
          </a:p>
          <a:p>
            <a:r>
              <a:rPr lang="en-US" dirty="0" err="1"/>
              <a:t>VibraNET</a:t>
            </a:r>
            <a:endParaRPr lang="ru-RU" dirty="0"/>
          </a:p>
          <a:p>
            <a:r>
              <a:rPr lang="en-US" dirty="0" err="1"/>
              <a:t>VibraNET</a:t>
            </a:r>
            <a:r>
              <a:rPr lang="en-US" dirty="0"/>
              <a:t> SDK</a:t>
            </a:r>
            <a:endParaRPr lang="ru-RU" dirty="0"/>
          </a:p>
          <a:p>
            <a:r>
              <a:rPr lang="en-US" dirty="0" err="1"/>
              <a:t>VibraImage</a:t>
            </a:r>
            <a:r>
              <a:rPr lang="en-US" dirty="0"/>
              <a:t> 8 PRO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3029" y="5339705"/>
            <a:ext cx="171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Dr.Pulse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VibraMA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Love Detector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23" y="504091"/>
            <a:ext cx="1134793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 исследования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люди с профильным образованием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конфликтология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«психология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и др.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отдадут предпочтение профессиональным способам разрешения конфликтов (делегирование полномочий, компромисс, консенсус), в отличие от людей без профильного образования в данной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(с техническим образованием 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способы разрешения конфликтов.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основа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исследования: эволюционный подход к типологии способов разрешения конфликтов Герхарда Шварца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оценка способов разрешения конфликтов,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базе программного обеспечения «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PsyAccent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посредством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2" y="4994031"/>
            <a:ext cx="2899880" cy="168812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0326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061" y="157407"/>
            <a:ext cx="902677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разрешения конфликтов по Г. Шварцу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0274240"/>
              </p:ext>
            </p:extLst>
          </p:nvPr>
        </p:nvGraphicFramePr>
        <p:xfrm>
          <a:off x="1453661" y="1383323"/>
          <a:ext cx="5884985" cy="516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7939" y="1582616"/>
            <a:ext cx="118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онсенсус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16" y="2497016"/>
            <a:ext cx="142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омпромисс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58308" y="3176954"/>
            <a:ext cx="176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Делегирование </a:t>
            </a:r>
          </a:p>
          <a:p>
            <a:r>
              <a:rPr lang="ru-RU" dirty="0" smtClean="0"/>
              <a:t>полномочий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185138"/>
            <a:ext cx="140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Подчинение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4154" y="5099539"/>
            <a:ext cx="14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Уничтожение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68615" y="6013938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Бегство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286001" y="1547446"/>
            <a:ext cx="0" cy="5017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7908" y="1502688"/>
            <a:ext cx="193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 РАЗВИТИЕ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7" y="1548766"/>
            <a:ext cx="5111260" cy="26834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513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575</Template>
  <TotalTime>1570</TotalTime>
  <Words>2517</Words>
  <Application>Microsoft Office PowerPoint</Application>
  <PresentationFormat>Широкоэкранный</PresentationFormat>
  <Paragraphs>453</Paragraphs>
  <Slides>20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맑은 고딕</vt:lpstr>
      <vt:lpstr>Microsoft YaHei</vt:lpstr>
      <vt:lpstr>Arial</vt:lpstr>
      <vt:lpstr>Calibri</vt:lpstr>
      <vt:lpstr>Cambria Math</vt:lpstr>
      <vt:lpstr>Mangal</vt:lpstr>
      <vt:lpstr>StarSymbol</vt:lpstr>
      <vt:lpstr>Symbol</vt:lpstr>
      <vt:lpstr>Tahoma</vt:lpstr>
      <vt:lpstr>Times New Roman</vt:lpstr>
      <vt:lpstr>575</vt:lpstr>
      <vt:lpstr>Custom Design</vt:lpstr>
      <vt:lpstr>Формула</vt:lpstr>
      <vt:lpstr>Презентация PowerPoint</vt:lpstr>
      <vt:lpstr>Презентация PowerPoint</vt:lpstr>
      <vt:lpstr>О технологии виброизображения: Межкадровая разность, как мера величины движения</vt:lpstr>
      <vt:lpstr>Формулы построения амплитудного и частотного       виброизображения</vt:lpstr>
      <vt:lpstr>Презентация PowerPoint</vt:lpstr>
      <vt:lpstr> Что такое технология виброизображения?</vt:lpstr>
      <vt:lpstr>Презентация PowerPoint</vt:lpstr>
      <vt:lpstr>Презентация PowerPoint</vt:lpstr>
      <vt:lpstr>Модель разрешения конфликтов по Г. Шварцу</vt:lpstr>
      <vt:lpstr>Развернутая эволюционно-оппозиционная модель разрешения конфликтов       по Г. Шварцу</vt:lpstr>
      <vt:lpstr>Общий профиль способов разрешения конфликтов, на базе технологии виброизображения</vt:lpstr>
      <vt:lpstr>Презентация PowerPoint</vt:lpstr>
      <vt:lpstr>Из чего складывается общий профиль?</vt:lpstr>
      <vt:lpstr>Интерпретация разностного профиля:</vt:lpstr>
      <vt:lpstr>Презентация PowerPoint</vt:lpstr>
      <vt:lpstr>Общий профиль способов разрешения конфликтов, на базе технологии виброизображения</vt:lpstr>
      <vt:lpstr>Презентация PowerPoint</vt:lpstr>
      <vt:lpstr>Интерпретация разностного профиля:</vt:lpstr>
      <vt:lpstr>Пожелания вместо заключения:  Технология виброизображения в системе образования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164</cp:revision>
  <dcterms:created xsi:type="dcterms:W3CDTF">2019-10-10T10:58:53Z</dcterms:created>
  <dcterms:modified xsi:type="dcterms:W3CDTF">2019-11-19T09:37:14Z</dcterms:modified>
</cp:coreProperties>
</file>