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0" r:id="rId6"/>
    <p:sldId id="272" r:id="rId7"/>
    <p:sldId id="261" r:id="rId8"/>
    <p:sldId id="262" r:id="rId9"/>
    <p:sldId id="263" r:id="rId10"/>
    <p:sldId id="264" r:id="rId11"/>
    <p:sldId id="270" r:id="rId12"/>
    <p:sldId id="271" r:id="rId13"/>
  </p:sldIdLst>
  <p:sldSz cx="11341100" cy="6985000"/>
  <p:notesSz cx="6858000" cy="9144000"/>
  <p:defaultTextStyle>
    <a:defPPr>
      <a:defRPr lang="ru-RU"/>
    </a:defPPr>
    <a:lvl1pPr marL="0" algn="l" defTabSz="1172809" rtl="0" eaLnBrk="1" latinLnBrk="0" hangingPunct="1">
      <a:defRPr sz="2300" kern="1200">
        <a:solidFill>
          <a:schemeClr val="tx1"/>
        </a:solidFill>
        <a:latin typeface="+mn-lt"/>
        <a:ea typeface="+mn-ea"/>
        <a:cs typeface="+mn-cs"/>
      </a:defRPr>
    </a:lvl1pPr>
    <a:lvl2pPr marL="586405" algn="l" defTabSz="1172809" rtl="0" eaLnBrk="1" latinLnBrk="0" hangingPunct="1">
      <a:defRPr sz="2300" kern="1200">
        <a:solidFill>
          <a:schemeClr val="tx1"/>
        </a:solidFill>
        <a:latin typeface="+mn-lt"/>
        <a:ea typeface="+mn-ea"/>
        <a:cs typeface="+mn-cs"/>
      </a:defRPr>
    </a:lvl2pPr>
    <a:lvl3pPr marL="1172809" algn="l" defTabSz="1172809" rtl="0" eaLnBrk="1" latinLnBrk="0" hangingPunct="1">
      <a:defRPr sz="2300" kern="1200">
        <a:solidFill>
          <a:schemeClr val="tx1"/>
        </a:solidFill>
        <a:latin typeface="+mn-lt"/>
        <a:ea typeface="+mn-ea"/>
        <a:cs typeface="+mn-cs"/>
      </a:defRPr>
    </a:lvl3pPr>
    <a:lvl4pPr marL="1759214" algn="l" defTabSz="1172809" rtl="0" eaLnBrk="1" latinLnBrk="0" hangingPunct="1">
      <a:defRPr sz="2300" kern="1200">
        <a:solidFill>
          <a:schemeClr val="tx1"/>
        </a:solidFill>
        <a:latin typeface="+mn-lt"/>
        <a:ea typeface="+mn-ea"/>
        <a:cs typeface="+mn-cs"/>
      </a:defRPr>
    </a:lvl4pPr>
    <a:lvl5pPr marL="2345619" algn="l" defTabSz="1172809" rtl="0" eaLnBrk="1" latinLnBrk="0" hangingPunct="1">
      <a:defRPr sz="2300" kern="1200">
        <a:solidFill>
          <a:schemeClr val="tx1"/>
        </a:solidFill>
        <a:latin typeface="+mn-lt"/>
        <a:ea typeface="+mn-ea"/>
        <a:cs typeface="+mn-cs"/>
      </a:defRPr>
    </a:lvl5pPr>
    <a:lvl6pPr marL="2932024" algn="l" defTabSz="1172809" rtl="0" eaLnBrk="1" latinLnBrk="0" hangingPunct="1">
      <a:defRPr sz="2300" kern="1200">
        <a:solidFill>
          <a:schemeClr val="tx1"/>
        </a:solidFill>
        <a:latin typeface="+mn-lt"/>
        <a:ea typeface="+mn-ea"/>
        <a:cs typeface="+mn-cs"/>
      </a:defRPr>
    </a:lvl6pPr>
    <a:lvl7pPr marL="3518428" algn="l" defTabSz="1172809" rtl="0" eaLnBrk="1" latinLnBrk="0" hangingPunct="1">
      <a:defRPr sz="2300" kern="1200">
        <a:solidFill>
          <a:schemeClr val="tx1"/>
        </a:solidFill>
        <a:latin typeface="+mn-lt"/>
        <a:ea typeface="+mn-ea"/>
        <a:cs typeface="+mn-cs"/>
      </a:defRPr>
    </a:lvl7pPr>
    <a:lvl8pPr marL="4104833" algn="l" defTabSz="1172809" rtl="0" eaLnBrk="1" latinLnBrk="0" hangingPunct="1">
      <a:defRPr sz="2300" kern="1200">
        <a:solidFill>
          <a:schemeClr val="tx1"/>
        </a:solidFill>
        <a:latin typeface="+mn-lt"/>
        <a:ea typeface="+mn-ea"/>
        <a:cs typeface="+mn-cs"/>
      </a:defRPr>
    </a:lvl8pPr>
    <a:lvl9pPr marL="4691238" algn="l" defTabSz="1172809"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0">
          <p15:clr>
            <a:srgbClr val="A4A3A4"/>
          </p15:clr>
        </p15:guide>
        <p15:guide id="2" pos="35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364" autoAdjust="0"/>
  </p:normalViewPr>
  <p:slideViewPr>
    <p:cSldViewPr showGuides="1">
      <p:cViewPr varScale="1">
        <p:scale>
          <a:sx n="33" d="100"/>
          <a:sy n="33" d="100"/>
        </p:scale>
        <p:origin x="2244" y="54"/>
      </p:cViewPr>
      <p:guideLst>
        <p:guide orient="horz" pos="2200"/>
        <p:guide pos="357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EA603-3EA9-4CCB-933E-E8BDC9D05211}" type="datetimeFigureOut">
              <a:rPr lang="ru-RU" smtClean="0"/>
              <a:t>26.06.2019</a:t>
            </a:fld>
            <a:endParaRPr lang="ru-RU"/>
          </a:p>
        </p:txBody>
      </p:sp>
      <p:sp>
        <p:nvSpPr>
          <p:cNvPr id="4" name="Образ слайда 3"/>
          <p:cNvSpPr>
            <a:spLocks noGrp="1" noRot="1" noChangeAspect="1"/>
          </p:cNvSpPr>
          <p:nvPr>
            <p:ph type="sldImg" idx="2"/>
          </p:nvPr>
        </p:nvSpPr>
        <p:spPr>
          <a:xfrm>
            <a:off x="644525" y="685800"/>
            <a:ext cx="55689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4EC43-3C7F-4FEE-846A-FC4A6CE373CA}" type="slidenum">
              <a:rPr lang="ru-RU" smtClean="0"/>
              <a:t>‹#›</a:t>
            </a:fld>
            <a:endParaRPr lang="ru-RU"/>
          </a:p>
        </p:txBody>
      </p:sp>
    </p:spTree>
    <p:extLst>
      <p:ext uri="{BB962C8B-B14F-4D97-AF65-F5344CB8AC3E}">
        <p14:creationId xmlns:p14="http://schemas.microsoft.com/office/powerpoint/2010/main" val="4251745117"/>
      </p:ext>
    </p:extLst>
  </p:cSld>
  <p:clrMap bg1="lt1" tx1="dk1" bg2="lt2" tx2="dk2" accent1="accent1" accent2="accent2" accent3="accent3" accent4="accent4" accent5="accent5" accent6="accent6" hlink="hlink" folHlink="folHlink"/>
  <p:notesStyle>
    <a:lvl1pPr marL="0" algn="l" defTabSz="1172809" rtl="0" eaLnBrk="1" latinLnBrk="0" hangingPunct="1">
      <a:defRPr sz="1500" kern="1200">
        <a:solidFill>
          <a:schemeClr val="tx1"/>
        </a:solidFill>
        <a:latin typeface="+mn-lt"/>
        <a:ea typeface="+mn-ea"/>
        <a:cs typeface="+mn-cs"/>
      </a:defRPr>
    </a:lvl1pPr>
    <a:lvl2pPr marL="586405" algn="l" defTabSz="1172809" rtl="0" eaLnBrk="1" latinLnBrk="0" hangingPunct="1">
      <a:defRPr sz="1500" kern="1200">
        <a:solidFill>
          <a:schemeClr val="tx1"/>
        </a:solidFill>
        <a:latin typeface="+mn-lt"/>
        <a:ea typeface="+mn-ea"/>
        <a:cs typeface="+mn-cs"/>
      </a:defRPr>
    </a:lvl2pPr>
    <a:lvl3pPr marL="1172809" algn="l" defTabSz="1172809" rtl="0" eaLnBrk="1" latinLnBrk="0" hangingPunct="1">
      <a:defRPr sz="1500" kern="1200">
        <a:solidFill>
          <a:schemeClr val="tx1"/>
        </a:solidFill>
        <a:latin typeface="+mn-lt"/>
        <a:ea typeface="+mn-ea"/>
        <a:cs typeface="+mn-cs"/>
      </a:defRPr>
    </a:lvl3pPr>
    <a:lvl4pPr marL="1759214" algn="l" defTabSz="1172809" rtl="0" eaLnBrk="1" latinLnBrk="0" hangingPunct="1">
      <a:defRPr sz="1500" kern="1200">
        <a:solidFill>
          <a:schemeClr val="tx1"/>
        </a:solidFill>
        <a:latin typeface="+mn-lt"/>
        <a:ea typeface="+mn-ea"/>
        <a:cs typeface="+mn-cs"/>
      </a:defRPr>
    </a:lvl4pPr>
    <a:lvl5pPr marL="2345619" algn="l" defTabSz="1172809" rtl="0" eaLnBrk="1" latinLnBrk="0" hangingPunct="1">
      <a:defRPr sz="1500" kern="1200">
        <a:solidFill>
          <a:schemeClr val="tx1"/>
        </a:solidFill>
        <a:latin typeface="+mn-lt"/>
        <a:ea typeface="+mn-ea"/>
        <a:cs typeface="+mn-cs"/>
      </a:defRPr>
    </a:lvl5pPr>
    <a:lvl6pPr marL="2932024" algn="l" defTabSz="1172809" rtl="0" eaLnBrk="1" latinLnBrk="0" hangingPunct="1">
      <a:defRPr sz="1500" kern="1200">
        <a:solidFill>
          <a:schemeClr val="tx1"/>
        </a:solidFill>
        <a:latin typeface="+mn-lt"/>
        <a:ea typeface="+mn-ea"/>
        <a:cs typeface="+mn-cs"/>
      </a:defRPr>
    </a:lvl6pPr>
    <a:lvl7pPr marL="3518428" algn="l" defTabSz="1172809" rtl="0" eaLnBrk="1" latinLnBrk="0" hangingPunct="1">
      <a:defRPr sz="1500" kern="1200">
        <a:solidFill>
          <a:schemeClr val="tx1"/>
        </a:solidFill>
        <a:latin typeface="+mn-lt"/>
        <a:ea typeface="+mn-ea"/>
        <a:cs typeface="+mn-cs"/>
      </a:defRPr>
    </a:lvl7pPr>
    <a:lvl8pPr marL="4104833" algn="l" defTabSz="1172809" rtl="0" eaLnBrk="1" latinLnBrk="0" hangingPunct="1">
      <a:defRPr sz="1500" kern="1200">
        <a:solidFill>
          <a:schemeClr val="tx1"/>
        </a:solidFill>
        <a:latin typeface="+mn-lt"/>
        <a:ea typeface="+mn-ea"/>
        <a:cs typeface="+mn-cs"/>
      </a:defRPr>
    </a:lvl8pPr>
    <a:lvl9pPr marL="4691238" algn="l" defTabSz="1172809"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1172809" rtl="0" eaLnBrk="1" fontAlgn="auto" latinLnBrk="0" hangingPunct="1">
              <a:lnSpc>
                <a:spcPct val="100000"/>
              </a:lnSpc>
              <a:spcBef>
                <a:spcPts val="0"/>
              </a:spcBef>
              <a:spcAft>
                <a:spcPts val="0"/>
              </a:spcAft>
              <a:buClrTx/>
              <a:buSzTx/>
              <a:buFontTx/>
              <a:buNone/>
              <a:tabLst/>
              <a:defRPr/>
            </a:pPr>
            <a:endParaRPr lang="en-US"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GB" sz="1500" kern="1200" dirty="0" smtClean="0">
                <a:solidFill>
                  <a:schemeClr val="tx1"/>
                </a:solidFill>
                <a:effectLst/>
                <a:latin typeface="+mn-lt"/>
                <a:ea typeface="+mn-ea"/>
                <a:cs typeface="+mn-cs"/>
              </a:rPr>
              <a:t>We</a:t>
            </a:r>
            <a:r>
              <a:rPr lang="en-GB" sz="1500" kern="1200" baseline="0" dirty="0" smtClean="0">
                <a:solidFill>
                  <a:schemeClr val="tx1"/>
                </a:solidFill>
                <a:effectLst/>
                <a:latin typeface="+mn-lt"/>
                <a:ea typeface="+mn-ea"/>
                <a:cs typeface="+mn-cs"/>
              </a:rPr>
              <a:t> </a:t>
            </a:r>
            <a:r>
              <a:rPr lang="en-US" sz="1500" kern="1200" dirty="0" smtClean="0">
                <a:solidFill>
                  <a:schemeClr val="tx1"/>
                </a:solidFill>
                <a:effectLst/>
                <a:latin typeface="+mn-lt"/>
                <a:ea typeface="+mn-ea"/>
                <a:cs typeface="+mn-cs"/>
              </a:rPr>
              <a:t>always get feedback from the user and system customers, and have compiled statistics about frequent user errors. Typical errors, the reasons of this errors, and methods of elimination are presented in this report. This information will be useful for partners, customers and resellers of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Systems, for operators and technical support specialists. </a:t>
            </a:r>
          </a:p>
          <a:p>
            <a:pPr marL="0" marR="0" indent="0" algn="l" defTabSz="1172809" rtl="0" eaLnBrk="1" fontAlgn="auto" latinLnBrk="0" hangingPunct="1">
              <a:lnSpc>
                <a:spcPct val="100000"/>
              </a:lnSpc>
              <a:spcBef>
                <a:spcPts val="0"/>
              </a:spcBef>
              <a:spcAft>
                <a:spcPts val="0"/>
              </a:spcAft>
              <a:buClrTx/>
              <a:buSzTx/>
              <a:buFontTx/>
              <a:buNone/>
              <a:tabLst/>
              <a:defRPr/>
            </a:pPr>
            <a:endParaRPr lang="en-US" sz="1500" kern="1200" dirty="0" smtClean="0">
              <a:solidFill>
                <a:schemeClr val="tx1"/>
              </a:solidFill>
              <a:effectLst/>
              <a:latin typeface="+mn-lt"/>
              <a:ea typeface="+mn-ea"/>
              <a:cs typeface="+mn-cs"/>
            </a:endParaRPr>
          </a:p>
          <a:p>
            <a:pPr marL="0" marR="0" indent="0" algn="l" defTabSz="1172809" rtl="0" eaLnBrk="1" fontAlgn="auto" latinLnBrk="0" hangingPunct="1">
              <a:lnSpc>
                <a:spcPct val="100000"/>
              </a:lnSpc>
              <a:spcBef>
                <a:spcPts val="0"/>
              </a:spcBef>
              <a:spcAft>
                <a:spcPts val="0"/>
              </a:spcAft>
              <a:buClrTx/>
              <a:buSzTx/>
              <a:buFontTx/>
              <a:buNone/>
              <a:tabLst/>
              <a:defRPr/>
            </a:pPr>
            <a:r>
              <a:rPr lang="en-US" sz="1500" kern="1200" dirty="0" smtClean="0">
                <a:solidFill>
                  <a:schemeClr val="tx1"/>
                </a:solidFill>
                <a:effectLst/>
                <a:latin typeface="+mn-lt"/>
                <a:ea typeface="+mn-ea"/>
                <a:cs typeface="+mn-cs"/>
              </a:rPr>
              <a:t>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system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is based on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[1] and is designed for recording, analyzing and researching the psychophysiological state (PPS) of a person.</a:t>
            </a:r>
            <a:endParaRPr lang="ru-RU" sz="1400" dirty="0">
              <a:latin typeface="+mn-lt"/>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1</a:t>
            </a:fld>
            <a:endParaRPr lang="ru-RU"/>
          </a:p>
        </p:txBody>
      </p:sp>
    </p:spTree>
    <p:extLst>
      <p:ext uri="{BB962C8B-B14F-4D97-AF65-F5344CB8AC3E}">
        <p14:creationId xmlns:p14="http://schemas.microsoft.com/office/powerpoint/2010/main" val="2432301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4525" y="685800"/>
            <a:ext cx="5568950" cy="3429000"/>
          </a:xfrm>
        </p:spPr>
      </p:sp>
      <p:sp>
        <p:nvSpPr>
          <p:cNvPr id="3" name="Заметки 2"/>
          <p:cNvSpPr>
            <a:spLocks noGrp="1"/>
          </p:cNvSpPr>
          <p:nvPr>
            <p:ph type="body" idx="1"/>
          </p:nvPr>
        </p:nvSpPr>
        <p:spPr/>
        <p:txBody>
          <a:bodyPr/>
          <a:lstStyle/>
          <a:p>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allows to integrate it with other security systems, or to write your own application using video analysis algorithms based on this technology. SDK and a brief for developers with the necessary information were developed for this case.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As </a:t>
            </a:r>
            <a:r>
              <a:rPr lang="en-US" sz="1500" kern="1200" dirty="0" smtClean="0">
                <a:solidFill>
                  <a:schemeClr val="tx1"/>
                </a:solidFill>
                <a:effectLst/>
                <a:latin typeface="+mn-lt"/>
                <a:ea typeface="+mn-ea"/>
                <a:cs typeface="+mn-cs"/>
              </a:rPr>
              <a:t>practice shows, frequent problems during working with the SDK are not technical competencies, but a bad understanding of the system basic principles and bad understanding of important principles of working with technology.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To avoid difficulties during developing software that uses algorithms of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you should carefully study and understand all the requirements for the input video, as well as evaluate the fundamental possibility of the project.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For </a:t>
            </a:r>
            <a:r>
              <a:rPr lang="en-US" sz="1500" kern="1200" dirty="0" smtClean="0">
                <a:solidFill>
                  <a:schemeClr val="tx1"/>
                </a:solidFill>
                <a:effectLst/>
                <a:latin typeface="+mn-lt"/>
                <a:ea typeface="+mn-ea"/>
                <a:cs typeface="+mn-cs"/>
              </a:rPr>
              <a:t>example, the idea of ​​positioning a camera on a moving car to scan a crowd with high accuracy seems to be unrealizable. Also, you can use a special API that allows you to develop your application. You can receive video analysis results in a special format from the server. For software engineers, the technical component is also not complicated. However, as is the case with the SDK, it is not enough to understand the purpose of this tool.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You </a:t>
            </a:r>
            <a:r>
              <a:rPr lang="en-US" sz="1500" kern="1200" dirty="0" smtClean="0">
                <a:solidFill>
                  <a:schemeClr val="tx1"/>
                </a:solidFill>
                <a:effectLst/>
                <a:latin typeface="+mn-lt"/>
                <a:ea typeface="+mn-ea"/>
                <a:cs typeface="+mn-cs"/>
              </a:rPr>
              <a:t>must understand the limitations of technology, which leads to difficulties in project implementation.</a:t>
            </a:r>
          </a:p>
          <a:p>
            <a:endParaRPr lang="en-GB"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In some cases it is necessary to combine several computers with installed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systems into a network.</a:t>
            </a:r>
            <a:r>
              <a:rPr lang="en-US" sz="1500" kern="1200" baseline="0" dirty="0" smtClean="0">
                <a:solidFill>
                  <a:schemeClr val="tx1"/>
                </a:solidFill>
                <a:effectLst/>
                <a:latin typeface="+mn-lt"/>
                <a:ea typeface="+mn-ea"/>
                <a:cs typeface="+mn-cs"/>
              </a:rPr>
              <a:t> </a:t>
            </a:r>
            <a:r>
              <a:rPr lang="en-US" sz="1500" kern="1200" dirty="0" smtClean="0">
                <a:solidFill>
                  <a:schemeClr val="tx1"/>
                </a:solidFill>
                <a:effectLst/>
                <a:latin typeface="+mn-lt"/>
                <a:ea typeface="+mn-ea"/>
                <a:cs typeface="+mn-cs"/>
              </a:rPr>
              <a:t>For example, it can be useful to solve the problem of processing video from several cameras and displaying the results of the analysis to a single operator. To implement such architecture, special solutions were developed</a:t>
            </a: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10</a:t>
            </a:fld>
            <a:endParaRPr lang="ru-RU"/>
          </a:p>
        </p:txBody>
      </p:sp>
    </p:spTree>
    <p:extLst>
      <p:ext uri="{BB962C8B-B14F-4D97-AF65-F5344CB8AC3E}">
        <p14:creationId xmlns:p14="http://schemas.microsoft.com/office/powerpoint/2010/main" val="859142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For correct operation of software products based on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technology, it is extremely important to understand the basic principles of the system [1-12], which allow avoiding other errors that are not described in this article. At the same time, special attention should be paid to the training of operators and users. Trainings should fully give an idea of the basic requirements for working with the system.</a:t>
            </a:r>
            <a:endParaRPr lang="ru-RU" sz="1500" kern="1200" dirty="0" smtClean="0">
              <a:solidFill>
                <a:schemeClr val="tx1"/>
              </a:solidFill>
              <a:effectLst/>
              <a:latin typeface="+mn-lt"/>
              <a:ea typeface="+mn-ea"/>
              <a:cs typeface="+mn-cs"/>
            </a:endParaRPr>
          </a:p>
          <a:p>
            <a:endParaRPr lang="en-GB"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In addition, before starting any research or collecting information about several subjects, it is necessary to check the correctness of the video and system settings.</a:t>
            </a:r>
            <a:endParaRPr lang="en-GB" sz="15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11</a:t>
            </a:fld>
            <a:endParaRPr lang="ru-RU"/>
          </a:p>
        </p:txBody>
      </p:sp>
    </p:spTree>
    <p:extLst>
      <p:ext uri="{BB962C8B-B14F-4D97-AF65-F5344CB8AC3E}">
        <p14:creationId xmlns:p14="http://schemas.microsoft.com/office/powerpoint/2010/main" val="76880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b="1" dirty="0" smtClean="0">
                <a:solidFill>
                  <a:schemeClr val="accent2"/>
                </a:solidFill>
                <a:effectLst>
                  <a:outerShdw blurRad="38100" dist="38100" dir="2700000" algn="tl">
                    <a:srgbClr val="C0C0C0"/>
                  </a:outerShdw>
                </a:effectLst>
              </a:rPr>
              <a:t>Thank you for attention</a:t>
            </a:r>
            <a:r>
              <a:rPr lang="en-US" b="1" smtClean="0">
                <a:solidFill>
                  <a:schemeClr val="accent2"/>
                </a:solidFill>
                <a:effectLst>
                  <a:outerShdw blurRad="38100" dist="38100" dir="2700000" algn="tl">
                    <a:srgbClr val="C0C0C0"/>
                  </a:outerShdw>
                </a:effectLst>
              </a:rPr>
              <a:t>!</a:t>
            </a: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12</a:t>
            </a:fld>
            <a:endParaRPr lang="ru-RU"/>
          </a:p>
        </p:txBody>
      </p:sp>
    </p:spTree>
    <p:extLst>
      <p:ext uri="{BB962C8B-B14F-4D97-AF65-F5344CB8AC3E}">
        <p14:creationId xmlns:p14="http://schemas.microsoft.com/office/powerpoint/2010/main" val="7170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The first step -</a:t>
            </a:r>
            <a:r>
              <a:rPr lang="en-US" sz="1500" kern="1200" baseline="0" dirty="0" smtClean="0">
                <a:solidFill>
                  <a:schemeClr val="tx1"/>
                </a:solidFill>
                <a:effectLst/>
                <a:latin typeface="+mn-lt"/>
                <a:ea typeface="+mn-ea"/>
                <a:cs typeface="+mn-cs"/>
              </a:rPr>
              <a:t> video</a:t>
            </a:r>
            <a:r>
              <a:rPr lang="en-US" sz="1500" kern="1200" dirty="0" smtClean="0">
                <a:solidFill>
                  <a:schemeClr val="tx1"/>
                </a:solidFill>
                <a:effectLst/>
                <a:latin typeface="+mn-lt"/>
                <a:ea typeface="+mn-ea"/>
                <a:cs typeface="+mn-cs"/>
              </a:rPr>
              <a:t>. System uses a video fragment, which can come directly from a video camera or from a </a:t>
            </a:r>
            <a:r>
              <a:rPr lang="en-US" sz="1500" kern="1200" dirty="0" err="1" smtClean="0">
                <a:solidFill>
                  <a:schemeClr val="tx1"/>
                </a:solidFill>
                <a:effectLst/>
                <a:latin typeface="+mn-lt"/>
                <a:ea typeface="+mn-ea"/>
                <a:cs typeface="+mn-cs"/>
              </a:rPr>
              <a:t>videofile</a:t>
            </a:r>
            <a:r>
              <a:rPr lang="en-US" sz="1500" kern="1200" dirty="0" smtClean="0">
                <a:solidFill>
                  <a:schemeClr val="tx1"/>
                </a:solidFill>
                <a:effectLst/>
                <a:latin typeface="+mn-lt"/>
                <a:ea typeface="+mn-ea"/>
                <a:cs typeface="+mn-cs"/>
              </a:rPr>
              <a:t>. The amount of input information, the duration of this video and its quality, is a very important to calculate accurate results.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 next step is video analysis using special algorithms, in accordance with the settings made by the operator. On the final step system display the results of the analysis for operator or make text document with report.</a:t>
            </a:r>
            <a:r>
              <a:rPr lang="en-US" sz="1500" kern="1200" baseline="0" dirty="0" smtClean="0">
                <a:solidFill>
                  <a:schemeClr val="tx1"/>
                </a:solidFill>
                <a:effectLst/>
                <a:latin typeface="+mn-lt"/>
                <a:ea typeface="+mn-ea"/>
                <a:cs typeface="+mn-cs"/>
              </a:rPr>
              <a:t> Also system can </a:t>
            </a:r>
            <a:r>
              <a:rPr lang="en-US" sz="1500" kern="1200" dirty="0" smtClean="0">
                <a:solidFill>
                  <a:schemeClr val="tx1"/>
                </a:solidFill>
                <a:effectLst/>
                <a:latin typeface="+mn-lt"/>
                <a:ea typeface="+mn-ea"/>
                <a:cs typeface="+mn-cs"/>
              </a:rPr>
              <a:t>start some action (alarm etc.). The practical experience shows, that errors can appear at each of these steps and it is extremely important to avoid it during system operation.</a:t>
            </a:r>
            <a:endParaRPr lang="en-GB" sz="15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2</a:t>
            </a:fld>
            <a:endParaRPr lang="ru-RU"/>
          </a:p>
        </p:txBody>
      </p:sp>
    </p:spTree>
    <p:extLst>
      <p:ext uri="{BB962C8B-B14F-4D97-AF65-F5344CB8AC3E}">
        <p14:creationId xmlns:p14="http://schemas.microsoft.com/office/powerpoint/2010/main" val="426592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4525" y="685800"/>
            <a:ext cx="5568950" cy="3429000"/>
          </a:xfrm>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Already at the step of choosing the hardware, you should pay attention to the requirements specified in the system user manual.</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To work with each specific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system, use descriptions dedicated to a specific system. For example, sometimes</a:t>
            </a:r>
            <a:r>
              <a:rPr lang="en-US" sz="1500" kern="1200" baseline="0" dirty="0" smtClean="0">
                <a:solidFill>
                  <a:schemeClr val="tx1"/>
                </a:solidFill>
                <a:effectLst/>
                <a:latin typeface="+mn-lt"/>
                <a:ea typeface="+mn-ea"/>
                <a:cs typeface="+mn-cs"/>
              </a:rPr>
              <a:t> customer want to use computer with low-power processor. </a:t>
            </a:r>
          </a:p>
          <a:p>
            <a:endParaRPr lang="en-US" sz="1500" kern="1200" baseline="0" dirty="0" smtClean="0">
              <a:solidFill>
                <a:schemeClr val="tx1"/>
              </a:solidFill>
              <a:effectLst/>
              <a:latin typeface="+mn-lt"/>
              <a:ea typeface="+mn-ea"/>
              <a:cs typeface="+mn-cs"/>
            </a:endParaRPr>
          </a:p>
          <a:p>
            <a:r>
              <a:rPr lang="en-US" sz="1500" kern="1200" baseline="0" dirty="0" smtClean="0">
                <a:solidFill>
                  <a:schemeClr val="tx1"/>
                </a:solidFill>
                <a:effectLst/>
                <a:latin typeface="+mn-lt"/>
                <a:ea typeface="+mn-ea"/>
                <a:cs typeface="+mn-cs"/>
              </a:rPr>
              <a:t>Same situation with camera-sometimes it can`t work with system.</a:t>
            </a:r>
            <a:endParaRPr lang="ru-RU" baseline="0" dirty="0" smtClean="0"/>
          </a:p>
        </p:txBody>
      </p:sp>
      <p:sp>
        <p:nvSpPr>
          <p:cNvPr id="4" name="Номер слайда 3"/>
          <p:cNvSpPr>
            <a:spLocks noGrp="1"/>
          </p:cNvSpPr>
          <p:nvPr>
            <p:ph type="sldNum" sz="quarter" idx="10"/>
          </p:nvPr>
        </p:nvSpPr>
        <p:spPr/>
        <p:txBody>
          <a:bodyPr/>
          <a:lstStyle/>
          <a:p>
            <a:fld id="{6274EC43-3C7F-4FEE-846A-FC4A6CE373CA}" type="slidenum">
              <a:rPr lang="ru-RU" smtClean="0"/>
              <a:t>3</a:t>
            </a:fld>
            <a:endParaRPr lang="ru-RU"/>
          </a:p>
        </p:txBody>
      </p:sp>
    </p:spTree>
    <p:extLst>
      <p:ext uri="{BB962C8B-B14F-4D97-AF65-F5344CB8AC3E}">
        <p14:creationId xmlns:p14="http://schemas.microsoft.com/office/powerpoint/2010/main" val="135145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44525" y="685800"/>
            <a:ext cx="5568950" cy="3429000"/>
          </a:xfrm>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It is necessary to install all the necessary components in accordance with the user manual for a software product to start system and work with it correctly. Otherwise, the system will not start or can work incorrectly. For example, error</a:t>
            </a:r>
            <a:r>
              <a:rPr lang="en-US" sz="1500" kern="1200" baseline="0" dirty="0" smtClean="0">
                <a:solidFill>
                  <a:schemeClr val="tx1"/>
                </a:solidFill>
                <a:effectLst/>
                <a:latin typeface="+mn-lt"/>
                <a:ea typeface="+mn-ea"/>
                <a:cs typeface="+mn-cs"/>
              </a:rPr>
              <a:t> when somebody try to run system without driver of the key. In this case, system will not run. </a:t>
            </a:r>
            <a:endParaRPr lang="en-US" sz="1500" kern="1200" dirty="0" smtClean="0">
              <a:solidFill>
                <a:schemeClr val="tx1"/>
              </a:solidFill>
              <a:effectLst/>
              <a:latin typeface="+mn-lt"/>
              <a:ea typeface="+mn-ea"/>
              <a:cs typeface="+mn-cs"/>
            </a:endParaRP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To make</a:t>
            </a:r>
            <a:r>
              <a:rPr lang="en-US" sz="1500" kern="1200" baseline="0" dirty="0" smtClean="0">
                <a:solidFill>
                  <a:schemeClr val="tx1"/>
                </a:solidFill>
                <a:effectLst/>
                <a:latin typeface="+mn-lt"/>
                <a:ea typeface="+mn-ea"/>
                <a:cs typeface="+mn-cs"/>
              </a:rPr>
              <a:t> </a:t>
            </a:r>
            <a:r>
              <a:rPr lang="en-US" sz="1500" kern="1200" dirty="0" smtClean="0">
                <a:solidFill>
                  <a:schemeClr val="tx1"/>
                </a:solidFill>
                <a:effectLst/>
                <a:latin typeface="+mn-lt"/>
                <a:ea typeface="+mn-ea"/>
                <a:cs typeface="+mn-cs"/>
              </a:rPr>
              <a:t>installation right please </a:t>
            </a:r>
            <a:r>
              <a:rPr lang="en-US" sz="1500" kern="1200" dirty="0" err="1" smtClean="0">
                <a:solidFill>
                  <a:schemeClr val="tx1"/>
                </a:solidFill>
                <a:effectLst/>
                <a:latin typeface="+mn-lt"/>
                <a:ea typeface="+mn-ea"/>
                <a:cs typeface="+mn-cs"/>
              </a:rPr>
              <a:t>reat</a:t>
            </a:r>
            <a:r>
              <a:rPr lang="en-US" sz="1500" kern="1200" dirty="0" smtClean="0">
                <a:solidFill>
                  <a:schemeClr val="tx1"/>
                </a:solidFill>
                <a:effectLst/>
                <a:latin typeface="+mn-lt"/>
                <a:ea typeface="+mn-ea"/>
                <a:cs typeface="+mn-cs"/>
              </a:rPr>
              <a:t> user manual or additional articles.</a:t>
            </a:r>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4</a:t>
            </a:fld>
            <a:endParaRPr lang="ru-RU"/>
          </a:p>
        </p:txBody>
      </p:sp>
    </p:spTree>
    <p:extLst>
      <p:ext uri="{BB962C8B-B14F-4D97-AF65-F5344CB8AC3E}">
        <p14:creationId xmlns:p14="http://schemas.microsoft.com/office/powerpoint/2010/main" val="1567569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Error may appear on the camera installation step. For example, installing the camera on a vibrating surface. This may be mounting the camera to the laptop screen, or you can put the camera on the table.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Therefore, the movements of the subject or operator can go through the table to the camera. In addition, in some cases, camera can be installed in public places. Moreover, vibrations transmitted through the structures of buildings. For example: vibrations from trains: at the station or vibrations from the elevators and escalators in shopping malls.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 cameras should be mounted on a solid base or tripod that provides sufficient stability.</a:t>
            </a:r>
          </a:p>
          <a:p>
            <a:endParaRPr lang="en-US" sz="15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274EC43-3C7F-4FEE-846A-FC4A6CE373CA}" type="slidenum">
              <a:rPr lang="ru-RU" smtClean="0"/>
              <a:t>5</a:t>
            </a:fld>
            <a:endParaRPr lang="ru-RU"/>
          </a:p>
        </p:txBody>
      </p:sp>
    </p:spTree>
    <p:extLst>
      <p:ext uri="{BB962C8B-B14F-4D97-AF65-F5344CB8AC3E}">
        <p14:creationId xmlns:p14="http://schemas.microsoft.com/office/powerpoint/2010/main" val="264035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In addition, it is necessary to remember that modern video cameras have the automatic functions. These functions can provide a good image for home purposes, but not always compatible with the </a:t>
            </a:r>
            <a:r>
              <a:rPr lang="en-US" sz="1500" kern="1200" dirty="0" err="1" smtClean="0">
                <a:solidFill>
                  <a:schemeClr val="tx1"/>
                </a:solidFill>
                <a:effectLst/>
                <a:latin typeface="+mn-lt"/>
                <a:ea typeface="+mn-ea"/>
                <a:cs typeface="+mn-cs"/>
              </a:rPr>
              <a:t>vibraimage</a:t>
            </a:r>
            <a:r>
              <a:rPr lang="en-US" sz="1500" kern="1200" dirty="0" smtClean="0">
                <a:solidFill>
                  <a:schemeClr val="tx1"/>
                </a:solidFill>
                <a:effectLst/>
                <a:latin typeface="+mn-lt"/>
                <a:ea typeface="+mn-ea"/>
                <a:cs typeface="+mn-cs"/>
              </a:rPr>
              <a:t> system. For example, parameters such as autofocus, auto exposure or auto noise reduction (meaning the suppression of digital noise of the image) can adversely affect the results.</a:t>
            </a:r>
          </a:p>
          <a:p>
            <a:endParaRPr lang="en-GB"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Therefore, users should disable all automatic functions for the camera (depending on the specific situations, the installer partially enables the auto functions system), of the camera settings before starting the experiment or after restarting the system.</a:t>
            </a:r>
          </a:p>
          <a:p>
            <a:endParaRPr lang="en-US" sz="1500" kern="1200" dirty="0" smtClean="0">
              <a:solidFill>
                <a:schemeClr val="tx1"/>
              </a:solidFill>
              <a:effectLst/>
              <a:latin typeface="+mn-lt"/>
              <a:ea typeface="+mn-ea"/>
              <a:cs typeface="+mn-cs"/>
            </a:endParaRPr>
          </a:p>
          <a:p>
            <a:endParaRPr lang="en-GB" dirty="0"/>
          </a:p>
        </p:txBody>
      </p:sp>
      <p:sp>
        <p:nvSpPr>
          <p:cNvPr id="4" name="Номер слайда 3"/>
          <p:cNvSpPr>
            <a:spLocks noGrp="1"/>
          </p:cNvSpPr>
          <p:nvPr>
            <p:ph type="sldNum" sz="quarter" idx="10"/>
          </p:nvPr>
        </p:nvSpPr>
        <p:spPr/>
        <p:txBody>
          <a:bodyPr/>
          <a:lstStyle/>
          <a:p>
            <a:fld id="{6274EC43-3C7F-4FEE-846A-FC4A6CE373CA}" type="slidenum">
              <a:rPr lang="ru-RU" smtClean="0"/>
              <a:t>6</a:t>
            </a:fld>
            <a:endParaRPr lang="ru-RU"/>
          </a:p>
        </p:txBody>
      </p:sp>
    </p:spTree>
    <p:extLst>
      <p:ext uri="{BB962C8B-B14F-4D97-AF65-F5344CB8AC3E}">
        <p14:creationId xmlns:p14="http://schemas.microsoft.com/office/powerpoint/2010/main" val="262085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In some cases, can be a situation when low-quality video comes from the camera. This can occur for various reasons: the poor quality of the camera, low image quality settings, using of codecs, greatly reducing the quality.</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The same error applies to video files obtained from any resources like </a:t>
            </a:r>
            <a:r>
              <a:rPr lang="en-US" sz="1500" kern="1200" dirty="0" err="1" smtClean="0">
                <a:solidFill>
                  <a:schemeClr val="tx1"/>
                </a:solidFill>
                <a:effectLst/>
                <a:latin typeface="+mn-lt"/>
                <a:ea typeface="+mn-ea"/>
                <a:cs typeface="+mn-cs"/>
              </a:rPr>
              <a:t>youtube</a:t>
            </a:r>
            <a:r>
              <a:rPr lang="en-US" sz="1500" kern="1200" dirty="0" smtClean="0">
                <a:solidFill>
                  <a:schemeClr val="tx1"/>
                </a:solidFill>
                <a:effectLst/>
                <a:latin typeface="+mn-lt"/>
                <a:ea typeface="+mn-ea"/>
                <a:cs typeface="+mn-cs"/>
              </a:rPr>
              <a:t> or stored independently by another programs Therefore, the quality of the incoming video should be carefully monitored visually and using special tools included into the system and described in the instruction manual.</a:t>
            </a:r>
            <a:endParaRPr lang="en-US" baseline="0" dirty="0" smtClean="0"/>
          </a:p>
        </p:txBody>
      </p:sp>
      <p:sp>
        <p:nvSpPr>
          <p:cNvPr id="4" name="Номер слайда 3"/>
          <p:cNvSpPr>
            <a:spLocks noGrp="1"/>
          </p:cNvSpPr>
          <p:nvPr>
            <p:ph type="sldNum" sz="quarter" idx="10"/>
          </p:nvPr>
        </p:nvSpPr>
        <p:spPr/>
        <p:txBody>
          <a:bodyPr/>
          <a:lstStyle/>
          <a:p>
            <a:fld id="{6274EC43-3C7F-4FEE-846A-FC4A6CE373CA}" type="slidenum">
              <a:rPr lang="ru-RU" smtClean="0"/>
              <a:t>7</a:t>
            </a:fld>
            <a:endParaRPr lang="ru-RU"/>
          </a:p>
        </p:txBody>
      </p:sp>
    </p:spTree>
    <p:extLst>
      <p:ext uri="{BB962C8B-B14F-4D97-AF65-F5344CB8AC3E}">
        <p14:creationId xmlns:p14="http://schemas.microsoft.com/office/powerpoint/2010/main" val="3733435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Operators often allow a situation when a person or persons are located in the frame incorrectly.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To </a:t>
            </a:r>
            <a:r>
              <a:rPr lang="en-US" sz="1500" kern="1200" dirty="0" smtClean="0">
                <a:solidFill>
                  <a:schemeClr val="tx1"/>
                </a:solidFill>
                <a:effectLst/>
                <a:latin typeface="+mn-lt"/>
                <a:ea typeface="+mn-ea"/>
                <a:cs typeface="+mn-cs"/>
              </a:rPr>
              <a:t>get correct results, it is necessary to carefully monitor that the person or persons in the frame are located in accordance with the requirements detailed in the description for the system.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To avoid this error, you should use the automatic quality control function, independently monitor the correctness of the object location and make trainings, allowing the operator to independently detect errors of this kind.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Operator should be able to understand influence of the error on the result and stop the experiment if it will be necessary. For example, during video recording for lie detection, someone distracts a person in a frame, the frequency of input frames drops critically, or another person passes in the background.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It </a:t>
            </a:r>
            <a:r>
              <a:rPr lang="en-US" sz="1500" kern="1200" dirty="0" smtClean="0">
                <a:solidFill>
                  <a:schemeClr val="tx1"/>
                </a:solidFill>
                <a:effectLst/>
                <a:latin typeface="+mn-lt"/>
                <a:ea typeface="+mn-ea"/>
                <a:cs typeface="+mn-cs"/>
              </a:rPr>
              <a:t>is possible that the automatic error control function signals a low video quality, and research continues. Of course, this is not good situations to get accurate results, and it is necessary to start experiment again.</a:t>
            </a:r>
            <a:endParaRPr lang="en-GB"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  </a:t>
            </a:r>
            <a:endParaRPr lang="en-GB"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Sometimes, it can be not very good idea to analyze video in real time without video recording. It is better to  record a video file during important experiment. So in case you can make the same test, but with different system settings.</a:t>
            </a:r>
            <a:endParaRPr lang="en-GB" sz="15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8</a:t>
            </a:fld>
            <a:endParaRPr lang="ru-RU"/>
          </a:p>
        </p:txBody>
      </p:sp>
    </p:spTree>
    <p:extLst>
      <p:ext uri="{BB962C8B-B14F-4D97-AF65-F5344CB8AC3E}">
        <p14:creationId xmlns:p14="http://schemas.microsoft.com/office/powerpoint/2010/main" val="293062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500" kern="1200" dirty="0" smtClean="0">
                <a:solidFill>
                  <a:schemeClr val="tx1"/>
                </a:solidFill>
                <a:effectLst/>
                <a:latin typeface="+mn-lt"/>
                <a:ea typeface="+mn-ea"/>
                <a:cs typeface="+mn-cs"/>
              </a:rPr>
              <a:t>Modes that are designed to work with many people in the frame and those that are designed to work with one person in the frame, work differently. The most accurate results can be obtained if you work optimally</a:t>
            </a:r>
            <a:r>
              <a:rPr lang="en-US" sz="1500" kern="1200" dirty="0" smtClean="0">
                <a:solidFill>
                  <a:schemeClr val="tx1"/>
                </a:solidFill>
                <a:effectLst/>
                <a:latin typeface="+mn-lt"/>
                <a:ea typeface="+mn-ea"/>
                <a:cs typeface="+mn-cs"/>
              </a:rPr>
              <a:t>.</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 </a:t>
            </a:r>
            <a:r>
              <a:rPr lang="en-US" sz="1500" kern="1200" dirty="0" smtClean="0">
                <a:solidFill>
                  <a:schemeClr val="tx1"/>
                </a:solidFill>
                <a:effectLst/>
                <a:latin typeface="+mn-lt"/>
                <a:ea typeface="+mn-ea"/>
                <a:cs typeface="+mn-cs"/>
              </a:rPr>
              <a:t>For example, if you will use the «Micro» mode, when there are several people in the frame, results will be not very accurate. Several people in the frame − it is necessary to use the specially developed «Mix» or «Macro» modes for this.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Another very frequent mistake is working with the «macro» mode and «mix» mode with wrong choice of face detection algorithm or with wrong settings. You must choose parameters that are suitable for a particular system configuration.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This </a:t>
            </a:r>
            <a:r>
              <a:rPr lang="en-US" sz="1500" kern="1200" dirty="0" smtClean="0">
                <a:solidFill>
                  <a:schemeClr val="tx1"/>
                </a:solidFill>
                <a:effectLst/>
                <a:latin typeface="+mn-lt"/>
                <a:ea typeface="+mn-ea"/>
                <a:cs typeface="+mn-cs"/>
              </a:rPr>
              <a:t>is influenced by many factors: camera angle, light, the number of people in the frame, the size of the room etc. An example is the choice of face detection mode, intended for the case when a person is sideways to the camera, when all people in the frame are facing this camera. Of course, often the operator tries to change the system settings, without having a complete idea of ​​the degree of this to the result. In such cases, detailed personnel training should be conducted in accordance with the level required to operate with the system. </a:t>
            </a:r>
          </a:p>
          <a:p>
            <a:endParaRPr lang="en-US"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At the same time, more superficial knowledge will be sufficient for the operator to work with the «Macro» mode, rather than working with lie detection. Also, in some cases, it is required to block the ability to change important parameters or not to show the interface to change them. </a:t>
            </a:r>
            <a:endParaRPr lang="ru-RU" sz="1500" kern="1200" dirty="0" smtClean="0">
              <a:solidFill>
                <a:schemeClr val="tx1"/>
              </a:solidFill>
              <a:effectLst/>
              <a:latin typeface="+mn-lt"/>
              <a:ea typeface="+mn-ea"/>
              <a:cs typeface="+mn-cs"/>
            </a:endParaRPr>
          </a:p>
          <a:p>
            <a:endParaRPr lang="ru-RU" sz="1500" kern="1200" dirty="0" smtClean="0">
              <a:solidFill>
                <a:schemeClr val="tx1"/>
              </a:solidFill>
              <a:effectLst/>
              <a:latin typeface="+mn-lt"/>
              <a:ea typeface="+mn-ea"/>
              <a:cs typeface="+mn-cs"/>
            </a:endParaRPr>
          </a:p>
          <a:p>
            <a:r>
              <a:rPr lang="en-US" sz="1500" kern="1200" dirty="0" smtClean="0">
                <a:solidFill>
                  <a:schemeClr val="tx1"/>
                </a:solidFill>
                <a:effectLst/>
                <a:latin typeface="+mn-lt"/>
                <a:ea typeface="+mn-ea"/>
                <a:cs typeface="+mn-cs"/>
              </a:rPr>
              <a:t>Always </a:t>
            </a:r>
            <a:r>
              <a:rPr lang="en-US" sz="1500" kern="1200" dirty="0" smtClean="0">
                <a:solidFill>
                  <a:schemeClr val="tx1"/>
                </a:solidFill>
                <a:effectLst/>
                <a:latin typeface="+mn-lt"/>
                <a:ea typeface="+mn-ea"/>
                <a:cs typeface="+mn-cs"/>
              </a:rPr>
              <a:t>write the system settings in a separate file, if they differ from the default settings. Only a joint analysis of the system settings along with the recorded video can establish the reasons for a possible error in the operation of the vibrating image system or incorrect user actions.</a:t>
            </a:r>
            <a:endParaRPr lang="en-GB" sz="15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274EC43-3C7F-4FEE-846A-FC4A6CE373CA}" type="slidenum">
              <a:rPr lang="ru-RU" smtClean="0"/>
              <a:t>9</a:t>
            </a:fld>
            <a:endParaRPr lang="ru-RU"/>
          </a:p>
        </p:txBody>
      </p:sp>
    </p:spTree>
    <p:extLst>
      <p:ext uri="{BB962C8B-B14F-4D97-AF65-F5344CB8AC3E}">
        <p14:creationId xmlns:p14="http://schemas.microsoft.com/office/powerpoint/2010/main" val="42678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50583" y="2169878"/>
            <a:ext cx="9639935" cy="1497248"/>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701165" y="3958166"/>
            <a:ext cx="7938770" cy="1785056"/>
          </a:xfrm>
        </p:spPr>
        <p:txBody>
          <a:bodyPr/>
          <a:lstStyle>
            <a:lvl1pPr marL="0" indent="0" algn="ctr">
              <a:buNone/>
              <a:defRPr>
                <a:solidFill>
                  <a:schemeClr val="tx1">
                    <a:tint val="75000"/>
                  </a:schemeClr>
                </a:solidFill>
              </a:defRPr>
            </a:lvl1pPr>
            <a:lvl2pPr marL="586405" indent="0" algn="ctr">
              <a:buNone/>
              <a:defRPr>
                <a:solidFill>
                  <a:schemeClr val="tx1">
                    <a:tint val="75000"/>
                  </a:schemeClr>
                </a:solidFill>
              </a:defRPr>
            </a:lvl2pPr>
            <a:lvl3pPr marL="1172809" indent="0" algn="ctr">
              <a:buNone/>
              <a:defRPr>
                <a:solidFill>
                  <a:schemeClr val="tx1">
                    <a:tint val="75000"/>
                  </a:schemeClr>
                </a:solidFill>
              </a:defRPr>
            </a:lvl3pPr>
            <a:lvl4pPr marL="1759214" indent="0" algn="ctr">
              <a:buNone/>
              <a:defRPr>
                <a:solidFill>
                  <a:schemeClr val="tx1">
                    <a:tint val="75000"/>
                  </a:schemeClr>
                </a:solidFill>
              </a:defRPr>
            </a:lvl4pPr>
            <a:lvl5pPr marL="2345619" indent="0" algn="ctr">
              <a:buNone/>
              <a:defRPr>
                <a:solidFill>
                  <a:schemeClr val="tx1">
                    <a:tint val="75000"/>
                  </a:schemeClr>
                </a:solidFill>
              </a:defRPr>
            </a:lvl5pPr>
            <a:lvl6pPr marL="2932024" indent="0" algn="ctr">
              <a:buNone/>
              <a:defRPr>
                <a:solidFill>
                  <a:schemeClr val="tx1">
                    <a:tint val="75000"/>
                  </a:schemeClr>
                </a:solidFill>
              </a:defRPr>
            </a:lvl6pPr>
            <a:lvl7pPr marL="3518428" indent="0" algn="ctr">
              <a:buNone/>
              <a:defRPr>
                <a:solidFill>
                  <a:schemeClr val="tx1">
                    <a:tint val="75000"/>
                  </a:schemeClr>
                </a:solidFill>
              </a:defRPr>
            </a:lvl7pPr>
            <a:lvl8pPr marL="4104833" indent="0" algn="ctr">
              <a:buNone/>
              <a:defRPr>
                <a:solidFill>
                  <a:schemeClr val="tx1">
                    <a:tint val="75000"/>
                  </a:schemeClr>
                </a:solidFill>
              </a:defRPr>
            </a:lvl8pPr>
            <a:lvl9pPr marL="469123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4094689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183337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222297" y="279725"/>
            <a:ext cx="2551748" cy="595988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67055" y="279725"/>
            <a:ext cx="7466224" cy="595988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923288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3337302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5869" y="4488511"/>
            <a:ext cx="9639935" cy="1387298"/>
          </a:xfrm>
        </p:spPr>
        <p:txBody>
          <a:bodyPr anchor="t"/>
          <a:lstStyle>
            <a:lvl1pPr algn="l">
              <a:defRPr sz="5100" b="1" cap="all"/>
            </a:lvl1pPr>
          </a:lstStyle>
          <a:p>
            <a:r>
              <a:rPr lang="ru-RU" smtClean="0"/>
              <a:t>Образец заголовка</a:t>
            </a:r>
            <a:endParaRPr lang="ru-RU"/>
          </a:p>
        </p:txBody>
      </p:sp>
      <p:sp>
        <p:nvSpPr>
          <p:cNvPr id="3" name="Текст 2"/>
          <p:cNvSpPr>
            <a:spLocks noGrp="1"/>
          </p:cNvSpPr>
          <p:nvPr>
            <p:ph type="body" idx="1"/>
          </p:nvPr>
        </p:nvSpPr>
        <p:spPr>
          <a:xfrm>
            <a:off x="895869" y="2960541"/>
            <a:ext cx="9639935" cy="1527968"/>
          </a:xfrm>
        </p:spPr>
        <p:txBody>
          <a:bodyPr anchor="b"/>
          <a:lstStyle>
            <a:lvl1pPr marL="0" indent="0">
              <a:buNone/>
              <a:defRPr sz="2600">
                <a:solidFill>
                  <a:schemeClr val="tx1">
                    <a:tint val="75000"/>
                  </a:schemeClr>
                </a:solidFill>
              </a:defRPr>
            </a:lvl1pPr>
            <a:lvl2pPr marL="586405" indent="0">
              <a:buNone/>
              <a:defRPr sz="2300">
                <a:solidFill>
                  <a:schemeClr val="tx1">
                    <a:tint val="75000"/>
                  </a:schemeClr>
                </a:solidFill>
              </a:defRPr>
            </a:lvl2pPr>
            <a:lvl3pPr marL="1172809" indent="0">
              <a:buNone/>
              <a:defRPr sz="2100">
                <a:solidFill>
                  <a:schemeClr val="tx1">
                    <a:tint val="75000"/>
                  </a:schemeClr>
                </a:solidFill>
              </a:defRPr>
            </a:lvl3pPr>
            <a:lvl4pPr marL="1759214" indent="0">
              <a:buNone/>
              <a:defRPr sz="1800">
                <a:solidFill>
                  <a:schemeClr val="tx1">
                    <a:tint val="75000"/>
                  </a:schemeClr>
                </a:solidFill>
              </a:defRPr>
            </a:lvl4pPr>
            <a:lvl5pPr marL="2345619" indent="0">
              <a:buNone/>
              <a:defRPr sz="1800">
                <a:solidFill>
                  <a:schemeClr val="tx1">
                    <a:tint val="75000"/>
                  </a:schemeClr>
                </a:solidFill>
              </a:defRPr>
            </a:lvl5pPr>
            <a:lvl6pPr marL="2932024" indent="0">
              <a:buNone/>
              <a:defRPr sz="1800">
                <a:solidFill>
                  <a:schemeClr val="tx1">
                    <a:tint val="75000"/>
                  </a:schemeClr>
                </a:solidFill>
              </a:defRPr>
            </a:lvl6pPr>
            <a:lvl7pPr marL="3518428" indent="0">
              <a:buNone/>
              <a:defRPr sz="1800">
                <a:solidFill>
                  <a:schemeClr val="tx1">
                    <a:tint val="75000"/>
                  </a:schemeClr>
                </a:solidFill>
              </a:defRPr>
            </a:lvl7pPr>
            <a:lvl8pPr marL="4104833" indent="0">
              <a:buNone/>
              <a:defRPr sz="1800">
                <a:solidFill>
                  <a:schemeClr val="tx1">
                    <a:tint val="75000"/>
                  </a:schemeClr>
                </a:solidFill>
              </a:defRPr>
            </a:lvl8pPr>
            <a:lvl9pPr marL="4691238" indent="0">
              <a:buNone/>
              <a:defRPr sz="18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9025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67055" y="1629835"/>
            <a:ext cx="5008986" cy="460977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765059" y="1629835"/>
            <a:ext cx="5008986" cy="460977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7BA70F5-97C5-4E6B-8152-08BFF64A568C}" type="datetimeFigureOut">
              <a:rPr lang="ru-RU" smtClean="0"/>
              <a:t>26.06.2019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21028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67055" y="1563541"/>
            <a:ext cx="5010955" cy="651610"/>
          </a:xfrm>
        </p:spPr>
        <p:txBody>
          <a:bodyPr anchor="b"/>
          <a:lstStyle>
            <a:lvl1pPr marL="0" indent="0">
              <a:buNone/>
              <a:defRPr sz="3100" b="1"/>
            </a:lvl1pPr>
            <a:lvl2pPr marL="586405" indent="0">
              <a:buNone/>
              <a:defRPr sz="2600" b="1"/>
            </a:lvl2pPr>
            <a:lvl3pPr marL="1172809" indent="0">
              <a:buNone/>
              <a:defRPr sz="2300" b="1"/>
            </a:lvl3pPr>
            <a:lvl4pPr marL="1759214" indent="0">
              <a:buNone/>
              <a:defRPr sz="2100" b="1"/>
            </a:lvl4pPr>
            <a:lvl5pPr marL="2345619" indent="0">
              <a:buNone/>
              <a:defRPr sz="2100" b="1"/>
            </a:lvl5pPr>
            <a:lvl6pPr marL="2932024" indent="0">
              <a:buNone/>
              <a:defRPr sz="2100" b="1"/>
            </a:lvl6pPr>
            <a:lvl7pPr marL="3518428" indent="0">
              <a:buNone/>
              <a:defRPr sz="2100" b="1"/>
            </a:lvl7pPr>
            <a:lvl8pPr marL="4104833" indent="0">
              <a:buNone/>
              <a:defRPr sz="2100" b="1"/>
            </a:lvl8pPr>
            <a:lvl9pPr marL="4691238" indent="0">
              <a:buNone/>
              <a:defRPr sz="2100" b="1"/>
            </a:lvl9pPr>
          </a:lstStyle>
          <a:p>
            <a:pPr lvl="0"/>
            <a:r>
              <a:rPr lang="ru-RU" smtClean="0"/>
              <a:t>Образец текста</a:t>
            </a:r>
          </a:p>
        </p:txBody>
      </p:sp>
      <p:sp>
        <p:nvSpPr>
          <p:cNvPr id="4" name="Объект 3"/>
          <p:cNvSpPr>
            <a:spLocks noGrp="1"/>
          </p:cNvSpPr>
          <p:nvPr>
            <p:ph sz="half" idx="2"/>
          </p:nvPr>
        </p:nvSpPr>
        <p:spPr>
          <a:xfrm>
            <a:off x="567055" y="2215150"/>
            <a:ext cx="5010955" cy="4024460"/>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761123" y="1563541"/>
            <a:ext cx="5012924" cy="651610"/>
          </a:xfrm>
        </p:spPr>
        <p:txBody>
          <a:bodyPr anchor="b"/>
          <a:lstStyle>
            <a:lvl1pPr marL="0" indent="0">
              <a:buNone/>
              <a:defRPr sz="3100" b="1"/>
            </a:lvl1pPr>
            <a:lvl2pPr marL="586405" indent="0">
              <a:buNone/>
              <a:defRPr sz="2600" b="1"/>
            </a:lvl2pPr>
            <a:lvl3pPr marL="1172809" indent="0">
              <a:buNone/>
              <a:defRPr sz="2300" b="1"/>
            </a:lvl3pPr>
            <a:lvl4pPr marL="1759214" indent="0">
              <a:buNone/>
              <a:defRPr sz="2100" b="1"/>
            </a:lvl4pPr>
            <a:lvl5pPr marL="2345619" indent="0">
              <a:buNone/>
              <a:defRPr sz="2100" b="1"/>
            </a:lvl5pPr>
            <a:lvl6pPr marL="2932024" indent="0">
              <a:buNone/>
              <a:defRPr sz="2100" b="1"/>
            </a:lvl6pPr>
            <a:lvl7pPr marL="3518428" indent="0">
              <a:buNone/>
              <a:defRPr sz="2100" b="1"/>
            </a:lvl7pPr>
            <a:lvl8pPr marL="4104833" indent="0">
              <a:buNone/>
              <a:defRPr sz="2100" b="1"/>
            </a:lvl8pPr>
            <a:lvl9pPr marL="4691238" indent="0">
              <a:buNone/>
              <a:defRPr sz="2100" b="1"/>
            </a:lvl9pPr>
          </a:lstStyle>
          <a:p>
            <a:pPr lvl="0"/>
            <a:r>
              <a:rPr lang="ru-RU" smtClean="0"/>
              <a:t>Образец текста</a:t>
            </a:r>
          </a:p>
        </p:txBody>
      </p:sp>
      <p:sp>
        <p:nvSpPr>
          <p:cNvPr id="6" name="Объект 5"/>
          <p:cNvSpPr>
            <a:spLocks noGrp="1"/>
          </p:cNvSpPr>
          <p:nvPr>
            <p:ph sz="quarter" idx="4"/>
          </p:nvPr>
        </p:nvSpPr>
        <p:spPr>
          <a:xfrm>
            <a:off x="5761123" y="2215150"/>
            <a:ext cx="5012924" cy="4024460"/>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7BA70F5-97C5-4E6B-8152-08BFF64A568C}" type="datetimeFigureOut">
              <a:rPr lang="ru-RU" smtClean="0"/>
              <a:t>26.06.2019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75488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7BA70F5-97C5-4E6B-8152-08BFF64A568C}" type="datetimeFigureOut">
              <a:rPr lang="ru-RU" smtClean="0"/>
              <a:t>26.06.2019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607659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BA70F5-97C5-4E6B-8152-08BFF64A568C}" type="datetimeFigureOut">
              <a:rPr lang="ru-RU" smtClean="0"/>
              <a:t>26.06.2019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384193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057" y="278106"/>
            <a:ext cx="3731144" cy="1183570"/>
          </a:xfrm>
        </p:spPr>
        <p:txBody>
          <a:bodyPr anchor="b"/>
          <a:lstStyle>
            <a:lvl1pPr algn="l">
              <a:defRPr sz="2600" b="1"/>
            </a:lvl1pPr>
          </a:lstStyle>
          <a:p>
            <a:r>
              <a:rPr lang="ru-RU" smtClean="0"/>
              <a:t>Образец заголовка</a:t>
            </a:r>
            <a:endParaRPr lang="ru-RU"/>
          </a:p>
        </p:txBody>
      </p:sp>
      <p:sp>
        <p:nvSpPr>
          <p:cNvPr id="3" name="Объект 2"/>
          <p:cNvSpPr>
            <a:spLocks noGrp="1"/>
          </p:cNvSpPr>
          <p:nvPr>
            <p:ph idx="1"/>
          </p:nvPr>
        </p:nvSpPr>
        <p:spPr>
          <a:xfrm>
            <a:off x="4434055" y="278108"/>
            <a:ext cx="6339990" cy="5961504"/>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67057" y="1461678"/>
            <a:ext cx="3731144" cy="4777934"/>
          </a:xfrm>
        </p:spPr>
        <p:txBody>
          <a:bodyPr/>
          <a:lstStyle>
            <a:lvl1pPr marL="0" indent="0">
              <a:buNone/>
              <a:defRPr sz="1800"/>
            </a:lvl1pPr>
            <a:lvl2pPr marL="586405" indent="0">
              <a:buNone/>
              <a:defRPr sz="1500"/>
            </a:lvl2pPr>
            <a:lvl3pPr marL="1172809" indent="0">
              <a:buNone/>
              <a:defRPr sz="1300"/>
            </a:lvl3pPr>
            <a:lvl4pPr marL="1759214" indent="0">
              <a:buNone/>
              <a:defRPr sz="1200"/>
            </a:lvl4pPr>
            <a:lvl5pPr marL="2345619" indent="0">
              <a:buNone/>
              <a:defRPr sz="1200"/>
            </a:lvl5pPr>
            <a:lvl6pPr marL="2932024" indent="0">
              <a:buNone/>
              <a:defRPr sz="1200"/>
            </a:lvl6pPr>
            <a:lvl7pPr marL="3518428" indent="0">
              <a:buNone/>
              <a:defRPr sz="1200"/>
            </a:lvl7pPr>
            <a:lvl8pPr marL="4104833" indent="0">
              <a:buNone/>
              <a:defRPr sz="1200"/>
            </a:lvl8pPr>
            <a:lvl9pPr marL="4691238"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7BA70F5-97C5-4E6B-8152-08BFF64A568C}" type="datetimeFigureOut">
              <a:rPr lang="ru-RU" smtClean="0"/>
              <a:t>26.06.2019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286345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2935" y="4889500"/>
            <a:ext cx="6804660" cy="577234"/>
          </a:xfrm>
        </p:spPr>
        <p:txBody>
          <a:bodyPr anchor="b"/>
          <a:lstStyle>
            <a:lvl1pPr algn="l">
              <a:defRPr sz="2600" b="1"/>
            </a:lvl1pPr>
          </a:lstStyle>
          <a:p>
            <a:r>
              <a:rPr lang="ru-RU" smtClean="0"/>
              <a:t>Образец заголовка</a:t>
            </a:r>
            <a:endParaRPr lang="ru-RU"/>
          </a:p>
        </p:txBody>
      </p:sp>
      <p:sp>
        <p:nvSpPr>
          <p:cNvPr id="3" name="Рисунок 2"/>
          <p:cNvSpPr>
            <a:spLocks noGrp="1"/>
          </p:cNvSpPr>
          <p:nvPr>
            <p:ph type="pic" idx="1"/>
          </p:nvPr>
        </p:nvSpPr>
        <p:spPr>
          <a:xfrm>
            <a:off x="2222935" y="624122"/>
            <a:ext cx="6804660" cy="4191000"/>
          </a:xfrm>
        </p:spPr>
        <p:txBody>
          <a:bodyPr/>
          <a:lstStyle>
            <a:lvl1pPr marL="0" indent="0">
              <a:buNone/>
              <a:defRPr sz="4100"/>
            </a:lvl1pPr>
            <a:lvl2pPr marL="586405" indent="0">
              <a:buNone/>
              <a:defRPr sz="3600"/>
            </a:lvl2pPr>
            <a:lvl3pPr marL="1172809" indent="0">
              <a:buNone/>
              <a:defRPr sz="3100"/>
            </a:lvl3pPr>
            <a:lvl4pPr marL="1759214" indent="0">
              <a:buNone/>
              <a:defRPr sz="2600"/>
            </a:lvl4pPr>
            <a:lvl5pPr marL="2345619" indent="0">
              <a:buNone/>
              <a:defRPr sz="2600"/>
            </a:lvl5pPr>
            <a:lvl6pPr marL="2932024" indent="0">
              <a:buNone/>
              <a:defRPr sz="2600"/>
            </a:lvl6pPr>
            <a:lvl7pPr marL="3518428" indent="0">
              <a:buNone/>
              <a:defRPr sz="2600"/>
            </a:lvl7pPr>
            <a:lvl8pPr marL="4104833" indent="0">
              <a:buNone/>
              <a:defRPr sz="2600"/>
            </a:lvl8pPr>
            <a:lvl9pPr marL="4691238" indent="0">
              <a:buNone/>
              <a:defRPr sz="2600"/>
            </a:lvl9pPr>
          </a:lstStyle>
          <a:p>
            <a:endParaRPr lang="ru-RU"/>
          </a:p>
        </p:txBody>
      </p:sp>
      <p:sp>
        <p:nvSpPr>
          <p:cNvPr id="4" name="Текст 3"/>
          <p:cNvSpPr>
            <a:spLocks noGrp="1"/>
          </p:cNvSpPr>
          <p:nvPr>
            <p:ph type="body" sz="half" idx="2"/>
          </p:nvPr>
        </p:nvSpPr>
        <p:spPr>
          <a:xfrm>
            <a:off x="2222935" y="5466733"/>
            <a:ext cx="6804660" cy="819768"/>
          </a:xfrm>
        </p:spPr>
        <p:txBody>
          <a:bodyPr/>
          <a:lstStyle>
            <a:lvl1pPr marL="0" indent="0">
              <a:buNone/>
              <a:defRPr sz="1800"/>
            </a:lvl1pPr>
            <a:lvl2pPr marL="586405" indent="0">
              <a:buNone/>
              <a:defRPr sz="1500"/>
            </a:lvl2pPr>
            <a:lvl3pPr marL="1172809" indent="0">
              <a:buNone/>
              <a:defRPr sz="1300"/>
            </a:lvl3pPr>
            <a:lvl4pPr marL="1759214" indent="0">
              <a:buNone/>
              <a:defRPr sz="1200"/>
            </a:lvl4pPr>
            <a:lvl5pPr marL="2345619" indent="0">
              <a:buNone/>
              <a:defRPr sz="1200"/>
            </a:lvl5pPr>
            <a:lvl6pPr marL="2932024" indent="0">
              <a:buNone/>
              <a:defRPr sz="1200"/>
            </a:lvl6pPr>
            <a:lvl7pPr marL="3518428" indent="0">
              <a:buNone/>
              <a:defRPr sz="1200"/>
            </a:lvl7pPr>
            <a:lvl8pPr marL="4104833" indent="0">
              <a:buNone/>
              <a:defRPr sz="1200"/>
            </a:lvl8pPr>
            <a:lvl9pPr marL="4691238"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fld id="{07BA70F5-97C5-4E6B-8152-08BFF64A568C}" type="datetimeFigureOut">
              <a:rPr lang="ru-RU" smtClean="0"/>
              <a:t>26.06.2019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0B1C69-3768-4F58-A88A-C1D61E507DBB}" type="slidenum">
              <a:rPr lang="ru-RU" smtClean="0"/>
              <a:t>‹#›</a:t>
            </a:fld>
            <a:endParaRPr lang="ru-RU"/>
          </a:p>
        </p:txBody>
      </p:sp>
    </p:spTree>
    <p:extLst>
      <p:ext uri="{BB962C8B-B14F-4D97-AF65-F5344CB8AC3E}">
        <p14:creationId xmlns:p14="http://schemas.microsoft.com/office/powerpoint/2010/main" val="16332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055" y="279724"/>
            <a:ext cx="10206990" cy="1164167"/>
          </a:xfrm>
          <a:prstGeom prst="rect">
            <a:avLst/>
          </a:prstGeom>
        </p:spPr>
        <p:txBody>
          <a:bodyPr vert="horz" lIns="117281" tIns="58640" rIns="117281" bIns="5864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567055" y="1629835"/>
            <a:ext cx="10206990" cy="4609777"/>
          </a:xfrm>
          <a:prstGeom prst="rect">
            <a:avLst/>
          </a:prstGeom>
        </p:spPr>
        <p:txBody>
          <a:bodyPr vert="horz" lIns="117281" tIns="58640" rIns="117281" bIns="5864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567055" y="6474061"/>
            <a:ext cx="2646257" cy="371887"/>
          </a:xfrm>
          <a:prstGeom prst="rect">
            <a:avLst/>
          </a:prstGeom>
        </p:spPr>
        <p:txBody>
          <a:bodyPr vert="horz" lIns="117281" tIns="58640" rIns="117281" bIns="58640" rtlCol="0" anchor="ctr"/>
          <a:lstStyle>
            <a:lvl1pPr algn="l">
              <a:defRPr sz="1500">
                <a:solidFill>
                  <a:schemeClr val="tx1">
                    <a:tint val="75000"/>
                  </a:schemeClr>
                </a:solidFill>
              </a:defRPr>
            </a:lvl1pPr>
          </a:lstStyle>
          <a:p>
            <a:fld id="{07BA70F5-97C5-4E6B-8152-08BFF64A568C}" type="datetimeFigureOut">
              <a:rPr lang="ru-RU" smtClean="0"/>
              <a:t>26.06.2019</a:t>
            </a:fld>
            <a:endParaRPr lang="ru-RU"/>
          </a:p>
        </p:txBody>
      </p:sp>
      <p:sp>
        <p:nvSpPr>
          <p:cNvPr id="5" name="Нижний колонтитул 4"/>
          <p:cNvSpPr>
            <a:spLocks noGrp="1"/>
          </p:cNvSpPr>
          <p:nvPr>
            <p:ph type="ftr" sz="quarter" idx="3"/>
          </p:nvPr>
        </p:nvSpPr>
        <p:spPr>
          <a:xfrm>
            <a:off x="3874876" y="6474061"/>
            <a:ext cx="3591348" cy="371887"/>
          </a:xfrm>
          <a:prstGeom prst="rect">
            <a:avLst/>
          </a:prstGeom>
        </p:spPr>
        <p:txBody>
          <a:bodyPr vert="horz" lIns="117281" tIns="58640" rIns="117281" bIns="58640" rtlCol="0" anchor="ctr"/>
          <a:lstStyle>
            <a:lvl1pPr algn="ctr">
              <a:defRPr sz="15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127788" y="6474061"/>
            <a:ext cx="2646257" cy="371887"/>
          </a:xfrm>
          <a:prstGeom prst="rect">
            <a:avLst/>
          </a:prstGeom>
        </p:spPr>
        <p:txBody>
          <a:bodyPr vert="horz" lIns="117281" tIns="58640" rIns="117281" bIns="58640" rtlCol="0" anchor="ctr"/>
          <a:lstStyle>
            <a:lvl1pPr algn="r">
              <a:defRPr sz="1500">
                <a:solidFill>
                  <a:schemeClr val="tx1">
                    <a:tint val="75000"/>
                  </a:schemeClr>
                </a:solidFill>
              </a:defRPr>
            </a:lvl1pPr>
          </a:lstStyle>
          <a:p>
            <a:fld id="{A60B1C69-3768-4F58-A88A-C1D61E507DBB}" type="slidenum">
              <a:rPr lang="ru-RU" smtClean="0"/>
              <a:t>‹#›</a:t>
            </a:fld>
            <a:endParaRPr lang="ru-RU"/>
          </a:p>
        </p:txBody>
      </p:sp>
    </p:spTree>
    <p:extLst>
      <p:ext uri="{BB962C8B-B14F-4D97-AF65-F5344CB8AC3E}">
        <p14:creationId xmlns:p14="http://schemas.microsoft.com/office/powerpoint/2010/main" val="3017731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2809" rtl="0" eaLnBrk="1" latinLnBrk="0" hangingPunct="1">
        <a:spcBef>
          <a:spcPct val="0"/>
        </a:spcBef>
        <a:buNone/>
        <a:defRPr sz="5600" kern="1200">
          <a:solidFill>
            <a:schemeClr val="tx1"/>
          </a:solidFill>
          <a:latin typeface="+mj-lt"/>
          <a:ea typeface="+mj-ea"/>
          <a:cs typeface="+mj-cs"/>
        </a:defRPr>
      </a:lvl1pPr>
    </p:titleStyle>
    <p:bodyStyle>
      <a:lvl1pPr marL="439804" indent="-439804" algn="l" defTabSz="1172809"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908" indent="-366503" algn="l" defTabSz="1172809"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6012" indent="-293202" algn="l" defTabSz="1172809"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2417"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882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5226"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163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8035"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4440"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ru-RU"/>
      </a:defPPr>
      <a:lvl1pPr marL="0" algn="l" defTabSz="1172809" rtl="0" eaLnBrk="1" latinLnBrk="0" hangingPunct="1">
        <a:defRPr sz="2300" kern="1200">
          <a:solidFill>
            <a:schemeClr val="tx1"/>
          </a:solidFill>
          <a:latin typeface="+mn-lt"/>
          <a:ea typeface="+mn-ea"/>
          <a:cs typeface="+mn-cs"/>
        </a:defRPr>
      </a:lvl1pPr>
      <a:lvl2pPr marL="586405" algn="l" defTabSz="1172809" rtl="0" eaLnBrk="1" latinLnBrk="0" hangingPunct="1">
        <a:defRPr sz="2300" kern="1200">
          <a:solidFill>
            <a:schemeClr val="tx1"/>
          </a:solidFill>
          <a:latin typeface="+mn-lt"/>
          <a:ea typeface="+mn-ea"/>
          <a:cs typeface="+mn-cs"/>
        </a:defRPr>
      </a:lvl2pPr>
      <a:lvl3pPr marL="1172809" algn="l" defTabSz="1172809" rtl="0" eaLnBrk="1" latinLnBrk="0" hangingPunct="1">
        <a:defRPr sz="2300" kern="1200">
          <a:solidFill>
            <a:schemeClr val="tx1"/>
          </a:solidFill>
          <a:latin typeface="+mn-lt"/>
          <a:ea typeface="+mn-ea"/>
          <a:cs typeface="+mn-cs"/>
        </a:defRPr>
      </a:lvl3pPr>
      <a:lvl4pPr marL="1759214" algn="l" defTabSz="1172809" rtl="0" eaLnBrk="1" latinLnBrk="0" hangingPunct="1">
        <a:defRPr sz="2300" kern="1200">
          <a:solidFill>
            <a:schemeClr val="tx1"/>
          </a:solidFill>
          <a:latin typeface="+mn-lt"/>
          <a:ea typeface="+mn-ea"/>
          <a:cs typeface="+mn-cs"/>
        </a:defRPr>
      </a:lvl4pPr>
      <a:lvl5pPr marL="2345619" algn="l" defTabSz="1172809" rtl="0" eaLnBrk="1" latinLnBrk="0" hangingPunct="1">
        <a:defRPr sz="2300" kern="1200">
          <a:solidFill>
            <a:schemeClr val="tx1"/>
          </a:solidFill>
          <a:latin typeface="+mn-lt"/>
          <a:ea typeface="+mn-ea"/>
          <a:cs typeface="+mn-cs"/>
        </a:defRPr>
      </a:lvl5pPr>
      <a:lvl6pPr marL="2932024" algn="l" defTabSz="1172809" rtl="0" eaLnBrk="1" latinLnBrk="0" hangingPunct="1">
        <a:defRPr sz="2300" kern="1200">
          <a:solidFill>
            <a:schemeClr val="tx1"/>
          </a:solidFill>
          <a:latin typeface="+mn-lt"/>
          <a:ea typeface="+mn-ea"/>
          <a:cs typeface="+mn-cs"/>
        </a:defRPr>
      </a:lvl6pPr>
      <a:lvl7pPr marL="3518428" algn="l" defTabSz="1172809" rtl="0" eaLnBrk="1" latinLnBrk="0" hangingPunct="1">
        <a:defRPr sz="2300" kern="1200">
          <a:solidFill>
            <a:schemeClr val="tx1"/>
          </a:solidFill>
          <a:latin typeface="+mn-lt"/>
          <a:ea typeface="+mn-ea"/>
          <a:cs typeface="+mn-cs"/>
        </a:defRPr>
      </a:lvl7pPr>
      <a:lvl8pPr marL="4104833" algn="l" defTabSz="1172809" rtl="0" eaLnBrk="1" latinLnBrk="0" hangingPunct="1">
        <a:defRPr sz="2300" kern="1200">
          <a:solidFill>
            <a:schemeClr val="tx1"/>
          </a:solidFill>
          <a:latin typeface="+mn-lt"/>
          <a:ea typeface="+mn-ea"/>
          <a:cs typeface="+mn-cs"/>
        </a:defRPr>
      </a:lvl8pPr>
      <a:lvl9pPr marL="4691238" algn="l" defTabSz="1172809"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1637506" y="3124993"/>
            <a:ext cx="8066087" cy="788803"/>
          </a:xfrm>
          <a:prstGeom prst="rect">
            <a:avLst/>
          </a:prstGeom>
          <a:noFill/>
          <a:ln w="9525">
            <a:noFill/>
            <a:miter lim="800000"/>
            <a:headEnd/>
            <a:tailEnd/>
          </a:ln>
          <a:effectLst/>
        </p:spPr>
        <p:txBody>
          <a:bodyPr lIns="80133" tIns="40067" rIns="80133" bIns="40067">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defRPr/>
            </a:pPr>
            <a:r>
              <a:rPr lang="en-GB" b="1" dirty="0"/>
              <a:t>TYPICAL ERRORS OF VIBRAIMAGE TECHNOLOGY USERS</a:t>
            </a:r>
            <a:endParaRPr lang="en-US" sz="3600" b="1" dirty="0">
              <a:solidFill>
                <a:schemeClr val="accent6"/>
              </a:solidFill>
              <a:latin typeface="Calibri" pitchFamily="34" charset="0"/>
            </a:endParaRPr>
          </a:p>
        </p:txBody>
      </p:sp>
      <p:sp>
        <p:nvSpPr>
          <p:cNvPr id="10" name="Text Box 6"/>
          <p:cNvSpPr txBox="1">
            <a:spLocks noChangeArrowheads="1"/>
          </p:cNvSpPr>
          <p:nvPr/>
        </p:nvSpPr>
        <p:spPr bwMode="auto">
          <a:xfrm>
            <a:off x="2250281" y="4822031"/>
            <a:ext cx="7161212" cy="136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2800" dirty="0"/>
              <a:t>Sergey </a:t>
            </a:r>
            <a:r>
              <a:rPr lang="en-US" sz="2800" dirty="0" err="1" smtClean="0"/>
              <a:t>Didenko</a:t>
            </a:r>
            <a:r>
              <a:rPr lang="en-US" sz="2800" dirty="0" smtClean="0"/>
              <a:t>,</a:t>
            </a:r>
          </a:p>
          <a:p>
            <a:pPr algn="ctr"/>
            <a:r>
              <a:rPr lang="en-US" sz="2800" dirty="0" err="1" smtClean="0"/>
              <a:t>Elsys</a:t>
            </a:r>
            <a:r>
              <a:rPr lang="en-US" sz="2800" dirty="0" smtClean="0"/>
              <a:t> </a:t>
            </a:r>
            <a:r>
              <a:rPr lang="en-US" sz="2800" dirty="0"/>
              <a:t>Corp., RF, St. Petersburg,</a:t>
            </a:r>
            <a:endParaRPr lang="ru-RU" sz="2800" dirty="0"/>
          </a:p>
          <a:p>
            <a:pPr algn="ctr">
              <a:spcBef>
                <a:spcPct val="20000"/>
              </a:spcBef>
            </a:pPr>
            <a:r>
              <a:rPr lang="en-US" altLang="en-US" u="sng" dirty="0" smtClean="0">
                <a:solidFill>
                  <a:schemeClr val="accent2"/>
                </a:solidFill>
                <a:latin typeface="Calibri" pitchFamily="34" charset="0"/>
              </a:rPr>
              <a:t>sergey@elsys.ru</a:t>
            </a:r>
            <a:endParaRPr lang="en-US" altLang="en-US" dirty="0">
              <a:solidFill>
                <a:schemeClr val="accent2"/>
              </a:solidFill>
              <a:latin typeface="Calibri" pitchFamily="34" charset="0"/>
            </a:endParaRPr>
          </a:p>
        </p:txBody>
      </p:sp>
      <p:sp>
        <p:nvSpPr>
          <p:cNvPr id="11" name="Rectangle 1"/>
          <p:cNvSpPr>
            <a:spLocks noChangeArrowheads="1"/>
          </p:cNvSpPr>
          <p:nvPr/>
        </p:nvSpPr>
        <p:spPr bwMode="auto">
          <a:xfrm>
            <a:off x="1753393" y="407193"/>
            <a:ext cx="795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GB" sz="1800" dirty="0"/>
              <a:t>The 2nd International Open Science Conference "Modern psychophysiology. The </a:t>
            </a:r>
            <a:r>
              <a:rPr lang="en-GB" sz="1800" dirty="0" err="1"/>
              <a:t>Vibraimage</a:t>
            </a:r>
            <a:r>
              <a:rPr lang="en-GB" sz="1800" dirty="0"/>
              <a:t> technology”</a:t>
            </a:r>
            <a:endParaRPr lang="en-US" altLang="en-US" sz="1400" b="1" dirty="0">
              <a:latin typeface="Calibri" pitchFamily="34" charset="0"/>
            </a:endParaRPr>
          </a:p>
        </p:txBody>
      </p:sp>
      <p:pic>
        <p:nvPicPr>
          <p:cNvPr id="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8822" y="1154961"/>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982" y="1463674"/>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709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Integration errors</a:t>
            </a:r>
            <a:endParaRPr lang="ru-RU" dirty="0">
              <a:solidFill>
                <a:schemeClr val="accent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014" y="1520701"/>
            <a:ext cx="6972300" cy="1971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102" y="3060452"/>
            <a:ext cx="7329009" cy="18722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2238" y="4319885"/>
            <a:ext cx="7267575" cy="2114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243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055" y="468164"/>
            <a:ext cx="10206990" cy="1164167"/>
          </a:xfrm>
        </p:spPr>
        <p:txBody>
          <a:bodyPr/>
          <a:lstStyle/>
          <a:p>
            <a:pPr algn="l"/>
            <a:r>
              <a:rPr lang="en-GB" dirty="0" smtClean="0">
                <a:solidFill>
                  <a:schemeClr val="accent1"/>
                </a:solidFill>
              </a:rPr>
              <a:t>Conclusion</a:t>
            </a:r>
            <a:endParaRPr lang="ru-RU" dirty="0">
              <a:solidFill>
                <a:schemeClr val="accent1"/>
              </a:solidFill>
            </a:endParaRPr>
          </a:p>
        </p:txBody>
      </p:sp>
      <p:sp>
        <p:nvSpPr>
          <p:cNvPr id="3" name="Объект 2"/>
          <p:cNvSpPr>
            <a:spLocks noGrp="1"/>
          </p:cNvSpPr>
          <p:nvPr>
            <p:ph idx="1"/>
          </p:nvPr>
        </p:nvSpPr>
        <p:spPr>
          <a:xfrm>
            <a:off x="567055" y="2340372"/>
            <a:ext cx="10206990" cy="4022905"/>
          </a:xfrm>
        </p:spPr>
        <p:txBody>
          <a:bodyPr>
            <a:normAutofit/>
          </a:bodyPr>
          <a:lstStyle/>
          <a:p>
            <a:pPr marL="0" indent="0">
              <a:buNone/>
            </a:pPr>
            <a:r>
              <a:rPr lang="en-US" sz="3200" dirty="0"/>
              <a:t>For correct operation of software products based on </a:t>
            </a:r>
            <a:r>
              <a:rPr lang="en-US" sz="3200" dirty="0" err="1"/>
              <a:t>Vibraimage</a:t>
            </a:r>
            <a:r>
              <a:rPr lang="en-US" sz="3200" dirty="0"/>
              <a:t> technology, it is extremely important to understand the basic principles of the </a:t>
            </a:r>
            <a:r>
              <a:rPr lang="en-US" sz="3200" dirty="0" smtClean="0"/>
              <a:t>system</a:t>
            </a:r>
            <a:r>
              <a:rPr lang="ru-RU" sz="3200" dirty="0" smtClean="0"/>
              <a:t>.</a:t>
            </a:r>
          </a:p>
          <a:p>
            <a:pPr marL="0" indent="0">
              <a:buNone/>
            </a:pPr>
            <a:endParaRPr lang="ru-RU" sz="3200" dirty="0" smtClean="0"/>
          </a:p>
          <a:p>
            <a:pPr marL="0" indent="0">
              <a:buNone/>
            </a:pPr>
            <a:r>
              <a:rPr lang="en-US" sz="3200" dirty="0"/>
              <a:t>Trainings should fully give an idea of the basic requirements for working with the system.</a:t>
            </a:r>
            <a:endParaRPr lang="en-GB" sz="3200" dirty="0"/>
          </a:p>
          <a:p>
            <a:pPr marL="0" indent="0">
              <a:buNone/>
            </a:pPr>
            <a:endParaRPr lang="ru-RU" sz="3200" dirty="0"/>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609135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7795121" y="6239173"/>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hangingPunct="0">
              <a:defRPr sz="2000">
                <a:solidFill>
                  <a:schemeClr val="tx1"/>
                </a:solidFill>
                <a:latin typeface="Times New Roman" pitchFamily="18" charset="0"/>
              </a:defRPr>
            </a:lvl6pPr>
            <a:lvl7pPr marL="2971800" indent="-228600" eaLnBrk="0" hangingPunct="0">
              <a:defRPr sz="2000">
                <a:solidFill>
                  <a:schemeClr val="tx1"/>
                </a:solidFill>
                <a:latin typeface="Times New Roman" pitchFamily="18" charset="0"/>
              </a:defRPr>
            </a:lvl7pPr>
            <a:lvl8pPr marL="3429000" indent="-228600" eaLnBrk="0" hangingPunct="0">
              <a:defRPr sz="2000">
                <a:solidFill>
                  <a:schemeClr val="tx1"/>
                </a:solidFill>
                <a:latin typeface="Times New Roman" pitchFamily="18" charset="0"/>
              </a:defRPr>
            </a:lvl8pPr>
            <a:lvl9pPr marL="3886200" indent="-228600" eaLnBrk="0" hangingPunct="0">
              <a:defRPr sz="2000">
                <a:solidFill>
                  <a:schemeClr val="tx1"/>
                </a:solidFill>
                <a:latin typeface="Times New Roman" pitchFamily="18" charset="0"/>
              </a:defRPr>
            </a:lvl9pPr>
          </a:lstStyle>
          <a:p>
            <a:fld id="{5C3802E5-3878-4DB7-8B1B-9339E849A17B}" type="slidenum">
              <a:rPr lang="ru-RU" altLang="ru-RU" sz="1400"/>
              <a:pPr/>
              <a:t>12</a:t>
            </a:fld>
            <a:endParaRPr lang="ru-RU" altLang="ru-RU" sz="1400"/>
          </a:p>
        </p:txBody>
      </p:sp>
      <p:sp>
        <p:nvSpPr>
          <p:cNvPr id="6" name="Rectangle 2"/>
          <p:cNvSpPr>
            <a:spLocks noGrp="1" noChangeArrowheads="1"/>
          </p:cNvSpPr>
          <p:nvPr>
            <p:ph type="title"/>
          </p:nvPr>
        </p:nvSpPr>
        <p:spPr>
          <a:xfrm>
            <a:off x="1926134" y="324148"/>
            <a:ext cx="7772400" cy="987425"/>
          </a:xfrm>
        </p:spPr>
        <p:txBody>
          <a:bodyPr/>
          <a:lstStyle/>
          <a:p>
            <a:pPr eaLnBrk="1" hangingPunct="1">
              <a:defRPr/>
            </a:pPr>
            <a:r>
              <a:rPr lang="en-GB" b="1" dirty="0" smtClean="0">
                <a:solidFill>
                  <a:schemeClr val="accent2"/>
                </a:solidFill>
                <a:effectLst>
                  <a:outerShdw blurRad="38100" dist="38100" dir="2700000" algn="tl">
                    <a:srgbClr val="C0C0C0"/>
                  </a:outerShdw>
                </a:effectLst>
              </a:rPr>
              <a:t>Thank you for attention</a:t>
            </a:r>
            <a:r>
              <a:rPr lang="en-US" b="1" dirty="0" smtClean="0">
                <a:solidFill>
                  <a:schemeClr val="accent2"/>
                </a:solidFill>
                <a:effectLst>
                  <a:outerShdw blurRad="38100" dist="38100" dir="2700000" algn="tl">
                    <a:srgbClr val="C0C0C0"/>
                  </a:outerShdw>
                </a:effectLst>
              </a:rPr>
              <a:t>!</a:t>
            </a:r>
            <a:endParaRPr lang="ru-RU" b="1" dirty="0" smtClean="0">
              <a:solidFill>
                <a:schemeClr val="accent2"/>
              </a:solidFill>
              <a:effectLst>
                <a:outerShdw blurRad="38100" dist="38100" dir="2700000" algn="tl">
                  <a:srgbClr val="C0C0C0"/>
                </a:outerShdw>
              </a:effectLst>
            </a:endParaRPr>
          </a:p>
        </p:txBody>
      </p:sp>
      <p:sp>
        <p:nvSpPr>
          <p:cNvPr id="7" name="Rectangle 3"/>
          <p:cNvSpPr txBox="1">
            <a:spLocks noChangeArrowheads="1"/>
          </p:cNvSpPr>
          <p:nvPr/>
        </p:nvSpPr>
        <p:spPr>
          <a:xfrm>
            <a:off x="1811834" y="1449686"/>
            <a:ext cx="7989887" cy="4608512"/>
          </a:xfrm>
          <a:prstGeom prst="rect">
            <a:avLst/>
          </a:prstGeom>
        </p:spPr>
        <p:txBody>
          <a:bodyPr vert="horz" lIns="117281" tIns="58640" rIns="117281" bIns="58640" rtlCol="0">
            <a:normAutofit/>
          </a:bodyPr>
          <a:lstStyle>
            <a:lvl1pPr marL="439804" indent="-439804" algn="l" defTabSz="1172809"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908" indent="-366503" algn="l" defTabSz="1172809"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6012" indent="-293202" algn="l" defTabSz="1172809"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2417"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882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5226"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163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8035"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4440"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algn="ctr">
              <a:buFontTx/>
              <a:buNone/>
            </a:pPr>
            <a:endParaRPr lang="en-US" altLang="ru-RU" sz="2800" dirty="0" smtClean="0">
              <a:solidFill>
                <a:schemeClr val="accent2"/>
              </a:solidFill>
            </a:endParaRPr>
          </a:p>
        </p:txBody>
      </p:sp>
      <p:sp>
        <p:nvSpPr>
          <p:cNvPr id="8" name="Text Box 6"/>
          <p:cNvSpPr txBox="1">
            <a:spLocks noChangeArrowheads="1"/>
          </p:cNvSpPr>
          <p:nvPr/>
        </p:nvSpPr>
        <p:spPr bwMode="auto">
          <a:xfrm>
            <a:off x="2226171" y="2896337"/>
            <a:ext cx="7161212" cy="1459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lgn="ctr"/>
            <a:r>
              <a:rPr lang="en-US" sz="2800" dirty="0"/>
              <a:t>Sergey </a:t>
            </a:r>
            <a:r>
              <a:rPr lang="en-US" sz="2800" dirty="0" err="1"/>
              <a:t>Didenko</a:t>
            </a:r>
            <a:r>
              <a:rPr lang="en-US" sz="2800" dirty="0"/>
              <a:t>,</a:t>
            </a:r>
          </a:p>
          <a:p>
            <a:pPr algn="ctr"/>
            <a:r>
              <a:rPr lang="en-US" sz="2800" dirty="0" err="1"/>
              <a:t>Elsys</a:t>
            </a:r>
            <a:r>
              <a:rPr lang="en-US" sz="2800" dirty="0"/>
              <a:t> Corp., RF, St. Petersburg,</a:t>
            </a:r>
            <a:endParaRPr lang="ru-RU" sz="2800" dirty="0"/>
          </a:p>
          <a:p>
            <a:pPr algn="ctr">
              <a:spcBef>
                <a:spcPct val="20000"/>
              </a:spcBef>
            </a:pPr>
            <a:r>
              <a:rPr lang="en-US" altLang="en-US" sz="2800" u="sng" dirty="0">
                <a:solidFill>
                  <a:schemeClr val="accent2"/>
                </a:solidFill>
                <a:latin typeface="Calibri" pitchFamily="34" charset="0"/>
              </a:rPr>
              <a:t>sergey@elsys.ru</a:t>
            </a:r>
            <a:endParaRPr lang="en-US" altLang="en-US" sz="2800" dirty="0">
              <a:solidFill>
                <a:schemeClr val="accent2"/>
              </a:solidFill>
              <a:latin typeface="Calibri" pitchFamily="34" charset="0"/>
            </a:endParaRPr>
          </a:p>
        </p:txBody>
      </p:sp>
    </p:spTree>
    <p:extLst>
      <p:ext uri="{BB962C8B-B14F-4D97-AF65-F5344CB8AC3E}">
        <p14:creationId xmlns:p14="http://schemas.microsoft.com/office/powerpoint/2010/main" val="2983774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3 steps to result </a:t>
            </a:r>
            <a:endParaRPr lang="ru-RU" dirty="0">
              <a:solidFill>
                <a:schemeClr val="accent1"/>
              </a:solidFill>
            </a:endParaRPr>
          </a:p>
        </p:txBody>
      </p:sp>
      <p:sp>
        <p:nvSpPr>
          <p:cNvPr id="5" name="Объект 2"/>
          <p:cNvSpPr txBox="1">
            <a:spLocks/>
          </p:cNvSpPr>
          <p:nvPr/>
        </p:nvSpPr>
        <p:spPr>
          <a:xfrm>
            <a:off x="568143" y="2759085"/>
            <a:ext cx="6085904" cy="2816106"/>
          </a:xfrm>
          <a:prstGeom prst="rect">
            <a:avLst/>
          </a:prstGeom>
        </p:spPr>
        <p:txBody>
          <a:bodyPr vert="horz" lIns="117281" tIns="58640" rIns="117281" bIns="5864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6" name="Объект 2"/>
          <p:cNvSpPr txBox="1">
            <a:spLocks/>
          </p:cNvSpPr>
          <p:nvPr/>
        </p:nvSpPr>
        <p:spPr>
          <a:xfrm>
            <a:off x="568142" y="2423976"/>
            <a:ext cx="5391527" cy="3151215"/>
          </a:xfrm>
          <a:prstGeom prst="rect">
            <a:avLst/>
          </a:prstGeom>
        </p:spPr>
        <p:txBody>
          <a:bodyPr vert="horz" lIns="117281" tIns="58640" rIns="117281" bIns="58640" rtlCol="0">
            <a:normAutofit/>
          </a:bodyPr>
          <a:lstStyle>
            <a:lvl1pPr marL="439804" indent="-439804" algn="l" defTabSz="1172809"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2908" indent="-366503" algn="l" defTabSz="1172809"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6012" indent="-293202" algn="l" defTabSz="1172809"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2417"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3882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25226"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11631"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8035"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4440" indent="-293202" algn="l" defTabSz="1172809" rtl="0" eaLnBrk="1" latinLnBrk="0" hangingPunct="1">
              <a:spcBef>
                <a:spcPct val="20000"/>
              </a:spcBef>
              <a:buFont typeface="Arial" pitchFamily="34" charset="0"/>
              <a:buChar char="•"/>
              <a:defRPr sz="2600" kern="1200">
                <a:solidFill>
                  <a:schemeClr val="tx1"/>
                </a:solidFill>
                <a:latin typeface="+mn-lt"/>
                <a:ea typeface="+mn-ea"/>
                <a:cs typeface="+mn-cs"/>
              </a:defRPr>
            </a:lvl9pPr>
          </a:lstStyle>
          <a:p>
            <a:pPr marL="0" indent="0">
              <a:buNone/>
            </a:pPr>
            <a:r>
              <a:rPr lang="ru-RU" sz="2800" dirty="0" smtClean="0"/>
              <a:t>1. </a:t>
            </a:r>
            <a:r>
              <a:rPr lang="en-GB" sz="2800" dirty="0" smtClean="0"/>
              <a:t>Video</a:t>
            </a:r>
            <a:endParaRPr lang="ru-RU" sz="2800" dirty="0" smtClean="0"/>
          </a:p>
          <a:p>
            <a:pPr marL="0" indent="0">
              <a:buNone/>
            </a:pPr>
            <a:endParaRPr lang="ru-RU" sz="2800" dirty="0" smtClean="0"/>
          </a:p>
          <a:p>
            <a:pPr marL="0" indent="0">
              <a:buNone/>
            </a:pPr>
            <a:r>
              <a:rPr lang="ru-RU" sz="2800" dirty="0" smtClean="0"/>
              <a:t>2. </a:t>
            </a:r>
            <a:r>
              <a:rPr lang="en-GB" sz="2800" dirty="0" smtClean="0"/>
              <a:t>Processing</a:t>
            </a:r>
            <a:endParaRPr lang="ru-RU" sz="2800" dirty="0" smtClean="0"/>
          </a:p>
          <a:p>
            <a:pPr marL="0" indent="0">
              <a:buNone/>
            </a:pPr>
            <a:endParaRPr lang="ru-RU" sz="2800" dirty="0" smtClean="0"/>
          </a:p>
          <a:p>
            <a:pPr marL="0" indent="0">
              <a:buNone/>
            </a:pPr>
            <a:r>
              <a:rPr lang="ru-RU" sz="2800" dirty="0" smtClean="0"/>
              <a:t>3. </a:t>
            </a:r>
            <a:r>
              <a:rPr lang="en-GB" sz="2800" dirty="0" smtClean="0"/>
              <a:t>Results</a:t>
            </a:r>
            <a:endParaRPr lang="en-US" sz="2800" dirty="0" smtClean="0"/>
          </a:p>
          <a:p>
            <a:pPr marL="0" indent="0">
              <a:buFont typeface="Arial" pitchFamily="34" charset="0"/>
              <a:buNone/>
            </a:pPr>
            <a:endParaRPr lang="en-US" dirty="0"/>
          </a:p>
        </p:txBody>
      </p:sp>
      <p:sp>
        <p:nvSpPr>
          <p:cNvPr id="7" name="Right Arrow 15"/>
          <p:cNvSpPr/>
          <p:nvPr/>
        </p:nvSpPr>
        <p:spPr>
          <a:xfrm rot="5400000">
            <a:off x="5673513" y="2594568"/>
            <a:ext cx="36923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875" y="1443891"/>
            <a:ext cx="1303615" cy="1158769"/>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205" y="1375204"/>
            <a:ext cx="1296144" cy="1296144"/>
          </a:xfrm>
          <a:prstGeom prst="rect">
            <a:avLst/>
          </a:prstGeom>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1399" y="5262807"/>
            <a:ext cx="1373469" cy="110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ight Arrow 15"/>
          <p:cNvSpPr/>
          <p:nvPr/>
        </p:nvSpPr>
        <p:spPr>
          <a:xfrm rot="5400000">
            <a:off x="5682420" y="4495372"/>
            <a:ext cx="36923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1399" y="3105092"/>
            <a:ext cx="1414878" cy="138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8721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7055" y="279725"/>
            <a:ext cx="9928031" cy="874444"/>
          </a:xfrm>
        </p:spPr>
        <p:txBody>
          <a:bodyPr>
            <a:normAutofit fontScale="90000"/>
          </a:bodyPr>
          <a:lstStyle/>
          <a:p>
            <a:pPr algn="l"/>
            <a:r>
              <a:rPr lang="en-GB" dirty="0" smtClean="0">
                <a:solidFill>
                  <a:schemeClr val="accent1"/>
                </a:solidFill>
              </a:rPr>
              <a:t>Hardware errors</a:t>
            </a:r>
            <a:endParaRPr lang="ru-RU" dirty="0">
              <a:solidFill>
                <a:schemeClr val="accent1"/>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06" y="1154168"/>
            <a:ext cx="2742100" cy="2952328"/>
          </a:xfrm>
          <a:prstGeom prst="rect">
            <a:avLst/>
          </a:prstGeom>
        </p:spPr>
      </p:pic>
      <p:sp>
        <p:nvSpPr>
          <p:cNvPr id="14" name="Right Arrow 15"/>
          <p:cNvSpPr/>
          <p:nvPr/>
        </p:nvSpPr>
        <p:spPr>
          <a:xfrm>
            <a:off x="3482422" y="5191900"/>
            <a:ext cx="56476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06" y="4542444"/>
            <a:ext cx="1950720" cy="1950720"/>
          </a:xfrm>
          <a:prstGeom prst="rect">
            <a:avLst/>
          </a:prstGeom>
        </p:spPr>
      </p:pic>
      <p:sp>
        <p:nvSpPr>
          <p:cNvPr id="17" name="Right Arrow 15"/>
          <p:cNvSpPr/>
          <p:nvPr/>
        </p:nvSpPr>
        <p:spPr>
          <a:xfrm>
            <a:off x="3531104" y="2304428"/>
            <a:ext cx="564769"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9884" y="4788427"/>
            <a:ext cx="2936850" cy="1750046"/>
          </a:xfrm>
          <a:prstGeom prst="rect">
            <a:avLst/>
          </a:prstGeom>
        </p:spPr>
      </p:pic>
      <p:pic>
        <p:nvPicPr>
          <p:cNvPr id="3" name="Рисунок 2"/>
          <p:cNvPicPr>
            <a:picLocks noChangeAspect="1"/>
          </p:cNvPicPr>
          <p:nvPr/>
        </p:nvPicPr>
        <p:blipFill>
          <a:blip r:embed="rId6"/>
          <a:stretch>
            <a:fillRect/>
          </a:stretch>
        </p:blipFill>
        <p:spPr>
          <a:xfrm>
            <a:off x="4333131" y="1097016"/>
            <a:ext cx="5033829" cy="3445428"/>
          </a:xfrm>
          <a:prstGeom prst="rect">
            <a:avLst/>
          </a:prstGeom>
        </p:spPr>
      </p:pic>
    </p:spTree>
    <p:extLst>
      <p:ext uri="{BB962C8B-B14F-4D97-AF65-F5344CB8AC3E}">
        <p14:creationId xmlns:p14="http://schemas.microsoft.com/office/powerpoint/2010/main" val="86288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GB" dirty="0" smtClean="0">
                <a:solidFill>
                  <a:schemeClr val="accent1"/>
                </a:solidFill>
              </a:rPr>
              <a:t>Setup errors</a:t>
            </a:r>
            <a:endParaRPr lang="ru-RU" dirty="0">
              <a:solidFill>
                <a:schemeClr val="accent1"/>
              </a:solidFill>
            </a:endParaRPr>
          </a:p>
        </p:txBody>
      </p:sp>
      <p:pic>
        <p:nvPicPr>
          <p:cNvPr id="3" name="Рисунок 2"/>
          <p:cNvPicPr>
            <a:picLocks noChangeAspect="1"/>
          </p:cNvPicPr>
          <p:nvPr/>
        </p:nvPicPr>
        <p:blipFill>
          <a:blip r:embed="rId3"/>
          <a:stretch>
            <a:fillRect/>
          </a:stretch>
        </p:blipFill>
        <p:spPr>
          <a:xfrm>
            <a:off x="567055" y="1443891"/>
            <a:ext cx="7442239" cy="2303550"/>
          </a:xfrm>
          <a:prstGeom prst="rect">
            <a:avLst/>
          </a:prstGeom>
        </p:spPr>
      </p:pic>
      <p:pic>
        <p:nvPicPr>
          <p:cNvPr id="4" name="Рисунок 3"/>
          <p:cNvPicPr>
            <a:picLocks noChangeAspect="1"/>
          </p:cNvPicPr>
          <p:nvPr/>
        </p:nvPicPr>
        <p:blipFill>
          <a:blip r:embed="rId4"/>
          <a:stretch>
            <a:fillRect/>
          </a:stretch>
        </p:blipFill>
        <p:spPr>
          <a:xfrm>
            <a:off x="2502198" y="2916436"/>
            <a:ext cx="8614441" cy="1213054"/>
          </a:xfrm>
          <a:prstGeom prst="rect">
            <a:avLst/>
          </a:prstGeom>
        </p:spPr>
      </p:pic>
      <p:pic>
        <p:nvPicPr>
          <p:cNvPr id="5" name="Рисунок 4"/>
          <p:cNvPicPr>
            <a:picLocks noChangeAspect="1"/>
          </p:cNvPicPr>
          <p:nvPr/>
        </p:nvPicPr>
        <p:blipFill>
          <a:blip r:embed="rId5"/>
          <a:stretch>
            <a:fillRect/>
          </a:stretch>
        </p:blipFill>
        <p:spPr>
          <a:xfrm>
            <a:off x="1638102" y="4129490"/>
            <a:ext cx="7686766" cy="2380418"/>
          </a:xfrm>
          <a:prstGeom prst="rect">
            <a:avLst/>
          </a:prstGeom>
        </p:spPr>
      </p:pic>
    </p:spTree>
    <p:extLst>
      <p:ext uri="{BB962C8B-B14F-4D97-AF65-F5344CB8AC3E}">
        <p14:creationId xmlns:p14="http://schemas.microsoft.com/office/powerpoint/2010/main" val="1296964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Place for camera</a:t>
            </a:r>
            <a:endParaRPr lang="ru-RU" dirty="0">
              <a:solidFill>
                <a:schemeClr val="accent1"/>
              </a:solidFill>
            </a:endParaRPr>
          </a:p>
        </p:txBody>
      </p:sp>
      <p:sp>
        <p:nvSpPr>
          <p:cNvPr id="5" name="Объект 2"/>
          <p:cNvSpPr txBox="1">
            <a:spLocks/>
          </p:cNvSpPr>
          <p:nvPr/>
        </p:nvSpPr>
        <p:spPr>
          <a:xfrm>
            <a:off x="567055" y="1438940"/>
            <a:ext cx="10206990" cy="5094038"/>
          </a:xfrm>
          <a:prstGeom prst="rect">
            <a:avLst/>
          </a:prstGeom>
        </p:spPr>
        <p:txBody>
          <a:bodyPr vert="horz" lIns="117281" tIns="58640" rIns="117281" bIns="5864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ru-RU"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198" y="1620292"/>
            <a:ext cx="6903695" cy="4106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855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567055" y="279724"/>
            <a:ext cx="10206990" cy="1164167"/>
          </a:xfrm>
        </p:spPr>
        <p:txBody>
          <a:bodyPr/>
          <a:lstStyle/>
          <a:p>
            <a:pPr algn="l"/>
            <a:r>
              <a:rPr lang="en-GB" dirty="0" smtClean="0">
                <a:solidFill>
                  <a:schemeClr val="accent1"/>
                </a:solidFill>
              </a:rPr>
              <a:t>Camera settings</a:t>
            </a:r>
            <a:endParaRPr lang="ru-RU" dirty="0">
              <a:solidFill>
                <a:schemeClr val="accent1"/>
              </a:solidFill>
            </a:endParaRPr>
          </a:p>
        </p:txBody>
      </p:sp>
      <p:pic>
        <p:nvPicPr>
          <p:cNvPr id="2" name="Рисунок 1"/>
          <p:cNvPicPr>
            <a:picLocks noChangeAspect="1"/>
          </p:cNvPicPr>
          <p:nvPr/>
        </p:nvPicPr>
        <p:blipFill>
          <a:blip r:embed="rId3"/>
          <a:stretch>
            <a:fillRect/>
          </a:stretch>
        </p:blipFill>
        <p:spPr>
          <a:xfrm>
            <a:off x="2646214" y="1443891"/>
            <a:ext cx="5976664" cy="4940509"/>
          </a:xfrm>
          <a:prstGeom prst="rect">
            <a:avLst/>
          </a:prstGeom>
        </p:spPr>
      </p:pic>
    </p:spTree>
    <p:extLst>
      <p:ext uri="{BB962C8B-B14F-4D97-AF65-F5344CB8AC3E}">
        <p14:creationId xmlns:p14="http://schemas.microsoft.com/office/powerpoint/2010/main" val="131466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00" y="1655296"/>
            <a:ext cx="9639300" cy="3022600"/>
          </a:xfrm>
          <a:prstGeom prst="rect">
            <a:avLst/>
          </a:prstGeom>
        </p:spPr>
      </p:pic>
      <p:sp>
        <p:nvSpPr>
          <p:cNvPr id="2" name="Заголовок 1"/>
          <p:cNvSpPr>
            <a:spLocks noGrp="1"/>
          </p:cNvSpPr>
          <p:nvPr>
            <p:ph type="title"/>
          </p:nvPr>
        </p:nvSpPr>
        <p:spPr/>
        <p:txBody>
          <a:bodyPr/>
          <a:lstStyle/>
          <a:p>
            <a:pPr algn="l"/>
            <a:r>
              <a:rPr lang="en-GB" dirty="0" smtClean="0">
                <a:solidFill>
                  <a:schemeClr val="accent1"/>
                </a:solidFill>
              </a:rPr>
              <a:t>Low quality of video</a:t>
            </a:r>
            <a:endParaRPr lang="ru-RU" dirty="0">
              <a:solidFill>
                <a:schemeClr val="accent1"/>
              </a:solidFill>
            </a:endParaRPr>
          </a:p>
        </p:txBody>
      </p:sp>
      <p:sp>
        <p:nvSpPr>
          <p:cNvPr id="8" name="Right Arrow 15"/>
          <p:cNvSpPr/>
          <p:nvPr/>
        </p:nvSpPr>
        <p:spPr>
          <a:xfrm>
            <a:off x="4880227" y="2840692"/>
            <a:ext cx="1563382"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198" y="5148684"/>
            <a:ext cx="1978633" cy="1272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ight Arrow 15"/>
          <p:cNvSpPr/>
          <p:nvPr/>
        </p:nvSpPr>
        <p:spPr>
          <a:xfrm>
            <a:off x="4880227" y="5459151"/>
            <a:ext cx="1563382" cy="6518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50"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6694" y="5022807"/>
            <a:ext cx="2151724" cy="1398619"/>
          </a:xfrm>
          <a:prstGeom prst="rect">
            <a:avLst/>
          </a:prstGeom>
        </p:spPr>
      </p:pic>
    </p:spTree>
    <p:extLst>
      <p:ext uri="{BB962C8B-B14F-4D97-AF65-F5344CB8AC3E}">
        <p14:creationId xmlns:p14="http://schemas.microsoft.com/office/powerpoint/2010/main" val="2655734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l"/>
            <a:r>
              <a:rPr lang="en-GB" dirty="0" smtClean="0">
                <a:solidFill>
                  <a:schemeClr val="accent1"/>
                </a:solidFill>
              </a:rPr>
              <a:t>User errors</a:t>
            </a:r>
            <a:endParaRPr lang="ru-RU" dirty="0">
              <a:solidFill>
                <a:schemeClr val="accent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8122" y="1476276"/>
            <a:ext cx="7704856" cy="4503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38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en-GB" dirty="0" smtClean="0">
                <a:solidFill>
                  <a:schemeClr val="accent1"/>
                </a:solidFill>
              </a:rPr>
              <a:t>Incorrect settings/</a:t>
            </a:r>
            <a:r>
              <a:rPr lang="en-GB" dirty="0" err="1" smtClean="0">
                <a:solidFill>
                  <a:schemeClr val="accent1"/>
                </a:solidFill>
              </a:rPr>
              <a:t>preset</a:t>
            </a:r>
            <a:endParaRPr lang="ru-RU" dirty="0">
              <a:solidFill>
                <a:schemeClr val="accent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06" y="1543050"/>
            <a:ext cx="5144639" cy="28855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p:cNvPicPr>
            <a:picLocks noChangeAspect="1"/>
          </p:cNvPicPr>
          <p:nvPr/>
        </p:nvPicPr>
        <p:blipFill>
          <a:blip r:embed="rId4"/>
          <a:stretch>
            <a:fillRect/>
          </a:stretch>
        </p:blipFill>
        <p:spPr>
          <a:xfrm>
            <a:off x="4121420" y="2130605"/>
            <a:ext cx="3594449" cy="4595998"/>
          </a:xfrm>
          <a:prstGeom prst="rect">
            <a:avLst/>
          </a:prstGeom>
        </p:spPr>
      </p:pic>
      <p:pic>
        <p:nvPicPr>
          <p:cNvPr id="4" name="Рисунок 3"/>
          <p:cNvPicPr>
            <a:picLocks noChangeAspect="1"/>
          </p:cNvPicPr>
          <p:nvPr/>
        </p:nvPicPr>
        <p:blipFill>
          <a:blip r:embed="rId5"/>
          <a:stretch>
            <a:fillRect/>
          </a:stretch>
        </p:blipFill>
        <p:spPr>
          <a:xfrm>
            <a:off x="7038702" y="3322226"/>
            <a:ext cx="2638511" cy="3395861"/>
          </a:xfrm>
          <a:prstGeom prst="rect">
            <a:avLst/>
          </a:prstGeom>
        </p:spPr>
      </p:pic>
    </p:spTree>
    <p:extLst>
      <p:ext uri="{BB962C8B-B14F-4D97-AF65-F5344CB8AC3E}">
        <p14:creationId xmlns:p14="http://schemas.microsoft.com/office/powerpoint/2010/main" val="387464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1745</Words>
  <Application>Microsoft Office PowerPoint</Application>
  <PresentationFormat>Произвольный</PresentationFormat>
  <Paragraphs>104</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Times New Roman</vt:lpstr>
      <vt:lpstr>Тема Office</vt:lpstr>
      <vt:lpstr>Презентация PowerPoint</vt:lpstr>
      <vt:lpstr>3 steps to result </vt:lpstr>
      <vt:lpstr>Hardware errors</vt:lpstr>
      <vt:lpstr>Setup errors</vt:lpstr>
      <vt:lpstr>Place for camera</vt:lpstr>
      <vt:lpstr>Camera settings</vt:lpstr>
      <vt:lpstr>Low quality of video</vt:lpstr>
      <vt:lpstr>User errors</vt:lpstr>
      <vt:lpstr>Incorrect settings/preset</vt:lpstr>
      <vt:lpstr>Integration errors</vt:lpstr>
      <vt:lpstr>Conclusion</vt:lpstr>
      <vt:lpstr>Thank you for attention!</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Vibra_M software development description and application</dc:title>
  <dc:subject>vibrainage technology</dc:subject>
  <dc:creator>Sergey Didenko, Valery Akimov</dc:creator>
  <cp:keywords>vibraimage, android, mobile phones</cp:keywords>
  <cp:lastModifiedBy>Sergei</cp:lastModifiedBy>
  <cp:revision>92</cp:revision>
  <dcterms:created xsi:type="dcterms:W3CDTF">2018-06-18T11:25:40Z</dcterms:created>
  <dcterms:modified xsi:type="dcterms:W3CDTF">2019-06-26T10:07:45Z</dcterms:modified>
  <cp:category>biometrics</cp:category>
</cp:coreProperties>
</file>