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0"/>
  </p:notesMasterIdLst>
  <p:handoutMasterIdLst>
    <p:handoutMasterId r:id="rId21"/>
  </p:handoutMasterIdLst>
  <p:sldIdLst>
    <p:sldId id="257" r:id="rId2"/>
    <p:sldId id="258" r:id="rId3"/>
    <p:sldId id="304" r:id="rId4"/>
    <p:sldId id="315" r:id="rId5"/>
    <p:sldId id="331" r:id="rId6"/>
    <p:sldId id="332" r:id="rId7"/>
    <p:sldId id="322" r:id="rId8"/>
    <p:sldId id="323" r:id="rId9"/>
    <p:sldId id="325" r:id="rId10"/>
    <p:sldId id="326" r:id="rId11"/>
    <p:sldId id="327" r:id="rId12"/>
    <p:sldId id="330" r:id="rId13"/>
    <p:sldId id="335" r:id="rId14"/>
    <p:sldId id="333" r:id="rId15"/>
    <p:sldId id="336" r:id="rId16"/>
    <p:sldId id="328" r:id="rId17"/>
    <p:sldId id="329" r:id="rId18"/>
    <p:sldId id="273" r:id="rId19"/>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4" autoAdjust="0"/>
    <p:restoredTop sz="78247" autoAdjust="0"/>
  </p:normalViewPr>
  <p:slideViewPr>
    <p:cSldViewPr snapToGrid="0">
      <p:cViewPr varScale="1">
        <p:scale>
          <a:sx n="95" d="100"/>
          <a:sy n="95" d="100"/>
        </p:scale>
        <p:origin x="-2400"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0900C44-C73E-41D5-830E-C00DA89EC4BE}" type="slidenum">
              <a:rPr lang="ru-RU" altLang="ru-RU"/>
              <a:pPr>
                <a:defRPr/>
              </a:pPr>
              <a:t>‹#›</a:t>
            </a:fld>
            <a:endParaRPr lang="ru-RU" altLang="ru-RU"/>
          </a:p>
        </p:txBody>
      </p:sp>
    </p:spTree>
    <p:extLst>
      <p:ext uri="{BB962C8B-B14F-4D97-AF65-F5344CB8AC3E}">
        <p14:creationId xmlns:p14="http://schemas.microsoft.com/office/powerpoint/2010/main" val="1380083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E02D6D8-4A77-4E12-96E2-9C73204BC30A}" type="slidenum">
              <a:rPr lang="ru-RU" altLang="ru-RU"/>
              <a:pPr>
                <a:defRPr/>
              </a:pPr>
              <a:t>‹#›</a:t>
            </a:fld>
            <a:endParaRPr lang="ru-RU" altLang="ru-RU"/>
          </a:p>
        </p:txBody>
      </p:sp>
    </p:spTree>
    <p:extLst>
      <p:ext uri="{BB962C8B-B14F-4D97-AF65-F5344CB8AC3E}">
        <p14:creationId xmlns:p14="http://schemas.microsoft.com/office/powerpoint/2010/main" val="2554103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Dear Colleagues. I am pleased to present you the second part of research of students multiple intelligence in LETI University.</a:t>
            </a:r>
            <a:r>
              <a:rPr lang="en-US" altLang="en-US" baseline="0" dirty="0" smtClean="0">
                <a:latin typeface="Arial" panose="020B0604020202020204" pitchFamily="34" charset="0"/>
              </a:rPr>
              <a:t> The main aim of this research was </a:t>
            </a:r>
            <a:r>
              <a:rPr lang="en-US" sz="1200" kern="1200" dirty="0" smtClean="0">
                <a:solidFill>
                  <a:schemeClr val="tx1"/>
                </a:solidFill>
                <a:effectLst/>
                <a:latin typeface="Arial" charset="0"/>
                <a:ea typeface="+mn-ea"/>
                <a:cs typeface="+mn-cs"/>
              </a:rPr>
              <a:t>to check how could manipulative behavior with hidden motivation to miss classes influence to the results of MI testing.</a:t>
            </a:r>
            <a:endParaRPr lang="en-US" altLang="ru-RU" dirty="0" smtClean="0">
              <a:latin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6C9BDD-1D91-41A1-B013-F718BA413959}" type="slidenum">
              <a:rPr lang="ru-RU" altLang="ru-RU" smtClean="0"/>
              <a:pPr/>
              <a:t>1</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According to the results of group 2 testing, logical-mathematical MI type is on the third place, whereas Ascetic-Sacrificial is the first and Bodily-Kinesthetic is the second. These results are in correlation with the first exams results. Logical-Mathematical MI type of student from group 2 goes to the second place. Ascetic-Sacrificial like mostly is the first placed, the third is Interpersonal. It seems, that student with the middle progress have a really good potential. The same trend is in 2017’s tests: Logical-Mathematical MI type is the second by USE results and on the first place by first</a:t>
            </a:r>
            <a:r>
              <a:rPr lang="en-US" sz="1200" kern="1200" baseline="0" dirty="0" smtClean="0">
                <a:solidFill>
                  <a:schemeClr val="tx1"/>
                </a:solidFill>
                <a:effectLst/>
                <a:latin typeface="Arial" charset="0"/>
                <a:ea typeface="+mn-ea"/>
                <a:cs typeface="+mn-cs"/>
              </a:rPr>
              <a:t> exams</a:t>
            </a:r>
            <a:r>
              <a:rPr lang="en-US" sz="1200" kern="1200" dirty="0" smtClean="0">
                <a:solidFill>
                  <a:schemeClr val="tx1"/>
                </a:solidFill>
                <a:effectLst/>
                <a:latin typeface="Arial" charset="0"/>
                <a:ea typeface="+mn-ea"/>
                <a:cs typeface="+mn-cs"/>
              </a:rPr>
              <a:t> results. Thus, students with middle progress had not hidden motivation to miss classes, comparative with the first</a:t>
            </a:r>
            <a:r>
              <a:rPr lang="en-US" sz="1200" kern="1200" baseline="0" dirty="0" smtClean="0">
                <a:solidFill>
                  <a:schemeClr val="tx1"/>
                </a:solidFill>
                <a:effectLst/>
                <a:latin typeface="Arial" charset="0"/>
                <a:ea typeface="+mn-ea"/>
                <a:cs typeface="+mn-cs"/>
              </a:rPr>
              <a:t> group students</a:t>
            </a:r>
            <a:r>
              <a:rPr lang="en-US" sz="1200" kern="1200" dirty="0" smtClean="0">
                <a:solidFill>
                  <a:schemeClr val="tx1"/>
                </a:solidFill>
                <a:effectLst/>
                <a:latin typeface="Arial" charset="0"/>
                <a:ea typeface="+mn-ea"/>
                <a:cs typeface="+mn-cs"/>
              </a:rPr>
              <a:t>.</a:t>
            </a:r>
            <a:endParaRPr lang="ru-RU" sz="1200" kern="1200" dirty="0" smtClean="0">
              <a:solidFill>
                <a:schemeClr val="tx1"/>
              </a:solidFill>
              <a:effectLst/>
              <a:latin typeface="Arial" charset="0"/>
              <a:ea typeface="+mn-ea"/>
              <a:cs typeface="+mn-cs"/>
            </a:endParaRPr>
          </a:p>
          <a:p>
            <a:endParaRPr lang="en-US" altLang="en-US" dirty="0"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927C81-5542-47B8-B116-2A7CEE1341CB}" type="slidenum">
              <a:rPr lang="ru-RU" altLang="ru-RU" smtClean="0"/>
              <a:pPr/>
              <a:t>10</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On the first place of MI types in group 3 students with the highest progress is Logical-Mathematical, the second is Ascetic-Sacrificial, then is Interpersonal. After first exams, MI types disposition changed: the first became Ascetic-Sacrificial, the second – Visual-Spatial, then Logical-Mathematical. In 2017 Logical-Mathematical MI type was the third and by USE results, and by the results of first exams. This results gives a possibility to suggest, that group 3 in 2018 are weaker by their potential that students from group 3 in 2017. The most obvious suggestion is that the most successful student had not tested, because they prefer to visit classes.</a:t>
            </a:r>
            <a:endParaRPr lang="en-US" altLang="en-US" dirty="0"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927C81-5542-47B8-B116-2A7CEE1341CB}" type="slidenum">
              <a:rPr lang="ru-RU" altLang="ru-RU" smtClean="0"/>
              <a:pPr/>
              <a:t>11</a:t>
            </a:fld>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results of 2017’s research doesn’t illustrated</a:t>
            </a:r>
            <a:r>
              <a:rPr lang="en-US" altLang="en-US" baseline="0" dirty="0" smtClean="0">
                <a:latin typeface="Arial" panose="020B0604020202020204" pitchFamily="34" charset="0"/>
              </a:rPr>
              <a:t> the correlation between USE results and the results of the first exams. The Pearson correlation coefficient in 2017 was only 0,28. In 2018 this coefficient goes up to 0,55. It could be explained with the differences of university entrance’s rules. In 2018 the passing score of USE to enter the University was much lower.</a:t>
            </a:r>
            <a:endParaRPr lang="en-US" altLang="en-US" dirty="0"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927C81-5542-47B8-B116-2A7CEE1341CB}" type="slidenum">
              <a:rPr lang="ru-RU" altLang="ru-RU" smtClean="0"/>
              <a:pPr/>
              <a:t>12</a:t>
            </a:fld>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When the results of the contract</a:t>
            </a:r>
            <a:r>
              <a:rPr lang="en-US" altLang="en-US" baseline="0" dirty="0" smtClean="0">
                <a:latin typeface="Arial" panose="020B0604020202020204" pitchFamily="34" charset="0"/>
              </a:rPr>
              <a:t> students (with low level USE results) in 2018 were deleted from the division, correlation decreased to 0,25. This value is very close to 2017, when it was necessary to have high score of the USE to start studying.</a:t>
            </a:r>
            <a:endParaRPr lang="en-US" altLang="en-US" dirty="0"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927C81-5542-47B8-B116-2A7CEE1341CB}" type="slidenum">
              <a:rPr lang="ru-RU" altLang="ru-RU" smtClean="0"/>
              <a:pPr/>
              <a:t>13</a:t>
            </a:fld>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Another interesting results matching is comparison of students who are studying for free and who are the winners of the different Olympiads in 2017 and 2018. The</a:t>
            </a:r>
            <a:r>
              <a:rPr lang="en-US" altLang="en-US" baseline="0" dirty="0" smtClean="0">
                <a:latin typeface="Arial" panose="020B0604020202020204" pitchFamily="34" charset="0"/>
              </a:rPr>
              <a:t> PCC between USE results and the results of the first exams is the lowest – 0,16 and 0,11.</a:t>
            </a:r>
            <a:endParaRPr lang="en-US" altLang="en-US" dirty="0"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927C81-5542-47B8-B116-2A7CEE1341CB}" type="slidenum">
              <a:rPr lang="ru-RU" altLang="ru-RU" smtClean="0"/>
              <a:pPr/>
              <a:t>14</a:t>
            </a:fld>
            <a:endParaRPr lang="ru-RU" altLang="ru-RU"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Here you can see dependence of the USE and the first exams results</a:t>
            </a:r>
            <a:r>
              <a:rPr lang="en-US" altLang="en-US" baseline="0" dirty="0" smtClean="0">
                <a:latin typeface="Arial" panose="020B0604020202020204" pitchFamily="34" charset="0"/>
              </a:rPr>
              <a:t> to PCC. From the first graph the higher USE results does not give the same high results of the first exams in University. So the PCC is low – only 0,145. The highest PCC is for students who were enter the University with the lowest USE score.</a:t>
            </a:r>
          </a:p>
          <a:p>
            <a:r>
              <a:rPr lang="en-US" altLang="en-US" baseline="0" dirty="0" smtClean="0">
                <a:latin typeface="Arial" panose="020B0604020202020204" pitchFamily="34" charset="0"/>
              </a:rPr>
              <a:t>The second grand demonstrate that the best first exams result was showed by student with the lowest USE score.</a:t>
            </a:r>
            <a:endParaRPr lang="en-US" altLang="en-US" dirty="0"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927C81-5542-47B8-B116-2A7CEE1341CB}" type="slidenum">
              <a:rPr lang="ru-RU" altLang="ru-RU" smtClean="0"/>
              <a:pPr/>
              <a:t>15</a:t>
            </a:fld>
            <a:endParaRPr lang="ru-RU" altLang="ru-R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As we always focused</a:t>
            </a:r>
            <a:r>
              <a:rPr lang="en-US" altLang="en-US" baseline="0" dirty="0" smtClean="0">
                <a:latin typeface="Arial" panose="020B0604020202020204" pitchFamily="34" charset="0"/>
              </a:rPr>
              <a:t> on logical-mathematical MI type, lets match the percentage of its type in different years. But the expectation that this MI type is the most important to forecast students progress wasn’t confirm.</a:t>
            </a:r>
            <a:endParaRPr lang="en-US" altLang="en-US" dirty="0"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927C81-5542-47B8-B116-2A7CEE1341CB}" type="slidenum">
              <a:rPr lang="ru-RU" altLang="ru-RU" smtClean="0"/>
              <a:pPr/>
              <a:t>16</a:t>
            </a:fld>
            <a:endParaRPr lang="ru-RU" altLang="ru-R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At</a:t>
            </a:r>
            <a:r>
              <a:rPr lang="en-US" altLang="en-US" baseline="0" dirty="0" smtClean="0">
                <a:latin typeface="Arial" panose="020B0604020202020204" pitchFamily="34" charset="0"/>
              </a:rPr>
              <a:t> the end, I want to make some results of the research. The main aim was reached – and we can confirm that hidden motivation of tested person could influence to the results. </a:t>
            </a:r>
            <a:endParaRPr lang="en-US" altLang="en-US" baseline="0" dirty="0" smtClean="0">
              <a:latin typeface="Arial" panose="020B0604020202020204" pitchFamily="34" charset="0"/>
            </a:endParaRP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Other </a:t>
            </a:r>
            <a:r>
              <a:rPr lang="en-US" altLang="en-US" baseline="0" dirty="0" smtClean="0">
                <a:latin typeface="Arial" panose="020B0604020202020204" pitchFamily="34" charset="0"/>
              </a:rPr>
              <a:t>result is that </a:t>
            </a:r>
            <a:r>
              <a:rPr lang="en-US" altLang="en-US" baseline="0" dirty="0" smtClean="0">
                <a:latin typeface="Arial" panose="020B0604020202020204" pitchFamily="34" charset="0"/>
              </a:rPr>
              <a:t>researches in 2017 and 2018 showed  that high score of USE doesn’t guarantee any success at University education. It is more predictively to estimate MI type of the person to  make a forecast about its future education success.</a:t>
            </a:r>
          </a:p>
          <a:p>
            <a:r>
              <a:rPr lang="en-US" altLang="en-US" baseline="0" dirty="0" smtClean="0">
                <a:latin typeface="Arial" panose="020B0604020202020204" pitchFamily="34" charset="0"/>
              </a:rPr>
              <a:t>Other thesis of the researches is that it</a:t>
            </a:r>
            <a:r>
              <a:rPr lang="en-US" sz="1200" kern="1200" dirty="0" smtClean="0">
                <a:solidFill>
                  <a:schemeClr val="accent2"/>
                </a:solidFill>
                <a:latin typeface="Arial" charset="0"/>
                <a:ea typeface="+mn-ea"/>
                <a:cs typeface="+mn-cs"/>
              </a:rPr>
              <a:t> </a:t>
            </a:r>
            <a:r>
              <a:rPr lang="en-US" sz="1200" kern="1200" dirty="0" smtClean="0">
                <a:solidFill>
                  <a:schemeClr val="accent2"/>
                </a:solidFill>
                <a:latin typeface="Arial" charset="0"/>
                <a:ea typeface="+mn-ea"/>
                <a:cs typeface="+mn-cs"/>
              </a:rPr>
              <a:t>is impossible to make a conclusion of abilities to technical or </a:t>
            </a:r>
            <a:r>
              <a:rPr lang="en-US" sz="1200" kern="1200" dirty="0" smtClean="0">
                <a:solidFill>
                  <a:schemeClr val="accent2"/>
                </a:solidFill>
                <a:latin typeface="Arial" charset="0"/>
                <a:ea typeface="+mn-ea"/>
                <a:cs typeface="+mn-cs"/>
              </a:rPr>
              <a:t>social </a:t>
            </a:r>
            <a:r>
              <a:rPr lang="en-US" sz="1200" kern="1200" dirty="0" smtClean="0">
                <a:solidFill>
                  <a:schemeClr val="accent2"/>
                </a:solidFill>
                <a:latin typeface="Arial" charset="0"/>
                <a:ea typeface="+mn-ea"/>
                <a:cs typeface="+mn-cs"/>
              </a:rPr>
              <a:t>sciences only on high percentage of one MI type. So the MI profile shows the interest to the chosen </a:t>
            </a:r>
            <a:r>
              <a:rPr lang="en-US" sz="1200" kern="1200" dirty="0" smtClean="0">
                <a:solidFill>
                  <a:schemeClr val="accent2"/>
                </a:solidFill>
                <a:latin typeface="Arial" charset="0"/>
                <a:ea typeface="+mn-ea"/>
                <a:cs typeface="+mn-cs"/>
              </a:rPr>
              <a:t>specialty</a:t>
            </a:r>
            <a:r>
              <a:rPr lang="en-US" sz="1200" kern="1200" dirty="0" smtClean="0">
                <a:solidFill>
                  <a:schemeClr val="accent2"/>
                </a:solidFill>
                <a:latin typeface="Arial" charset="0"/>
                <a:ea typeface="+mn-ea"/>
                <a:cs typeface="+mn-cs"/>
              </a:rPr>
              <a:t>. But, unfortunately, the most successful student weren’t tested, because they prefer to visit classes. </a:t>
            </a:r>
          </a:p>
          <a:p>
            <a:pPr algn="just"/>
            <a:endParaRPr lang="en-US" altLang="en-US" dirty="0"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927C81-5542-47B8-B116-2A7CEE1341CB}" type="slidenum">
              <a:rPr lang="ru-RU" altLang="ru-RU" smtClean="0"/>
              <a:pPr/>
              <a:t>17</a:t>
            </a:fld>
            <a:endParaRPr lang="ru-RU" altLang="ru-R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 thank all colleagues for your attention. I am sure that vibraimage technology will make life more safer, lasting and happy! Please, ask your questions, I will answer on it.</a:t>
            </a:r>
          </a:p>
          <a:p>
            <a:r>
              <a:rPr lang="en-US" altLang="en-US" smtClean="0">
                <a:latin typeface="Arial" panose="020B0604020202020204" pitchFamily="34" charset="0"/>
              </a:rPr>
              <a:t> </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FD6E51-2606-4165-AF1C-8939B7B2D50B}" type="slidenum">
              <a:rPr lang="ru-RU" altLang="ru-RU" smtClean="0"/>
              <a:pPr/>
              <a:t>18</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To reach this aim in 2018 year were tested 84 first-year students of </a:t>
            </a:r>
            <a:r>
              <a:rPr lang="en-US" sz="1200" dirty="0" smtClean="0">
                <a:solidFill>
                  <a:schemeClr val="accent6"/>
                </a:solidFill>
              </a:rPr>
              <a:t>the Faculty of Physics and Technology LETI</a:t>
            </a:r>
            <a:r>
              <a:rPr lang="en-US" sz="1200" dirty="0" smtClean="0">
                <a:solidFill>
                  <a:schemeClr val="tx1"/>
                </a:solidFill>
                <a:latin typeface="Arial" panose="020B0604020202020204" pitchFamily="34" charset="0"/>
              </a:rPr>
              <a:t>.</a:t>
            </a:r>
            <a:endParaRPr lang="en-US" sz="1200" dirty="0" smtClean="0">
              <a:solidFill>
                <a:schemeClr val="accent6"/>
              </a:solidFill>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54782F-3B8C-42C5-911E-E1CB5740BAAD}" type="slidenum">
              <a:rPr lang="ru-RU" altLang="ru-RU" smtClean="0"/>
              <a:pPr/>
              <a:t>2</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In comparison with 2017’s research, the research in 2018 had 1 main difference. </a:t>
            </a:r>
            <a:r>
              <a:rPr lang="en-US" sz="1200" kern="1200" dirty="0" smtClean="0">
                <a:solidFill>
                  <a:schemeClr val="tx1"/>
                </a:solidFill>
                <a:effectLst/>
                <a:latin typeface="Arial" charset="0"/>
                <a:ea typeface="+mn-ea"/>
                <a:cs typeface="+mn-cs"/>
              </a:rPr>
              <a:t>Standard pre-test briefing was expand by information that pass the test could “person, who wants to do it”. So the concept “all students” was replaced by “students, who wants” to miss institution lessons.</a:t>
            </a:r>
            <a:endParaRPr lang="en-US" altLang="en-US" dirty="0" smtClean="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763B89-F64A-4EC6-8DB8-A40C430C845D}" type="slidenum">
              <a:rPr lang="ru-RU" altLang="ru-RU" smtClean="0"/>
              <a:pPr/>
              <a:t>3</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Matching of common MI profiles in 2017 and 2018 demonstrated differences is the rate of leading MI’s type. Logical-mathematical type in 2017 was the first over the Natural and Ascetic-Sacrificial MI types. But in 2018 Logical-Mathematical MI types is only on third place. At the same time, Ascetic-Sacrificial and Interpersonal are on the first and second places. It’s interesting, there are two same values in the percentage of Logical-Mathematical MI types in two independent selections for two years, but its found differences in the profile’s structure. This fact correlates with the hypotheses about impossibility to make a conclusion of abilities to technical or humanitarian sciences only on high percentage of one MI type.</a:t>
            </a:r>
            <a:endParaRPr lang="en-US" altLang="en-US" dirty="0" smtClean="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729670-CC5B-4B95-8203-8CB7D1A0BC3E}" type="slidenum">
              <a:rPr lang="ru-RU" altLang="ru-RU" smtClean="0"/>
              <a:pPr/>
              <a:t>4</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Common profile of Conscious</a:t>
            </a:r>
            <a:r>
              <a:rPr lang="en-US" altLang="en-US" baseline="0" dirty="0" smtClean="0">
                <a:latin typeface="Arial" panose="020B0604020202020204" pitchFamily="34" charset="0"/>
              </a:rPr>
              <a:t> reactions in 2017 and 2018 are rather different. The LM MI type moves from the first to the third place. It shows that conscious opinion of students abilities changed. In 2018 year the interpersonal MI type is higher than Intrapersonal, what is typically for humanitarian profile. It confirms by values of logical-mathematical and visual-spatial types, which are lower than in 2017.</a:t>
            </a:r>
            <a:endParaRPr lang="en-US" altLang="en-US" dirty="0" smtClean="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729670-CC5B-4B95-8203-8CB7D1A0BC3E}" type="slidenum">
              <a:rPr lang="ru-RU" altLang="ru-RU" smtClean="0"/>
              <a:pPr/>
              <a:t>5</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latin typeface="Arial" panose="020B0604020202020204" pitchFamily="34" charset="0"/>
              </a:rPr>
              <a:t>The difference between conscious and unconscious reactions with transition to the negative values illustrates the high individual significance of MI type. The range between minus 20 and 20 is coincidence of desired and valid. When the value is lower than minus 20, it means that this MI type is very significant with the unconscious reaction. The value higher than 20 is significant for conscious </a:t>
            </a:r>
            <a:r>
              <a:rPr lang="en-US" altLang="en-US" baseline="0" smtClean="0">
                <a:latin typeface="Arial" panose="020B0604020202020204" pitchFamily="34" charset="0"/>
              </a:rPr>
              <a:t>reaction</a:t>
            </a:r>
            <a:r>
              <a:rPr lang="en-US" altLang="en-US" baseline="0" smtClean="0">
                <a:latin typeface="Arial" panose="020B0604020202020204" pitchFamily="34" charset="0"/>
              </a:rPr>
              <a:t>.</a:t>
            </a:r>
            <a:endParaRPr lang="en-US" altLang="en-US" dirty="0" smtClean="0">
              <a:latin typeface="Arial" panose="020B0604020202020204" pitchFamily="34" charset="0"/>
            </a:endParaRPr>
          </a:p>
          <a:p>
            <a:r>
              <a:rPr lang="en-US" altLang="en-US" dirty="0" smtClean="0">
                <a:latin typeface="Arial" panose="020B0604020202020204" pitchFamily="34" charset="0"/>
              </a:rPr>
              <a:t>Negatives</a:t>
            </a:r>
            <a:r>
              <a:rPr lang="en-US" altLang="en-US" baseline="0" dirty="0" smtClean="0">
                <a:latin typeface="Arial" panose="020B0604020202020204" pitchFamily="34" charset="0"/>
              </a:rPr>
              <a:t> values in 2018 shows that students are less satisfied about their personal successes. Verbal-linguistic MI type is the lowest in 17 and 18 both. It illustrates the typical difficulties of technic profile students. The high level of Interpersonal and Ascetic-sacrificial types shows that the common MI profile in 2018 is more </a:t>
            </a:r>
            <a:r>
              <a:rPr lang="en-US" altLang="en-US" baseline="0" dirty="0" smtClean="0">
                <a:latin typeface="Arial" panose="020B0604020202020204" pitchFamily="34" charset="0"/>
              </a:rPr>
              <a:t>social </a:t>
            </a:r>
            <a:r>
              <a:rPr lang="en-US" altLang="en-US" baseline="0" dirty="0" smtClean="0">
                <a:latin typeface="Arial" panose="020B0604020202020204" pitchFamily="34" charset="0"/>
              </a:rPr>
              <a:t>then in 2017</a:t>
            </a:r>
            <a:r>
              <a:rPr lang="en-US" altLang="en-US" baseline="0" dirty="0" smtClean="0">
                <a:latin typeface="Arial" panose="020B0604020202020204" pitchFamily="34" charset="0"/>
              </a:rPr>
              <a:t>.</a:t>
            </a:r>
          </a:p>
          <a:p>
            <a:r>
              <a:rPr lang="en-US" altLang="en-US" baseline="0" dirty="0" smtClean="0">
                <a:latin typeface="Arial" panose="020B0604020202020204" pitchFamily="34" charset="0"/>
              </a:rPr>
              <a:t>There were changed stimulus – the pictures and questions - of the Natural MI type to decrease social desirability of the answers. So the level of the natural MI type in 2018 is lower that in 2017.</a:t>
            </a:r>
            <a:endParaRPr lang="ru-RU" altLang="en-US" baseline="0" dirty="0" smtClean="0">
              <a:latin typeface="Arial" panose="020B0604020202020204" pitchFamily="34" charset="0"/>
            </a:endParaRPr>
          </a:p>
          <a:p>
            <a:r>
              <a:rPr lang="en-US" altLang="en-US" baseline="0" dirty="0" smtClean="0">
                <a:latin typeface="Arial" panose="020B0604020202020204" pitchFamily="34" charset="0"/>
              </a:rPr>
              <a:t>It can be added that first-year students consciously decreases some of their abilities – for example Existential-Theoretical and Verbal-linguistic. But unconsciously its abilities are developed rather well – more that students are thinking about them by themselves.</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729670-CC5B-4B95-8203-8CB7D1A0BC3E}" type="slidenum">
              <a:rPr lang="ru-RU" altLang="ru-RU" smtClean="0"/>
              <a:pPr/>
              <a:t>6</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Moreover, matching results of tests in 2017 and 2018 illustrated increasing of social profile over technical ones from 48 % to 54 %. We think, it gives a confirmation of theory of impossibility to make a conclusion of abilities to technical or social profile basing on raw data of Logical-Mathematical MI type percentage.</a:t>
            </a:r>
            <a:endParaRPr lang="en-US" altLang="en-US" dirty="0" smtClean="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73ACCD-2615-4D91-A9A2-387F110F573D}" type="slidenum">
              <a:rPr lang="ru-RU" altLang="ru-RU" smtClean="0"/>
              <a:pPr/>
              <a:t>7</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84 students, who has been tested by </a:t>
            </a:r>
            <a:r>
              <a:rPr lang="en-US" sz="1200" kern="1200" dirty="0" err="1" smtClean="0">
                <a:solidFill>
                  <a:schemeClr val="tx1"/>
                </a:solidFill>
                <a:effectLst/>
                <a:latin typeface="Arial" charset="0"/>
                <a:ea typeface="+mn-ea"/>
                <a:cs typeface="+mn-cs"/>
              </a:rPr>
              <a:t>VibraMI</a:t>
            </a:r>
            <a:r>
              <a:rPr lang="en-US" sz="1200" kern="1200" dirty="0" smtClean="0">
                <a:solidFill>
                  <a:schemeClr val="tx1"/>
                </a:solidFill>
                <a:effectLst/>
                <a:latin typeface="Arial" charset="0"/>
                <a:ea typeface="+mn-ea"/>
                <a:cs typeface="+mn-cs"/>
              </a:rPr>
              <a:t>, were divided into 3 groups, basing on Unified state exam – the exam that every person should pass in the end of school education and first exams results after the first semester in the University like in 2017. Summary results of USE were the measurement of progress’s estimation. Students were divided into 3 groups. In addition, based on first exams results students were divided into 3 more groups, depending on passing 4 exams. The first group contained students with the least progress. The second group contained students with average rating from 3 to 4. Student with average rating over 4 were in the third group.</a:t>
            </a:r>
            <a:endParaRPr lang="en-US" altLang="en-US" dirty="0"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927C81-5542-47B8-B116-2A7CEE1341CB}" type="slidenum">
              <a:rPr lang="ru-RU" altLang="ru-RU" smtClean="0"/>
              <a:pPr/>
              <a:t>8</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Analysis of USE results in group 1 – students with the least progress, illustrated the dominance of interpersonal MI type. Second and following places are Bodily-Kinesthetic and Ascetic-Sacrificial. Logical-Mathematical MI type is on the 6-th place in the group of the least USE results. Matching USE results with first exams results, another disposition of MI types was found: Interpersonal, Ascetic-Sacrificial and Visual-Spatial are the first. Logical-Mathematical MI type is on the 7-th place.  In 2017 it was 5-th place with 58,4 percentage. On the one hand, in matching USE and first exams result, Logical-Mathematical goes from 6-th to 7-th place in the MI types hierarchy, but on the other hand, differences in its rating is rather large – 56.1 % and 47 %. Comparison of group 1 results in 2017 and 2018 by rating of Logical-Mathematical MI type descending from 58.4 % in 2017 year to 47 % in</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2018 year. These results confirm the fact, that tested persons had hidden motivation to miss the classes and weakest students were tested.</a:t>
            </a:r>
            <a:endParaRPr lang="en-US" altLang="en-US" dirty="0"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927C81-5542-47B8-B116-2A7CEE1341CB}" type="slidenum">
              <a:rPr lang="ru-RU" altLang="ru-RU" smtClean="0"/>
              <a:pPr/>
              <a:t>9</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DB0F17C-C53C-4A6B-A570-A37D886EA15A}" type="slidenum">
              <a:rPr lang="ru-RU" altLang="ru-RU"/>
              <a:pPr>
                <a:defRPr/>
              </a:pPr>
              <a:t>‹#›</a:t>
            </a:fld>
            <a:endParaRPr lang="ru-RU" altLang="ru-RU"/>
          </a:p>
        </p:txBody>
      </p:sp>
    </p:spTree>
    <p:extLst>
      <p:ext uri="{BB962C8B-B14F-4D97-AF65-F5344CB8AC3E}">
        <p14:creationId xmlns:p14="http://schemas.microsoft.com/office/powerpoint/2010/main" val="191957775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02FF979-C615-49ED-9123-123F8F8F1CF3}" type="slidenum">
              <a:rPr lang="ru-RU" altLang="ru-RU"/>
              <a:pPr>
                <a:defRPr/>
              </a:pPr>
              <a:t>‹#›</a:t>
            </a:fld>
            <a:endParaRPr lang="ru-RU" altLang="ru-RU"/>
          </a:p>
        </p:txBody>
      </p:sp>
    </p:spTree>
    <p:extLst>
      <p:ext uri="{BB962C8B-B14F-4D97-AF65-F5344CB8AC3E}">
        <p14:creationId xmlns:p14="http://schemas.microsoft.com/office/powerpoint/2010/main" val="145571416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3643F50-F479-4367-B82E-3967E770EBD0}" type="slidenum">
              <a:rPr lang="ru-RU" altLang="ru-RU"/>
              <a:pPr>
                <a:defRPr/>
              </a:pPr>
              <a:t>‹#›</a:t>
            </a:fld>
            <a:endParaRPr lang="ru-RU" altLang="ru-RU"/>
          </a:p>
        </p:txBody>
      </p:sp>
    </p:spTree>
    <p:extLst>
      <p:ext uri="{BB962C8B-B14F-4D97-AF65-F5344CB8AC3E}">
        <p14:creationId xmlns:p14="http://schemas.microsoft.com/office/powerpoint/2010/main" val="24300367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307C040-9CDB-441E-B7C6-8F7B7E5F25C6}" type="slidenum">
              <a:rPr lang="ru-RU" altLang="ru-RU"/>
              <a:pPr>
                <a:defRPr/>
              </a:pPr>
              <a:t>‹#›</a:t>
            </a:fld>
            <a:endParaRPr lang="ru-RU" altLang="ru-RU"/>
          </a:p>
        </p:txBody>
      </p:sp>
    </p:spTree>
    <p:extLst>
      <p:ext uri="{BB962C8B-B14F-4D97-AF65-F5344CB8AC3E}">
        <p14:creationId xmlns:p14="http://schemas.microsoft.com/office/powerpoint/2010/main" val="41476210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DE4BF7A-4E67-48D9-9ECF-DDFC4AE5E2D3}" type="slidenum">
              <a:rPr lang="ru-RU" altLang="ru-RU"/>
              <a:pPr>
                <a:defRPr/>
              </a:pPr>
              <a:t>‹#›</a:t>
            </a:fld>
            <a:endParaRPr lang="ru-RU" altLang="ru-RU"/>
          </a:p>
        </p:txBody>
      </p:sp>
    </p:spTree>
    <p:extLst>
      <p:ext uri="{BB962C8B-B14F-4D97-AF65-F5344CB8AC3E}">
        <p14:creationId xmlns:p14="http://schemas.microsoft.com/office/powerpoint/2010/main" val="354316129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59361CE-BA73-422D-A3AE-7F83C8777E39}" type="slidenum">
              <a:rPr lang="ru-RU" altLang="ru-RU"/>
              <a:pPr>
                <a:defRPr/>
              </a:pPr>
              <a:t>‹#›</a:t>
            </a:fld>
            <a:endParaRPr lang="ru-RU" altLang="ru-RU"/>
          </a:p>
        </p:txBody>
      </p:sp>
    </p:spTree>
    <p:extLst>
      <p:ext uri="{BB962C8B-B14F-4D97-AF65-F5344CB8AC3E}">
        <p14:creationId xmlns:p14="http://schemas.microsoft.com/office/powerpoint/2010/main" val="88490795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A589DF4-D650-437F-8768-3E7095CDD961}" type="slidenum">
              <a:rPr lang="ru-RU" altLang="ru-RU"/>
              <a:pPr>
                <a:defRPr/>
              </a:pPr>
              <a:t>‹#›</a:t>
            </a:fld>
            <a:endParaRPr lang="ru-RU" altLang="ru-RU"/>
          </a:p>
        </p:txBody>
      </p:sp>
    </p:spTree>
    <p:extLst>
      <p:ext uri="{BB962C8B-B14F-4D97-AF65-F5344CB8AC3E}">
        <p14:creationId xmlns:p14="http://schemas.microsoft.com/office/powerpoint/2010/main" val="144835603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961F96D-617B-4345-9210-56BBC49C64F4}" type="slidenum">
              <a:rPr lang="ru-RU" altLang="ru-RU"/>
              <a:pPr>
                <a:defRPr/>
              </a:pPr>
              <a:t>‹#›</a:t>
            </a:fld>
            <a:endParaRPr lang="ru-RU" altLang="ru-RU"/>
          </a:p>
        </p:txBody>
      </p:sp>
    </p:spTree>
    <p:extLst>
      <p:ext uri="{BB962C8B-B14F-4D97-AF65-F5344CB8AC3E}">
        <p14:creationId xmlns:p14="http://schemas.microsoft.com/office/powerpoint/2010/main" val="38375254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0D39351-475C-4EF4-A057-A76A5707E88E}" type="slidenum">
              <a:rPr lang="ru-RU" altLang="ru-RU"/>
              <a:pPr>
                <a:defRPr/>
              </a:pPr>
              <a:t>‹#›</a:t>
            </a:fld>
            <a:endParaRPr lang="ru-RU" altLang="ru-RU"/>
          </a:p>
        </p:txBody>
      </p:sp>
    </p:spTree>
    <p:extLst>
      <p:ext uri="{BB962C8B-B14F-4D97-AF65-F5344CB8AC3E}">
        <p14:creationId xmlns:p14="http://schemas.microsoft.com/office/powerpoint/2010/main" val="41810511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15CD947-D39A-48F7-8959-C4E754A938C1}" type="slidenum">
              <a:rPr lang="ru-RU" altLang="ru-RU"/>
              <a:pPr>
                <a:defRPr/>
              </a:pPr>
              <a:t>‹#›</a:t>
            </a:fld>
            <a:endParaRPr lang="ru-RU" altLang="ru-RU"/>
          </a:p>
        </p:txBody>
      </p:sp>
    </p:spTree>
    <p:extLst>
      <p:ext uri="{BB962C8B-B14F-4D97-AF65-F5344CB8AC3E}">
        <p14:creationId xmlns:p14="http://schemas.microsoft.com/office/powerpoint/2010/main" val="175581382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B6F473F-59C7-4593-A5E4-23E06C414348}" type="slidenum">
              <a:rPr lang="ru-RU" altLang="ru-RU"/>
              <a:pPr>
                <a:defRPr/>
              </a:pPr>
              <a:t>‹#›</a:t>
            </a:fld>
            <a:endParaRPr lang="ru-RU" altLang="ru-RU"/>
          </a:p>
        </p:txBody>
      </p:sp>
    </p:spTree>
    <p:extLst>
      <p:ext uri="{BB962C8B-B14F-4D97-AF65-F5344CB8AC3E}">
        <p14:creationId xmlns:p14="http://schemas.microsoft.com/office/powerpoint/2010/main" val="268351818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eaLnBrk="1" hangingPunct="1">
              <a:defRPr sz="1400">
                <a:latin typeface="+mn-lt"/>
              </a:defRPr>
            </a:lvl1pPr>
          </a:lstStyle>
          <a:p>
            <a:pPr>
              <a:defRPr/>
            </a:pPr>
            <a:endParaRPr lang="ru-RU"/>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eaLnBrk="1" hangingPunct="1">
              <a:defRPr sz="1400">
                <a:latin typeface="+mn-lt"/>
              </a:defRPr>
            </a:lvl1pPr>
          </a:lstStyle>
          <a:p>
            <a:pPr>
              <a:defRPr/>
            </a:pPr>
            <a:endParaRPr lang="ru-RU"/>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F4304C9B-D06B-4697-A5ED-9848D4931A57}"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465138" y="2153661"/>
            <a:ext cx="8066087" cy="2235352"/>
          </a:xfrm>
          <a:prstGeom prst="rect">
            <a:avLst/>
          </a:prstGeom>
          <a:noFill/>
          <a:ln w="9525">
            <a:noFill/>
            <a:miter lim="800000"/>
            <a:headEnd/>
            <a:tailEnd/>
          </a:ln>
          <a:effectLst/>
        </p:spPr>
        <p:txBody>
          <a:bodyPr lIns="80133" tIns="40067" rIns="80133" bIns="40067">
            <a:spAutoFit/>
          </a:bodyPr>
          <a:lstStyle/>
          <a:p>
            <a:pPr algn="ctr">
              <a:defRPr/>
            </a:pPr>
            <a:r>
              <a:rPr lang="en-US" sz="2800" dirty="0">
                <a:solidFill>
                  <a:schemeClr val="accent6"/>
                </a:solidFill>
                <a:latin typeface="+mn-lt"/>
              </a:rPr>
              <a:t>FORECASTING STUDENTS' PROGRESS </a:t>
            </a:r>
            <a:r>
              <a:rPr lang="ru-RU" sz="2800" dirty="0" smtClean="0">
                <a:solidFill>
                  <a:schemeClr val="accent6"/>
                </a:solidFill>
                <a:latin typeface="+mn-lt"/>
              </a:rPr>
              <a:t>             </a:t>
            </a:r>
            <a:r>
              <a:rPr lang="en-US" sz="2800" dirty="0" smtClean="0">
                <a:solidFill>
                  <a:schemeClr val="accent6"/>
                </a:solidFill>
                <a:latin typeface="+mn-lt"/>
              </a:rPr>
              <a:t>AT</a:t>
            </a:r>
            <a:r>
              <a:rPr lang="ru-RU" sz="2800" dirty="0" smtClean="0">
                <a:solidFill>
                  <a:schemeClr val="accent6"/>
                </a:solidFill>
                <a:latin typeface="+mn-lt"/>
              </a:rPr>
              <a:t> </a:t>
            </a:r>
            <a:r>
              <a:rPr lang="en-US" sz="2800" dirty="0" smtClean="0">
                <a:solidFill>
                  <a:schemeClr val="accent6"/>
                </a:solidFill>
                <a:latin typeface="+mn-lt"/>
              </a:rPr>
              <a:t>UNIVERSITY </a:t>
            </a:r>
            <a:r>
              <a:rPr lang="en-US" sz="2800" dirty="0">
                <a:solidFill>
                  <a:schemeClr val="accent6"/>
                </a:solidFill>
                <a:latin typeface="+mn-lt"/>
              </a:rPr>
              <a:t>EDUCATION BY TESTING MULTIPLE INTELLIGENCES USING VIBRAIMAGE TECHNOLOGY VIBRA_MI </a:t>
            </a:r>
            <a:r>
              <a:rPr lang="en-US" sz="2800" dirty="0" smtClean="0">
                <a:solidFill>
                  <a:schemeClr val="accent6"/>
                </a:solidFill>
                <a:latin typeface="+mn-lt"/>
              </a:rPr>
              <a:t>PROGRAM</a:t>
            </a:r>
            <a:endParaRPr lang="en-US" sz="2800" dirty="0">
              <a:solidFill>
                <a:schemeClr val="accent6"/>
              </a:solidFill>
              <a:latin typeface="+mn-lt"/>
            </a:endParaRPr>
          </a:p>
        </p:txBody>
      </p:sp>
      <p:sp>
        <p:nvSpPr>
          <p:cNvPr id="4099" name="Text Box 6"/>
          <p:cNvSpPr txBox="1">
            <a:spLocks noChangeArrowheads="1"/>
          </p:cNvSpPr>
          <p:nvPr/>
        </p:nvSpPr>
        <p:spPr bwMode="auto">
          <a:xfrm>
            <a:off x="465138" y="4493708"/>
            <a:ext cx="8407400" cy="225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33" tIns="40067" rIns="80133" bIns="4006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en-US" altLang="en-US" sz="2800" dirty="0" smtClean="0">
                <a:cs typeface="Calibri" panose="020F0502020204030204" pitchFamily="34" charset="0"/>
              </a:rPr>
              <a:t>P. I. </a:t>
            </a:r>
            <a:r>
              <a:rPr lang="en-US" altLang="en-US" sz="2800" dirty="0" err="1" smtClean="0">
                <a:cs typeface="Calibri" panose="020F0502020204030204" pitchFamily="34" charset="0"/>
              </a:rPr>
              <a:t>Satserdov</a:t>
            </a:r>
            <a:r>
              <a:rPr lang="en-US" altLang="en-US" sz="2800" dirty="0" smtClean="0">
                <a:cs typeface="Calibri" panose="020F0502020204030204" pitchFamily="34" charset="0"/>
              </a:rPr>
              <a:t>, </a:t>
            </a:r>
            <a:r>
              <a:rPr lang="en-US" sz="2800" dirty="0" smtClean="0"/>
              <a:t>V.A</a:t>
            </a:r>
            <a:r>
              <a:rPr lang="en-US" sz="2800" dirty="0"/>
              <a:t>. </a:t>
            </a:r>
            <a:r>
              <a:rPr lang="en-US" sz="2800" dirty="0" err="1"/>
              <a:t>Akimov</a:t>
            </a:r>
            <a:r>
              <a:rPr lang="en-US" sz="2800" dirty="0"/>
              <a:t>, O.Y. </a:t>
            </a:r>
            <a:r>
              <a:rPr lang="en-US" sz="2800" dirty="0" err="1"/>
              <a:t>Martinov</a:t>
            </a:r>
            <a:r>
              <a:rPr lang="en-US" sz="2800" dirty="0"/>
              <a:t>, </a:t>
            </a:r>
            <a:r>
              <a:rPr lang="en-US" sz="2800" dirty="0" smtClean="0"/>
              <a:t>              V.A</a:t>
            </a:r>
            <a:r>
              <a:rPr lang="en-US" sz="2800" dirty="0"/>
              <a:t>. </a:t>
            </a:r>
            <a:r>
              <a:rPr lang="en-US" sz="2800" dirty="0" err="1"/>
              <a:t>Minkin</a:t>
            </a:r>
            <a:r>
              <a:rPr lang="en-US" sz="2800" dirty="0" smtClean="0"/>
              <a:t>, Y.N. </a:t>
            </a:r>
            <a:r>
              <a:rPr lang="en-US" sz="2800" dirty="0" err="1" smtClean="0"/>
              <a:t>Nikolaenko</a:t>
            </a:r>
            <a:r>
              <a:rPr lang="en-US" sz="2800" dirty="0" smtClean="0"/>
              <a:t>, A.S</a:t>
            </a:r>
            <a:r>
              <a:rPr lang="en-US" sz="2800" dirty="0"/>
              <a:t>. </a:t>
            </a:r>
            <a:r>
              <a:rPr lang="en-US" sz="2800" dirty="0" err="1"/>
              <a:t>Kolpakov</a:t>
            </a:r>
            <a:r>
              <a:rPr lang="en-US" sz="2800" dirty="0"/>
              <a:t>, </a:t>
            </a:r>
            <a:r>
              <a:rPr lang="en-US" sz="2800" dirty="0" smtClean="0"/>
              <a:t>         M.S</a:t>
            </a:r>
            <a:r>
              <a:rPr lang="en-US" sz="2800" dirty="0"/>
              <a:t>. </a:t>
            </a:r>
            <a:r>
              <a:rPr lang="en-US" sz="2800" dirty="0" err="1"/>
              <a:t>Kupriyanov</a:t>
            </a:r>
            <a:endParaRPr lang="en-US" altLang="en-US" sz="2800" dirty="0">
              <a:cs typeface="Calibri" panose="020F0502020204030204" pitchFamily="34" charset="0"/>
            </a:endParaRPr>
          </a:p>
          <a:p>
            <a:pPr algn="ctr">
              <a:buFontTx/>
              <a:buNone/>
            </a:pPr>
            <a:r>
              <a:rPr lang="en-US" altLang="en-US" sz="2400" dirty="0" err="1"/>
              <a:t>Elsys</a:t>
            </a:r>
            <a:r>
              <a:rPr lang="en-US" altLang="en-US" sz="2400" dirty="0"/>
              <a:t> Corp, Russia, Saint </a:t>
            </a:r>
            <a:r>
              <a:rPr lang="en-US" altLang="en-US" sz="2400" dirty="0" smtClean="0"/>
              <a:t>Petersburg</a:t>
            </a:r>
          </a:p>
          <a:p>
            <a:pPr algn="ctr">
              <a:buFontTx/>
              <a:buNone/>
            </a:pPr>
            <a:r>
              <a:rPr lang="en-US" sz="2400" dirty="0"/>
              <a:t>ETU «LETI», </a:t>
            </a:r>
            <a:r>
              <a:rPr lang="en-US" sz="2400" dirty="0" smtClean="0"/>
              <a:t>Russia, Saint </a:t>
            </a:r>
            <a:r>
              <a:rPr lang="en-US" sz="2400" dirty="0"/>
              <a:t>Petersburg,</a:t>
            </a:r>
            <a:endParaRPr lang="en-US" altLang="en-US" sz="2400" dirty="0"/>
          </a:p>
        </p:txBody>
      </p:sp>
      <p:pic>
        <p:nvPicPr>
          <p:cNvPr id="410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0"/>
            <a:ext cx="29035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138" y="231775"/>
            <a:ext cx="28733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11C556-718C-43C5-8DC5-A2257E928E64}" type="slidenum">
              <a:rPr lang="ru-RU" altLang="en-US" sz="1400" smtClean="0"/>
              <a:pPr>
                <a:spcBef>
                  <a:spcPct val="0"/>
                </a:spcBef>
                <a:buFontTx/>
                <a:buNone/>
              </a:pPr>
              <a:t>10</a:t>
            </a:fld>
            <a:endParaRPr lang="ru-RU" altLang="en-US" sz="1400" smtClean="0"/>
          </a:p>
        </p:txBody>
      </p:sp>
      <p:sp>
        <p:nvSpPr>
          <p:cNvPr id="23554" name="Rectangle 2"/>
          <p:cNvSpPr>
            <a:spLocks noGrp="1" noChangeArrowheads="1"/>
          </p:cNvSpPr>
          <p:nvPr>
            <p:ph type="title"/>
          </p:nvPr>
        </p:nvSpPr>
        <p:spPr>
          <a:xfrm>
            <a:off x="684212" y="184150"/>
            <a:ext cx="8265824" cy="863600"/>
          </a:xfrm>
        </p:spPr>
        <p:txBody>
          <a:bodyPr/>
          <a:lstStyle/>
          <a:p>
            <a:pPr eaLnBrk="1" hangingPunct="1">
              <a:defRPr/>
            </a:pPr>
            <a:r>
              <a:rPr lang="en-US" dirty="0" smtClean="0">
                <a:solidFill>
                  <a:schemeClr val="accent2"/>
                </a:solidFill>
              </a:rPr>
              <a:t>Group’s 2 MI</a:t>
            </a:r>
            <a:endParaRPr lang="ru-RU" dirty="0" smtClean="0">
              <a:solidFill>
                <a:schemeClr val="accent2"/>
              </a:solidFill>
            </a:endParaRPr>
          </a:p>
        </p:txBody>
      </p:sp>
      <p:sp>
        <p:nvSpPr>
          <p:cNvPr id="2" name="Прямоугольник 1"/>
          <p:cNvSpPr/>
          <p:nvPr/>
        </p:nvSpPr>
        <p:spPr>
          <a:xfrm>
            <a:off x="5260650" y="1067958"/>
            <a:ext cx="3945311" cy="1508105"/>
          </a:xfrm>
          <a:prstGeom prst="rect">
            <a:avLst/>
          </a:prstGeom>
        </p:spPr>
        <p:txBody>
          <a:bodyPr wrap="none">
            <a:spAutoFit/>
          </a:bodyPr>
          <a:lstStyle/>
          <a:p>
            <a:r>
              <a:rPr lang="en-US" sz="3200" dirty="0" smtClean="0">
                <a:solidFill>
                  <a:schemeClr val="accent2"/>
                </a:solidFill>
                <a:latin typeface="+mn-lt"/>
              </a:rPr>
              <a:t>Div. 1 (USE):</a:t>
            </a:r>
          </a:p>
          <a:p>
            <a:r>
              <a:rPr lang="en-US" sz="2000" dirty="0" smtClean="0">
                <a:solidFill>
                  <a:schemeClr val="accent6"/>
                </a:solidFill>
                <a:latin typeface="+mn-lt"/>
              </a:rPr>
              <a:t>1.</a:t>
            </a:r>
            <a:r>
              <a:rPr lang="en-US" sz="2000" dirty="0">
                <a:solidFill>
                  <a:schemeClr val="accent6"/>
                </a:solidFill>
              </a:rPr>
              <a:t> Ascetic-Sacrificial</a:t>
            </a:r>
            <a:r>
              <a:rPr lang="en-US" sz="2000" dirty="0" smtClean="0">
                <a:solidFill>
                  <a:schemeClr val="accent6"/>
                </a:solidFill>
              </a:rPr>
              <a:t> – 81 %</a:t>
            </a:r>
            <a:r>
              <a:rPr lang="en-US" sz="2000" dirty="0" smtClean="0">
                <a:solidFill>
                  <a:schemeClr val="accent6"/>
                </a:solidFill>
                <a:latin typeface="+mn-lt"/>
              </a:rPr>
              <a:t> </a:t>
            </a:r>
          </a:p>
          <a:p>
            <a:r>
              <a:rPr lang="en-US" sz="2000" dirty="0" smtClean="0">
                <a:solidFill>
                  <a:schemeClr val="accent6"/>
                </a:solidFill>
                <a:latin typeface="+mn-lt"/>
              </a:rPr>
              <a:t>2. </a:t>
            </a:r>
            <a:r>
              <a:rPr lang="en-US" sz="2000" dirty="0" smtClean="0">
                <a:solidFill>
                  <a:schemeClr val="accent6"/>
                </a:solidFill>
              </a:rPr>
              <a:t>Bodily-Kinesthetic – 63,3 %</a:t>
            </a:r>
            <a:endParaRPr lang="en-US" sz="2000" dirty="0" smtClean="0">
              <a:solidFill>
                <a:schemeClr val="accent6"/>
              </a:solidFill>
              <a:latin typeface="+mn-lt"/>
            </a:endParaRPr>
          </a:p>
          <a:p>
            <a:r>
              <a:rPr lang="en-US" sz="2000" dirty="0" smtClean="0">
                <a:solidFill>
                  <a:schemeClr val="accent6"/>
                </a:solidFill>
                <a:latin typeface="+mn-lt"/>
              </a:rPr>
              <a:t>3. </a:t>
            </a:r>
            <a:r>
              <a:rPr lang="en-US" sz="2000" dirty="0">
                <a:solidFill>
                  <a:schemeClr val="accent6"/>
                </a:solidFill>
              </a:rPr>
              <a:t>L</a:t>
            </a:r>
            <a:r>
              <a:rPr lang="en-US" sz="2000" dirty="0" smtClean="0">
                <a:solidFill>
                  <a:schemeClr val="accent6"/>
                </a:solidFill>
              </a:rPr>
              <a:t>ogical-Mathematical – 63,2 %</a:t>
            </a:r>
          </a:p>
        </p:txBody>
      </p:sp>
      <p:sp>
        <p:nvSpPr>
          <p:cNvPr id="9" name="Прямоугольник 8"/>
          <p:cNvSpPr/>
          <p:nvPr/>
        </p:nvSpPr>
        <p:spPr>
          <a:xfrm>
            <a:off x="5260650" y="3839654"/>
            <a:ext cx="3945311" cy="1508105"/>
          </a:xfrm>
          <a:prstGeom prst="rect">
            <a:avLst/>
          </a:prstGeom>
        </p:spPr>
        <p:txBody>
          <a:bodyPr wrap="none">
            <a:spAutoFit/>
          </a:bodyPr>
          <a:lstStyle/>
          <a:p>
            <a:r>
              <a:rPr lang="en-US" sz="3200" dirty="0" smtClean="0">
                <a:solidFill>
                  <a:schemeClr val="accent2"/>
                </a:solidFill>
                <a:latin typeface="+mn-lt"/>
              </a:rPr>
              <a:t>Div. 2 (1S):</a:t>
            </a:r>
          </a:p>
          <a:p>
            <a:r>
              <a:rPr lang="en-US" sz="2000" dirty="0" smtClean="0">
                <a:solidFill>
                  <a:schemeClr val="accent6"/>
                </a:solidFill>
                <a:latin typeface="+mn-lt"/>
              </a:rPr>
              <a:t>1.</a:t>
            </a:r>
            <a:r>
              <a:rPr lang="en-US" sz="2000" dirty="0">
                <a:solidFill>
                  <a:schemeClr val="accent6"/>
                </a:solidFill>
              </a:rPr>
              <a:t> Ascetic-Sacrificial</a:t>
            </a:r>
            <a:r>
              <a:rPr lang="en-US" sz="2000" dirty="0" smtClean="0">
                <a:solidFill>
                  <a:schemeClr val="accent6"/>
                </a:solidFill>
              </a:rPr>
              <a:t> – 77,1 %</a:t>
            </a:r>
            <a:r>
              <a:rPr lang="en-US" sz="2000" dirty="0" smtClean="0">
                <a:solidFill>
                  <a:schemeClr val="accent6"/>
                </a:solidFill>
                <a:latin typeface="+mn-lt"/>
              </a:rPr>
              <a:t> </a:t>
            </a:r>
          </a:p>
          <a:p>
            <a:r>
              <a:rPr lang="en-US" sz="2000" dirty="0" smtClean="0">
                <a:solidFill>
                  <a:schemeClr val="accent6"/>
                </a:solidFill>
                <a:latin typeface="+mn-lt"/>
              </a:rPr>
              <a:t>2. </a:t>
            </a:r>
            <a:r>
              <a:rPr lang="en-US" sz="2000" dirty="0">
                <a:solidFill>
                  <a:schemeClr val="accent6"/>
                </a:solidFill>
              </a:rPr>
              <a:t>Logical-Mathematical</a:t>
            </a:r>
            <a:r>
              <a:rPr lang="en-US" sz="2000" dirty="0" smtClean="0">
                <a:solidFill>
                  <a:schemeClr val="accent6"/>
                </a:solidFill>
              </a:rPr>
              <a:t> – 68,5 %</a:t>
            </a:r>
            <a:endParaRPr lang="en-US" sz="2000" dirty="0" smtClean="0">
              <a:solidFill>
                <a:schemeClr val="accent6"/>
              </a:solidFill>
              <a:latin typeface="+mn-lt"/>
            </a:endParaRPr>
          </a:p>
          <a:p>
            <a:r>
              <a:rPr lang="en-US" sz="2000" dirty="0" smtClean="0">
                <a:solidFill>
                  <a:schemeClr val="accent6"/>
                </a:solidFill>
                <a:latin typeface="+mn-lt"/>
              </a:rPr>
              <a:t>3. </a:t>
            </a:r>
            <a:r>
              <a:rPr lang="en-US" sz="2000" dirty="0">
                <a:solidFill>
                  <a:schemeClr val="accent6"/>
                </a:solidFill>
              </a:rPr>
              <a:t>Interpersonal</a:t>
            </a:r>
            <a:r>
              <a:rPr lang="en-US" sz="2000" dirty="0" smtClean="0">
                <a:solidFill>
                  <a:schemeClr val="accent6"/>
                </a:solidFill>
              </a:rPr>
              <a:t>– 65 %</a:t>
            </a:r>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99" y="1025238"/>
            <a:ext cx="4792265" cy="2669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798" y="3823489"/>
            <a:ext cx="4792265" cy="266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28978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11C556-718C-43C5-8DC5-A2257E928E64}" type="slidenum">
              <a:rPr lang="ru-RU" altLang="en-US" sz="1400" smtClean="0"/>
              <a:pPr>
                <a:spcBef>
                  <a:spcPct val="0"/>
                </a:spcBef>
                <a:buFontTx/>
                <a:buNone/>
              </a:pPr>
              <a:t>11</a:t>
            </a:fld>
            <a:endParaRPr lang="ru-RU" altLang="en-US" sz="1400" smtClean="0"/>
          </a:p>
        </p:txBody>
      </p:sp>
      <p:sp>
        <p:nvSpPr>
          <p:cNvPr id="23554" name="Rectangle 2"/>
          <p:cNvSpPr>
            <a:spLocks noGrp="1" noChangeArrowheads="1"/>
          </p:cNvSpPr>
          <p:nvPr>
            <p:ph type="title"/>
          </p:nvPr>
        </p:nvSpPr>
        <p:spPr>
          <a:xfrm>
            <a:off x="684212" y="184150"/>
            <a:ext cx="8265824" cy="863600"/>
          </a:xfrm>
        </p:spPr>
        <p:txBody>
          <a:bodyPr/>
          <a:lstStyle/>
          <a:p>
            <a:pPr eaLnBrk="1" hangingPunct="1">
              <a:defRPr/>
            </a:pPr>
            <a:r>
              <a:rPr lang="en-US" dirty="0" smtClean="0">
                <a:solidFill>
                  <a:schemeClr val="accent2"/>
                </a:solidFill>
              </a:rPr>
              <a:t>Group’s 3 MI</a:t>
            </a:r>
            <a:endParaRPr lang="ru-RU" dirty="0" smtClean="0">
              <a:solidFill>
                <a:schemeClr val="accent2"/>
              </a:solidFill>
            </a:endParaRPr>
          </a:p>
        </p:txBody>
      </p:sp>
      <p:sp>
        <p:nvSpPr>
          <p:cNvPr id="2" name="Прямоугольник 1"/>
          <p:cNvSpPr/>
          <p:nvPr/>
        </p:nvSpPr>
        <p:spPr>
          <a:xfrm>
            <a:off x="5260650" y="1067958"/>
            <a:ext cx="4015843" cy="1508105"/>
          </a:xfrm>
          <a:prstGeom prst="rect">
            <a:avLst/>
          </a:prstGeom>
        </p:spPr>
        <p:txBody>
          <a:bodyPr wrap="none">
            <a:spAutoFit/>
          </a:bodyPr>
          <a:lstStyle/>
          <a:p>
            <a:r>
              <a:rPr lang="en-US" sz="3200" dirty="0" smtClean="0">
                <a:solidFill>
                  <a:schemeClr val="accent2"/>
                </a:solidFill>
                <a:latin typeface="+mn-lt"/>
              </a:rPr>
              <a:t>Div. 1 (USE):</a:t>
            </a:r>
          </a:p>
          <a:p>
            <a:r>
              <a:rPr lang="en-US" sz="2000" dirty="0" smtClean="0">
                <a:solidFill>
                  <a:schemeClr val="accent6"/>
                </a:solidFill>
                <a:latin typeface="+mn-lt"/>
              </a:rPr>
              <a:t>1.</a:t>
            </a:r>
            <a:r>
              <a:rPr lang="en-US" sz="2000" dirty="0">
                <a:solidFill>
                  <a:schemeClr val="accent6"/>
                </a:solidFill>
              </a:rPr>
              <a:t> Logical-Mathematical</a:t>
            </a:r>
            <a:r>
              <a:rPr lang="en-US" sz="2000" dirty="0" smtClean="0">
                <a:solidFill>
                  <a:schemeClr val="accent6"/>
                </a:solidFill>
              </a:rPr>
              <a:t> – 73,1 %</a:t>
            </a:r>
            <a:r>
              <a:rPr lang="en-US" sz="2000" dirty="0" smtClean="0">
                <a:solidFill>
                  <a:schemeClr val="accent6"/>
                </a:solidFill>
                <a:latin typeface="+mn-lt"/>
              </a:rPr>
              <a:t> </a:t>
            </a:r>
          </a:p>
          <a:p>
            <a:r>
              <a:rPr lang="en-US" sz="2000" dirty="0" smtClean="0">
                <a:solidFill>
                  <a:schemeClr val="accent6"/>
                </a:solidFill>
                <a:latin typeface="+mn-lt"/>
              </a:rPr>
              <a:t>2. </a:t>
            </a:r>
            <a:r>
              <a:rPr lang="en-US" sz="2000" dirty="0">
                <a:solidFill>
                  <a:schemeClr val="accent6"/>
                </a:solidFill>
              </a:rPr>
              <a:t>Ascetic-Sacrificial</a:t>
            </a:r>
            <a:r>
              <a:rPr lang="en-US" sz="2000" dirty="0" smtClean="0">
                <a:solidFill>
                  <a:schemeClr val="accent6"/>
                </a:solidFill>
              </a:rPr>
              <a:t> – 71,5 %</a:t>
            </a:r>
            <a:endParaRPr lang="en-US" sz="2000" dirty="0" smtClean="0">
              <a:solidFill>
                <a:schemeClr val="accent6"/>
              </a:solidFill>
              <a:latin typeface="+mn-lt"/>
            </a:endParaRPr>
          </a:p>
          <a:p>
            <a:r>
              <a:rPr lang="en-US" sz="2000" dirty="0" smtClean="0">
                <a:solidFill>
                  <a:schemeClr val="accent6"/>
                </a:solidFill>
                <a:latin typeface="+mn-lt"/>
              </a:rPr>
              <a:t>3. </a:t>
            </a:r>
            <a:r>
              <a:rPr lang="en-US" sz="2000" dirty="0">
                <a:solidFill>
                  <a:schemeClr val="accent6"/>
                </a:solidFill>
              </a:rPr>
              <a:t>Interpersonal</a:t>
            </a:r>
            <a:r>
              <a:rPr lang="en-US" sz="2000" dirty="0" smtClean="0">
                <a:solidFill>
                  <a:schemeClr val="accent6"/>
                </a:solidFill>
              </a:rPr>
              <a:t> – 64,9 %</a:t>
            </a:r>
          </a:p>
        </p:txBody>
      </p:sp>
      <p:sp>
        <p:nvSpPr>
          <p:cNvPr id="9" name="Прямоугольник 8"/>
          <p:cNvSpPr/>
          <p:nvPr/>
        </p:nvSpPr>
        <p:spPr>
          <a:xfrm>
            <a:off x="5260650" y="3839654"/>
            <a:ext cx="3945311" cy="1508105"/>
          </a:xfrm>
          <a:prstGeom prst="rect">
            <a:avLst/>
          </a:prstGeom>
        </p:spPr>
        <p:txBody>
          <a:bodyPr wrap="none">
            <a:spAutoFit/>
          </a:bodyPr>
          <a:lstStyle/>
          <a:p>
            <a:r>
              <a:rPr lang="en-US" sz="3200" dirty="0" smtClean="0">
                <a:solidFill>
                  <a:schemeClr val="accent2"/>
                </a:solidFill>
                <a:latin typeface="+mn-lt"/>
              </a:rPr>
              <a:t>Div. 2 (1S):</a:t>
            </a:r>
          </a:p>
          <a:p>
            <a:r>
              <a:rPr lang="en-US" sz="2000" dirty="0" smtClean="0">
                <a:solidFill>
                  <a:schemeClr val="accent6"/>
                </a:solidFill>
                <a:latin typeface="+mn-lt"/>
              </a:rPr>
              <a:t>1.</a:t>
            </a:r>
            <a:r>
              <a:rPr lang="en-US" sz="2000" dirty="0">
                <a:solidFill>
                  <a:schemeClr val="accent6"/>
                </a:solidFill>
              </a:rPr>
              <a:t> Ascetic-Sacrificial</a:t>
            </a:r>
            <a:r>
              <a:rPr lang="en-US" sz="2000" dirty="0" smtClean="0">
                <a:solidFill>
                  <a:schemeClr val="accent6"/>
                </a:solidFill>
              </a:rPr>
              <a:t> – 69,3 %</a:t>
            </a:r>
            <a:r>
              <a:rPr lang="en-US" sz="2000" dirty="0" smtClean="0">
                <a:solidFill>
                  <a:schemeClr val="accent6"/>
                </a:solidFill>
                <a:latin typeface="+mn-lt"/>
              </a:rPr>
              <a:t> </a:t>
            </a:r>
          </a:p>
          <a:p>
            <a:r>
              <a:rPr lang="en-US" sz="2000" dirty="0" smtClean="0">
                <a:solidFill>
                  <a:schemeClr val="accent6"/>
                </a:solidFill>
                <a:latin typeface="+mn-lt"/>
              </a:rPr>
              <a:t>2. </a:t>
            </a:r>
            <a:r>
              <a:rPr lang="en-US" sz="2000" dirty="0">
                <a:solidFill>
                  <a:schemeClr val="accent6"/>
                </a:solidFill>
              </a:rPr>
              <a:t>Visual-Spatial</a:t>
            </a:r>
            <a:r>
              <a:rPr lang="en-US" sz="2000" dirty="0" smtClean="0">
                <a:solidFill>
                  <a:schemeClr val="accent6"/>
                </a:solidFill>
              </a:rPr>
              <a:t> – 67,9 %</a:t>
            </a:r>
            <a:endParaRPr lang="en-US" sz="2000" dirty="0" smtClean="0">
              <a:solidFill>
                <a:schemeClr val="accent6"/>
              </a:solidFill>
              <a:latin typeface="+mn-lt"/>
            </a:endParaRPr>
          </a:p>
          <a:p>
            <a:r>
              <a:rPr lang="en-US" sz="2000" dirty="0" smtClean="0">
                <a:solidFill>
                  <a:schemeClr val="accent6"/>
                </a:solidFill>
                <a:latin typeface="+mn-lt"/>
              </a:rPr>
              <a:t>3. </a:t>
            </a:r>
            <a:r>
              <a:rPr lang="en-US" sz="2000" dirty="0">
                <a:solidFill>
                  <a:schemeClr val="accent6"/>
                </a:solidFill>
              </a:rPr>
              <a:t>Logical-Mathematical</a:t>
            </a:r>
            <a:r>
              <a:rPr lang="en-US" sz="2000" dirty="0" smtClean="0">
                <a:solidFill>
                  <a:schemeClr val="accent6"/>
                </a:solidFill>
              </a:rPr>
              <a:t> – 66,5 %</a:t>
            </a:r>
            <a:endParaRPr lang="ru-RU" sz="2000" dirty="0">
              <a:solidFill>
                <a:schemeClr val="accent6"/>
              </a:solidFill>
              <a:latin typeface="+mn-lt"/>
            </a:endParaRP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99" y="1025238"/>
            <a:ext cx="4845273" cy="281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799" y="3790799"/>
            <a:ext cx="4845273" cy="2777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94750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11C556-718C-43C5-8DC5-A2257E928E64}" type="slidenum">
              <a:rPr lang="ru-RU" altLang="en-US" sz="1400" smtClean="0"/>
              <a:pPr>
                <a:spcBef>
                  <a:spcPct val="0"/>
                </a:spcBef>
                <a:buFontTx/>
                <a:buNone/>
              </a:pPr>
              <a:t>12</a:t>
            </a:fld>
            <a:endParaRPr lang="ru-RU" altLang="en-US" sz="1400" smtClean="0"/>
          </a:p>
        </p:txBody>
      </p:sp>
      <p:sp>
        <p:nvSpPr>
          <p:cNvPr id="23554" name="Rectangle 2"/>
          <p:cNvSpPr>
            <a:spLocks noGrp="1" noChangeArrowheads="1"/>
          </p:cNvSpPr>
          <p:nvPr>
            <p:ph type="title"/>
          </p:nvPr>
        </p:nvSpPr>
        <p:spPr>
          <a:xfrm>
            <a:off x="684212" y="184150"/>
            <a:ext cx="8265824" cy="863600"/>
          </a:xfrm>
        </p:spPr>
        <p:txBody>
          <a:bodyPr/>
          <a:lstStyle/>
          <a:p>
            <a:pPr eaLnBrk="1" hangingPunct="1">
              <a:defRPr/>
            </a:pPr>
            <a:r>
              <a:rPr lang="en-US" dirty="0" smtClean="0">
                <a:solidFill>
                  <a:schemeClr val="accent2"/>
                </a:solidFill>
              </a:rPr>
              <a:t>USE – 1S correlation</a:t>
            </a:r>
            <a:endParaRPr lang="ru-RU" dirty="0" smtClean="0">
              <a:solidFill>
                <a:schemeClr val="accent2"/>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13" y="988290"/>
            <a:ext cx="4714189" cy="283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912" y="3827831"/>
            <a:ext cx="4714189" cy="269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6065538" y="988290"/>
            <a:ext cx="2363147" cy="1569660"/>
          </a:xfrm>
          <a:prstGeom prst="rect">
            <a:avLst/>
          </a:prstGeom>
        </p:spPr>
        <p:txBody>
          <a:bodyPr wrap="none">
            <a:spAutoFit/>
          </a:bodyPr>
          <a:lstStyle/>
          <a:p>
            <a:r>
              <a:rPr lang="en-US" sz="3200" dirty="0" smtClean="0">
                <a:solidFill>
                  <a:schemeClr val="accent2"/>
                </a:solidFill>
                <a:latin typeface="+mn-lt"/>
              </a:rPr>
              <a:t>2017 year:</a:t>
            </a:r>
          </a:p>
          <a:p>
            <a:r>
              <a:rPr lang="en-US" sz="3200" dirty="0" smtClean="0">
                <a:solidFill>
                  <a:schemeClr val="accent2"/>
                </a:solidFill>
                <a:latin typeface="+mn-lt"/>
              </a:rPr>
              <a:t>161 students;</a:t>
            </a:r>
          </a:p>
          <a:p>
            <a:r>
              <a:rPr lang="en-US" sz="3200" dirty="0" smtClean="0">
                <a:solidFill>
                  <a:schemeClr val="accent2"/>
                </a:solidFill>
                <a:latin typeface="+mn-lt"/>
              </a:rPr>
              <a:t>0,28 PCC</a:t>
            </a:r>
            <a:endParaRPr lang="ru-RU" sz="2000" dirty="0">
              <a:solidFill>
                <a:schemeClr val="accent6"/>
              </a:solidFill>
              <a:latin typeface="+mn-lt"/>
            </a:endParaRPr>
          </a:p>
        </p:txBody>
      </p:sp>
      <p:sp>
        <p:nvSpPr>
          <p:cNvPr id="14" name="Прямоугольник 13"/>
          <p:cNvSpPr/>
          <p:nvPr/>
        </p:nvSpPr>
        <p:spPr>
          <a:xfrm>
            <a:off x="6065538" y="3822571"/>
            <a:ext cx="2157963" cy="1569660"/>
          </a:xfrm>
          <a:prstGeom prst="rect">
            <a:avLst/>
          </a:prstGeom>
        </p:spPr>
        <p:txBody>
          <a:bodyPr wrap="none">
            <a:spAutoFit/>
          </a:bodyPr>
          <a:lstStyle/>
          <a:p>
            <a:r>
              <a:rPr lang="en-US" sz="3200" dirty="0" smtClean="0">
                <a:solidFill>
                  <a:schemeClr val="accent2"/>
                </a:solidFill>
                <a:latin typeface="+mn-lt"/>
              </a:rPr>
              <a:t>2018 year:</a:t>
            </a:r>
          </a:p>
          <a:p>
            <a:r>
              <a:rPr lang="en-US" sz="3200" dirty="0" smtClean="0">
                <a:solidFill>
                  <a:schemeClr val="accent2"/>
                </a:solidFill>
                <a:latin typeface="+mn-lt"/>
              </a:rPr>
              <a:t>84 students;</a:t>
            </a:r>
          </a:p>
          <a:p>
            <a:r>
              <a:rPr lang="en-US" sz="3200" dirty="0" smtClean="0">
                <a:solidFill>
                  <a:schemeClr val="accent2"/>
                </a:solidFill>
                <a:latin typeface="+mn-lt"/>
              </a:rPr>
              <a:t>0,55 PCC</a:t>
            </a:r>
            <a:endParaRPr lang="ru-RU" sz="2000" dirty="0">
              <a:solidFill>
                <a:schemeClr val="accent6"/>
              </a:solidFill>
              <a:latin typeface="+mn-lt"/>
            </a:endParaRPr>
          </a:p>
        </p:txBody>
      </p:sp>
    </p:spTree>
    <p:extLst>
      <p:ext uri="{BB962C8B-B14F-4D97-AF65-F5344CB8AC3E}">
        <p14:creationId xmlns:p14="http://schemas.microsoft.com/office/powerpoint/2010/main" val="389573569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11C556-718C-43C5-8DC5-A2257E928E64}" type="slidenum">
              <a:rPr lang="ru-RU" altLang="en-US" sz="1400" smtClean="0"/>
              <a:pPr>
                <a:spcBef>
                  <a:spcPct val="0"/>
                </a:spcBef>
                <a:buFontTx/>
                <a:buNone/>
              </a:pPr>
              <a:t>13</a:t>
            </a:fld>
            <a:endParaRPr lang="ru-RU" altLang="en-US" sz="1400" smtClean="0"/>
          </a:p>
        </p:txBody>
      </p:sp>
      <p:sp>
        <p:nvSpPr>
          <p:cNvPr id="23554" name="Rectangle 2"/>
          <p:cNvSpPr>
            <a:spLocks noGrp="1" noChangeArrowheads="1"/>
          </p:cNvSpPr>
          <p:nvPr>
            <p:ph type="title"/>
          </p:nvPr>
        </p:nvSpPr>
        <p:spPr>
          <a:xfrm>
            <a:off x="684212" y="184150"/>
            <a:ext cx="8265824" cy="863600"/>
          </a:xfrm>
        </p:spPr>
        <p:txBody>
          <a:bodyPr/>
          <a:lstStyle/>
          <a:p>
            <a:pPr eaLnBrk="1" hangingPunct="1">
              <a:defRPr/>
            </a:pPr>
            <a:r>
              <a:rPr lang="en-US" dirty="0" smtClean="0">
                <a:solidFill>
                  <a:schemeClr val="accent2"/>
                </a:solidFill>
              </a:rPr>
              <a:t>USE – 1S correlation</a:t>
            </a:r>
            <a:endParaRPr lang="ru-RU" dirty="0" smtClean="0">
              <a:solidFill>
                <a:schemeClr val="accent2"/>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13" y="988290"/>
            <a:ext cx="4714189" cy="283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6065538" y="988290"/>
            <a:ext cx="2363147" cy="1569660"/>
          </a:xfrm>
          <a:prstGeom prst="rect">
            <a:avLst/>
          </a:prstGeom>
        </p:spPr>
        <p:txBody>
          <a:bodyPr wrap="none">
            <a:spAutoFit/>
          </a:bodyPr>
          <a:lstStyle/>
          <a:p>
            <a:r>
              <a:rPr lang="en-US" sz="3200" dirty="0" smtClean="0">
                <a:solidFill>
                  <a:schemeClr val="accent2"/>
                </a:solidFill>
                <a:latin typeface="+mn-lt"/>
              </a:rPr>
              <a:t>2017 year:</a:t>
            </a:r>
          </a:p>
          <a:p>
            <a:r>
              <a:rPr lang="en-US" sz="3200" dirty="0" smtClean="0">
                <a:solidFill>
                  <a:schemeClr val="accent2"/>
                </a:solidFill>
                <a:latin typeface="+mn-lt"/>
              </a:rPr>
              <a:t>161 students;</a:t>
            </a:r>
          </a:p>
          <a:p>
            <a:r>
              <a:rPr lang="en-US" sz="3200" dirty="0" smtClean="0">
                <a:solidFill>
                  <a:schemeClr val="accent2"/>
                </a:solidFill>
                <a:latin typeface="+mn-lt"/>
              </a:rPr>
              <a:t>0,28 PCC</a:t>
            </a:r>
            <a:endParaRPr lang="ru-RU" sz="2000" dirty="0">
              <a:solidFill>
                <a:schemeClr val="accent6"/>
              </a:solidFill>
              <a:latin typeface="+mn-lt"/>
            </a:endParaRPr>
          </a:p>
        </p:txBody>
      </p:sp>
      <p:sp>
        <p:nvSpPr>
          <p:cNvPr id="14" name="Прямоугольник 13"/>
          <p:cNvSpPr/>
          <p:nvPr/>
        </p:nvSpPr>
        <p:spPr>
          <a:xfrm>
            <a:off x="6065538" y="3822571"/>
            <a:ext cx="3185487" cy="2062103"/>
          </a:xfrm>
          <a:prstGeom prst="rect">
            <a:avLst/>
          </a:prstGeom>
        </p:spPr>
        <p:txBody>
          <a:bodyPr wrap="none">
            <a:spAutoFit/>
          </a:bodyPr>
          <a:lstStyle/>
          <a:p>
            <a:r>
              <a:rPr lang="en-US" sz="3200" dirty="0" smtClean="0">
                <a:solidFill>
                  <a:schemeClr val="accent2"/>
                </a:solidFill>
                <a:latin typeface="+mn-lt"/>
              </a:rPr>
              <a:t>2018 year:</a:t>
            </a:r>
          </a:p>
          <a:p>
            <a:r>
              <a:rPr lang="ru-RU" sz="3200" dirty="0" smtClean="0">
                <a:solidFill>
                  <a:schemeClr val="accent2"/>
                </a:solidFill>
                <a:latin typeface="+mn-lt"/>
              </a:rPr>
              <a:t>58</a:t>
            </a:r>
            <a:r>
              <a:rPr lang="en-US" sz="3200" dirty="0" smtClean="0">
                <a:solidFill>
                  <a:schemeClr val="accent2"/>
                </a:solidFill>
                <a:latin typeface="+mn-lt"/>
              </a:rPr>
              <a:t> students</a:t>
            </a:r>
          </a:p>
          <a:p>
            <a:r>
              <a:rPr lang="ru-RU" sz="2400" dirty="0" smtClean="0">
                <a:solidFill>
                  <a:schemeClr val="accent2"/>
                </a:solidFill>
                <a:latin typeface="+mn-lt"/>
              </a:rPr>
              <a:t>(</a:t>
            </a:r>
            <a:r>
              <a:rPr lang="en-US" sz="2400" dirty="0" smtClean="0">
                <a:solidFill>
                  <a:schemeClr val="accent2"/>
                </a:solidFill>
                <a:latin typeface="+mn-lt"/>
              </a:rPr>
              <a:t>without paid studying</a:t>
            </a:r>
            <a:r>
              <a:rPr lang="ru-RU" sz="2400" dirty="0" smtClean="0">
                <a:solidFill>
                  <a:schemeClr val="accent2"/>
                </a:solidFill>
                <a:latin typeface="+mn-lt"/>
              </a:rPr>
              <a:t>)</a:t>
            </a:r>
            <a:r>
              <a:rPr lang="en-US" sz="3200" dirty="0" smtClean="0">
                <a:solidFill>
                  <a:schemeClr val="accent2"/>
                </a:solidFill>
                <a:latin typeface="+mn-lt"/>
              </a:rPr>
              <a:t>;</a:t>
            </a:r>
          </a:p>
          <a:p>
            <a:r>
              <a:rPr lang="en-US" sz="3200" dirty="0" smtClean="0">
                <a:solidFill>
                  <a:schemeClr val="accent2"/>
                </a:solidFill>
                <a:latin typeface="+mn-lt"/>
              </a:rPr>
              <a:t>0,</a:t>
            </a:r>
            <a:r>
              <a:rPr lang="ru-RU" sz="3200" dirty="0" smtClean="0">
                <a:solidFill>
                  <a:schemeClr val="accent2"/>
                </a:solidFill>
                <a:latin typeface="+mn-lt"/>
              </a:rPr>
              <a:t>2</a:t>
            </a:r>
            <a:r>
              <a:rPr lang="en-US" sz="3200" dirty="0" smtClean="0">
                <a:solidFill>
                  <a:schemeClr val="accent2"/>
                </a:solidFill>
                <a:latin typeface="+mn-lt"/>
              </a:rPr>
              <a:t>5 PCC</a:t>
            </a:r>
            <a:endParaRPr lang="ru-RU" sz="2000" dirty="0">
              <a:solidFill>
                <a:schemeClr val="accent6"/>
              </a:solidFill>
              <a:latin typeface="+mn-lt"/>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13" y="3822571"/>
            <a:ext cx="4714189" cy="242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13988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11C556-718C-43C5-8DC5-A2257E928E64}" type="slidenum">
              <a:rPr lang="ru-RU" altLang="en-US" sz="1400" smtClean="0"/>
              <a:pPr>
                <a:spcBef>
                  <a:spcPct val="0"/>
                </a:spcBef>
                <a:buFontTx/>
                <a:buNone/>
              </a:pPr>
              <a:t>14</a:t>
            </a:fld>
            <a:endParaRPr lang="ru-RU" altLang="en-US" sz="1400" smtClean="0"/>
          </a:p>
        </p:txBody>
      </p:sp>
      <p:sp>
        <p:nvSpPr>
          <p:cNvPr id="23554" name="Rectangle 2"/>
          <p:cNvSpPr>
            <a:spLocks noGrp="1" noChangeArrowheads="1"/>
          </p:cNvSpPr>
          <p:nvPr>
            <p:ph type="title"/>
          </p:nvPr>
        </p:nvSpPr>
        <p:spPr>
          <a:xfrm>
            <a:off x="684212" y="184150"/>
            <a:ext cx="8265824" cy="863600"/>
          </a:xfrm>
        </p:spPr>
        <p:txBody>
          <a:bodyPr/>
          <a:lstStyle/>
          <a:p>
            <a:pPr eaLnBrk="1" hangingPunct="1">
              <a:defRPr/>
            </a:pPr>
            <a:r>
              <a:rPr lang="en-US" dirty="0" smtClean="0">
                <a:solidFill>
                  <a:schemeClr val="accent2"/>
                </a:solidFill>
              </a:rPr>
              <a:t>USE – 1S correlation</a:t>
            </a:r>
            <a:r>
              <a:rPr lang="ru-RU" dirty="0" smtClean="0">
                <a:solidFill>
                  <a:schemeClr val="accent2"/>
                </a:solidFill>
              </a:rPr>
              <a:t> </a:t>
            </a:r>
            <a:r>
              <a:rPr lang="en-US" dirty="0" smtClean="0">
                <a:solidFill>
                  <a:schemeClr val="accent2"/>
                </a:solidFill>
              </a:rPr>
              <a:t/>
            </a:r>
            <a:br>
              <a:rPr lang="en-US" dirty="0" smtClean="0">
                <a:solidFill>
                  <a:schemeClr val="accent2"/>
                </a:solidFill>
              </a:rPr>
            </a:br>
            <a:r>
              <a:rPr lang="ru-RU" dirty="0" smtClean="0">
                <a:solidFill>
                  <a:schemeClr val="accent2"/>
                </a:solidFill>
              </a:rPr>
              <a:t>(</a:t>
            </a:r>
            <a:r>
              <a:rPr lang="en-US" dirty="0" smtClean="0">
                <a:solidFill>
                  <a:schemeClr val="accent2"/>
                </a:solidFill>
              </a:rPr>
              <a:t>free studying</a:t>
            </a:r>
            <a:r>
              <a:rPr lang="ru-RU" dirty="0" smtClean="0">
                <a:solidFill>
                  <a:schemeClr val="accent2"/>
                </a:solidFill>
              </a:rPr>
              <a:t>)</a:t>
            </a:r>
          </a:p>
        </p:txBody>
      </p:sp>
      <p:sp>
        <p:nvSpPr>
          <p:cNvPr id="13" name="Прямоугольник 12"/>
          <p:cNvSpPr/>
          <p:nvPr/>
        </p:nvSpPr>
        <p:spPr>
          <a:xfrm>
            <a:off x="6065538" y="1638336"/>
            <a:ext cx="2363147" cy="1569660"/>
          </a:xfrm>
          <a:prstGeom prst="rect">
            <a:avLst/>
          </a:prstGeom>
        </p:spPr>
        <p:txBody>
          <a:bodyPr wrap="none">
            <a:spAutoFit/>
          </a:bodyPr>
          <a:lstStyle/>
          <a:p>
            <a:r>
              <a:rPr lang="en-US" sz="3200" dirty="0" smtClean="0">
                <a:solidFill>
                  <a:schemeClr val="accent2"/>
                </a:solidFill>
                <a:latin typeface="+mn-lt"/>
              </a:rPr>
              <a:t>2017 year:</a:t>
            </a:r>
          </a:p>
          <a:p>
            <a:r>
              <a:rPr lang="en-US" sz="3200" dirty="0" smtClean="0">
                <a:solidFill>
                  <a:schemeClr val="accent2"/>
                </a:solidFill>
                <a:latin typeface="+mn-lt"/>
              </a:rPr>
              <a:t>131 students;</a:t>
            </a:r>
          </a:p>
          <a:p>
            <a:r>
              <a:rPr lang="en-US" sz="3200" dirty="0" smtClean="0">
                <a:solidFill>
                  <a:schemeClr val="accent2"/>
                </a:solidFill>
                <a:latin typeface="+mn-lt"/>
              </a:rPr>
              <a:t>0,16 PCC</a:t>
            </a:r>
            <a:endParaRPr lang="ru-RU" sz="2000" dirty="0">
              <a:solidFill>
                <a:schemeClr val="accent6"/>
              </a:solidFill>
              <a:latin typeface="+mn-lt"/>
            </a:endParaRPr>
          </a:p>
        </p:txBody>
      </p:sp>
      <p:sp>
        <p:nvSpPr>
          <p:cNvPr id="14" name="Прямоугольник 13"/>
          <p:cNvSpPr/>
          <p:nvPr/>
        </p:nvSpPr>
        <p:spPr>
          <a:xfrm>
            <a:off x="6065538" y="3822571"/>
            <a:ext cx="2157963" cy="1569660"/>
          </a:xfrm>
          <a:prstGeom prst="rect">
            <a:avLst/>
          </a:prstGeom>
        </p:spPr>
        <p:txBody>
          <a:bodyPr wrap="none">
            <a:spAutoFit/>
          </a:bodyPr>
          <a:lstStyle/>
          <a:p>
            <a:r>
              <a:rPr lang="en-US" sz="3200" dirty="0" smtClean="0">
                <a:solidFill>
                  <a:schemeClr val="accent2"/>
                </a:solidFill>
                <a:latin typeface="+mn-lt"/>
              </a:rPr>
              <a:t>2018 year:</a:t>
            </a:r>
          </a:p>
          <a:p>
            <a:r>
              <a:rPr lang="en-US" sz="3200" dirty="0" smtClean="0">
                <a:solidFill>
                  <a:schemeClr val="accent2"/>
                </a:solidFill>
                <a:latin typeface="+mn-lt"/>
              </a:rPr>
              <a:t>54 students;</a:t>
            </a:r>
          </a:p>
          <a:p>
            <a:r>
              <a:rPr lang="en-US" sz="3200" dirty="0" smtClean="0">
                <a:solidFill>
                  <a:schemeClr val="accent2"/>
                </a:solidFill>
                <a:latin typeface="+mn-lt"/>
              </a:rPr>
              <a:t>0,11 PCC</a:t>
            </a:r>
            <a:endParaRPr lang="ru-RU" sz="2000" dirty="0">
              <a:solidFill>
                <a:schemeClr val="accent6"/>
              </a:solidFill>
              <a:latin typeface="+mn-lt"/>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12" y="1346479"/>
            <a:ext cx="5080470" cy="261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12" y="3965775"/>
            <a:ext cx="5080470" cy="270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85491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11C556-718C-43C5-8DC5-A2257E928E64}" type="slidenum">
              <a:rPr lang="ru-RU" altLang="en-US" sz="1400" smtClean="0"/>
              <a:pPr>
                <a:spcBef>
                  <a:spcPct val="0"/>
                </a:spcBef>
                <a:buFontTx/>
                <a:buNone/>
              </a:pPr>
              <a:t>15</a:t>
            </a:fld>
            <a:endParaRPr lang="ru-RU" altLang="en-US" sz="1400" smtClean="0"/>
          </a:p>
        </p:txBody>
      </p:sp>
      <p:sp>
        <p:nvSpPr>
          <p:cNvPr id="23554" name="Rectangle 2"/>
          <p:cNvSpPr>
            <a:spLocks noGrp="1" noChangeArrowheads="1"/>
          </p:cNvSpPr>
          <p:nvPr>
            <p:ph type="title"/>
          </p:nvPr>
        </p:nvSpPr>
        <p:spPr>
          <a:xfrm>
            <a:off x="684212" y="184150"/>
            <a:ext cx="8265824" cy="863600"/>
          </a:xfrm>
        </p:spPr>
        <p:txBody>
          <a:bodyPr/>
          <a:lstStyle/>
          <a:p>
            <a:pPr eaLnBrk="1" hangingPunct="1">
              <a:defRPr/>
            </a:pPr>
            <a:r>
              <a:rPr lang="en-US" dirty="0" smtClean="0">
                <a:solidFill>
                  <a:schemeClr val="accent2"/>
                </a:solidFill>
              </a:rPr>
              <a:t>USE – 1S correlation</a:t>
            </a:r>
            <a:r>
              <a:rPr lang="ru-RU" dirty="0" smtClean="0">
                <a:solidFill>
                  <a:schemeClr val="accent2"/>
                </a:solidFill>
              </a:rPr>
              <a:t> </a:t>
            </a:r>
            <a:r>
              <a:rPr lang="en-US" dirty="0" smtClean="0">
                <a:solidFill>
                  <a:schemeClr val="accent2"/>
                </a:solidFill>
              </a:rPr>
              <a:t/>
            </a:r>
            <a:br>
              <a:rPr lang="en-US" dirty="0" smtClean="0">
                <a:solidFill>
                  <a:schemeClr val="accent2"/>
                </a:solidFill>
              </a:rPr>
            </a:br>
            <a:endParaRPr lang="ru-RU" dirty="0" smtClean="0">
              <a:solidFill>
                <a:schemeClr val="accent2"/>
              </a:solidFill>
            </a:endParaRPr>
          </a:p>
        </p:txBody>
      </p:sp>
      <p:sp>
        <p:nvSpPr>
          <p:cNvPr id="13" name="Прямоугольник 12"/>
          <p:cNvSpPr/>
          <p:nvPr/>
        </p:nvSpPr>
        <p:spPr>
          <a:xfrm>
            <a:off x="5443815" y="864171"/>
            <a:ext cx="2688813" cy="1508105"/>
          </a:xfrm>
          <a:prstGeom prst="rect">
            <a:avLst/>
          </a:prstGeom>
        </p:spPr>
        <p:txBody>
          <a:bodyPr wrap="none">
            <a:spAutoFit/>
          </a:bodyPr>
          <a:lstStyle/>
          <a:p>
            <a:r>
              <a:rPr lang="en-US" sz="3200" dirty="0" smtClean="0">
                <a:solidFill>
                  <a:schemeClr val="accent2"/>
                </a:solidFill>
                <a:latin typeface="+mn-lt"/>
              </a:rPr>
              <a:t>PCC </a:t>
            </a:r>
            <a:r>
              <a:rPr lang="ru-RU" sz="3200" dirty="0" smtClean="0">
                <a:solidFill>
                  <a:schemeClr val="accent2"/>
                </a:solidFill>
                <a:latin typeface="+mn-lt"/>
              </a:rPr>
              <a:t>= 0,145</a:t>
            </a:r>
            <a:r>
              <a:rPr lang="en-US" sz="3200" dirty="0">
                <a:solidFill>
                  <a:schemeClr val="accent2"/>
                </a:solidFill>
                <a:latin typeface="+mn-lt"/>
              </a:rPr>
              <a:t>;</a:t>
            </a:r>
            <a:endParaRPr lang="ru-RU" sz="3200" dirty="0" smtClean="0">
              <a:solidFill>
                <a:schemeClr val="accent2"/>
              </a:solidFill>
              <a:latin typeface="+mn-lt"/>
            </a:endParaRPr>
          </a:p>
          <a:p>
            <a:r>
              <a:rPr lang="en-US" sz="2000" dirty="0" smtClean="0">
                <a:solidFill>
                  <a:schemeClr val="accent2"/>
                </a:solidFill>
                <a:latin typeface="+mn-lt"/>
              </a:rPr>
              <a:t>Students: free studying</a:t>
            </a:r>
          </a:p>
          <a:p>
            <a:r>
              <a:rPr lang="en-US" sz="2000" dirty="0" smtClean="0">
                <a:solidFill>
                  <a:schemeClr val="accent2"/>
                </a:solidFill>
                <a:latin typeface="+mn-lt"/>
              </a:rPr>
              <a:t>and Olympiad’s winners</a:t>
            </a:r>
          </a:p>
          <a:p>
            <a:r>
              <a:rPr lang="en-US" sz="2000" dirty="0" smtClean="0">
                <a:solidFill>
                  <a:schemeClr val="accent2"/>
                </a:solidFill>
                <a:latin typeface="+mn-lt"/>
              </a:rPr>
              <a:t>Years: 2017-18</a:t>
            </a:r>
            <a:endParaRPr lang="en-US" sz="2000" dirty="0" smtClean="0">
              <a:solidFill>
                <a:schemeClr val="accent2"/>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12" y="698269"/>
            <a:ext cx="4812903" cy="275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12" y="3425588"/>
            <a:ext cx="4812903" cy="280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5443815" y="2870150"/>
            <a:ext cx="3028393" cy="1508105"/>
          </a:xfrm>
          <a:prstGeom prst="rect">
            <a:avLst/>
          </a:prstGeom>
        </p:spPr>
        <p:txBody>
          <a:bodyPr wrap="none">
            <a:spAutoFit/>
          </a:bodyPr>
          <a:lstStyle/>
          <a:p>
            <a:r>
              <a:rPr lang="en-US" sz="3200" dirty="0" smtClean="0">
                <a:solidFill>
                  <a:schemeClr val="accent2"/>
                </a:solidFill>
                <a:latin typeface="+mn-lt"/>
              </a:rPr>
              <a:t>PCC </a:t>
            </a:r>
            <a:r>
              <a:rPr lang="ru-RU" sz="3200" dirty="0" smtClean="0">
                <a:solidFill>
                  <a:schemeClr val="accent2"/>
                </a:solidFill>
                <a:latin typeface="+mn-lt"/>
              </a:rPr>
              <a:t>= 0,272</a:t>
            </a:r>
            <a:r>
              <a:rPr lang="en-US" sz="3200" dirty="0" smtClean="0">
                <a:solidFill>
                  <a:schemeClr val="accent2"/>
                </a:solidFill>
                <a:latin typeface="+mn-lt"/>
              </a:rPr>
              <a:t>;</a:t>
            </a:r>
          </a:p>
          <a:p>
            <a:r>
              <a:rPr lang="en-US" sz="2000" dirty="0" smtClean="0">
                <a:solidFill>
                  <a:schemeClr val="accent2"/>
                </a:solidFill>
                <a:latin typeface="+mn-lt"/>
              </a:rPr>
              <a:t>Students: all from 2017 and</a:t>
            </a:r>
          </a:p>
          <a:p>
            <a:r>
              <a:rPr lang="en-US" sz="2000" dirty="0" smtClean="0">
                <a:solidFill>
                  <a:schemeClr val="accent2"/>
                </a:solidFill>
                <a:latin typeface="+mn-lt"/>
              </a:rPr>
              <a:t>free  studying in 2018</a:t>
            </a:r>
          </a:p>
          <a:p>
            <a:r>
              <a:rPr lang="en-US" sz="2000" dirty="0" smtClean="0">
                <a:solidFill>
                  <a:schemeClr val="accent2"/>
                </a:solidFill>
                <a:latin typeface="+mn-lt"/>
              </a:rPr>
              <a:t>Years: 2017-18</a:t>
            </a:r>
            <a:endParaRPr lang="en-US" sz="2000" dirty="0" smtClean="0">
              <a:solidFill>
                <a:schemeClr val="accent2"/>
              </a:solidFill>
              <a:latin typeface="+mn-lt"/>
            </a:endParaRPr>
          </a:p>
        </p:txBody>
      </p:sp>
      <p:sp>
        <p:nvSpPr>
          <p:cNvPr id="11" name="Прямоугольник 10"/>
          <p:cNvSpPr/>
          <p:nvPr/>
        </p:nvSpPr>
        <p:spPr>
          <a:xfrm>
            <a:off x="5443815" y="4961882"/>
            <a:ext cx="3661580" cy="1508105"/>
          </a:xfrm>
          <a:prstGeom prst="rect">
            <a:avLst/>
          </a:prstGeom>
        </p:spPr>
        <p:txBody>
          <a:bodyPr wrap="none">
            <a:spAutoFit/>
          </a:bodyPr>
          <a:lstStyle/>
          <a:p>
            <a:r>
              <a:rPr lang="en-US" sz="3200" dirty="0" smtClean="0">
                <a:solidFill>
                  <a:schemeClr val="accent2"/>
                </a:solidFill>
                <a:latin typeface="+mn-lt"/>
              </a:rPr>
              <a:t>PCC </a:t>
            </a:r>
            <a:r>
              <a:rPr lang="ru-RU" sz="3200" dirty="0" smtClean="0">
                <a:solidFill>
                  <a:schemeClr val="accent2"/>
                </a:solidFill>
                <a:latin typeface="+mn-lt"/>
              </a:rPr>
              <a:t>= 0,</a:t>
            </a:r>
            <a:r>
              <a:rPr lang="en-US" sz="3200" dirty="0" smtClean="0">
                <a:solidFill>
                  <a:schemeClr val="accent2"/>
                </a:solidFill>
                <a:latin typeface="+mn-lt"/>
              </a:rPr>
              <a:t>55;</a:t>
            </a:r>
          </a:p>
          <a:p>
            <a:r>
              <a:rPr lang="en-US" sz="2000" dirty="0" smtClean="0">
                <a:solidFill>
                  <a:schemeClr val="accent2"/>
                </a:solidFill>
                <a:latin typeface="+mn-lt"/>
              </a:rPr>
              <a:t>Students: all in 2018 (low passing</a:t>
            </a:r>
          </a:p>
          <a:p>
            <a:r>
              <a:rPr lang="en-US" sz="2000" dirty="0">
                <a:solidFill>
                  <a:schemeClr val="accent2"/>
                </a:solidFill>
                <a:latin typeface="+mn-lt"/>
              </a:rPr>
              <a:t>s</a:t>
            </a:r>
            <a:r>
              <a:rPr lang="en-US" sz="2000" dirty="0" smtClean="0">
                <a:solidFill>
                  <a:schemeClr val="accent2"/>
                </a:solidFill>
                <a:latin typeface="+mn-lt"/>
              </a:rPr>
              <a:t>core to enter the University)</a:t>
            </a:r>
          </a:p>
          <a:p>
            <a:r>
              <a:rPr lang="en-US" sz="2000" dirty="0" smtClean="0">
                <a:solidFill>
                  <a:schemeClr val="accent2"/>
                </a:solidFill>
                <a:latin typeface="+mn-lt"/>
              </a:rPr>
              <a:t>Years: 2018</a:t>
            </a:r>
            <a:endParaRPr lang="en-US" sz="2000" dirty="0" smtClean="0">
              <a:solidFill>
                <a:schemeClr val="accent2"/>
              </a:solidFill>
              <a:latin typeface="+mn-lt"/>
            </a:endParaRPr>
          </a:p>
        </p:txBody>
      </p:sp>
    </p:spTree>
    <p:extLst>
      <p:ext uri="{BB962C8B-B14F-4D97-AF65-F5344CB8AC3E}">
        <p14:creationId xmlns:p14="http://schemas.microsoft.com/office/powerpoint/2010/main" val="356813074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11C556-718C-43C5-8DC5-A2257E928E64}" type="slidenum">
              <a:rPr lang="ru-RU" altLang="en-US" sz="1400" smtClean="0"/>
              <a:pPr>
                <a:spcBef>
                  <a:spcPct val="0"/>
                </a:spcBef>
                <a:buFontTx/>
                <a:buNone/>
              </a:pPr>
              <a:t>16</a:t>
            </a:fld>
            <a:endParaRPr lang="ru-RU" altLang="en-US" sz="1400" dirty="0" smtClean="0"/>
          </a:p>
        </p:txBody>
      </p:sp>
      <p:sp>
        <p:nvSpPr>
          <p:cNvPr id="23554" name="Rectangle 2"/>
          <p:cNvSpPr>
            <a:spLocks noGrp="1" noChangeArrowheads="1"/>
          </p:cNvSpPr>
          <p:nvPr>
            <p:ph type="title"/>
          </p:nvPr>
        </p:nvSpPr>
        <p:spPr>
          <a:xfrm>
            <a:off x="684212" y="184150"/>
            <a:ext cx="8265824" cy="863600"/>
          </a:xfrm>
        </p:spPr>
        <p:txBody>
          <a:bodyPr/>
          <a:lstStyle/>
          <a:p>
            <a:pPr eaLnBrk="1" hangingPunct="1">
              <a:defRPr/>
            </a:pPr>
            <a:r>
              <a:rPr lang="en-US" dirty="0" smtClean="0">
                <a:solidFill>
                  <a:schemeClr val="accent2"/>
                </a:solidFill>
              </a:rPr>
              <a:t>Logical-Mathematical MI type</a:t>
            </a:r>
            <a:endParaRPr lang="ru-RU" dirty="0" smtClean="0">
              <a:solidFill>
                <a:schemeClr val="accent2"/>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585223914"/>
              </p:ext>
            </p:extLst>
          </p:nvPr>
        </p:nvGraphicFramePr>
        <p:xfrm>
          <a:off x="628074" y="1500910"/>
          <a:ext cx="8065149" cy="3352751"/>
        </p:xfrm>
        <a:graphic>
          <a:graphicData uri="http://schemas.openxmlformats.org/drawingml/2006/table">
            <a:tbl>
              <a:tblPr firstRow="1" bandRow="1">
                <a:tableStyleId>{5C22544A-7EE6-4342-B048-85BDC9FD1C3A}</a:tableStyleId>
              </a:tblPr>
              <a:tblGrid>
                <a:gridCol w="1116819">
                  <a:extLst>
                    <a:ext uri="{9D8B030D-6E8A-4147-A177-3AD203B41FA5}">
                      <a16:colId xmlns="" xmlns:a16="http://schemas.microsoft.com/office/drawing/2014/main" val="20000"/>
                    </a:ext>
                  </a:extLst>
                </a:gridCol>
                <a:gridCol w="2316110">
                  <a:extLst>
                    <a:ext uri="{9D8B030D-6E8A-4147-A177-3AD203B41FA5}">
                      <a16:colId xmlns="" xmlns:a16="http://schemas.microsoft.com/office/drawing/2014/main" val="20001"/>
                    </a:ext>
                  </a:extLst>
                </a:gridCol>
                <a:gridCol w="2316110">
                  <a:extLst>
                    <a:ext uri="{9D8B030D-6E8A-4147-A177-3AD203B41FA5}">
                      <a16:colId xmlns="" xmlns:a16="http://schemas.microsoft.com/office/drawing/2014/main" val="20002"/>
                    </a:ext>
                  </a:extLst>
                </a:gridCol>
                <a:gridCol w="2316110">
                  <a:extLst>
                    <a:ext uri="{9D8B030D-6E8A-4147-A177-3AD203B41FA5}">
                      <a16:colId xmlns="" xmlns:a16="http://schemas.microsoft.com/office/drawing/2014/main" val="20003"/>
                    </a:ext>
                  </a:extLst>
                </a:gridCol>
              </a:tblGrid>
              <a:tr h="1062240">
                <a:tc>
                  <a:txBody>
                    <a:bodyPr/>
                    <a:lstStyle/>
                    <a:p>
                      <a:pPr algn="ctr"/>
                      <a:endParaRPr lang="ru-RU" sz="4000" dirty="0">
                        <a:solidFill>
                          <a:schemeClr val="accent6"/>
                        </a:solidFill>
                      </a:endParaRPr>
                    </a:p>
                  </a:txBody>
                  <a:tcP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chemeClr val="accent6"/>
                          </a:solidFill>
                        </a:rPr>
                        <a:t>Group 1</a:t>
                      </a:r>
                      <a:endParaRPr lang="ru-RU" sz="4000" dirty="0" smtClean="0">
                        <a:solidFill>
                          <a:schemeClr val="accent6"/>
                        </a:solidFill>
                      </a:endParaRPr>
                    </a:p>
                  </a:txBody>
                  <a:tcP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chemeClr val="accent6"/>
                          </a:solidFill>
                        </a:rPr>
                        <a:t>Group 2</a:t>
                      </a:r>
                      <a:endParaRPr lang="ru-RU" sz="4000" dirty="0" smtClean="0">
                        <a:solidFill>
                          <a:schemeClr val="accent6"/>
                        </a:solidFill>
                      </a:endParaRPr>
                    </a:p>
                  </a:txBody>
                  <a:tcP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chemeClr val="accent6"/>
                          </a:solidFill>
                        </a:rPr>
                        <a:t>Group 3</a:t>
                      </a:r>
                      <a:endParaRPr lang="ru-RU" sz="4000" dirty="0" smtClean="0">
                        <a:solidFill>
                          <a:schemeClr val="accent6"/>
                        </a:solidFill>
                      </a:endParaRPr>
                    </a:p>
                  </a:txBody>
                  <a:tcPr>
                    <a:solidFill>
                      <a:srgbClr val="00B0F0"/>
                    </a:solidFill>
                  </a:tcPr>
                </a:tc>
                <a:extLst>
                  <a:ext uri="{0D108BD9-81ED-4DB2-BD59-A6C34878D82A}">
                    <a16:rowId xmlns="" xmlns:a16="http://schemas.microsoft.com/office/drawing/2014/main" val="10000"/>
                  </a:ext>
                </a:extLst>
              </a:tr>
              <a:tr h="877503">
                <a:tc>
                  <a:txBody>
                    <a:bodyPr/>
                    <a:lstStyle/>
                    <a:p>
                      <a:pPr algn="ctr"/>
                      <a:r>
                        <a:rPr lang="en-US" sz="3200" dirty="0" smtClean="0">
                          <a:solidFill>
                            <a:schemeClr val="accent6"/>
                          </a:solidFill>
                        </a:rPr>
                        <a:t>2017</a:t>
                      </a:r>
                      <a:endParaRPr lang="ru-RU" sz="3200" dirty="0">
                        <a:solidFill>
                          <a:schemeClr val="accent6"/>
                        </a:solidFill>
                      </a:endParaRPr>
                    </a:p>
                  </a:txBody>
                  <a:tcPr anchor="ctr">
                    <a:solidFill>
                      <a:srgbClr val="00B0F0"/>
                    </a:solidFill>
                  </a:tcPr>
                </a:tc>
                <a:tc>
                  <a:txBody>
                    <a:bodyPr/>
                    <a:lstStyle/>
                    <a:p>
                      <a:pPr algn="ctr"/>
                      <a:r>
                        <a:rPr lang="en-US" sz="3200" dirty="0" smtClean="0">
                          <a:solidFill>
                            <a:schemeClr val="accent6"/>
                          </a:solidFill>
                        </a:rPr>
                        <a:t>58,4 %</a:t>
                      </a:r>
                    </a:p>
                    <a:p>
                      <a:pPr algn="ctr"/>
                      <a:r>
                        <a:rPr lang="en-US" sz="3200" b="1" dirty="0" smtClean="0">
                          <a:solidFill>
                            <a:schemeClr val="accent6"/>
                          </a:solidFill>
                        </a:rPr>
                        <a:t>5 place</a:t>
                      </a:r>
                      <a:endParaRPr lang="ru-RU" sz="3200" b="1" dirty="0">
                        <a:solidFill>
                          <a:schemeClr val="accent6"/>
                        </a:solidFill>
                      </a:endParaRPr>
                    </a:p>
                  </a:txBody>
                  <a:tcPr anchor="ctr">
                    <a:solidFill>
                      <a:srgbClr val="00B0F0"/>
                    </a:solidFill>
                  </a:tcPr>
                </a:tc>
                <a:tc>
                  <a:txBody>
                    <a:bodyPr/>
                    <a:lstStyle/>
                    <a:p>
                      <a:pPr algn="ctr"/>
                      <a:r>
                        <a:rPr lang="en-US" sz="3200" dirty="0" smtClean="0">
                          <a:solidFill>
                            <a:schemeClr val="accent6"/>
                          </a:solidFill>
                        </a:rPr>
                        <a:t>66,1 %</a:t>
                      </a:r>
                    </a:p>
                    <a:p>
                      <a:pPr algn="ctr"/>
                      <a:r>
                        <a:rPr lang="en-US" sz="3200" b="1" dirty="0" smtClean="0">
                          <a:solidFill>
                            <a:schemeClr val="accent6"/>
                          </a:solidFill>
                        </a:rPr>
                        <a:t>1 place</a:t>
                      </a:r>
                      <a:endParaRPr lang="ru-RU" sz="3200" b="1" dirty="0">
                        <a:solidFill>
                          <a:schemeClr val="accent6"/>
                        </a:solidFill>
                      </a:endParaRPr>
                    </a:p>
                  </a:txBody>
                  <a:tcPr anchor="ctr">
                    <a:solidFill>
                      <a:srgbClr val="00B0F0"/>
                    </a:solidFill>
                  </a:tcPr>
                </a:tc>
                <a:tc>
                  <a:txBody>
                    <a:bodyPr/>
                    <a:lstStyle/>
                    <a:p>
                      <a:pPr algn="ctr"/>
                      <a:r>
                        <a:rPr lang="en-US" sz="3200" dirty="0" smtClean="0">
                          <a:solidFill>
                            <a:schemeClr val="accent6"/>
                          </a:solidFill>
                        </a:rPr>
                        <a:t>69,3 %</a:t>
                      </a:r>
                    </a:p>
                    <a:p>
                      <a:pPr algn="ctr"/>
                      <a:r>
                        <a:rPr lang="en-US" sz="3200" b="1" dirty="0" smtClean="0">
                          <a:solidFill>
                            <a:schemeClr val="accent6"/>
                          </a:solidFill>
                        </a:rPr>
                        <a:t>1 place</a:t>
                      </a:r>
                      <a:endParaRPr lang="ru-RU" sz="3200" b="1" dirty="0">
                        <a:solidFill>
                          <a:schemeClr val="accent6"/>
                        </a:solidFill>
                      </a:endParaRPr>
                    </a:p>
                  </a:txBody>
                  <a:tcPr anchor="ctr">
                    <a:solidFill>
                      <a:srgbClr val="00B0F0"/>
                    </a:solidFill>
                  </a:tcPr>
                </a:tc>
                <a:extLst>
                  <a:ext uri="{0D108BD9-81ED-4DB2-BD59-A6C34878D82A}">
                    <a16:rowId xmlns="" xmlns:a16="http://schemas.microsoft.com/office/drawing/2014/main" val="10001"/>
                  </a:ext>
                </a:extLst>
              </a:tr>
              <a:tr h="1223711">
                <a:tc>
                  <a:txBody>
                    <a:bodyPr/>
                    <a:lstStyle/>
                    <a:p>
                      <a:pPr algn="ctr"/>
                      <a:r>
                        <a:rPr lang="en-US" sz="3200" dirty="0" smtClean="0">
                          <a:solidFill>
                            <a:schemeClr val="accent6"/>
                          </a:solidFill>
                        </a:rPr>
                        <a:t>2018 (1S)</a:t>
                      </a:r>
                      <a:endParaRPr lang="ru-RU" sz="3200" dirty="0">
                        <a:solidFill>
                          <a:schemeClr val="accent6"/>
                        </a:solidFill>
                      </a:endParaRPr>
                    </a:p>
                  </a:txBody>
                  <a:tcPr anchor="ctr">
                    <a:solidFill>
                      <a:srgbClr val="00B0F0"/>
                    </a:solidFill>
                  </a:tcPr>
                </a:tc>
                <a:tc>
                  <a:txBody>
                    <a:bodyPr/>
                    <a:lstStyle/>
                    <a:p>
                      <a:pPr algn="ctr"/>
                      <a:r>
                        <a:rPr lang="en-US" sz="3200" dirty="0" smtClean="0">
                          <a:solidFill>
                            <a:schemeClr val="accent6"/>
                          </a:solidFill>
                        </a:rPr>
                        <a:t>47 %</a:t>
                      </a:r>
                    </a:p>
                    <a:p>
                      <a:pPr algn="ctr"/>
                      <a:r>
                        <a:rPr lang="en-US" sz="3200" b="1" dirty="0" smtClean="0">
                          <a:solidFill>
                            <a:schemeClr val="accent6"/>
                          </a:solidFill>
                        </a:rPr>
                        <a:t>7 place</a:t>
                      </a:r>
                      <a:endParaRPr lang="ru-RU" sz="3200" b="1" dirty="0">
                        <a:solidFill>
                          <a:schemeClr val="accent6"/>
                        </a:solidFill>
                      </a:endParaRPr>
                    </a:p>
                  </a:txBody>
                  <a:tcPr anchor="ctr">
                    <a:solidFill>
                      <a:srgbClr val="00B0F0"/>
                    </a:solidFill>
                  </a:tcPr>
                </a:tc>
                <a:tc>
                  <a:txBody>
                    <a:bodyPr/>
                    <a:lstStyle/>
                    <a:p>
                      <a:pPr algn="ctr"/>
                      <a:r>
                        <a:rPr lang="en-US" sz="3200" dirty="0" smtClean="0">
                          <a:solidFill>
                            <a:schemeClr val="accent6"/>
                          </a:solidFill>
                        </a:rPr>
                        <a:t>68,5 %</a:t>
                      </a:r>
                    </a:p>
                    <a:p>
                      <a:pPr algn="ctr"/>
                      <a:r>
                        <a:rPr lang="en-US" sz="3200" b="1" dirty="0" smtClean="0">
                          <a:solidFill>
                            <a:schemeClr val="accent6"/>
                          </a:solidFill>
                        </a:rPr>
                        <a:t>2</a:t>
                      </a:r>
                      <a:r>
                        <a:rPr lang="en-US" sz="3200" b="1" baseline="0" dirty="0" smtClean="0">
                          <a:solidFill>
                            <a:schemeClr val="accent6"/>
                          </a:solidFill>
                        </a:rPr>
                        <a:t> place</a:t>
                      </a:r>
                      <a:endParaRPr lang="ru-RU" sz="3200" b="1" dirty="0">
                        <a:solidFill>
                          <a:schemeClr val="accent6"/>
                        </a:solidFill>
                      </a:endParaRPr>
                    </a:p>
                  </a:txBody>
                  <a:tcPr anchor="ctr">
                    <a:solidFill>
                      <a:srgbClr val="00B0F0"/>
                    </a:solidFill>
                  </a:tcPr>
                </a:tc>
                <a:tc>
                  <a:txBody>
                    <a:bodyPr/>
                    <a:lstStyle/>
                    <a:p>
                      <a:pPr algn="ctr"/>
                      <a:r>
                        <a:rPr lang="en-US" sz="3200" dirty="0" smtClean="0">
                          <a:solidFill>
                            <a:schemeClr val="accent6"/>
                          </a:solidFill>
                        </a:rPr>
                        <a:t>66,5 %        </a:t>
                      </a:r>
                      <a:r>
                        <a:rPr lang="en-US" sz="3200" b="1" dirty="0" smtClean="0">
                          <a:solidFill>
                            <a:schemeClr val="accent6"/>
                          </a:solidFill>
                        </a:rPr>
                        <a:t>3</a:t>
                      </a:r>
                      <a:r>
                        <a:rPr lang="en-US" sz="3200" b="1" baseline="0" dirty="0" smtClean="0">
                          <a:solidFill>
                            <a:schemeClr val="accent6"/>
                          </a:solidFill>
                        </a:rPr>
                        <a:t> place</a:t>
                      </a:r>
                      <a:endParaRPr lang="ru-RU" sz="3200" b="1" dirty="0">
                        <a:solidFill>
                          <a:schemeClr val="accent6"/>
                        </a:solidFill>
                      </a:endParaRPr>
                    </a:p>
                  </a:txBody>
                  <a:tcPr anchor="ctr">
                    <a:solidFill>
                      <a:srgbClr val="00B0F0"/>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70063489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11C556-718C-43C5-8DC5-A2257E928E64}" type="slidenum">
              <a:rPr lang="ru-RU" altLang="en-US" sz="1400" smtClean="0"/>
              <a:pPr>
                <a:spcBef>
                  <a:spcPct val="0"/>
                </a:spcBef>
                <a:buFontTx/>
                <a:buNone/>
              </a:pPr>
              <a:t>17</a:t>
            </a:fld>
            <a:endParaRPr lang="ru-RU" altLang="en-US" sz="1400" dirty="0" smtClean="0"/>
          </a:p>
        </p:txBody>
      </p:sp>
      <p:sp>
        <p:nvSpPr>
          <p:cNvPr id="23554" name="Rectangle 2"/>
          <p:cNvSpPr>
            <a:spLocks noGrp="1" noChangeArrowheads="1"/>
          </p:cNvSpPr>
          <p:nvPr>
            <p:ph type="title"/>
          </p:nvPr>
        </p:nvSpPr>
        <p:spPr>
          <a:xfrm>
            <a:off x="684212" y="184150"/>
            <a:ext cx="8265824" cy="863600"/>
          </a:xfrm>
        </p:spPr>
        <p:txBody>
          <a:bodyPr/>
          <a:lstStyle/>
          <a:p>
            <a:pPr eaLnBrk="1" hangingPunct="1">
              <a:defRPr/>
            </a:pPr>
            <a:r>
              <a:rPr lang="en-US" dirty="0" smtClean="0">
                <a:solidFill>
                  <a:schemeClr val="accent2"/>
                </a:solidFill>
              </a:rPr>
              <a:t>Conclusion</a:t>
            </a:r>
            <a:endParaRPr lang="ru-RU" dirty="0" smtClean="0">
              <a:solidFill>
                <a:schemeClr val="accent2"/>
              </a:solidFill>
            </a:endParaRPr>
          </a:p>
        </p:txBody>
      </p:sp>
      <p:sp>
        <p:nvSpPr>
          <p:cNvPr id="2" name="Прямоугольник 1"/>
          <p:cNvSpPr/>
          <p:nvPr/>
        </p:nvSpPr>
        <p:spPr>
          <a:xfrm>
            <a:off x="583907" y="1024753"/>
            <a:ext cx="8223726" cy="5509200"/>
          </a:xfrm>
          <a:prstGeom prst="rect">
            <a:avLst/>
          </a:prstGeom>
        </p:spPr>
        <p:txBody>
          <a:bodyPr wrap="square">
            <a:spAutoFit/>
          </a:bodyPr>
          <a:lstStyle/>
          <a:p>
            <a:pPr algn="just">
              <a:buAutoNum type="arabicPeriod"/>
            </a:pPr>
            <a:r>
              <a:rPr lang="en-US" sz="3200" dirty="0" smtClean="0">
                <a:solidFill>
                  <a:schemeClr val="accent2"/>
                </a:solidFill>
                <a:latin typeface="+mn-lt"/>
              </a:rPr>
              <a:t> High USE results doesn’t guarantee successful studying in the University.</a:t>
            </a:r>
          </a:p>
          <a:p>
            <a:pPr algn="just">
              <a:buAutoNum type="arabicPeriod"/>
            </a:pPr>
            <a:r>
              <a:rPr lang="en-US" sz="3200" dirty="0" smtClean="0">
                <a:solidFill>
                  <a:schemeClr val="accent2"/>
                </a:solidFill>
                <a:latin typeface="+mn-lt"/>
              </a:rPr>
              <a:t> MI profile could make more successfully forecast about success in the University           than USE.</a:t>
            </a:r>
          </a:p>
          <a:p>
            <a:pPr algn="just">
              <a:buFontTx/>
              <a:buAutoNum type="arabicPeriod"/>
            </a:pPr>
            <a:r>
              <a:rPr lang="en-US" sz="3200" dirty="0" smtClean="0">
                <a:solidFill>
                  <a:schemeClr val="accent2"/>
                </a:solidFill>
                <a:latin typeface="+mn-lt"/>
              </a:rPr>
              <a:t> Hidden </a:t>
            </a:r>
            <a:r>
              <a:rPr lang="en-US" sz="3200" dirty="0">
                <a:solidFill>
                  <a:schemeClr val="accent2"/>
                </a:solidFill>
                <a:latin typeface="+mn-lt"/>
              </a:rPr>
              <a:t>motivation could influence </a:t>
            </a:r>
            <a:r>
              <a:rPr lang="en-US" sz="3200" dirty="0" smtClean="0">
                <a:solidFill>
                  <a:schemeClr val="accent2"/>
                </a:solidFill>
                <a:latin typeface="+mn-lt"/>
              </a:rPr>
              <a:t>                 to </a:t>
            </a:r>
            <a:r>
              <a:rPr lang="en-US" sz="3200" dirty="0">
                <a:solidFill>
                  <a:schemeClr val="accent2"/>
                </a:solidFill>
                <a:latin typeface="+mn-lt"/>
              </a:rPr>
              <a:t>the results of MI testing</a:t>
            </a:r>
            <a:r>
              <a:rPr lang="en-US" sz="3200" dirty="0" smtClean="0">
                <a:solidFill>
                  <a:schemeClr val="accent2"/>
                </a:solidFill>
                <a:latin typeface="+mn-lt"/>
              </a:rPr>
              <a:t>.</a:t>
            </a:r>
          </a:p>
          <a:p>
            <a:pPr algn="just">
              <a:tabLst>
                <a:tab pos="7978775" algn="l"/>
              </a:tabLst>
            </a:pPr>
            <a:r>
              <a:rPr lang="en-US" sz="3200" dirty="0" smtClean="0">
                <a:solidFill>
                  <a:schemeClr val="accent2"/>
                </a:solidFill>
                <a:latin typeface="+mn-lt"/>
              </a:rPr>
              <a:t>4. It </a:t>
            </a:r>
            <a:r>
              <a:rPr lang="en-US" sz="3200" dirty="0">
                <a:solidFill>
                  <a:schemeClr val="accent2"/>
                </a:solidFill>
                <a:latin typeface="+mn-lt"/>
              </a:rPr>
              <a:t>is impossible to make a </a:t>
            </a:r>
            <a:r>
              <a:rPr lang="en-US" sz="3200" dirty="0" smtClean="0">
                <a:solidFill>
                  <a:schemeClr val="accent2"/>
                </a:solidFill>
                <a:latin typeface="+mn-lt"/>
              </a:rPr>
              <a:t>conclusion             of </a:t>
            </a:r>
            <a:r>
              <a:rPr lang="en-US" sz="3200" dirty="0">
                <a:solidFill>
                  <a:schemeClr val="accent2"/>
                </a:solidFill>
                <a:latin typeface="+mn-lt"/>
              </a:rPr>
              <a:t>abilities to technical or </a:t>
            </a:r>
            <a:r>
              <a:rPr lang="en-US" sz="3200" dirty="0" smtClean="0">
                <a:solidFill>
                  <a:schemeClr val="accent2"/>
                </a:solidFill>
                <a:latin typeface="+mn-lt"/>
              </a:rPr>
              <a:t>social sciences only  on </a:t>
            </a:r>
            <a:r>
              <a:rPr lang="en-US" sz="3200" dirty="0">
                <a:solidFill>
                  <a:schemeClr val="accent2"/>
                </a:solidFill>
                <a:latin typeface="+mn-lt"/>
              </a:rPr>
              <a:t>high percentage of one MI </a:t>
            </a:r>
            <a:r>
              <a:rPr lang="en-US" sz="3200" dirty="0" smtClean="0">
                <a:solidFill>
                  <a:schemeClr val="accent2"/>
                </a:solidFill>
                <a:latin typeface="+mn-lt"/>
              </a:rPr>
              <a:t>type.</a:t>
            </a:r>
            <a:endParaRPr lang="en-US" sz="3200" dirty="0">
              <a:solidFill>
                <a:schemeClr val="accent2"/>
              </a:solidFill>
              <a:latin typeface="+mn-lt"/>
            </a:endParaRPr>
          </a:p>
          <a:p>
            <a:pPr algn="just"/>
            <a:r>
              <a:rPr lang="en-US" sz="3200" dirty="0" smtClean="0">
                <a:solidFill>
                  <a:schemeClr val="accent2"/>
                </a:solidFill>
                <a:latin typeface="+mn-lt"/>
              </a:rPr>
              <a:t>5. The </a:t>
            </a:r>
            <a:r>
              <a:rPr lang="en-US" sz="3200" dirty="0">
                <a:solidFill>
                  <a:schemeClr val="accent2"/>
                </a:solidFill>
                <a:latin typeface="+mn-lt"/>
              </a:rPr>
              <a:t>most successful student weren’t tested.</a:t>
            </a:r>
            <a:endParaRPr lang="en-US" sz="3200" dirty="0" smtClean="0">
              <a:solidFill>
                <a:schemeClr val="accent2"/>
              </a:solidFill>
              <a:latin typeface="+mn-lt"/>
            </a:endParaRPr>
          </a:p>
        </p:txBody>
      </p:sp>
    </p:spTree>
    <p:extLst>
      <p:ext uri="{BB962C8B-B14F-4D97-AF65-F5344CB8AC3E}">
        <p14:creationId xmlns:p14="http://schemas.microsoft.com/office/powerpoint/2010/main" val="307957613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A044EA8-FEE6-4767-8A7F-2C126806BBE1}" type="slidenum">
              <a:rPr lang="ru-RU" altLang="ru-RU" sz="1400" smtClean="0"/>
              <a:pPr>
                <a:spcBef>
                  <a:spcPct val="0"/>
                </a:spcBef>
                <a:buFontTx/>
                <a:buNone/>
              </a:pPr>
              <a:t>18</a:t>
            </a:fld>
            <a:endParaRPr lang="ru-RU" altLang="ru-RU" sz="1400" dirty="0" smtClean="0"/>
          </a:p>
        </p:txBody>
      </p:sp>
      <p:sp>
        <p:nvSpPr>
          <p:cNvPr id="22530" name="Rectangle 2"/>
          <p:cNvSpPr>
            <a:spLocks noGrp="1" noChangeArrowheads="1"/>
          </p:cNvSpPr>
          <p:nvPr>
            <p:ph type="title"/>
          </p:nvPr>
        </p:nvSpPr>
        <p:spPr>
          <a:xfrm>
            <a:off x="838200" y="1649098"/>
            <a:ext cx="7772400" cy="987425"/>
          </a:xfrm>
        </p:spPr>
        <p:txBody>
          <a:bodyPr/>
          <a:lstStyle/>
          <a:p>
            <a:pPr eaLnBrk="1" hangingPunct="1">
              <a:defRPr/>
            </a:pPr>
            <a:r>
              <a:rPr lang="en-US" dirty="0" smtClean="0">
                <a:solidFill>
                  <a:schemeClr val="accent2"/>
                </a:solidFill>
              </a:rPr>
              <a:t>Thanks for the attention!</a:t>
            </a:r>
            <a:endParaRPr lang="ru-RU" dirty="0" smtClean="0">
              <a:solidFill>
                <a:schemeClr val="accent2"/>
              </a:solidFill>
            </a:endParaRPr>
          </a:p>
        </p:txBody>
      </p:sp>
      <p:sp>
        <p:nvSpPr>
          <p:cNvPr id="4" name="Rectangle 2"/>
          <p:cNvSpPr txBox="1">
            <a:spLocks noChangeArrowheads="1"/>
          </p:cNvSpPr>
          <p:nvPr/>
        </p:nvSpPr>
        <p:spPr bwMode="auto">
          <a:xfrm>
            <a:off x="838200" y="4525944"/>
            <a:ext cx="77724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4000" kern="0" dirty="0" smtClean="0">
                <a:solidFill>
                  <a:schemeClr val="tx1"/>
                </a:solidFill>
              </a:rPr>
              <a:t>Pavel </a:t>
            </a:r>
            <a:r>
              <a:rPr lang="en-US" sz="4000" kern="0" dirty="0" err="1" smtClean="0">
                <a:solidFill>
                  <a:schemeClr val="tx1"/>
                </a:solidFill>
              </a:rPr>
              <a:t>Satserdov</a:t>
            </a:r>
            <a:endParaRPr lang="en-US" sz="4000" kern="0" dirty="0" smtClean="0">
              <a:solidFill>
                <a:schemeClr val="tx1"/>
              </a:solidFill>
            </a:endParaRPr>
          </a:p>
          <a:p>
            <a:pPr eaLnBrk="1" hangingPunct="1">
              <a:defRPr/>
            </a:pPr>
            <a:endParaRPr lang="en-US" sz="4000" kern="0" dirty="0">
              <a:solidFill>
                <a:schemeClr val="tx1"/>
              </a:solidFill>
            </a:endParaRPr>
          </a:p>
          <a:p>
            <a:pPr eaLnBrk="1" hangingPunct="1">
              <a:defRPr/>
            </a:pPr>
            <a:endParaRPr lang="en-US" sz="4000" kern="0" dirty="0" smtClean="0">
              <a:solidFill>
                <a:schemeClr val="tx1"/>
              </a:solidFill>
            </a:endParaRPr>
          </a:p>
          <a:p>
            <a:pPr eaLnBrk="1" hangingPunct="1">
              <a:defRPr/>
            </a:pPr>
            <a:r>
              <a:rPr lang="en-US" sz="4000" kern="0" dirty="0" smtClean="0">
                <a:solidFill>
                  <a:schemeClr val="tx1"/>
                </a:solidFill>
              </a:rPr>
              <a:t>elsys.ru</a:t>
            </a:r>
          </a:p>
          <a:p>
            <a:pPr eaLnBrk="1" hangingPunct="1">
              <a:defRPr/>
            </a:pPr>
            <a:r>
              <a:rPr lang="en-US" sz="4000" kern="0" dirty="0" smtClean="0">
                <a:solidFill>
                  <a:schemeClr val="tx1"/>
                </a:solidFill>
              </a:rPr>
              <a:t>psymaker.com</a:t>
            </a:r>
            <a:endParaRPr lang="ru-RU" sz="4000" kern="0" dirty="0" smtClean="0">
              <a:solidFill>
                <a:schemeClr val="tx1"/>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E0C6B56-C570-4254-A11D-C5A8B1155CA8}" type="slidenum">
              <a:rPr lang="ru-RU" altLang="ru-RU" sz="1400" smtClean="0"/>
              <a:pPr>
                <a:spcBef>
                  <a:spcPct val="0"/>
                </a:spcBef>
                <a:buFontTx/>
                <a:buNone/>
              </a:pPr>
              <a:t>2</a:t>
            </a:fld>
            <a:endParaRPr lang="ru-RU" altLang="ru-RU" sz="1400" smtClean="0"/>
          </a:p>
        </p:txBody>
      </p:sp>
      <p:sp>
        <p:nvSpPr>
          <p:cNvPr id="7170" name="Rectangle 2"/>
          <p:cNvSpPr>
            <a:spLocks noGrp="1" noChangeArrowheads="1"/>
          </p:cNvSpPr>
          <p:nvPr>
            <p:ph type="title"/>
          </p:nvPr>
        </p:nvSpPr>
        <p:spPr>
          <a:xfrm>
            <a:off x="730250" y="152400"/>
            <a:ext cx="7772400" cy="782638"/>
          </a:xfrm>
        </p:spPr>
        <p:txBody>
          <a:bodyPr/>
          <a:lstStyle/>
          <a:p>
            <a:pPr eaLnBrk="1" hangingPunct="1">
              <a:defRPr/>
            </a:pPr>
            <a:r>
              <a:rPr lang="en-US" altLang="ru-RU" dirty="0" smtClean="0">
                <a:solidFill>
                  <a:schemeClr val="accent2"/>
                </a:solidFill>
              </a:rPr>
              <a:t>Test’s conditions</a:t>
            </a:r>
            <a:endParaRPr lang="ru-RU" dirty="0" smtClean="0">
              <a:solidFill>
                <a:schemeClr val="accent2"/>
              </a:solidFill>
              <a:effectLst>
                <a:outerShdw blurRad="38100" dist="38100" dir="2700000" algn="tl">
                  <a:srgbClr val="C0C0C0"/>
                </a:outerShdw>
              </a:effectLst>
            </a:endParaRPr>
          </a:p>
        </p:txBody>
      </p:sp>
      <p:sp>
        <p:nvSpPr>
          <p:cNvPr id="6148" name="Rectangle 5"/>
          <p:cNvSpPr>
            <a:spLocks noChangeArrowheads="1"/>
          </p:cNvSpPr>
          <p:nvPr/>
        </p:nvSpPr>
        <p:spPr bwMode="auto">
          <a:xfrm>
            <a:off x="406400" y="935038"/>
            <a:ext cx="85217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Tx/>
              <a:buNone/>
            </a:pPr>
            <a:endParaRPr lang="ru-RU" altLang="en-US" sz="2800">
              <a:solidFill>
                <a:schemeClr val="accent2"/>
              </a:solidFill>
            </a:endParaRPr>
          </a:p>
        </p:txBody>
      </p:sp>
      <p:sp>
        <p:nvSpPr>
          <p:cNvPr id="4" name="Объект 3"/>
          <p:cNvSpPr>
            <a:spLocks noGrp="1"/>
          </p:cNvSpPr>
          <p:nvPr>
            <p:ph idx="1"/>
          </p:nvPr>
        </p:nvSpPr>
        <p:spPr>
          <a:xfrm>
            <a:off x="730250" y="1247775"/>
            <a:ext cx="7772400" cy="5457825"/>
          </a:xfrm>
        </p:spPr>
        <p:txBody>
          <a:bodyPr/>
          <a:lstStyle/>
          <a:p>
            <a:pPr marL="0" indent="0" eaLnBrk="1" hangingPunct="1">
              <a:lnSpc>
                <a:spcPct val="80000"/>
              </a:lnSpc>
              <a:buFontTx/>
              <a:buNone/>
              <a:defRPr/>
            </a:pPr>
            <a:r>
              <a:rPr lang="en-US" altLang="en-US" sz="2800" dirty="0" smtClean="0"/>
              <a:t>Test period 				      </a:t>
            </a:r>
            <a:r>
              <a:rPr lang="en-US" altLang="en-US" sz="2400" dirty="0" smtClean="0">
                <a:solidFill>
                  <a:schemeClr val="accent6"/>
                </a:solidFill>
              </a:rPr>
              <a:t>20.11.18 – 10.12.18</a:t>
            </a:r>
          </a:p>
          <a:p>
            <a:pPr eaLnBrk="1" hangingPunct="1">
              <a:lnSpc>
                <a:spcPct val="80000"/>
              </a:lnSpc>
              <a:buFontTx/>
              <a:buNone/>
              <a:defRPr/>
            </a:pPr>
            <a:endParaRPr lang="en-US" sz="2800" dirty="0"/>
          </a:p>
          <a:p>
            <a:pPr algn="r" eaLnBrk="1" hangingPunct="1">
              <a:lnSpc>
                <a:spcPct val="80000"/>
              </a:lnSpc>
              <a:buFontTx/>
              <a:buNone/>
              <a:defRPr/>
            </a:pPr>
            <a:r>
              <a:rPr lang="en-US" sz="2800" dirty="0" smtClean="0"/>
              <a:t>Tested persons			</a:t>
            </a:r>
            <a:r>
              <a:rPr lang="en-US" sz="2400" dirty="0" smtClean="0">
                <a:solidFill>
                  <a:schemeClr val="accent6"/>
                </a:solidFill>
              </a:rPr>
              <a:t>first-year students of the Faculty of Physics and Technology LETI</a:t>
            </a:r>
          </a:p>
          <a:p>
            <a:pPr eaLnBrk="1" hangingPunct="1">
              <a:lnSpc>
                <a:spcPct val="80000"/>
              </a:lnSpc>
              <a:buFontTx/>
              <a:buNone/>
              <a:defRPr/>
            </a:pPr>
            <a:endParaRPr lang="en-US" sz="2800" dirty="0"/>
          </a:p>
          <a:p>
            <a:pPr eaLnBrk="1" hangingPunct="1">
              <a:lnSpc>
                <a:spcPct val="80000"/>
              </a:lnSpc>
              <a:buFontTx/>
              <a:buNone/>
              <a:defRPr/>
            </a:pPr>
            <a:r>
              <a:rPr lang="en-US" sz="2800" dirty="0" smtClean="0"/>
              <a:t>Students age range				     </a:t>
            </a:r>
            <a:r>
              <a:rPr lang="en-US" sz="2400" dirty="0" smtClean="0">
                <a:solidFill>
                  <a:schemeClr val="accent6"/>
                </a:solidFill>
              </a:rPr>
              <a:t>17 – 20 years</a:t>
            </a:r>
          </a:p>
          <a:p>
            <a:pPr eaLnBrk="1" hangingPunct="1">
              <a:lnSpc>
                <a:spcPct val="80000"/>
              </a:lnSpc>
              <a:buFontTx/>
              <a:buNone/>
              <a:defRPr/>
            </a:pPr>
            <a:endParaRPr lang="en-US" sz="2800" dirty="0"/>
          </a:p>
          <a:p>
            <a:pPr eaLnBrk="1" hangingPunct="1">
              <a:lnSpc>
                <a:spcPct val="80000"/>
              </a:lnSpc>
              <a:buFontTx/>
              <a:buNone/>
              <a:defRPr/>
            </a:pPr>
            <a:r>
              <a:rPr lang="en-US" sz="2800" dirty="0" smtClean="0"/>
              <a:t>Quantity of tested persons			</a:t>
            </a:r>
            <a:r>
              <a:rPr lang="en-US" sz="2400" dirty="0" smtClean="0"/>
              <a:t>           </a:t>
            </a:r>
            <a:r>
              <a:rPr lang="en-US" sz="2400" dirty="0" smtClean="0">
                <a:solidFill>
                  <a:schemeClr val="accent6"/>
                </a:solidFill>
              </a:rPr>
              <a:t>84</a:t>
            </a:r>
          </a:p>
          <a:p>
            <a:pPr eaLnBrk="1" hangingPunct="1">
              <a:lnSpc>
                <a:spcPct val="80000"/>
              </a:lnSpc>
              <a:buFontTx/>
              <a:buNone/>
              <a:defRPr/>
            </a:pPr>
            <a:endParaRPr lang="en-US" sz="2800" dirty="0"/>
          </a:p>
          <a:p>
            <a:pPr eaLnBrk="1" hangingPunct="1">
              <a:lnSpc>
                <a:spcPct val="80000"/>
              </a:lnSpc>
              <a:buFontTx/>
              <a:buNone/>
              <a:defRPr/>
            </a:pPr>
            <a:r>
              <a:rPr lang="en-US" sz="2800" dirty="0" smtClean="0"/>
              <a:t>Sex range 				           </a:t>
            </a:r>
            <a:r>
              <a:rPr lang="en-US" sz="2400" dirty="0" smtClean="0">
                <a:solidFill>
                  <a:schemeClr val="accent6"/>
                </a:solidFill>
              </a:rPr>
              <a:t>29 girls, 55 boys</a:t>
            </a:r>
            <a:endParaRPr lang="en-US" sz="2800" dirty="0" smtClean="0">
              <a:solidFill>
                <a:schemeClr val="accent6"/>
              </a:solidFill>
            </a:endParaRPr>
          </a:p>
          <a:p>
            <a:pPr eaLnBrk="1" hangingPunct="1">
              <a:lnSpc>
                <a:spcPct val="80000"/>
              </a:lnSpc>
              <a:buFontTx/>
              <a:buNone/>
              <a:defRPr/>
            </a:pPr>
            <a:endParaRPr lang="en-US" sz="2800" dirty="0" smtClean="0"/>
          </a:p>
          <a:p>
            <a:pPr eaLnBrk="1" hangingPunct="1">
              <a:lnSpc>
                <a:spcPct val="80000"/>
              </a:lnSpc>
              <a:buFontTx/>
              <a:buNone/>
              <a:defRPr/>
            </a:pPr>
            <a:r>
              <a:rPr lang="en-US" sz="2800" dirty="0" smtClean="0"/>
              <a:t>Ethnic composition 			 </a:t>
            </a:r>
            <a:r>
              <a:rPr lang="en-US" sz="2400" dirty="0" smtClean="0">
                <a:solidFill>
                  <a:schemeClr val="accent6"/>
                </a:solidFill>
              </a:rPr>
              <a:t>100 % Russians</a:t>
            </a:r>
            <a:endParaRPr lang="ru-RU" sz="2400" dirty="0">
              <a:solidFill>
                <a:schemeClr val="accent6"/>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23875" y="-88900"/>
            <a:ext cx="7772400" cy="1143000"/>
          </a:xfrm>
        </p:spPr>
        <p:txBody>
          <a:bodyPr/>
          <a:lstStyle/>
          <a:p>
            <a:r>
              <a:rPr lang="en-US" altLang="ru-RU" dirty="0" smtClean="0">
                <a:solidFill>
                  <a:schemeClr val="accent2"/>
                </a:solidFill>
              </a:rPr>
              <a:t>Test’s differences</a:t>
            </a:r>
            <a:endParaRPr lang="en-US" altLang="ru-RU" dirty="0" smtClean="0"/>
          </a:p>
        </p:txBody>
      </p:sp>
      <p:graphicFrame>
        <p:nvGraphicFramePr>
          <p:cNvPr id="2" name="Объект 1"/>
          <p:cNvGraphicFramePr>
            <a:graphicFrameLocks noGrp="1"/>
          </p:cNvGraphicFramePr>
          <p:nvPr>
            <p:ph idx="1"/>
            <p:extLst>
              <p:ext uri="{D42A27DB-BD31-4B8C-83A1-F6EECF244321}">
                <p14:modId xmlns:p14="http://schemas.microsoft.com/office/powerpoint/2010/main" val="2866275965"/>
              </p:ext>
            </p:extLst>
          </p:nvPr>
        </p:nvGraphicFramePr>
        <p:xfrm>
          <a:off x="655638" y="2066997"/>
          <a:ext cx="8061324" cy="3564616"/>
        </p:xfrm>
        <a:graphic>
          <a:graphicData uri="http://schemas.openxmlformats.org/drawingml/2006/table">
            <a:tbl>
              <a:tblPr firstRow="1" bandRow="1">
                <a:tableStyleId>{5C22544A-7EE6-4342-B048-85BDC9FD1C3A}</a:tableStyleId>
              </a:tblPr>
              <a:tblGrid>
                <a:gridCol w="2687108">
                  <a:extLst>
                    <a:ext uri="{9D8B030D-6E8A-4147-A177-3AD203B41FA5}">
                      <a16:colId xmlns="" xmlns:a16="http://schemas.microsoft.com/office/drawing/2014/main" val="20000"/>
                    </a:ext>
                  </a:extLst>
                </a:gridCol>
                <a:gridCol w="2687108">
                  <a:extLst>
                    <a:ext uri="{9D8B030D-6E8A-4147-A177-3AD203B41FA5}">
                      <a16:colId xmlns="" xmlns:a16="http://schemas.microsoft.com/office/drawing/2014/main" val="20001"/>
                    </a:ext>
                  </a:extLst>
                </a:gridCol>
                <a:gridCol w="2687108">
                  <a:extLst>
                    <a:ext uri="{9D8B030D-6E8A-4147-A177-3AD203B41FA5}">
                      <a16:colId xmlns="" xmlns:a16="http://schemas.microsoft.com/office/drawing/2014/main" val="20002"/>
                    </a:ext>
                  </a:extLst>
                </a:gridCol>
              </a:tblGrid>
              <a:tr h="790936">
                <a:tc>
                  <a:txBody>
                    <a:bodyPr/>
                    <a:lstStyle/>
                    <a:p>
                      <a:pPr algn="ctr"/>
                      <a:endParaRPr lang="ru-RU" dirty="0">
                        <a:solidFill>
                          <a:schemeClr val="accent6"/>
                        </a:solidFill>
                      </a:endParaRPr>
                    </a:p>
                  </a:txBody>
                  <a:tcPr>
                    <a:solidFill>
                      <a:srgbClr val="00B0F0"/>
                    </a:solidFill>
                  </a:tcPr>
                </a:tc>
                <a:tc>
                  <a:txBody>
                    <a:bodyPr/>
                    <a:lstStyle/>
                    <a:p>
                      <a:pPr algn="ctr"/>
                      <a:r>
                        <a:rPr lang="en-US" sz="4000" dirty="0" smtClean="0">
                          <a:solidFill>
                            <a:schemeClr val="accent6"/>
                          </a:solidFill>
                        </a:rPr>
                        <a:t>2017’s test</a:t>
                      </a:r>
                      <a:endParaRPr lang="ru-RU" sz="4000" dirty="0">
                        <a:solidFill>
                          <a:schemeClr val="accent6"/>
                        </a:solidFill>
                      </a:endParaRPr>
                    </a:p>
                  </a:txBody>
                  <a:tcPr>
                    <a:solidFill>
                      <a:srgbClr val="00B0F0"/>
                    </a:solidFill>
                  </a:tcPr>
                </a:tc>
                <a:tc>
                  <a:txBody>
                    <a:bodyPr/>
                    <a:lstStyle/>
                    <a:p>
                      <a:pPr algn="ctr"/>
                      <a:r>
                        <a:rPr lang="en-US" sz="4000" dirty="0" smtClean="0">
                          <a:solidFill>
                            <a:schemeClr val="accent6"/>
                          </a:solidFill>
                        </a:rPr>
                        <a:t>2018’s test</a:t>
                      </a:r>
                      <a:endParaRPr lang="ru-RU" sz="4000" dirty="0">
                        <a:solidFill>
                          <a:schemeClr val="accent6"/>
                        </a:solidFill>
                      </a:endParaRPr>
                    </a:p>
                  </a:txBody>
                  <a:tcPr>
                    <a:solidFill>
                      <a:srgbClr val="00B0F0"/>
                    </a:solidFill>
                  </a:tcPr>
                </a:tc>
                <a:extLst>
                  <a:ext uri="{0D108BD9-81ED-4DB2-BD59-A6C34878D82A}">
                    <a16:rowId xmlns="" xmlns:a16="http://schemas.microsoft.com/office/drawing/2014/main" val="10000"/>
                  </a:ext>
                </a:extLst>
              </a:tr>
              <a:tr h="1933070">
                <a:tc>
                  <a:txBody>
                    <a:bodyPr/>
                    <a:lstStyle/>
                    <a:p>
                      <a:pPr algn="ctr"/>
                      <a:r>
                        <a:rPr lang="en-US" sz="4400" dirty="0" smtClean="0">
                          <a:solidFill>
                            <a:schemeClr val="accent6"/>
                          </a:solidFill>
                        </a:rPr>
                        <a:t>Tested</a:t>
                      </a:r>
                      <a:r>
                        <a:rPr lang="en-US" sz="4400" baseline="0" dirty="0" smtClean="0">
                          <a:solidFill>
                            <a:schemeClr val="accent6"/>
                          </a:solidFill>
                        </a:rPr>
                        <a:t> persons</a:t>
                      </a:r>
                      <a:endParaRPr lang="ru-RU" sz="4400" dirty="0">
                        <a:solidFill>
                          <a:schemeClr val="accent6"/>
                        </a:solidFill>
                      </a:endParaRPr>
                    </a:p>
                  </a:txBody>
                  <a:tcPr anchor="ctr">
                    <a:solidFill>
                      <a:srgbClr val="00B0F0"/>
                    </a:solidFill>
                  </a:tcPr>
                </a:tc>
                <a:tc>
                  <a:txBody>
                    <a:bodyPr/>
                    <a:lstStyle/>
                    <a:p>
                      <a:pPr algn="ctr"/>
                      <a:r>
                        <a:rPr lang="en-US" sz="4400" dirty="0" smtClean="0">
                          <a:solidFill>
                            <a:schemeClr val="accent6"/>
                          </a:solidFill>
                        </a:rPr>
                        <a:t>All students</a:t>
                      </a:r>
                      <a:endParaRPr lang="ru-RU" sz="4400" dirty="0">
                        <a:solidFill>
                          <a:schemeClr val="accent6"/>
                        </a:solidFill>
                      </a:endParaRPr>
                    </a:p>
                  </a:txBody>
                  <a:tcPr anchor="ctr">
                    <a:solidFill>
                      <a:srgbClr val="00B0F0"/>
                    </a:solidFill>
                  </a:tcPr>
                </a:tc>
                <a:tc>
                  <a:txBody>
                    <a:bodyPr/>
                    <a:lstStyle/>
                    <a:p>
                      <a:pPr algn="ctr"/>
                      <a:r>
                        <a:rPr lang="en-US" sz="4400" dirty="0" smtClean="0">
                          <a:solidFill>
                            <a:schemeClr val="accent6"/>
                          </a:solidFill>
                        </a:rPr>
                        <a:t>Students, who wants to be tested</a:t>
                      </a:r>
                      <a:endParaRPr lang="ru-RU" sz="4400" dirty="0">
                        <a:solidFill>
                          <a:schemeClr val="accent6"/>
                        </a:solidFill>
                      </a:endParaRPr>
                    </a:p>
                  </a:txBody>
                  <a:tcPr anchor="ctr">
                    <a:solidFill>
                      <a:srgbClr val="00B0F0"/>
                    </a:solidFill>
                  </a:tcPr>
                </a:tc>
                <a:extLst>
                  <a:ext uri="{0D108BD9-81ED-4DB2-BD59-A6C34878D82A}">
                    <a16:rowId xmlns="" xmlns:a16="http://schemas.microsoft.com/office/drawing/2014/main" val="10001"/>
                  </a:ext>
                </a:extLst>
              </a:tr>
            </a:tbl>
          </a:graphicData>
        </a:graphic>
      </p:graphicFrame>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B3C5DEE-221C-4A96-AA12-99CAB50AB221}" type="slidenum">
              <a:rPr lang="ru-RU" altLang="ru-RU" sz="1400" smtClean="0"/>
              <a:pPr>
                <a:spcBef>
                  <a:spcPct val="0"/>
                </a:spcBef>
                <a:buFontTx/>
                <a:buNone/>
              </a:pPr>
              <a:t>3</a:t>
            </a:fld>
            <a:endParaRPr lang="ru-RU" altLang="ru-RU" sz="1400" smtClean="0"/>
          </a:p>
        </p:txBody>
      </p:sp>
      <p:sp>
        <p:nvSpPr>
          <p:cNvPr id="8197" name="Rectangle 4"/>
          <p:cNvSpPr>
            <a:spLocks noChangeArrowheads="1"/>
          </p:cNvSpPr>
          <p:nvPr/>
        </p:nvSpPr>
        <p:spPr bwMode="auto">
          <a:xfrm>
            <a:off x="-404813" y="3395663"/>
            <a:ext cx="725170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lnSpc>
                <a:spcPct val="80000"/>
              </a:lnSpc>
              <a:spcBef>
                <a:spcPct val="0"/>
              </a:spcBef>
              <a:buFontTx/>
              <a:buNone/>
            </a:pPr>
            <a:r>
              <a:rPr lang="ru-RU" altLang="ru-RU" sz="1800">
                <a:solidFill>
                  <a:schemeClr val="accent2"/>
                </a:solidFill>
                <a:latin typeface="Arial" panose="020B0604020202020204" pitchFamily="34" charset="0"/>
              </a:rPr>
              <a:t>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82914"/>
            <a:ext cx="7772400" cy="304800"/>
          </a:xfrm>
        </p:spPr>
        <p:txBody>
          <a:bodyPr/>
          <a:lstStyle/>
          <a:p>
            <a:r>
              <a:rPr lang="en-US" altLang="en-US" dirty="0" smtClean="0">
                <a:solidFill>
                  <a:schemeClr val="accent2"/>
                </a:solidFill>
              </a:rPr>
              <a:t>MI profile of 2017 and 2018 years testing</a:t>
            </a:r>
          </a:p>
        </p:txBody>
      </p:sp>
      <p:sp>
        <p:nvSpPr>
          <p:cNvPr id="102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A11B86C-D2F5-4FEC-9DDB-A6285B376E84}" type="slidenum">
              <a:rPr lang="ru-RU" altLang="ru-RU" sz="1400" smtClean="0"/>
              <a:pPr>
                <a:spcBef>
                  <a:spcPct val="0"/>
                </a:spcBef>
                <a:buFontTx/>
                <a:buNone/>
              </a:pPr>
              <a:t>4</a:t>
            </a:fld>
            <a:endParaRPr lang="ru-RU" altLang="ru-RU" sz="1400" smtClean="0"/>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13" y="1598756"/>
            <a:ext cx="4687993" cy="251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12" y="4110180"/>
            <a:ext cx="4687993" cy="250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430862" y="1638072"/>
            <a:ext cx="3493264" cy="923330"/>
          </a:xfrm>
          <a:prstGeom prst="rect">
            <a:avLst/>
          </a:prstGeom>
        </p:spPr>
        <p:txBody>
          <a:bodyPr wrap="none">
            <a:spAutoFit/>
          </a:bodyPr>
          <a:lstStyle/>
          <a:p>
            <a:pPr marL="342900" indent="-342900">
              <a:buAutoNum type="arabicPeriod"/>
            </a:pPr>
            <a:r>
              <a:rPr lang="en-US" dirty="0" smtClean="0">
                <a:solidFill>
                  <a:schemeClr val="accent6"/>
                </a:solidFill>
              </a:rPr>
              <a:t>Logical-mathematical – 67 %</a:t>
            </a:r>
          </a:p>
          <a:p>
            <a:pPr marL="342900" indent="-342900">
              <a:buAutoNum type="arabicPeriod"/>
            </a:pPr>
            <a:r>
              <a:rPr lang="en-US" dirty="0" smtClean="0">
                <a:solidFill>
                  <a:schemeClr val="accent6"/>
                </a:solidFill>
              </a:rPr>
              <a:t>Natural – 65,5 %</a:t>
            </a:r>
          </a:p>
          <a:p>
            <a:pPr marL="342900" indent="-342900">
              <a:buAutoNum type="arabicPeriod"/>
            </a:pPr>
            <a:r>
              <a:rPr lang="en-US" dirty="0" smtClean="0">
                <a:solidFill>
                  <a:schemeClr val="accent6"/>
                </a:solidFill>
              </a:rPr>
              <a:t>Ascetic-Sacrificial – 64,6 %</a:t>
            </a:r>
            <a:endParaRPr lang="ru-RU" dirty="0">
              <a:solidFill>
                <a:schemeClr val="accent6"/>
              </a:solidFill>
            </a:endParaRPr>
          </a:p>
        </p:txBody>
      </p:sp>
      <p:sp>
        <p:nvSpPr>
          <p:cNvPr id="14" name="Прямоугольник 13"/>
          <p:cNvSpPr/>
          <p:nvPr/>
        </p:nvSpPr>
        <p:spPr>
          <a:xfrm>
            <a:off x="5430862" y="4147125"/>
            <a:ext cx="3685624" cy="923330"/>
          </a:xfrm>
          <a:prstGeom prst="rect">
            <a:avLst/>
          </a:prstGeom>
        </p:spPr>
        <p:txBody>
          <a:bodyPr wrap="none">
            <a:spAutoFit/>
          </a:bodyPr>
          <a:lstStyle/>
          <a:p>
            <a:pPr marL="342900" indent="-342900">
              <a:buAutoNum type="arabicPeriod"/>
            </a:pPr>
            <a:r>
              <a:rPr lang="en-US" dirty="0">
                <a:solidFill>
                  <a:schemeClr val="accent6"/>
                </a:solidFill>
              </a:rPr>
              <a:t>Ascetic-Sacrificial</a:t>
            </a:r>
            <a:r>
              <a:rPr lang="en-US" dirty="0" smtClean="0">
                <a:solidFill>
                  <a:schemeClr val="accent6"/>
                </a:solidFill>
              </a:rPr>
              <a:t> – 72,6 %</a:t>
            </a:r>
          </a:p>
          <a:p>
            <a:pPr marL="342900" indent="-342900">
              <a:buAutoNum type="arabicPeriod"/>
            </a:pPr>
            <a:r>
              <a:rPr lang="en-US" dirty="0">
                <a:solidFill>
                  <a:schemeClr val="accent6"/>
                </a:solidFill>
              </a:rPr>
              <a:t>Interpersonal</a:t>
            </a:r>
            <a:r>
              <a:rPr lang="en-US" dirty="0" smtClean="0">
                <a:solidFill>
                  <a:schemeClr val="accent6"/>
                </a:solidFill>
              </a:rPr>
              <a:t> – 66,9 %</a:t>
            </a:r>
          </a:p>
          <a:p>
            <a:pPr marL="342900" indent="-342900">
              <a:buAutoNum type="arabicPeriod"/>
            </a:pPr>
            <a:r>
              <a:rPr lang="en-US" dirty="0">
                <a:solidFill>
                  <a:schemeClr val="accent6"/>
                </a:solidFill>
              </a:rPr>
              <a:t>Logical-mathematical</a:t>
            </a:r>
            <a:r>
              <a:rPr lang="en-US" dirty="0" smtClean="0">
                <a:solidFill>
                  <a:schemeClr val="accent6"/>
                </a:solidFill>
              </a:rPr>
              <a:t> – 66,5 %</a:t>
            </a:r>
            <a:endParaRPr lang="ru-RU" dirty="0">
              <a:solidFill>
                <a:schemeClr val="accent6"/>
              </a:solidFill>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82914"/>
            <a:ext cx="7772400" cy="304800"/>
          </a:xfrm>
        </p:spPr>
        <p:txBody>
          <a:bodyPr/>
          <a:lstStyle/>
          <a:p>
            <a:r>
              <a:rPr lang="en-US" altLang="en-US" dirty="0" smtClean="0">
                <a:solidFill>
                  <a:schemeClr val="accent2"/>
                </a:solidFill>
              </a:rPr>
              <a:t>YN common profile of 2017 and 2018 years testing</a:t>
            </a:r>
          </a:p>
        </p:txBody>
      </p:sp>
      <p:sp>
        <p:nvSpPr>
          <p:cNvPr id="102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A11B86C-D2F5-4FEC-9DDB-A6285B376E84}" type="slidenum">
              <a:rPr lang="ru-RU" altLang="ru-RU" sz="1400" smtClean="0"/>
              <a:pPr>
                <a:spcBef>
                  <a:spcPct val="0"/>
                </a:spcBef>
                <a:buFontTx/>
                <a:buNone/>
              </a:pPr>
              <a:t>5</a:t>
            </a:fld>
            <a:endParaRPr lang="ru-RU" altLang="ru-RU" sz="1400" smtClean="0"/>
          </a:p>
        </p:txBody>
      </p:sp>
      <p:sp>
        <p:nvSpPr>
          <p:cNvPr id="4" name="Прямоугольник 3"/>
          <p:cNvSpPr/>
          <p:nvPr/>
        </p:nvSpPr>
        <p:spPr>
          <a:xfrm>
            <a:off x="5430862" y="1638072"/>
            <a:ext cx="3685624" cy="923330"/>
          </a:xfrm>
          <a:prstGeom prst="rect">
            <a:avLst/>
          </a:prstGeom>
        </p:spPr>
        <p:txBody>
          <a:bodyPr wrap="none">
            <a:spAutoFit/>
          </a:bodyPr>
          <a:lstStyle/>
          <a:p>
            <a:pPr marL="342900" indent="-342900">
              <a:buAutoNum type="arabicPeriod"/>
            </a:pPr>
            <a:r>
              <a:rPr lang="en-US" dirty="0" smtClean="0">
                <a:solidFill>
                  <a:schemeClr val="accent6"/>
                </a:solidFill>
              </a:rPr>
              <a:t>Logical-mathematical – 83,6 %</a:t>
            </a:r>
          </a:p>
          <a:p>
            <a:pPr marL="342900" indent="-342900">
              <a:buAutoNum type="arabicPeriod"/>
            </a:pPr>
            <a:r>
              <a:rPr lang="en-US" dirty="0" smtClean="0">
                <a:solidFill>
                  <a:schemeClr val="accent6"/>
                </a:solidFill>
              </a:rPr>
              <a:t>Natural – 82 %</a:t>
            </a:r>
          </a:p>
          <a:p>
            <a:pPr marL="342900" indent="-342900">
              <a:buAutoNum type="arabicPeriod"/>
            </a:pPr>
            <a:r>
              <a:rPr lang="en-US" dirty="0" smtClean="0">
                <a:solidFill>
                  <a:schemeClr val="accent6"/>
                </a:solidFill>
              </a:rPr>
              <a:t>Ascetic-Sacrificial – 81,7 %</a:t>
            </a:r>
            <a:endParaRPr lang="ru-RU" dirty="0">
              <a:solidFill>
                <a:schemeClr val="accent6"/>
              </a:solidFill>
            </a:endParaRPr>
          </a:p>
        </p:txBody>
      </p:sp>
      <p:sp>
        <p:nvSpPr>
          <p:cNvPr id="14" name="Прямоугольник 13"/>
          <p:cNvSpPr/>
          <p:nvPr/>
        </p:nvSpPr>
        <p:spPr>
          <a:xfrm>
            <a:off x="5430862" y="4147125"/>
            <a:ext cx="3685624" cy="923330"/>
          </a:xfrm>
          <a:prstGeom prst="rect">
            <a:avLst/>
          </a:prstGeom>
        </p:spPr>
        <p:txBody>
          <a:bodyPr wrap="none">
            <a:spAutoFit/>
          </a:bodyPr>
          <a:lstStyle/>
          <a:p>
            <a:pPr marL="342900" indent="-342900">
              <a:buAutoNum type="arabicPeriod"/>
            </a:pPr>
            <a:r>
              <a:rPr lang="en-US" dirty="0">
                <a:solidFill>
                  <a:schemeClr val="accent6"/>
                </a:solidFill>
              </a:rPr>
              <a:t>Ascetic-Sacrificial</a:t>
            </a:r>
            <a:r>
              <a:rPr lang="en-US" dirty="0" smtClean="0">
                <a:solidFill>
                  <a:schemeClr val="accent6"/>
                </a:solidFill>
              </a:rPr>
              <a:t> – </a:t>
            </a:r>
            <a:r>
              <a:rPr lang="ru-RU" dirty="0" smtClean="0">
                <a:solidFill>
                  <a:schemeClr val="accent6"/>
                </a:solidFill>
              </a:rPr>
              <a:t>91</a:t>
            </a:r>
            <a:r>
              <a:rPr lang="en-US" dirty="0" smtClean="0">
                <a:solidFill>
                  <a:schemeClr val="accent6"/>
                </a:solidFill>
              </a:rPr>
              <a:t>,6 %</a:t>
            </a:r>
          </a:p>
          <a:p>
            <a:pPr marL="342900" indent="-342900">
              <a:buAutoNum type="arabicPeriod"/>
            </a:pPr>
            <a:r>
              <a:rPr lang="en-US" dirty="0">
                <a:solidFill>
                  <a:schemeClr val="accent6"/>
                </a:solidFill>
              </a:rPr>
              <a:t>Interpersonal</a:t>
            </a:r>
            <a:r>
              <a:rPr lang="en-US" dirty="0" smtClean="0">
                <a:solidFill>
                  <a:schemeClr val="accent6"/>
                </a:solidFill>
              </a:rPr>
              <a:t> – </a:t>
            </a:r>
            <a:r>
              <a:rPr lang="ru-RU" dirty="0" smtClean="0">
                <a:solidFill>
                  <a:schemeClr val="accent6"/>
                </a:solidFill>
              </a:rPr>
              <a:t>81</a:t>
            </a:r>
            <a:r>
              <a:rPr lang="en-US" dirty="0" smtClean="0">
                <a:solidFill>
                  <a:schemeClr val="accent6"/>
                </a:solidFill>
              </a:rPr>
              <a:t>,</a:t>
            </a:r>
            <a:r>
              <a:rPr lang="ru-RU" dirty="0" smtClean="0">
                <a:solidFill>
                  <a:schemeClr val="accent6"/>
                </a:solidFill>
              </a:rPr>
              <a:t>5</a:t>
            </a:r>
            <a:r>
              <a:rPr lang="en-US" dirty="0" smtClean="0">
                <a:solidFill>
                  <a:schemeClr val="accent6"/>
                </a:solidFill>
              </a:rPr>
              <a:t> %</a:t>
            </a:r>
          </a:p>
          <a:p>
            <a:pPr marL="342900" indent="-342900">
              <a:buAutoNum type="arabicPeriod"/>
            </a:pPr>
            <a:r>
              <a:rPr lang="en-US" dirty="0">
                <a:solidFill>
                  <a:schemeClr val="accent6"/>
                </a:solidFill>
              </a:rPr>
              <a:t>Logical-mathematical</a:t>
            </a:r>
            <a:r>
              <a:rPr lang="en-US" dirty="0" smtClean="0">
                <a:solidFill>
                  <a:schemeClr val="accent6"/>
                </a:solidFill>
              </a:rPr>
              <a:t> – </a:t>
            </a:r>
            <a:r>
              <a:rPr lang="ru-RU" dirty="0" smtClean="0">
                <a:solidFill>
                  <a:schemeClr val="accent6"/>
                </a:solidFill>
              </a:rPr>
              <a:t>79</a:t>
            </a:r>
            <a:r>
              <a:rPr lang="en-US" dirty="0" smtClean="0">
                <a:solidFill>
                  <a:schemeClr val="accent6"/>
                </a:solidFill>
              </a:rPr>
              <a:t>,</a:t>
            </a:r>
            <a:r>
              <a:rPr lang="ru-RU" dirty="0" smtClean="0">
                <a:solidFill>
                  <a:schemeClr val="accent6"/>
                </a:solidFill>
              </a:rPr>
              <a:t>2</a:t>
            </a:r>
            <a:r>
              <a:rPr lang="en-US" dirty="0" smtClean="0">
                <a:solidFill>
                  <a:schemeClr val="accent6"/>
                </a:solidFill>
              </a:rPr>
              <a:t> %</a:t>
            </a:r>
            <a:endParaRPr lang="ru-RU" dirty="0">
              <a:solidFill>
                <a:schemeClr val="accent6"/>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08" y="1631765"/>
            <a:ext cx="4694816" cy="2161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07" y="3792871"/>
            <a:ext cx="4694817" cy="216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0775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82914"/>
            <a:ext cx="7772400" cy="304800"/>
          </a:xfrm>
        </p:spPr>
        <p:txBody>
          <a:bodyPr/>
          <a:lstStyle/>
          <a:p>
            <a:r>
              <a:rPr lang="en-US" altLang="en-US" dirty="0" smtClean="0">
                <a:solidFill>
                  <a:schemeClr val="accent2"/>
                </a:solidFill>
              </a:rPr>
              <a:t>YN - IE common profile of 2017 and 2018 years testing</a:t>
            </a:r>
          </a:p>
        </p:txBody>
      </p:sp>
      <p:sp>
        <p:nvSpPr>
          <p:cNvPr id="102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A11B86C-D2F5-4FEC-9DDB-A6285B376E84}" type="slidenum">
              <a:rPr lang="ru-RU" altLang="ru-RU" sz="1400" smtClean="0"/>
              <a:pPr>
                <a:spcBef>
                  <a:spcPct val="0"/>
                </a:spcBef>
                <a:buFontTx/>
                <a:buNone/>
              </a:pPr>
              <a:t>6</a:t>
            </a:fld>
            <a:endParaRPr lang="ru-RU" altLang="ru-RU" sz="1400" smtClean="0"/>
          </a:p>
        </p:txBody>
      </p:sp>
      <p:sp>
        <p:nvSpPr>
          <p:cNvPr id="4" name="Прямоугольник 3"/>
          <p:cNvSpPr/>
          <p:nvPr/>
        </p:nvSpPr>
        <p:spPr>
          <a:xfrm>
            <a:off x="5430862" y="1638072"/>
            <a:ext cx="3685624" cy="923330"/>
          </a:xfrm>
          <a:prstGeom prst="rect">
            <a:avLst/>
          </a:prstGeom>
        </p:spPr>
        <p:txBody>
          <a:bodyPr wrap="none">
            <a:spAutoFit/>
          </a:bodyPr>
          <a:lstStyle/>
          <a:p>
            <a:pPr marL="342900" indent="-342900">
              <a:buAutoNum type="arabicPeriod"/>
            </a:pPr>
            <a:r>
              <a:rPr lang="en-US" dirty="0" smtClean="0">
                <a:solidFill>
                  <a:schemeClr val="accent6"/>
                </a:solidFill>
              </a:rPr>
              <a:t>Logical-mathematical – 36,7 %</a:t>
            </a:r>
          </a:p>
          <a:p>
            <a:pPr marL="342900" indent="-342900">
              <a:buAutoNum type="arabicPeriod"/>
            </a:pPr>
            <a:r>
              <a:rPr lang="en-US" dirty="0" smtClean="0">
                <a:solidFill>
                  <a:schemeClr val="accent6"/>
                </a:solidFill>
              </a:rPr>
              <a:t>Natural – 30 %</a:t>
            </a:r>
          </a:p>
          <a:p>
            <a:pPr marL="342900" indent="-342900">
              <a:buAutoNum type="arabicPeriod"/>
            </a:pPr>
            <a:r>
              <a:rPr lang="en-US" dirty="0" smtClean="0">
                <a:solidFill>
                  <a:schemeClr val="accent6"/>
                </a:solidFill>
              </a:rPr>
              <a:t>Ascetic-Sacrificial – 29,5 %</a:t>
            </a:r>
            <a:endParaRPr lang="ru-RU" dirty="0">
              <a:solidFill>
                <a:schemeClr val="accent6"/>
              </a:solidFill>
            </a:endParaRPr>
          </a:p>
        </p:txBody>
      </p:sp>
      <p:sp>
        <p:nvSpPr>
          <p:cNvPr id="14" name="Прямоугольник 13"/>
          <p:cNvSpPr/>
          <p:nvPr/>
        </p:nvSpPr>
        <p:spPr>
          <a:xfrm>
            <a:off x="5430862" y="4147125"/>
            <a:ext cx="3685624" cy="923330"/>
          </a:xfrm>
          <a:prstGeom prst="rect">
            <a:avLst/>
          </a:prstGeom>
        </p:spPr>
        <p:txBody>
          <a:bodyPr wrap="none">
            <a:spAutoFit/>
          </a:bodyPr>
          <a:lstStyle/>
          <a:p>
            <a:pPr marL="342900" indent="-342900">
              <a:buAutoNum type="arabicPeriod"/>
            </a:pPr>
            <a:r>
              <a:rPr lang="en-US" dirty="0">
                <a:solidFill>
                  <a:schemeClr val="accent6"/>
                </a:solidFill>
              </a:rPr>
              <a:t>Ascetic-Sacrificial</a:t>
            </a:r>
            <a:r>
              <a:rPr lang="en-US" dirty="0" smtClean="0">
                <a:solidFill>
                  <a:schemeClr val="accent6"/>
                </a:solidFill>
              </a:rPr>
              <a:t> – </a:t>
            </a:r>
            <a:r>
              <a:rPr lang="ru-RU" dirty="0" smtClean="0">
                <a:solidFill>
                  <a:schemeClr val="accent6"/>
                </a:solidFill>
              </a:rPr>
              <a:t>39</a:t>
            </a:r>
            <a:r>
              <a:rPr lang="en-US" dirty="0" smtClean="0">
                <a:solidFill>
                  <a:schemeClr val="accent6"/>
                </a:solidFill>
              </a:rPr>
              <a:t>,</a:t>
            </a:r>
            <a:r>
              <a:rPr lang="ru-RU" dirty="0" smtClean="0">
                <a:solidFill>
                  <a:schemeClr val="accent6"/>
                </a:solidFill>
              </a:rPr>
              <a:t>5</a:t>
            </a:r>
            <a:r>
              <a:rPr lang="en-US" dirty="0" smtClean="0">
                <a:solidFill>
                  <a:schemeClr val="accent6"/>
                </a:solidFill>
              </a:rPr>
              <a:t> %</a:t>
            </a:r>
          </a:p>
          <a:p>
            <a:pPr marL="342900" indent="-342900">
              <a:buAutoNum type="arabicPeriod"/>
            </a:pPr>
            <a:r>
              <a:rPr lang="en-US" dirty="0">
                <a:solidFill>
                  <a:schemeClr val="accent6"/>
                </a:solidFill>
              </a:rPr>
              <a:t>Interpersonal</a:t>
            </a:r>
            <a:r>
              <a:rPr lang="en-US" dirty="0" smtClean="0">
                <a:solidFill>
                  <a:schemeClr val="accent6"/>
                </a:solidFill>
              </a:rPr>
              <a:t> – </a:t>
            </a:r>
            <a:r>
              <a:rPr lang="ru-RU" dirty="0" smtClean="0">
                <a:solidFill>
                  <a:schemeClr val="accent6"/>
                </a:solidFill>
              </a:rPr>
              <a:t>32</a:t>
            </a:r>
            <a:r>
              <a:rPr lang="en-US" dirty="0" smtClean="0">
                <a:solidFill>
                  <a:schemeClr val="accent6"/>
                </a:solidFill>
              </a:rPr>
              <a:t>,9 %</a:t>
            </a:r>
          </a:p>
          <a:p>
            <a:pPr marL="342900" indent="-342900">
              <a:buAutoNum type="arabicPeriod"/>
            </a:pPr>
            <a:r>
              <a:rPr lang="en-US" dirty="0">
                <a:solidFill>
                  <a:schemeClr val="accent6"/>
                </a:solidFill>
              </a:rPr>
              <a:t>Logical-mathematical</a:t>
            </a:r>
            <a:r>
              <a:rPr lang="en-US" dirty="0" smtClean="0">
                <a:solidFill>
                  <a:schemeClr val="accent6"/>
                </a:solidFill>
              </a:rPr>
              <a:t> – </a:t>
            </a:r>
            <a:r>
              <a:rPr lang="ru-RU" dirty="0" smtClean="0">
                <a:solidFill>
                  <a:schemeClr val="accent6"/>
                </a:solidFill>
              </a:rPr>
              <a:t>27</a:t>
            </a:r>
            <a:r>
              <a:rPr lang="en-US" dirty="0" smtClean="0">
                <a:solidFill>
                  <a:schemeClr val="accent6"/>
                </a:solidFill>
              </a:rPr>
              <a:t>,</a:t>
            </a:r>
            <a:r>
              <a:rPr lang="ru-RU" dirty="0" smtClean="0">
                <a:solidFill>
                  <a:schemeClr val="accent6"/>
                </a:solidFill>
              </a:rPr>
              <a:t>3</a:t>
            </a:r>
            <a:r>
              <a:rPr lang="en-US" dirty="0" smtClean="0">
                <a:solidFill>
                  <a:schemeClr val="accent6"/>
                </a:solidFill>
              </a:rPr>
              <a:t> %</a:t>
            </a:r>
            <a:endParaRPr lang="ru-RU" dirty="0">
              <a:solidFill>
                <a:schemeClr val="accent6"/>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7" y="1638072"/>
            <a:ext cx="4682837" cy="215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7" y="3796747"/>
            <a:ext cx="4682837" cy="219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25260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42DDF29-262B-4762-B68A-F61AE5F9C657}" type="slidenum">
              <a:rPr lang="ru-RU" altLang="en-US" sz="1400" smtClean="0"/>
              <a:pPr>
                <a:spcBef>
                  <a:spcPct val="0"/>
                </a:spcBef>
                <a:buFontTx/>
                <a:buNone/>
              </a:pPr>
              <a:t>7</a:t>
            </a:fld>
            <a:endParaRPr lang="ru-RU" altLang="en-US" sz="1400" smtClean="0"/>
          </a:p>
        </p:txBody>
      </p:sp>
      <p:sp>
        <p:nvSpPr>
          <p:cNvPr id="25602" name="Rectangle 2"/>
          <p:cNvSpPr>
            <a:spLocks noGrp="1" noChangeArrowheads="1"/>
          </p:cNvSpPr>
          <p:nvPr>
            <p:ph type="title"/>
          </p:nvPr>
        </p:nvSpPr>
        <p:spPr>
          <a:xfrm>
            <a:off x="534988" y="441325"/>
            <a:ext cx="7772400" cy="844550"/>
          </a:xfrm>
        </p:spPr>
        <p:txBody>
          <a:bodyPr/>
          <a:lstStyle/>
          <a:p>
            <a:pPr eaLnBrk="1" hangingPunct="1">
              <a:defRPr/>
            </a:pPr>
            <a:r>
              <a:rPr lang="en-US" dirty="0" smtClean="0">
                <a:solidFill>
                  <a:schemeClr val="accent2"/>
                </a:solidFill>
              </a:rPr>
              <a:t>Art and Tech ratio</a:t>
            </a:r>
            <a:endParaRPr lang="ru-RU" dirty="0" smtClean="0">
              <a:solidFill>
                <a:schemeClr val="accent2"/>
              </a:solidFill>
            </a:endParaRPr>
          </a:p>
        </p:txBody>
      </p:sp>
      <p:sp>
        <p:nvSpPr>
          <p:cNvPr id="14343"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345" name="Rectangle 13"/>
          <p:cNvSpPr>
            <a:spLocks noChangeArrowheads="1"/>
          </p:cNvSpPr>
          <p:nvPr/>
        </p:nvSpPr>
        <p:spPr bwMode="auto">
          <a:xfrm>
            <a:off x="0"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5" name="Рисунок 14"/>
          <p:cNvPicPr/>
          <p:nvPr/>
        </p:nvPicPr>
        <p:blipFill>
          <a:blip r:embed="rId3">
            <a:extLst>
              <a:ext uri="{28A0092B-C50C-407E-A947-70E740481C1C}">
                <a14:useLocalDpi xmlns:a14="http://schemas.microsoft.com/office/drawing/2010/main" val="0"/>
              </a:ext>
            </a:extLst>
          </a:blip>
          <a:stretch>
            <a:fillRect/>
          </a:stretch>
        </p:blipFill>
        <p:spPr>
          <a:xfrm>
            <a:off x="1173017" y="1902691"/>
            <a:ext cx="6668655" cy="3445164"/>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4213" y="184150"/>
            <a:ext cx="7772400" cy="863600"/>
          </a:xfrm>
        </p:spPr>
        <p:txBody>
          <a:bodyPr/>
          <a:lstStyle/>
          <a:p>
            <a:pPr eaLnBrk="1" hangingPunct="1">
              <a:defRPr/>
            </a:pPr>
            <a:r>
              <a:rPr lang="en-US" dirty="0" smtClean="0">
                <a:solidFill>
                  <a:schemeClr val="accent2"/>
                </a:solidFill>
              </a:rPr>
              <a:t>Results division</a:t>
            </a:r>
            <a:endParaRPr lang="ru-RU" dirty="0" smtClean="0">
              <a:solidFill>
                <a:schemeClr val="accent2"/>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78630212"/>
              </p:ext>
            </p:extLst>
          </p:nvPr>
        </p:nvGraphicFramePr>
        <p:xfrm>
          <a:off x="541336" y="1228436"/>
          <a:ext cx="8233210" cy="4956122"/>
        </p:xfrm>
        <a:graphic>
          <a:graphicData uri="http://schemas.openxmlformats.org/drawingml/2006/table">
            <a:tbl>
              <a:tblPr firstRow="1" bandRow="1">
                <a:tableStyleId>{5C22544A-7EE6-4342-B048-85BDC9FD1C3A}</a:tableStyleId>
              </a:tblPr>
              <a:tblGrid>
                <a:gridCol w="1654394">
                  <a:extLst>
                    <a:ext uri="{9D8B030D-6E8A-4147-A177-3AD203B41FA5}">
                      <a16:colId xmlns="" xmlns:a16="http://schemas.microsoft.com/office/drawing/2014/main" val="20000"/>
                    </a:ext>
                  </a:extLst>
                </a:gridCol>
                <a:gridCol w="2092904">
                  <a:extLst>
                    <a:ext uri="{9D8B030D-6E8A-4147-A177-3AD203B41FA5}">
                      <a16:colId xmlns="" xmlns:a16="http://schemas.microsoft.com/office/drawing/2014/main" val="20001"/>
                    </a:ext>
                  </a:extLst>
                </a:gridCol>
                <a:gridCol w="1593434">
                  <a:extLst>
                    <a:ext uri="{9D8B030D-6E8A-4147-A177-3AD203B41FA5}">
                      <a16:colId xmlns="" xmlns:a16="http://schemas.microsoft.com/office/drawing/2014/main" val="20002"/>
                    </a:ext>
                  </a:extLst>
                </a:gridCol>
                <a:gridCol w="1299044">
                  <a:extLst>
                    <a:ext uri="{9D8B030D-6E8A-4147-A177-3AD203B41FA5}">
                      <a16:colId xmlns="" xmlns:a16="http://schemas.microsoft.com/office/drawing/2014/main" val="20003"/>
                    </a:ext>
                  </a:extLst>
                </a:gridCol>
                <a:gridCol w="1593434">
                  <a:extLst>
                    <a:ext uri="{9D8B030D-6E8A-4147-A177-3AD203B41FA5}">
                      <a16:colId xmlns="" xmlns:a16="http://schemas.microsoft.com/office/drawing/2014/main" val="20004"/>
                    </a:ext>
                  </a:extLst>
                </a:gridCol>
              </a:tblGrid>
              <a:tr h="591128">
                <a:tc>
                  <a:txBody>
                    <a:bodyPr/>
                    <a:lstStyle/>
                    <a:p>
                      <a:pPr algn="ctr"/>
                      <a:endParaRPr lang="ru-RU" sz="2400" dirty="0">
                        <a:solidFill>
                          <a:schemeClr val="accent6"/>
                        </a:solidFill>
                      </a:endParaRPr>
                    </a:p>
                  </a:txBody>
                  <a:tcPr>
                    <a:solidFill>
                      <a:srgbClr val="00B0F0"/>
                    </a:solidFill>
                  </a:tcPr>
                </a:tc>
                <a:tc>
                  <a:txBody>
                    <a:bodyPr/>
                    <a:lstStyle/>
                    <a:p>
                      <a:pPr algn="ctr"/>
                      <a:r>
                        <a:rPr lang="en-US" sz="2400" dirty="0" smtClean="0">
                          <a:solidFill>
                            <a:schemeClr val="accent6"/>
                          </a:solidFill>
                        </a:rPr>
                        <a:t>Based on</a:t>
                      </a:r>
                      <a:endParaRPr lang="ru-RU" sz="2400" dirty="0">
                        <a:solidFill>
                          <a:schemeClr val="accent6"/>
                        </a:solidFill>
                      </a:endParaRPr>
                    </a:p>
                  </a:txBody>
                  <a:tcPr>
                    <a:solidFill>
                      <a:srgbClr val="00B0F0"/>
                    </a:solidFill>
                  </a:tcPr>
                </a:tc>
                <a:tc>
                  <a:txBody>
                    <a:bodyPr/>
                    <a:lstStyle/>
                    <a:p>
                      <a:pPr algn="ctr"/>
                      <a:r>
                        <a:rPr lang="en-US" sz="2400" dirty="0" smtClean="0">
                          <a:solidFill>
                            <a:schemeClr val="accent6"/>
                          </a:solidFill>
                        </a:rPr>
                        <a:t>Group 1</a:t>
                      </a:r>
                      <a:endParaRPr lang="ru-RU" sz="2400" dirty="0">
                        <a:solidFill>
                          <a:schemeClr val="accent6"/>
                        </a:solidFill>
                      </a:endParaRPr>
                    </a:p>
                  </a:txBody>
                  <a:tcPr>
                    <a:solidFill>
                      <a:srgbClr val="00B0F0"/>
                    </a:solidFill>
                  </a:tcPr>
                </a:tc>
                <a:tc>
                  <a:txBody>
                    <a:bodyPr/>
                    <a:lstStyle/>
                    <a:p>
                      <a:pPr algn="ctr"/>
                      <a:r>
                        <a:rPr lang="en-US" sz="2400" dirty="0" smtClean="0">
                          <a:solidFill>
                            <a:schemeClr val="accent6"/>
                          </a:solidFill>
                        </a:rPr>
                        <a:t>Group 2</a:t>
                      </a:r>
                      <a:endParaRPr lang="ru-RU" sz="2400" dirty="0">
                        <a:solidFill>
                          <a:schemeClr val="accent6"/>
                        </a:solidFill>
                      </a:endParaRPr>
                    </a:p>
                  </a:txBody>
                  <a:tcPr>
                    <a:solidFill>
                      <a:srgbClr val="00B0F0"/>
                    </a:solidFill>
                  </a:tcPr>
                </a:tc>
                <a:tc>
                  <a:txBody>
                    <a:bodyPr/>
                    <a:lstStyle/>
                    <a:p>
                      <a:pPr algn="ctr"/>
                      <a:r>
                        <a:rPr lang="en-US" sz="2400" dirty="0" smtClean="0">
                          <a:solidFill>
                            <a:schemeClr val="accent6"/>
                          </a:solidFill>
                        </a:rPr>
                        <a:t>Group 3</a:t>
                      </a:r>
                      <a:endParaRPr lang="ru-RU" sz="2400" dirty="0">
                        <a:solidFill>
                          <a:schemeClr val="accent6"/>
                        </a:solidFill>
                      </a:endParaRPr>
                    </a:p>
                  </a:txBody>
                  <a:tcPr>
                    <a:solidFill>
                      <a:srgbClr val="00B0F0"/>
                    </a:solidFill>
                  </a:tcPr>
                </a:tc>
                <a:extLst>
                  <a:ext uri="{0D108BD9-81ED-4DB2-BD59-A6C34878D82A}">
                    <a16:rowId xmlns="" xmlns:a16="http://schemas.microsoft.com/office/drawing/2014/main" val="10000"/>
                  </a:ext>
                </a:extLst>
              </a:tr>
              <a:tr h="2041236">
                <a:tc>
                  <a:txBody>
                    <a:bodyPr/>
                    <a:lstStyle/>
                    <a:p>
                      <a:pPr algn="ctr"/>
                      <a:r>
                        <a:rPr lang="en-US" sz="2400" dirty="0" smtClean="0">
                          <a:solidFill>
                            <a:schemeClr val="accent6"/>
                          </a:solidFill>
                        </a:rPr>
                        <a:t>Division 1</a:t>
                      </a:r>
                      <a:endParaRPr lang="ru-RU" sz="2400" dirty="0">
                        <a:solidFill>
                          <a:schemeClr val="accent6"/>
                        </a:solidFill>
                      </a:endParaRPr>
                    </a:p>
                  </a:txBody>
                  <a:tcPr anchor="ctr">
                    <a:solidFill>
                      <a:srgbClr val="00B0F0"/>
                    </a:solidFill>
                  </a:tcPr>
                </a:tc>
                <a:tc>
                  <a:txBody>
                    <a:bodyPr/>
                    <a:lstStyle/>
                    <a:p>
                      <a:pPr algn="ctr"/>
                      <a:r>
                        <a:rPr lang="en-US" sz="2400" dirty="0" smtClean="0">
                          <a:solidFill>
                            <a:schemeClr val="accent6"/>
                          </a:solidFill>
                        </a:rPr>
                        <a:t>Unified State Exam (USE)</a:t>
                      </a:r>
                      <a:endParaRPr lang="ru-RU" sz="2400" dirty="0">
                        <a:solidFill>
                          <a:schemeClr val="accent6"/>
                        </a:solidFill>
                      </a:endParaRPr>
                    </a:p>
                  </a:txBody>
                  <a:tcPr anchor="ctr">
                    <a:solidFill>
                      <a:srgbClr val="00B0F0"/>
                    </a:solidFill>
                  </a:tcPr>
                </a:tc>
                <a:tc>
                  <a:txBody>
                    <a:bodyPr/>
                    <a:lstStyle/>
                    <a:p>
                      <a:pPr algn="ctr"/>
                      <a:r>
                        <a:rPr lang="en-US" sz="2400" dirty="0" smtClean="0">
                          <a:solidFill>
                            <a:schemeClr val="accent6"/>
                          </a:solidFill>
                        </a:rPr>
                        <a:t>average rating less 239</a:t>
                      </a:r>
                      <a:endParaRPr lang="ru-RU" sz="2400" dirty="0">
                        <a:solidFill>
                          <a:schemeClr val="accent6"/>
                        </a:solidFill>
                      </a:endParaRPr>
                    </a:p>
                  </a:txBody>
                  <a:tcPr anchor="ctr">
                    <a:solidFill>
                      <a:srgbClr val="00B0F0"/>
                    </a:solidFill>
                  </a:tcPr>
                </a:tc>
                <a:tc>
                  <a:txBody>
                    <a:bodyPr/>
                    <a:lstStyle/>
                    <a:p>
                      <a:pPr algn="ctr"/>
                      <a:r>
                        <a:rPr lang="en-US" sz="2400" dirty="0" smtClean="0">
                          <a:solidFill>
                            <a:schemeClr val="accent6"/>
                          </a:solidFill>
                        </a:rPr>
                        <a:t>average rating from 240 to 260</a:t>
                      </a:r>
                      <a:endParaRPr lang="ru-RU" sz="2400" dirty="0"/>
                    </a:p>
                  </a:txBody>
                  <a:tcPr anchor="ctr">
                    <a:solidFill>
                      <a:srgbClr val="00B0F0"/>
                    </a:solidFill>
                  </a:tcPr>
                </a:tc>
                <a:tc>
                  <a:txBody>
                    <a:bodyPr/>
                    <a:lstStyle/>
                    <a:p>
                      <a:pPr algn="ctr"/>
                      <a:r>
                        <a:rPr lang="en-US" sz="2400" dirty="0" smtClean="0">
                          <a:solidFill>
                            <a:schemeClr val="accent6"/>
                          </a:solidFill>
                        </a:rPr>
                        <a:t>average rating over 260</a:t>
                      </a:r>
                      <a:endParaRPr lang="ru-RU" sz="2400" dirty="0"/>
                    </a:p>
                  </a:txBody>
                  <a:tcPr anchor="ctr">
                    <a:solidFill>
                      <a:srgbClr val="00B0F0"/>
                    </a:solidFill>
                  </a:tcPr>
                </a:tc>
                <a:extLst>
                  <a:ext uri="{0D108BD9-81ED-4DB2-BD59-A6C34878D82A}">
                    <a16:rowId xmlns="" xmlns:a16="http://schemas.microsoft.com/office/drawing/2014/main" val="10001"/>
                  </a:ext>
                </a:extLst>
              </a:tr>
              <a:tr h="2323758">
                <a:tc>
                  <a:txBody>
                    <a:bodyPr/>
                    <a:lstStyle/>
                    <a:p>
                      <a:pPr algn="ctr"/>
                      <a:r>
                        <a:rPr lang="en-US" sz="2400" dirty="0" smtClean="0">
                          <a:solidFill>
                            <a:schemeClr val="accent6"/>
                          </a:solidFill>
                        </a:rPr>
                        <a:t>Division 2</a:t>
                      </a:r>
                      <a:endParaRPr lang="ru-RU" sz="2400" dirty="0">
                        <a:solidFill>
                          <a:schemeClr val="accent6"/>
                        </a:solidFill>
                      </a:endParaRPr>
                    </a:p>
                  </a:txBody>
                  <a:tcPr anchor="ctr">
                    <a:solidFill>
                      <a:srgbClr val="00B0F0"/>
                    </a:solidFill>
                  </a:tcPr>
                </a:tc>
                <a:tc>
                  <a:txBody>
                    <a:bodyPr/>
                    <a:lstStyle/>
                    <a:p>
                      <a:pPr algn="ctr"/>
                      <a:r>
                        <a:rPr lang="en-US" sz="2400" dirty="0" smtClean="0">
                          <a:solidFill>
                            <a:schemeClr val="accent6"/>
                          </a:solidFill>
                        </a:rPr>
                        <a:t>First exams (1S)</a:t>
                      </a:r>
                      <a:endParaRPr lang="ru-RU" sz="2400" dirty="0">
                        <a:solidFill>
                          <a:schemeClr val="accent6"/>
                        </a:solidFill>
                      </a:endParaRPr>
                    </a:p>
                  </a:txBody>
                  <a:tcPr anchor="ctr">
                    <a:solidFill>
                      <a:srgbClr val="00B0F0"/>
                    </a:solidFill>
                  </a:tcPr>
                </a:tc>
                <a:tc>
                  <a:txBody>
                    <a:bodyPr/>
                    <a:lstStyle/>
                    <a:p>
                      <a:pPr algn="ctr"/>
                      <a:r>
                        <a:rPr lang="en-US" sz="2400" dirty="0" smtClean="0">
                          <a:solidFill>
                            <a:schemeClr val="accent6"/>
                          </a:solidFill>
                        </a:rPr>
                        <a:t>average rating less 3</a:t>
                      </a:r>
                      <a:endParaRPr lang="ru-RU" sz="2400" dirty="0">
                        <a:solidFill>
                          <a:schemeClr val="accent6"/>
                        </a:solidFill>
                      </a:endParaRPr>
                    </a:p>
                  </a:txBody>
                  <a:tcPr anchor="ctr">
                    <a:solidFill>
                      <a:srgbClr val="00B0F0"/>
                    </a:solidFill>
                  </a:tcPr>
                </a:tc>
                <a:tc>
                  <a:txBody>
                    <a:bodyPr/>
                    <a:lstStyle/>
                    <a:p>
                      <a:pPr algn="ctr"/>
                      <a:r>
                        <a:rPr lang="en-US" sz="2400" dirty="0" smtClean="0">
                          <a:solidFill>
                            <a:schemeClr val="accent6"/>
                          </a:solidFill>
                        </a:rPr>
                        <a:t>average rating from 3,01 to 3,99</a:t>
                      </a:r>
                      <a:endParaRPr lang="ru-RU" sz="2400" dirty="0"/>
                    </a:p>
                  </a:txBody>
                  <a:tcPr anchor="ctr">
                    <a:solidFill>
                      <a:srgbClr val="00B0F0"/>
                    </a:solidFill>
                  </a:tcPr>
                </a:tc>
                <a:tc>
                  <a:txBody>
                    <a:bodyPr/>
                    <a:lstStyle/>
                    <a:p>
                      <a:pPr algn="ctr"/>
                      <a:r>
                        <a:rPr lang="en-US" sz="2400" dirty="0" smtClean="0">
                          <a:solidFill>
                            <a:schemeClr val="accent6"/>
                          </a:solidFill>
                        </a:rPr>
                        <a:t>average rating over 4</a:t>
                      </a:r>
                      <a:endParaRPr lang="ru-RU" sz="2400" dirty="0"/>
                    </a:p>
                  </a:txBody>
                  <a:tcPr anchor="ctr">
                    <a:solidFill>
                      <a:srgbClr val="00B0F0"/>
                    </a:solidFill>
                  </a:tcPr>
                </a:tc>
                <a:extLst>
                  <a:ext uri="{0D108BD9-81ED-4DB2-BD59-A6C34878D82A}">
                    <a16:rowId xmlns="" xmlns:a16="http://schemas.microsoft.com/office/drawing/2014/main" val="10002"/>
                  </a:ext>
                </a:extLst>
              </a:tr>
            </a:tbl>
          </a:graphicData>
        </a:graphic>
      </p:graphicFrame>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11C556-718C-43C5-8DC5-A2257E928E64}" type="slidenum">
              <a:rPr lang="ru-RU" altLang="en-US" sz="1400" smtClean="0"/>
              <a:pPr>
                <a:spcBef>
                  <a:spcPct val="0"/>
                </a:spcBef>
                <a:buFontTx/>
                <a:buNone/>
              </a:pPr>
              <a:t>9</a:t>
            </a:fld>
            <a:endParaRPr lang="ru-RU" altLang="en-US" sz="1400" smtClean="0"/>
          </a:p>
        </p:txBody>
      </p:sp>
      <p:sp>
        <p:nvSpPr>
          <p:cNvPr id="23554" name="Rectangle 2"/>
          <p:cNvSpPr>
            <a:spLocks noGrp="1" noChangeArrowheads="1"/>
          </p:cNvSpPr>
          <p:nvPr>
            <p:ph type="title"/>
          </p:nvPr>
        </p:nvSpPr>
        <p:spPr>
          <a:xfrm>
            <a:off x="0" y="258041"/>
            <a:ext cx="9205961" cy="863600"/>
          </a:xfrm>
        </p:spPr>
        <p:txBody>
          <a:bodyPr/>
          <a:lstStyle/>
          <a:p>
            <a:pPr eaLnBrk="1" hangingPunct="1">
              <a:defRPr/>
            </a:pPr>
            <a:r>
              <a:rPr lang="en-US" dirty="0" smtClean="0">
                <a:solidFill>
                  <a:schemeClr val="accent2"/>
                </a:solidFill>
              </a:rPr>
              <a:t>Group’s 1 MI profile                    (hidden motivation)</a:t>
            </a:r>
            <a:endParaRPr lang="ru-RU" dirty="0" smtClean="0">
              <a:solidFill>
                <a:schemeClr val="accent2"/>
              </a:solidFill>
            </a:endParaRPr>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99" y="1597890"/>
            <a:ext cx="4762856" cy="253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799" y="4137890"/>
            <a:ext cx="4762856" cy="2450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198689" y="1575957"/>
            <a:ext cx="3945311" cy="2123658"/>
          </a:xfrm>
          <a:prstGeom prst="rect">
            <a:avLst/>
          </a:prstGeom>
        </p:spPr>
        <p:txBody>
          <a:bodyPr wrap="none">
            <a:spAutoFit/>
          </a:bodyPr>
          <a:lstStyle/>
          <a:p>
            <a:r>
              <a:rPr lang="en-US" sz="3200" dirty="0" smtClean="0">
                <a:solidFill>
                  <a:schemeClr val="accent2"/>
                </a:solidFill>
                <a:latin typeface="+mn-lt"/>
              </a:rPr>
              <a:t>Div. 1 (USE):</a:t>
            </a:r>
          </a:p>
          <a:p>
            <a:r>
              <a:rPr lang="en-US" sz="2000" dirty="0" smtClean="0">
                <a:solidFill>
                  <a:schemeClr val="accent6"/>
                </a:solidFill>
                <a:latin typeface="+mn-lt"/>
              </a:rPr>
              <a:t>1.</a:t>
            </a:r>
            <a:r>
              <a:rPr lang="en-US" sz="2000" dirty="0">
                <a:solidFill>
                  <a:schemeClr val="accent6"/>
                </a:solidFill>
              </a:rPr>
              <a:t> </a:t>
            </a:r>
            <a:r>
              <a:rPr lang="en-US" sz="2000" dirty="0" smtClean="0">
                <a:solidFill>
                  <a:schemeClr val="accent6"/>
                </a:solidFill>
              </a:rPr>
              <a:t>Interpersonal – 74,7 %</a:t>
            </a:r>
            <a:r>
              <a:rPr lang="en-US" sz="2000" dirty="0" smtClean="0">
                <a:solidFill>
                  <a:schemeClr val="accent6"/>
                </a:solidFill>
                <a:latin typeface="+mn-lt"/>
              </a:rPr>
              <a:t> </a:t>
            </a:r>
          </a:p>
          <a:p>
            <a:r>
              <a:rPr lang="en-US" sz="2000" dirty="0" smtClean="0">
                <a:solidFill>
                  <a:schemeClr val="accent6"/>
                </a:solidFill>
                <a:latin typeface="+mn-lt"/>
              </a:rPr>
              <a:t>2. </a:t>
            </a:r>
            <a:r>
              <a:rPr lang="en-US" sz="2000" dirty="0" smtClean="0">
                <a:solidFill>
                  <a:schemeClr val="accent6"/>
                </a:solidFill>
              </a:rPr>
              <a:t>Bodily-Kinesthetic – 65,9 %</a:t>
            </a:r>
            <a:endParaRPr lang="en-US" sz="2000" dirty="0" smtClean="0">
              <a:solidFill>
                <a:schemeClr val="accent6"/>
              </a:solidFill>
              <a:latin typeface="+mn-lt"/>
            </a:endParaRPr>
          </a:p>
          <a:p>
            <a:r>
              <a:rPr lang="en-US" sz="2000" dirty="0" smtClean="0">
                <a:solidFill>
                  <a:schemeClr val="accent6"/>
                </a:solidFill>
                <a:latin typeface="+mn-lt"/>
              </a:rPr>
              <a:t>3. </a:t>
            </a:r>
            <a:r>
              <a:rPr lang="en-US" sz="2000" dirty="0" smtClean="0">
                <a:solidFill>
                  <a:schemeClr val="accent6"/>
                </a:solidFill>
              </a:rPr>
              <a:t>Ascetic-Sacrificial – 65,4 %</a:t>
            </a:r>
          </a:p>
          <a:p>
            <a:r>
              <a:rPr lang="en-US" sz="2000" dirty="0" smtClean="0">
                <a:solidFill>
                  <a:schemeClr val="accent6"/>
                </a:solidFill>
                <a:latin typeface="+mn-lt"/>
              </a:rPr>
              <a:t>…</a:t>
            </a:r>
          </a:p>
          <a:p>
            <a:r>
              <a:rPr lang="en-US" sz="2000" dirty="0" smtClean="0">
                <a:solidFill>
                  <a:schemeClr val="accent6"/>
                </a:solidFill>
                <a:latin typeface="+mn-lt"/>
              </a:rPr>
              <a:t>6. </a:t>
            </a:r>
            <a:r>
              <a:rPr lang="en-US" sz="2000" dirty="0" smtClean="0">
                <a:solidFill>
                  <a:schemeClr val="accent6"/>
                </a:solidFill>
              </a:rPr>
              <a:t>Logical-Mathematical – 56,1 %</a:t>
            </a:r>
            <a:endParaRPr lang="ru-RU" sz="2000" dirty="0">
              <a:solidFill>
                <a:schemeClr val="accent6"/>
              </a:solidFill>
              <a:latin typeface="+mn-lt"/>
            </a:endParaRPr>
          </a:p>
        </p:txBody>
      </p:sp>
      <p:sp>
        <p:nvSpPr>
          <p:cNvPr id="9" name="Прямоугольник 8"/>
          <p:cNvSpPr/>
          <p:nvPr/>
        </p:nvSpPr>
        <p:spPr>
          <a:xfrm>
            <a:off x="5260650" y="3839654"/>
            <a:ext cx="3732112" cy="2123658"/>
          </a:xfrm>
          <a:prstGeom prst="rect">
            <a:avLst/>
          </a:prstGeom>
        </p:spPr>
        <p:txBody>
          <a:bodyPr wrap="none">
            <a:spAutoFit/>
          </a:bodyPr>
          <a:lstStyle/>
          <a:p>
            <a:r>
              <a:rPr lang="en-US" sz="3200" dirty="0" smtClean="0">
                <a:solidFill>
                  <a:schemeClr val="accent2"/>
                </a:solidFill>
                <a:latin typeface="+mn-lt"/>
              </a:rPr>
              <a:t>Div. 2 (1S):</a:t>
            </a:r>
          </a:p>
          <a:p>
            <a:r>
              <a:rPr lang="en-US" sz="2000" dirty="0" smtClean="0">
                <a:solidFill>
                  <a:schemeClr val="accent6"/>
                </a:solidFill>
                <a:latin typeface="+mn-lt"/>
              </a:rPr>
              <a:t>1.</a:t>
            </a:r>
            <a:r>
              <a:rPr lang="en-US" sz="2000" dirty="0">
                <a:solidFill>
                  <a:schemeClr val="accent6"/>
                </a:solidFill>
              </a:rPr>
              <a:t> </a:t>
            </a:r>
            <a:r>
              <a:rPr lang="en-US" sz="2000" dirty="0" smtClean="0">
                <a:solidFill>
                  <a:schemeClr val="accent6"/>
                </a:solidFill>
              </a:rPr>
              <a:t>Interpersonal – 85,3 %</a:t>
            </a:r>
            <a:r>
              <a:rPr lang="en-US" sz="2000" dirty="0" smtClean="0">
                <a:solidFill>
                  <a:schemeClr val="accent6"/>
                </a:solidFill>
                <a:latin typeface="+mn-lt"/>
              </a:rPr>
              <a:t> </a:t>
            </a:r>
          </a:p>
          <a:p>
            <a:r>
              <a:rPr lang="en-US" sz="2000" dirty="0" smtClean="0">
                <a:solidFill>
                  <a:schemeClr val="accent6"/>
                </a:solidFill>
                <a:latin typeface="+mn-lt"/>
              </a:rPr>
              <a:t>2. </a:t>
            </a:r>
            <a:r>
              <a:rPr lang="en-US" sz="2000" dirty="0">
                <a:solidFill>
                  <a:schemeClr val="accent6"/>
                </a:solidFill>
              </a:rPr>
              <a:t>Ascetic-Sacrificial</a:t>
            </a:r>
            <a:r>
              <a:rPr lang="en-US" sz="2000" dirty="0" smtClean="0">
                <a:solidFill>
                  <a:schemeClr val="accent6"/>
                </a:solidFill>
              </a:rPr>
              <a:t> – 68 %</a:t>
            </a:r>
            <a:endParaRPr lang="en-US" sz="2000" dirty="0" smtClean="0">
              <a:solidFill>
                <a:schemeClr val="accent6"/>
              </a:solidFill>
              <a:latin typeface="+mn-lt"/>
            </a:endParaRPr>
          </a:p>
          <a:p>
            <a:r>
              <a:rPr lang="en-US" sz="2000" dirty="0" smtClean="0">
                <a:solidFill>
                  <a:schemeClr val="accent6"/>
                </a:solidFill>
                <a:latin typeface="+mn-lt"/>
              </a:rPr>
              <a:t>3. </a:t>
            </a:r>
            <a:r>
              <a:rPr lang="en-US" sz="2000" dirty="0">
                <a:solidFill>
                  <a:schemeClr val="accent6"/>
                </a:solidFill>
              </a:rPr>
              <a:t>Visual-Spatial</a:t>
            </a:r>
            <a:r>
              <a:rPr lang="en-US" sz="2000" dirty="0" smtClean="0">
                <a:solidFill>
                  <a:schemeClr val="accent6"/>
                </a:solidFill>
              </a:rPr>
              <a:t> – 63 %</a:t>
            </a:r>
          </a:p>
          <a:p>
            <a:r>
              <a:rPr lang="en-US" sz="2000" dirty="0" smtClean="0">
                <a:solidFill>
                  <a:schemeClr val="accent6"/>
                </a:solidFill>
                <a:latin typeface="+mn-lt"/>
              </a:rPr>
              <a:t>…</a:t>
            </a:r>
          </a:p>
          <a:p>
            <a:r>
              <a:rPr lang="en-US" sz="2000" dirty="0">
                <a:solidFill>
                  <a:schemeClr val="accent6"/>
                </a:solidFill>
                <a:latin typeface="+mn-lt"/>
              </a:rPr>
              <a:t>7</a:t>
            </a:r>
            <a:r>
              <a:rPr lang="en-US" sz="2000" dirty="0" smtClean="0">
                <a:solidFill>
                  <a:schemeClr val="accent6"/>
                </a:solidFill>
                <a:latin typeface="+mn-lt"/>
              </a:rPr>
              <a:t>. </a:t>
            </a:r>
            <a:r>
              <a:rPr lang="en-US" sz="2000" dirty="0" smtClean="0">
                <a:solidFill>
                  <a:schemeClr val="accent6"/>
                </a:solidFill>
              </a:rPr>
              <a:t>Logical-Mathematical – 47 %</a:t>
            </a:r>
            <a:endParaRPr lang="ru-RU" sz="2000" dirty="0">
              <a:solidFill>
                <a:schemeClr val="accent6"/>
              </a:solidFill>
              <a:latin typeface="+mn-lt"/>
            </a:endParaRPr>
          </a:p>
        </p:txBody>
      </p:sp>
    </p:spTree>
    <p:extLst>
      <p:ext uri="{BB962C8B-B14F-4D97-AF65-F5344CB8AC3E}">
        <p14:creationId xmlns:p14="http://schemas.microsoft.com/office/powerpoint/2010/main" val="349345597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Оформление по умолчанию">
  <a:themeElements>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Оформление по умолчанию">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7280</TotalTime>
  <Words>2272</Words>
  <Application>Microsoft Office PowerPoint</Application>
  <PresentationFormat>Экран (4:3)</PresentationFormat>
  <Paragraphs>215</Paragraphs>
  <Slides>18</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1_Оформление по умолчанию</vt:lpstr>
      <vt:lpstr>Презентация PowerPoint</vt:lpstr>
      <vt:lpstr>Test’s conditions</vt:lpstr>
      <vt:lpstr>Test’s differences</vt:lpstr>
      <vt:lpstr>MI profile of 2017 and 2018 years testing</vt:lpstr>
      <vt:lpstr>YN common profile of 2017 and 2018 years testing</vt:lpstr>
      <vt:lpstr>YN - IE common profile of 2017 and 2018 years testing</vt:lpstr>
      <vt:lpstr>Art and Tech ratio</vt:lpstr>
      <vt:lpstr>Results division</vt:lpstr>
      <vt:lpstr>Group’s 1 MI profile                    (hidden motivation)</vt:lpstr>
      <vt:lpstr>Group’s 2 MI</vt:lpstr>
      <vt:lpstr>Group’s 3 MI</vt:lpstr>
      <vt:lpstr>USE – 1S correlation</vt:lpstr>
      <vt:lpstr>USE – 1S correlation</vt:lpstr>
      <vt:lpstr>USE – 1S correlation  (free studying)</vt:lpstr>
      <vt:lpstr>USE – 1S correlation  </vt:lpstr>
      <vt:lpstr>Logical-Mathematical MI type</vt:lpstr>
      <vt:lpstr>Conclusion</vt:lpstr>
      <vt:lpstr>Thanks for the attention!</vt:lpstr>
    </vt:vector>
  </TitlesOfParts>
  <Company>ELSYS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Didenko</dc:creator>
  <cp:lastModifiedBy>Pavel</cp:lastModifiedBy>
  <cp:revision>539</cp:revision>
  <dcterms:created xsi:type="dcterms:W3CDTF">2007-11-14T08:50:08Z</dcterms:created>
  <dcterms:modified xsi:type="dcterms:W3CDTF">2019-06-21T13:50:37Z</dcterms:modified>
</cp:coreProperties>
</file>