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6" r:id="rId1"/>
  </p:sldMasterIdLst>
  <p:notesMasterIdLst>
    <p:notesMasterId r:id="rId17"/>
  </p:notesMasterIdLst>
  <p:sldIdLst>
    <p:sldId id="256" r:id="rId2"/>
    <p:sldId id="276" r:id="rId3"/>
    <p:sldId id="351" r:id="rId4"/>
    <p:sldId id="349" r:id="rId5"/>
    <p:sldId id="335" r:id="rId6"/>
    <p:sldId id="337" r:id="rId7"/>
    <p:sldId id="350" r:id="rId8"/>
    <p:sldId id="336" r:id="rId9"/>
    <p:sldId id="323" r:id="rId10"/>
    <p:sldId id="343" r:id="rId11"/>
    <p:sldId id="339" r:id="rId12"/>
    <p:sldId id="345" r:id="rId13"/>
    <p:sldId id="341" r:id="rId14"/>
    <p:sldId id="346" r:id="rId15"/>
    <p:sldId id="35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4BF"/>
    <a:srgbClr val="E979C1"/>
    <a:srgbClr val="F6C6E5"/>
    <a:srgbClr val="EF9BD1"/>
    <a:srgbClr val="BDD8FE"/>
    <a:srgbClr val="C8DEFE"/>
    <a:srgbClr val="BD582C"/>
    <a:srgbClr val="F0D9C2"/>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3117" autoAdjust="0"/>
  </p:normalViewPr>
  <p:slideViewPr>
    <p:cSldViewPr>
      <p:cViewPr varScale="1">
        <p:scale>
          <a:sx n="84" d="100"/>
          <a:sy n="84" d="100"/>
        </p:scale>
        <p:origin x="24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1E662-4366-48DF-8C3B-0339BED4A4B8}" type="datetimeFigureOut">
              <a:rPr lang="ru-RU" smtClean="0"/>
              <a:pPr/>
              <a:t>21.05.2019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8AAB7-4C61-4A5E-82BE-B6DB7C8FA490}" type="slidenum">
              <a:rPr lang="ru-RU" smtClean="0"/>
              <a:pPr/>
              <a:t>‹#›</a:t>
            </a:fld>
            <a:endParaRPr lang="ru-RU"/>
          </a:p>
        </p:txBody>
      </p:sp>
    </p:spTree>
    <p:extLst>
      <p:ext uri="{BB962C8B-B14F-4D97-AF65-F5344CB8AC3E}">
        <p14:creationId xmlns:p14="http://schemas.microsoft.com/office/powerpoint/2010/main" val="282056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a:t>
            </a:fld>
            <a:endParaRPr lang="ru-RU"/>
          </a:p>
        </p:txBody>
      </p:sp>
    </p:spTree>
    <p:extLst>
      <p:ext uri="{BB962C8B-B14F-4D97-AF65-F5344CB8AC3E}">
        <p14:creationId xmlns:p14="http://schemas.microsoft.com/office/powerpoint/2010/main" val="94751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It was decided to strengthen the emphasis on the dynamic component of the issues: passive-creative philosophical and actively-applied creative </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Replacement of stimuli-photo creative (CR) occurred within 22 questions</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11</a:t>
            </a:fld>
            <a:endParaRPr lang="ru-RU"/>
          </a:p>
        </p:txBody>
      </p:sp>
    </p:spTree>
    <p:extLst>
      <p:ext uri="{BB962C8B-B14F-4D97-AF65-F5344CB8AC3E}">
        <p14:creationId xmlns:p14="http://schemas.microsoft.com/office/powerpoint/2010/main" val="161608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replacement of the stimulus-photo-philosophical (PH) was complete, due to significant changes in the content of the questions themselves</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passive-creative philosophical and actively-applied creative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12</a:t>
            </a:fld>
            <a:endParaRPr lang="ru-RU"/>
          </a:p>
        </p:txBody>
      </p:sp>
    </p:spTree>
    <p:extLst>
      <p:ext uri="{BB962C8B-B14F-4D97-AF65-F5344CB8AC3E}">
        <p14:creationId xmlns:p14="http://schemas.microsoft.com/office/powerpoint/2010/main" val="161608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replacing the stimuli photos and stimuli questions in PH and CR MI, a statistically significant negative correlation was obtained (-0.29) between PH-CR pair. The obtained result shows that current stimuli questions and stimuli photos between ET- CR couple are chosen correctly for the line-opposite structure of the Gardner_12 questionnaire.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13</a:t>
            </a:fld>
            <a:endParaRPr lang="ru-RU"/>
          </a:p>
        </p:txBody>
      </p:sp>
    </p:spTree>
    <p:extLst>
      <p:ext uri="{BB962C8B-B14F-4D97-AF65-F5344CB8AC3E}">
        <p14:creationId xmlns:p14="http://schemas.microsoft.com/office/powerpoint/2010/main" val="74371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42900" indent="-342900">
              <a:buFont typeface="+mj-lt"/>
              <a:buAutoNum type="arabicPeriod"/>
            </a:pPr>
            <a:r>
              <a:rPr lang="ru-RU" sz="1200" dirty="0" smtClean="0"/>
              <a:t>Заменены вопросы-стимулы и стимулы-фото во 2-й и 11-й парах опросника </a:t>
            </a:r>
            <a:r>
              <a:rPr lang="en-US" sz="1200" dirty="0" smtClean="0"/>
              <a:t>Gardner</a:t>
            </a:r>
            <a:r>
              <a:rPr lang="ru-RU" sz="1200" dirty="0" smtClean="0"/>
              <a:t>_12 программы </a:t>
            </a:r>
            <a:r>
              <a:rPr lang="ru-RU" sz="1200" dirty="0" err="1" smtClean="0"/>
              <a:t>ВибраМИ</a:t>
            </a:r>
            <a:r>
              <a:rPr lang="ru-RU" sz="1200" dirty="0" smtClean="0"/>
              <a:t>.</a:t>
            </a:r>
          </a:p>
          <a:p>
            <a:pPr marL="342900" indent="-342900">
              <a:buFont typeface="+mj-lt"/>
              <a:buAutoNum type="arabicPeriod"/>
            </a:pPr>
            <a:r>
              <a:rPr lang="ru-RU" sz="1200" dirty="0" smtClean="0"/>
              <a:t>Проведены 3-и пилотажных исследования, на разных этапах коррекции стимулов</a:t>
            </a:r>
          </a:p>
          <a:p>
            <a:pPr marL="342900" indent="-342900">
              <a:buFont typeface="+mj-lt"/>
              <a:buAutoNum type="arabicPeriod"/>
            </a:pPr>
            <a:r>
              <a:rPr lang="ru-RU" sz="1200" dirty="0" smtClean="0"/>
              <a:t>Подтверждена </a:t>
            </a:r>
            <a:r>
              <a:rPr lang="ru-RU" sz="1200" dirty="0" err="1" smtClean="0"/>
              <a:t>валидность</a:t>
            </a:r>
            <a:r>
              <a:rPr lang="ru-RU" sz="1200" dirty="0" smtClean="0"/>
              <a:t> имеющихся стимулов, используемых в опроснике </a:t>
            </a:r>
            <a:r>
              <a:rPr lang="en-US" sz="1200" dirty="0" smtClean="0"/>
              <a:t>Gardner</a:t>
            </a:r>
            <a:r>
              <a:rPr lang="ru-RU" sz="1200" dirty="0" smtClean="0"/>
              <a:t>_12.</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14</a:t>
            </a:fld>
            <a:endParaRPr lang="ru-RU"/>
          </a:p>
        </p:txBody>
      </p:sp>
    </p:spTree>
    <p:extLst>
      <p:ext uri="{BB962C8B-B14F-4D97-AF65-F5344CB8AC3E}">
        <p14:creationId xmlns:p14="http://schemas.microsoft.com/office/powerpoint/2010/main" val="214654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a:t>
            </a:r>
            <a:r>
              <a:rPr lang="en-US" baseline="0" dirty="0" smtClean="0"/>
              <a:t> you attention and welcome with questions!</a:t>
            </a:r>
            <a:endParaRPr lang="en-US" dirty="0"/>
          </a:p>
        </p:txBody>
      </p:sp>
      <p:sp>
        <p:nvSpPr>
          <p:cNvPr id="4" name="Slide Number Placeholder 3"/>
          <p:cNvSpPr>
            <a:spLocks noGrp="1"/>
          </p:cNvSpPr>
          <p:nvPr>
            <p:ph type="sldNum" sz="quarter" idx="10"/>
          </p:nvPr>
        </p:nvSpPr>
        <p:spPr/>
        <p:txBody>
          <a:bodyPr/>
          <a:lstStyle/>
          <a:p>
            <a:fld id="{8A0FE06B-8FCB-4CC2-A522-53D461DC2C21}" type="slidenum">
              <a:rPr lang="ru-RU" smtClean="0"/>
              <a:t>15</a:t>
            </a:fld>
            <a:endParaRPr lang="ru-RU"/>
          </a:p>
        </p:txBody>
      </p:sp>
    </p:spTree>
    <p:extLst>
      <p:ext uri="{BB962C8B-B14F-4D97-AF65-F5344CB8AC3E}">
        <p14:creationId xmlns:p14="http://schemas.microsoft.com/office/powerpoint/2010/main" val="322058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err="1" smtClean="0">
                <a:solidFill>
                  <a:schemeClr val="tx1"/>
                </a:solidFill>
                <a:effectLst/>
                <a:latin typeface="+mn-lt"/>
                <a:ea typeface="+mn-ea"/>
                <a:cs typeface="+mn-cs"/>
              </a:rPr>
              <a:t>VibraMI</a:t>
            </a:r>
            <a:r>
              <a:rPr lang="en-US" sz="1200" kern="1200" dirty="0" smtClean="0">
                <a:solidFill>
                  <a:schemeClr val="tx1"/>
                </a:solidFill>
                <a:effectLst/>
                <a:latin typeface="+mn-lt"/>
                <a:ea typeface="+mn-ea"/>
                <a:cs typeface="+mn-cs"/>
              </a:rPr>
              <a:t> program presents the augmented and expanded to 12 types classification of Gardner’s multiple intelligences, indicating the possibility of self-realization in a specific professional sphere. A questionnaire was developed in 24 questions, allowing diagnosing the severity of each of the multiple intelligences based on the current psycho-physiological state and the conscious responses of the subject. </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2</a:t>
            </a:fld>
            <a:endParaRPr lang="ru-RU"/>
          </a:p>
        </p:txBody>
      </p:sp>
    </p:spTree>
    <p:extLst>
      <p:ext uri="{BB962C8B-B14F-4D97-AF65-F5344CB8AC3E}">
        <p14:creationId xmlns:p14="http://schemas.microsoft.com/office/powerpoint/2010/main" val="57205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In 2018, for the first time, the results of stimuli selection used in </a:t>
            </a:r>
            <a:r>
              <a:rPr lang="en-US" sz="1200" kern="1200" dirty="0" err="1" smtClean="0">
                <a:solidFill>
                  <a:schemeClr val="tx1"/>
                </a:solidFill>
                <a:effectLst/>
                <a:latin typeface="+mn-lt"/>
                <a:ea typeface="+mn-ea"/>
                <a:cs typeface="+mn-cs"/>
              </a:rPr>
              <a:t>VibraMI</a:t>
            </a:r>
            <a:r>
              <a:rPr lang="en-US" sz="1200" kern="1200" dirty="0" smtClean="0">
                <a:solidFill>
                  <a:schemeClr val="tx1"/>
                </a:solidFill>
                <a:effectLst/>
                <a:latin typeface="+mn-lt"/>
                <a:ea typeface="+mn-ea"/>
                <a:cs typeface="+mn-cs"/>
              </a:rPr>
              <a:t> program were published based on the </a:t>
            </a:r>
            <a:r>
              <a:rPr lang="en-US" sz="1200" kern="1200" dirty="0" err="1" smtClean="0">
                <a:solidFill>
                  <a:schemeClr val="tx1"/>
                </a:solidFill>
                <a:effectLst/>
                <a:latin typeface="+mn-lt"/>
                <a:ea typeface="+mn-ea"/>
                <a:cs typeface="+mn-cs"/>
              </a:rPr>
              <a:t>vibraimage</a:t>
            </a:r>
            <a:r>
              <a:rPr lang="en-US" sz="1200" kern="1200" dirty="0" smtClean="0">
                <a:solidFill>
                  <a:schemeClr val="tx1"/>
                </a:solidFill>
                <a:effectLst/>
                <a:latin typeface="+mn-lt"/>
                <a:ea typeface="+mn-ea"/>
                <a:cs typeface="+mn-cs"/>
              </a:rPr>
              <a:t> technology. The principles of stimuli selection were analyzed: questions-stimuli and stimuli-images (factor of social desirability of answers, conflict of desires and possibilities, etc.). In the process of selecting stimuli, difficulties were identified in the dosing of the informational and emotional component, as well as a number of other problems that impede obtaining a statistically stable psychophysiological reaction. In this regard, it was decided to continue the study on the selection of incentives needed in working with software based on the </a:t>
            </a:r>
            <a:r>
              <a:rPr lang="en-US" sz="1200" kern="1200" dirty="0" err="1" smtClean="0">
                <a:solidFill>
                  <a:schemeClr val="tx1"/>
                </a:solidFill>
                <a:effectLst/>
                <a:latin typeface="+mn-lt"/>
                <a:ea typeface="+mn-ea"/>
                <a:cs typeface="+mn-cs"/>
              </a:rPr>
              <a:t>vibraimage</a:t>
            </a:r>
            <a:r>
              <a:rPr lang="en-US" sz="1200" kern="1200" dirty="0" smtClean="0">
                <a:solidFill>
                  <a:schemeClr val="tx1"/>
                </a:solidFill>
                <a:effectLst/>
                <a:latin typeface="+mn-lt"/>
                <a:ea typeface="+mn-ea"/>
                <a:cs typeface="+mn-cs"/>
              </a:rPr>
              <a:t> technology. </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3</a:t>
            </a:fld>
            <a:endParaRPr lang="ru-RU"/>
          </a:p>
        </p:txBody>
      </p:sp>
    </p:spTree>
    <p:extLst>
      <p:ext uri="{BB962C8B-B14F-4D97-AF65-F5344CB8AC3E}">
        <p14:creationId xmlns:p14="http://schemas.microsoft.com/office/powerpoint/2010/main" val="160029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It is necessary to experimentally confirm or disprove the validity of the existing incentives used in the linear opposition structure of the Gardner_12 questionnaire. This was done on 72 teens</a:t>
            </a:r>
            <a:r>
              <a:rPr lang="en-US" baseline="0" dirty="0" smtClean="0"/>
              <a:t> (teenagers). </a:t>
            </a:r>
            <a:r>
              <a:rPr lang="ru-RU" sz="1200" i="1" kern="1200" baseline="0" dirty="0" smtClean="0">
                <a:solidFill>
                  <a:schemeClr val="tx1"/>
                </a:solidFill>
                <a:effectLst/>
                <a:latin typeface="+mn-lt"/>
                <a:ea typeface="+mn-ea"/>
                <a:cs typeface="+mn-cs"/>
              </a:rPr>
              <a:t> </a:t>
            </a:r>
            <a:r>
              <a:rPr lang="ru-RU" sz="1200" i="1" kern="1200" baseline="0" dirty="0" smtClean="0">
                <a:solidFill>
                  <a:schemeClr val="tx1"/>
                </a:solidFill>
                <a:effectLst/>
                <a:latin typeface="+mn-lt"/>
                <a:ea typeface="+mn-ea"/>
                <a:cs typeface="+mn-cs"/>
              </a:rPr>
              <a:t>(дальше – текст из слайда).</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4</a:t>
            </a:fld>
            <a:endParaRPr lang="ru-RU"/>
          </a:p>
        </p:txBody>
      </p:sp>
    </p:spTree>
    <p:extLst>
      <p:ext uri="{BB962C8B-B14F-4D97-AF65-F5344CB8AC3E}">
        <p14:creationId xmlns:p14="http://schemas.microsoft.com/office/powerpoint/2010/main" val="127300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principle of MI pairs arrangement − opposition. The further in relation to the center (the sixth and seventh pairs form the center) are located pairs, the stronger the correlation. What is important: the correlation between questions responses is negative, not positive. The location of not only within the couple, but also for central symmetrical pairs is oppositional. Intrapersonal (IA) and interpersonal (IE) MI are located at the edges, forming a pair of 1 and 12. The key in determining the humanitarian or technical profile are the Logical-Mathematical (LM) and Bohemian-Artistic (AB) MI pairs, (-0.62), which are no less opposition in nature. Approaching the center marks a weakening of the correlation dependencies, their decay or even a transition to positive values: a pair of Visual-Spatial (VS) and Musical-Rhythmic (MR) MI (no correlation), Natural (NL) and Body-Kinesis (BK) MI, (0.35).</a:t>
            </a:r>
          </a:p>
          <a:p>
            <a:r>
              <a:rPr lang="en-US" sz="1200" kern="1200" dirty="0" smtClean="0">
                <a:solidFill>
                  <a:schemeClr val="tx1"/>
                </a:solidFill>
                <a:effectLst/>
                <a:latin typeface="+mn-lt"/>
                <a:ea typeface="+mn-ea"/>
                <a:cs typeface="+mn-cs"/>
              </a:rPr>
              <a:t>	Thus, the Philosophical couple (PH) and Bohemian-Artistic (AB) MI are the most alarming. For these pairs, a small positive correlation of 0.12 was obtained (the significance of differences with p ≤ 0.05). There was a need to correct incentives. </a:t>
            </a:r>
          </a:p>
          <a:p>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5</a:t>
            </a:fld>
            <a:endParaRPr lang="ru-RU"/>
          </a:p>
        </p:txBody>
      </p:sp>
    </p:spTree>
    <p:extLst>
      <p:ext uri="{BB962C8B-B14F-4D97-AF65-F5344CB8AC3E}">
        <p14:creationId xmlns:p14="http://schemas.microsoft.com/office/powerpoint/2010/main" val="89965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Initially, it was decided to replace incentives within the same pair. This pair has become Artistic-Bohemian (AB) MI. Since it is in this pair of questions (AB MI) the pair of affirmative answers (instead of the opposition ones) were most often encountered</a:t>
            </a:r>
          </a:p>
          <a:p>
            <a:r>
              <a:rPr lang="en-US" sz="1200" kern="1200" dirty="0" smtClean="0">
                <a:solidFill>
                  <a:schemeClr val="tx1"/>
                </a:solidFill>
                <a:effectLst/>
                <a:latin typeface="+mn-lt"/>
                <a:ea typeface="+mn-ea"/>
                <a:cs typeface="+mn-cs"/>
              </a:rPr>
              <a:t>The result of changing the wording of the questions was a shift in the content, from the artistic component of the personality, to a wider channel − the creative component. In addition, opposition between ET-AB pairs was strengthened by shifting the focus to philosophical knowledge, in question 22. Thus, double opposition was achieved − within the AB pair and between PH-AB pairs.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6</a:t>
            </a:fld>
            <a:endParaRPr lang="ru-RU"/>
          </a:p>
        </p:txBody>
      </p:sp>
    </p:spTree>
    <p:extLst>
      <p:ext uri="{BB962C8B-B14F-4D97-AF65-F5344CB8AC3E}">
        <p14:creationId xmlns:p14="http://schemas.microsoft.com/office/powerpoint/2010/main" val="419918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Accordingly, the name was changed from Bohemian-Artistic (AB) to Creative (CR). The changes also affected to visual stimuli (photo).</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7</a:t>
            </a:fld>
            <a:endParaRPr lang="ru-RU"/>
          </a:p>
        </p:txBody>
      </p:sp>
    </p:spTree>
    <p:extLst>
      <p:ext uri="{BB962C8B-B14F-4D97-AF65-F5344CB8AC3E}">
        <p14:creationId xmlns:p14="http://schemas.microsoft.com/office/powerpoint/2010/main" val="292401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Selection of visual stimuli leads to the replacement of the stimulus photo, which was done.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our opinion, the unusual architecture of the house should have caused pleasant associations for a creatively gifted person, additionally provoking a positive answer to question 21 (fig.1). On the contrary, the existential choice between “comprehension” and “incarnation” was reflected in the form of the functional asymmetry of the brain (fig. 2).</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8</a:t>
            </a:fld>
            <a:endParaRPr lang="ru-RU"/>
          </a:p>
        </p:txBody>
      </p:sp>
    </p:spTree>
    <p:extLst>
      <p:ext uri="{BB962C8B-B14F-4D97-AF65-F5344CB8AC3E}">
        <p14:creationId xmlns:p14="http://schemas.microsoft.com/office/powerpoint/2010/main" val="114719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replacing the stimuli questions and stimuli-photos in creative (CR) MI,</a:t>
            </a:r>
            <a:r>
              <a:rPr lang="ru-RU"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 correlation analysis was performed again:</a:t>
            </a:r>
            <a:r>
              <a:rPr lang="ru-R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expected negative correlation was obtained, instead of the initial positive one, (tab. 3). However, the obtained correlation (-0.07), despite its negative values, turned out to be statistically unreliable. As it turned out, the majority of respondents answered in the affirmative as to question 3 of the Philosophical (PH), and to question 21 of the Creative (CR) MI type.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Thus, the need to replace stimuli with Philosophical (PH) MI type.</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2205614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41515324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2128224-7A56-4BA8-8E4C-73F0DF584759}"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50578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3742043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2128224-7A56-4BA8-8E4C-73F0DF584759}"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4226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34687196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9280747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7801583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8437030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BDF7ED-3849-41A1-9B21-CBCE59105387}" type="datetime1">
              <a:rPr lang="ru-RU" smtClean="0"/>
              <a:pPr/>
              <a:t>21.05.2019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27551775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27307394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2BDF7ED-3849-41A1-9B21-CBCE59105387}" type="datetime1">
              <a:rPr lang="ru-RU" smtClean="0"/>
              <a:pPr/>
              <a:t>21.05.2019</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9957832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2BDF7ED-3849-41A1-9B21-CBCE59105387}" type="datetime1">
              <a:rPr lang="ru-RU" smtClean="0"/>
              <a:pPr/>
              <a:t>21.05.2019</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6498820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DF7ED-3849-41A1-9B21-CBCE59105387}" type="datetime1">
              <a:rPr lang="ru-RU" smtClean="0"/>
              <a:pPr/>
              <a:t>21.05.2019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3461748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39441674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BDF7ED-3849-41A1-9B21-CBCE59105387}" type="datetime1">
              <a:rPr lang="ru-RU" smtClean="0"/>
              <a:pPr/>
              <a:t>21.05.2019</a:t>
            </a:fld>
            <a:endParaRPr lang="ru-RU"/>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25891427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rgbClr val="F6C6E5"/>
            </a:gs>
            <a:gs pos="46000">
              <a:srgbClr val="BDD8FE"/>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2BDF7ED-3849-41A1-9B21-CBCE59105387}" type="datetime1">
              <a:rPr lang="ru-RU" smtClean="0"/>
              <a:pPr/>
              <a:t>21.05.2019</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2128224-7A56-4BA8-8E4C-73F0DF584759}" type="slidenum">
              <a:rPr lang="ru-RU" smtClean="0"/>
              <a:pPr/>
              <a:t>‹#›</a:t>
            </a:fld>
            <a:endParaRPr lang="ru-RU"/>
          </a:p>
        </p:txBody>
      </p:sp>
    </p:spTree>
    <p:extLst>
      <p:ext uri="{BB962C8B-B14F-4D97-AF65-F5344CB8AC3E}">
        <p14:creationId xmlns:p14="http://schemas.microsoft.com/office/powerpoint/2010/main" val="400616235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symaker.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060848"/>
            <a:ext cx="6696744" cy="2304256"/>
          </a:xfrm>
          <a:effectLst>
            <a:glow rad="228600">
              <a:schemeClr val="accent2">
                <a:satMod val="175000"/>
                <a:alpha val="40000"/>
              </a:schemeClr>
            </a:glow>
          </a:effectLst>
        </p:spPr>
        <p:txBody>
          <a:bodyPr>
            <a:normAutofit fontScale="90000"/>
          </a:bodyPr>
          <a:lstStyle/>
          <a:p>
            <a:pPr algn="ctr"/>
            <a:r>
              <a:rPr lang="ru-RU" sz="2700" dirty="0" smtClean="0">
                <a:solidFill>
                  <a:srgbClr val="00B0F0"/>
                </a:solidFill>
                <a:effectLst/>
              </a:rPr>
              <a:t/>
            </a:r>
            <a:br>
              <a:rPr lang="ru-RU" sz="2700" dirty="0" smtClean="0">
                <a:solidFill>
                  <a:srgbClr val="00B0F0"/>
                </a:solidFill>
                <a:effectLst/>
              </a:rPr>
            </a:br>
            <a:r>
              <a:rPr lang="ru-RU" sz="2700" b="1" dirty="0">
                <a:solidFill>
                  <a:srgbClr val="0070C0"/>
                </a:solidFill>
              </a:rPr>
              <a:t/>
            </a:r>
            <a:br>
              <a:rPr lang="ru-RU" sz="2700" b="1" dirty="0">
                <a:solidFill>
                  <a:srgbClr val="0070C0"/>
                </a:solidFill>
              </a:rPr>
            </a:br>
            <a:r>
              <a:rPr lang="en-US" sz="2700" b="1" dirty="0">
                <a:solidFill>
                  <a:srgbClr val="D614BF"/>
                </a:solidFill>
                <a:effectLst>
                  <a:outerShdw blurRad="38100" dist="38100" dir="2700000" algn="tl">
                    <a:srgbClr val="000000">
                      <a:alpha val="43137"/>
                    </a:srgbClr>
                  </a:outerShdw>
                </a:effectLst>
              </a:rPr>
              <a:t>DEVELOPMENT AND APPROBATION THE METHOD FOR STIMULI PRESENTATION DURING TESTING OF MULTIPLE INTELLIGENCES BY VIBRAIMAGE TECHNOLOGY</a:t>
            </a:r>
            <a:r>
              <a:rPr lang="ru-RU" sz="2700" b="1" dirty="0">
                <a:solidFill>
                  <a:srgbClr val="D614BF"/>
                </a:solidFill>
                <a:effectLst>
                  <a:outerShdw blurRad="38100" dist="38100" dir="2700000" algn="tl">
                    <a:srgbClr val="000000">
                      <a:alpha val="43137"/>
                    </a:srgbClr>
                  </a:outerShdw>
                </a:effectLst>
              </a:rPr>
              <a:t/>
            </a:r>
            <a:br>
              <a:rPr lang="ru-RU" sz="2700" b="1" dirty="0">
                <a:solidFill>
                  <a:srgbClr val="D614BF"/>
                </a:solidFill>
                <a:effectLst>
                  <a:outerShdw blurRad="38100" dist="38100" dir="2700000" algn="tl">
                    <a:srgbClr val="000000">
                      <a:alpha val="43137"/>
                    </a:srgbClr>
                  </a:outerShdw>
                </a:effectLst>
              </a:rPr>
            </a:br>
            <a:r>
              <a:rPr lang="ru-RU" sz="2700" b="1" dirty="0" smtClean="0">
                <a:solidFill>
                  <a:srgbClr val="0070C0"/>
                </a:solidFill>
                <a:effectLst>
                  <a:outerShdw blurRad="38100" dist="38100" dir="2700000" algn="tl">
                    <a:srgbClr val="000000">
                      <a:alpha val="43137"/>
                    </a:srgbClr>
                  </a:outerShdw>
                </a:effectLst>
              </a:rPr>
              <a:t> </a:t>
            </a:r>
            <a:endParaRPr lang="ru-RU" sz="2700" b="1"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11560" y="4581128"/>
            <a:ext cx="8303840" cy="936104"/>
          </a:xfrm>
        </p:spPr>
        <p:txBody>
          <a:bodyPr>
            <a:normAutofit fontScale="47500" lnSpcReduction="20000"/>
          </a:bodyPr>
          <a:lstStyle/>
          <a:p>
            <a:pPr algn="ctr"/>
            <a:r>
              <a:rPr lang="en-US" sz="3600" b="1" dirty="0" err="1">
                <a:solidFill>
                  <a:schemeClr val="tx1"/>
                </a:solidFill>
              </a:rPr>
              <a:t>Nikolaenko</a:t>
            </a:r>
            <a:r>
              <a:rPr lang="en-US" sz="3600" b="1" dirty="0">
                <a:solidFill>
                  <a:schemeClr val="tx1"/>
                </a:solidFill>
              </a:rPr>
              <a:t> Yana</a:t>
            </a:r>
          </a:p>
          <a:p>
            <a:pPr algn="ctr"/>
            <a:r>
              <a:rPr lang="en-US" sz="3600" dirty="0">
                <a:solidFill>
                  <a:schemeClr val="tx1"/>
                </a:solidFill>
              </a:rPr>
              <a:t> </a:t>
            </a:r>
            <a:r>
              <a:rPr lang="en-US" dirty="0" err="1">
                <a:solidFill>
                  <a:schemeClr val="tx1"/>
                </a:solidFill>
                <a:latin typeface="Arial" panose="020B0604020202020204" pitchFamily="34" charset="0"/>
                <a:cs typeface="Arial" panose="020B0604020202020204" pitchFamily="34" charset="0"/>
              </a:rPr>
              <a:t>Ph.D</a:t>
            </a:r>
            <a:r>
              <a:rPr lang="en-US" dirty="0">
                <a:solidFill>
                  <a:schemeClr val="tx1"/>
                </a:solidFill>
                <a:latin typeface="Arial" panose="020B0604020202020204" pitchFamily="34" charset="0"/>
                <a:cs typeface="Arial" panose="020B0604020202020204" pitchFamily="34" charset="0"/>
              </a:rPr>
              <a:t>, Senior </a:t>
            </a:r>
            <a:r>
              <a:rPr lang="en-US" dirty="0" smtClean="0">
                <a:solidFill>
                  <a:schemeClr val="tx1"/>
                </a:solidFill>
                <a:latin typeface="Arial" panose="020B0604020202020204" pitchFamily="34" charset="0"/>
                <a:cs typeface="Arial" panose="020B0604020202020204" pitchFamily="34" charset="0"/>
              </a:rPr>
              <a:t>Researcher  </a:t>
            </a:r>
            <a:r>
              <a:rPr lang="en-US" dirty="0" err="1">
                <a:solidFill>
                  <a:schemeClr val="tx1"/>
                </a:solidFill>
                <a:latin typeface="Arial" panose="020B0604020202020204" pitchFamily="34" charset="0"/>
                <a:cs typeface="Arial" panose="020B0604020202020204" pitchFamily="34" charset="0"/>
              </a:rPr>
              <a:t>Elsys</a:t>
            </a:r>
            <a:r>
              <a:rPr lang="en-US" dirty="0">
                <a:solidFill>
                  <a:schemeClr val="tx1"/>
                </a:solidFill>
                <a:latin typeface="Arial" panose="020B0604020202020204" pitchFamily="34" charset="0"/>
                <a:cs typeface="Arial" panose="020B0604020202020204" pitchFamily="34" charset="0"/>
              </a:rPr>
              <a:t> Corp. </a:t>
            </a:r>
          </a:p>
          <a:p>
            <a:pPr algn="ctr"/>
            <a:r>
              <a:rPr lang="ru-RU" sz="2400" dirty="0" smtClean="0">
                <a:solidFill>
                  <a:schemeClr val="tx1"/>
                </a:solidFill>
              </a:rPr>
              <a:t> </a:t>
            </a:r>
            <a:endParaRPr lang="ru-RU" sz="2400" dirty="0">
              <a:solidFill>
                <a:schemeClr val="tx1"/>
              </a:solidFill>
            </a:endParaRPr>
          </a:p>
        </p:txBody>
      </p:sp>
      <p:sp>
        <p:nvSpPr>
          <p:cNvPr id="4" name="TextBox 3"/>
          <p:cNvSpPr txBox="1"/>
          <p:nvPr/>
        </p:nvSpPr>
        <p:spPr>
          <a:xfrm>
            <a:off x="2483768" y="332656"/>
            <a:ext cx="4608512"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2nd International Open Science Conference "Modern psychophysiology. The </a:t>
            </a:r>
            <a:r>
              <a:rPr lang="en-US" dirty="0" err="1">
                <a:latin typeface="Arial" panose="020B0604020202020204" pitchFamily="34" charset="0"/>
                <a:cs typeface="Arial" panose="020B0604020202020204" pitchFamily="34" charset="0"/>
              </a:rPr>
              <a:t>Vibraimage</a:t>
            </a:r>
            <a:r>
              <a:rPr lang="en-US" dirty="0">
                <a:latin typeface="Arial" panose="020B0604020202020204" pitchFamily="34" charset="0"/>
                <a:cs typeface="Arial" panose="020B0604020202020204" pitchFamily="34" charset="0"/>
              </a:rPr>
              <a:t> technology"</a:t>
            </a:r>
            <a:endParaRPr lang="ru-RU" dirty="0"/>
          </a:p>
          <a:p>
            <a:endParaRPr lang="ru-RU" dirty="0"/>
          </a:p>
        </p:txBody>
      </p:sp>
      <p:pic>
        <p:nvPicPr>
          <p:cNvPr id="6"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2656"/>
            <a:ext cx="1866927" cy="93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a:stretch>
            <a:fillRect/>
          </a:stretch>
        </p:blipFill>
        <p:spPr>
          <a:xfrm>
            <a:off x="7075445" y="188640"/>
            <a:ext cx="2039144" cy="1246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755576" y="188640"/>
            <a:ext cx="7909946" cy="702634"/>
          </a:xfrm>
          <a:prstGeom prst="rect">
            <a:avLst/>
          </a:prstGeom>
        </p:spPr>
        <p:txBody>
          <a:bodyPr/>
          <a:lstStyle/>
          <a:p>
            <a:r>
              <a:rPr lang="en-US" sz="2400" b="1" dirty="0">
                <a:solidFill>
                  <a:srgbClr val="D614BF"/>
                </a:solidFill>
                <a:effectLst>
                  <a:outerShdw blurRad="38100" dist="38100" dir="2700000" algn="tl">
                    <a:srgbClr val="000000">
                      <a:alpha val="43137"/>
                    </a:srgbClr>
                  </a:outerShdw>
                </a:effectLst>
              </a:rPr>
              <a:t>Creative (CR) and Philosophical (PH) MI types, the result of changes in stimuli questions (final version)</a:t>
            </a:r>
            <a:endParaRPr lang="ru-RU" sz="2400" b="1" dirty="0">
              <a:solidFill>
                <a:srgbClr val="D614BF"/>
              </a:solidFill>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76406373"/>
              </p:ext>
            </p:extLst>
          </p:nvPr>
        </p:nvGraphicFramePr>
        <p:xfrm>
          <a:off x="611560" y="1484784"/>
          <a:ext cx="8352927" cy="3631112"/>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826170061"/>
                    </a:ext>
                  </a:extLst>
                </a:gridCol>
                <a:gridCol w="2952328">
                  <a:extLst>
                    <a:ext uri="{9D8B030D-6E8A-4147-A177-3AD203B41FA5}">
                      <a16:colId xmlns:a16="http://schemas.microsoft.com/office/drawing/2014/main" val="3144295124"/>
                    </a:ext>
                  </a:extLst>
                </a:gridCol>
                <a:gridCol w="3240359">
                  <a:extLst>
                    <a:ext uri="{9D8B030D-6E8A-4147-A177-3AD203B41FA5}">
                      <a16:colId xmlns:a16="http://schemas.microsoft.com/office/drawing/2014/main" val="1323857892"/>
                    </a:ext>
                  </a:extLst>
                </a:gridCol>
              </a:tblGrid>
              <a:tr h="318173">
                <a:tc>
                  <a:txBody>
                    <a:bodyPr/>
                    <a:lstStyle/>
                    <a:p>
                      <a:pPr algn="just">
                        <a:lnSpc>
                          <a:spcPct val="107000"/>
                        </a:lnSpc>
                        <a:spcAft>
                          <a:spcPts val="0"/>
                        </a:spcAft>
                      </a:pPr>
                      <a:r>
                        <a:rPr lang="en-US" sz="1800" b="1" kern="1200" dirty="0" smtClean="0">
                          <a:solidFill>
                            <a:schemeClr val="lt1"/>
                          </a:solidFill>
                          <a:effectLst/>
                          <a:latin typeface="+mn-lt"/>
                          <a:ea typeface="+mn-ea"/>
                          <a:cs typeface="+mn-cs"/>
                        </a:rPr>
                        <a:t>MI type</a:t>
                      </a:r>
                      <a:endParaRPr lang="ru-RU" sz="2000" dirty="0">
                        <a:solidFill>
                          <a:srgbClr val="D614B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b="1" kern="1200" dirty="0" smtClean="0">
                          <a:solidFill>
                            <a:schemeClr val="lt1"/>
                          </a:solidFill>
                          <a:effectLst/>
                          <a:latin typeface="+mn-lt"/>
                          <a:ea typeface="+mn-ea"/>
                          <a:cs typeface="+mn-cs"/>
                        </a:rPr>
                        <a:t>Previous version</a:t>
                      </a:r>
                      <a:endParaRPr lang="ru-RU" sz="2000" dirty="0">
                        <a:solidFill>
                          <a:srgbClr val="D614B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b="1" kern="1200" dirty="0" smtClean="0">
                          <a:solidFill>
                            <a:schemeClr val="lt1"/>
                          </a:solidFill>
                          <a:effectLst/>
                          <a:latin typeface="+mn-lt"/>
                          <a:ea typeface="+mn-ea"/>
                          <a:cs typeface="+mn-cs"/>
                        </a:rPr>
                        <a:t>Current version</a:t>
                      </a:r>
                      <a:endParaRPr lang="ru-RU" sz="2000" dirty="0">
                        <a:solidFill>
                          <a:srgbClr val="D614B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434561"/>
                  </a:ext>
                </a:extLst>
              </a:tr>
              <a:tr h="651034">
                <a:tc rowSpan="2">
                  <a:txBody>
                    <a:bodyPr/>
                    <a:lstStyle/>
                    <a:p>
                      <a:pPr algn="just">
                        <a:lnSpc>
                          <a:spcPct val="107000"/>
                        </a:lnSpc>
                        <a:spcAft>
                          <a:spcPts val="0"/>
                        </a:spcAft>
                      </a:pPr>
                      <a:r>
                        <a:rPr lang="en-US" sz="1800" b="1" kern="1200" dirty="0" smtClean="0">
                          <a:solidFill>
                            <a:schemeClr val="lt1"/>
                          </a:solidFill>
                          <a:effectLst/>
                          <a:latin typeface="+mn-lt"/>
                          <a:ea typeface="+mn-ea"/>
                          <a:cs typeface="+mn-cs"/>
                        </a:rPr>
                        <a:t>Creative (CR)</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07000"/>
                        </a:lnSpc>
                        <a:spcAft>
                          <a:spcPts val="0"/>
                        </a:spcAft>
                      </a:pPr>
                      <a:r>
                        <a:rPr lang="en-US" sz="1800">
                          <a:effectLst/>
                          <a:latin typeface="+mj-lt"/>
                          <a:ea typeface="Calibri" panose="020F0502020204030204" pitchFamily="34" charset="0"/>
                          <a:cs typeface="Times New Roman" panose="02020603050405020304" pitchFamily="18" charset="0"/>
                        </a:rPr>
                        <a:t>21. I easily get used to the necessary style</a:t>
                      </a:r>
                      <a:endParaRPr lang="ru-RU"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latin typeface="+mj-lt"/>
                          <a:ea typeface="Calibri" panose="020F0502020204030204" pitchFamily="34" charset="0"/>
                          <a:cs typeface="Times New Roman" panose="02020603050405020304" pitchFamily="18" charset="0"/>
                        </a:rPr>
                        <a:t>21. Your creative nature doesn’t know rest</a:t>
                      </a:r>
                      <a:endParaRPr lang="ru-RU"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61718"/>
                  </a:ext>
                </a:extLst>
              </a:tr>
              <a:tr h="651034">
                <a:tc vMerge="1">
                  <a:txBody>
                    <a:bodyPr/>
                    <a:lstStyle/>
                    <a:p>
                      <a:endParaRPr lang="ru-RU"/>
                    </a:p>
                  </a:txBody>
                  <a:tcPr/>
                </a:tc>
                <a:tc>
                  <a:txBody>
                    <a:bodyPr/>
                    <a:lstStyle/>
                    <a:p>
                      <a:pPr algn="just">
                        <a:lnSpc>
                          <a:spcPct val="107000"/>
                        </a:lnSpc>
                        <a:spcAft>
                          <a:spcPts val="0"/>
                        </a:spcAft>
                      </a:pPr>
                      <a:r>
                        <a:rPr lang="en-US" sz="1800">
                          <a:effectLst/>
                          <a:latin typeface="+mj-lt"/>
                          <a:ea typeface="Calibri" panose="020F0502020204030204" pitchFamily="34" charset="0"/>
                          <a:cs typeface="Times New Roman" panose="02020603050405020304" pitchFamily="18" charset="0"/>
                        </a:rPr>
                        <a:t>22. I don't like to stand out from the crowd</a:t>
                      </a:r>
                      <a:endParaRPr lang="ru-RU"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latin typeface="+mj-lt"/>
                          <a:ea typeface="Calibri" panose="020F0502020204030204" pitchFamily="34" charset="0"/>
                          <a:cs typeface="Times New Roman" panose="02020603050405020304" pitchFamily="18" charset="0"/>
                        </a:rPr>
                        <a:t>22. Thinking are more important than an embodiment</a:t>
                      </a:r>
                      <a:endParaRPr lang="ru-RU"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085211"/>
                  </a:ext>
                </a:extLst>
              </a:tr>
              <a:tr h="1130380">
                <a:tc rowSpan="2">
                  <a:txBody>
                    <a:bodyPr/>
                    <a:lstStyle/>
                    <a:p>
                      <a:pPr algn="just">
                        <a:lnSpc>
                          <a:spcPct val="107000"/>
                        </a:lnSpc>
                        <a:spcAft>
                          <a:spcPts val="0"/>
                        </a:spcAft>
                      </a:pPr>
                      <a:r>
                        <a:rPr lang="en-US" sz="1800" b="1" kern="1200" dirty="0" smtClean="0">
                          <a:solidFill>
                            <a:schemeClr val="lt1"/>
                          </a:solidFill>
                          <a:effectLst/>
                          <a:latin typeface="+mn-lt"/>
                          <a:ea typeface="+mn-ea"/>
                          <a:cs typeface="+mn-cs"/>
                        </a:rPr>
                        <a:t>Philosophical (PH)</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07000"/>
                        </a:lnSpc>
                        <a:spcAft>
                          <a:spcPts val="0"/>
                        </a:spcAft>
                      </a:pPr>
                      <a:r>
                        <a:rPr lang="en-US" sz="1800">
                          <a:effectLst/>
                          <a:latin typeface="+mj-lt"/>
                          <a:ea typeface="Calibri" panose="020F0502020204030204" pitchFamily="34" charset="0"/>
                          <a:cs typeface="Times New Roman" panose="02020603050405020304" pitchFamily="18" charset="0"/>
                        </a:rPr>
                        <a:t>3. Philosophy gives readiness for every twist of fate.</a:t>
                      </a:r>
                      <a:endParaRPr lang="ru-RU"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a:effectLst/>
                          <a:latin typeface="+mj-lt"/>
                          <a:ea typeface="Calibri" panose="020F0502020204030204" pitchFamily="34" charset="0"/>
                          <a:cs typeface="Times New Roman" panose="02020603050405020304" pitchFamily="18" charset="0"/>
                        </a:rPr>
                        <a:t>3. Lying on the couch and thinking is more important than fussing.</a:t>
                      </a:r>
                      <a:endParaRPr lang="ru-RU"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390624"/>
                  </a:ext>
                </a:extLst>
              </a:tr>
              <a:tr h="651034">
                <a:tc vMerge="1">
                  <a:txBody>
                    <a:bodyPr/>
                    <a:lstStyle/>
                    <a:p>
                      <a:endParaRPr lang="ru-RU"/>
                    </a:p>
                  </a:txBody>
                  <a:tcPr/>
                </a:tc>
                <a:tc>
                  <a:txBody>
                    <a:bodyPr/>
                    <a:lstStyle/>
                    <a:p>
                      <a:pPr algn="just">
                        <a:lnSpc>
                          <a:spcPct val="107000"/>
                        </a:lnSpc>
                        <a:spcAft>
                          <a:spcPts val="0"/>
                        </a:spcAft>
                      </a:pPr>
                      <a:r>
                        <a:rPr lang="en-US" sz="1800" dirty="0">
                          <a:effectLst/>
                          <a:latin typeface="+mj-lt"/>
                          <a:ea typeface="Calibri" panose="020F0502020204030204" pitchFamily="34" charset="0"/>
                          <a:cs typeface="Times New Roman" panose="02020603050405020304" pitchFamily="18" charset="0"/>
                        </a:rPr>
                        <a:t>4. Person must act, not thinking</a:t>
                      </a:r>
                      <a:endParaRPr lang="ru-RU"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mj-lt"/>
                          <a:ea typeface="Calibri" panose="020F0502020204030204" pitchFamily="34" charset="0"/>
                          <a:cs typeface="Times New Roman" panose="02020603050405020304" pitchFamily="18" charset="0"/>
                        </a:rPr>
                        <a:t>4. I have abilities to create something extraordinary</a:t>
                      </a:r>
                      <a:endParaRPr lang="ru-RU"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380176"/>
                  </a:ext>
                </a:extLst>
              </a:tr>
            </a:tbl>
          </a:graphicData>
        </a:graphic>
      </p:graphicFrame>
    </p:spTree>
    <p:extLst>
      <p:ext uri="{BB962C8B-B14F-4D97-AF65-F5344CB8AC3E}">
        <p14:creationId xmlns:p14="http://schemas.microsoft.com/office/powerpoint/2010/main" val="3061574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8592060" cy="6002193"/>
          </a:xfrm>
          <a:prstGeom prst="rect">
            <a:avLst/>
          </a:prstGeom>
        </p:spPr>
      </p:pic>
    </p:spTree>
    <p:extLst>
      <p:ext uri="{BB962C8B-B14F-4D97-AF65-F5344CB8AC3E}">
        <p14:creationId xmlns:p14="http://schemas.microsoft.com/office/powerpoint/2010/main" val="13129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8429494" cy="6467752"/>
          </a:xfrm>
          <a:prstGeom prst="rect">
            <a:avLst/>
          </a:prstGeom>
        </p:spPr>
      </p:pic>
    </p:spTree>
    <p:extLst>
      <p:ext uri="{BB962C8B-B14F-4D97-AF65-F5344CB8AC3E}">
        <p14:creationId xmlns:p14="http://schemas.microsoft.com/office/powerpoint/2010/main" val="13129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51520" y="620688"/>
            <a:ext cx="8712968" cy="1080120"/>
          </a:xfrm>
          <a:prstGeom prst="rect">
            <a:avLst/>
          </a:prstGeom>
        </p:spPr>
        <p:txBody>
          <a:bodyPr/>
          <a:lstStyle/>
          <a:p>
            <a:pPr algn="ctr"/>
            <a:r>
              <a:rPr lang="en-US" sz="2400" b="1" dirty="0">
                <a:solidFill>
                  <a:srgbClr val="D614BF"/>
                </a:solidFill>
                <a:effectLst>
                  <a:outerShdw blurRad="38100" dist="38100" dir="2700000" algn="tl">
                    <a:srgbClr val="000000">
                      <a:alpha val="43137"/>
                    </a:srgbClr>
                  </a:outerShdw>
                </a:effectLst>
              </a:rPr>
              <a:t>Correlation matrix analysis of MI types, after stimuli changing in Gardner_12 (final version)</a:t>
            </a:r>
            <a:endParaRPr lang="ru-RU" sz="2400" b="1" dirty="0">
              <a:solidFill>
                <a:srgbClr val="D614BF"/>
              </a:solidFill>
              <a:effectLst>
                <a:outerShdw blurRad="38100" dist="38100" dir="2700000" algn="tl">
                  <a:srgbClr val="000000">
                    <a:alpha val="43137"/>
                  </a:srgbClr>
                </a:outerShdw>
              </a:effectLst>
            </a:endParaRPr>
          </a:p>
          <a:p>
            <a:pPr algn="ctr">
              <a:spcBef>
                <a:spcPct val="0"/>
              </a:spcBef>
            </a:pPr>
            <a:endParaRPr lang="ru-RU" sz="2800" dirty="0" smtClean="0">
              <a:solidFill>
                <a:srgbClr val="00B0F0"/>
              </a:solidFill>
              <a:effectLst>
                <a:outerShdw blurRad="38100" dist="38100" dir="2700000" algn="tl">
                  <a:srgbClr val="000000">
                    <a:alpha val="43137"/>
                  </a:srgbClr>
                </a:outerShdw>
              </a:effectLst>
              <a:latin typeface="+mj-lt"/>
              <a:ea typeface="+mj-ea"/>
              <a:cs typeface="+mj-cs"/>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48880"/>
            <a:ext cx="8029575" cy="3004542"/>
          </a:xfrm>
          <a:prstGeom prst="rect">
            <a:avLst/>
          </a:prstGeom>
        </p:spPr>
      </p:pic>
      <p:sp>
        <p:nvSpPr>
          <p:cNvPr id="2" name="TextBox 1"/>
          <p:cNvSpPr txBox="1"/>
          <p:nvPr/>
        </p:nvSpPr>
        <p:spPr>
          <a:xfrm>
            <a:off x="3635896" y="1772816"/>
            <a:ext cx="5032147" cy="646331"/>
          </a:xfrm>
          <a:prstGeom prst="rect">
            <a:avLst/>
          </a:prstGeom>
          <a:noFill/>
        </p:spPr>
        <p:txBody>
          <a:bodyPr wrap="none" rtlCol="0">
            <a:spAutoFit/>
          </a:bodyPr>
          <a:lstStyle/>
          <a:p>
            <a:r>
              <a:rPr lang="en-US" dirty="0"/>
              <a:t>The significance of differences with </a:t>
            </a:r>
            <a:r>
              <a:rPr lang="en-US" b="1" dirty="0"/>
              <a:t>p ≤ 0.05</a:t>
            </a:r>
            <a:endParaRPr lang="ru-RU" b="1" dirty="0"/>
          </a:p>
          <a:p>
            <a:endParaRPr lang="ru-RU" dirty="0"/>
          </a:p>
        </p:txBody>
      </p:sp>
    </p:spTree>
    <p:extLst>
      <p:ext uri="{BB962C8B-B14F-4D97-AF65-F5344CB8AC3E}">
        <p14:creationId xmlns:p14="http://schemas.microsoft.com/office/powerpoint/2010/main" val="236612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539552" y="692696"/>
            <a:ext cx="8125970" cy="702634"/>
          </a:xfrm>
          <a:prstGeom prst="rect">
            <a:avLst/>
          </a:prstGeom>
        </p:spPr>
        <p:txBody>
          <a:bodyPr/>
          <a:lstStyle/>
          <a:p>
            <a:pPr algn="ctr">
              <a:spcBef>
                <a:spcPct val="0"/>
              </a:spcBef>
            </a:pPr>
            <a:r>
              <a:rPr lang="en-US" sz="3200" b="1" dirty="0" smtClean="0">
                <a:solidFill>
                  <a:srgbClr val="D614BF"/>
                </a:solidFill>
                <a:effectLst>
                  <a:outerShdw blurRad="38100" dist="38100" dir="2700000" algn="tl">
                    <a:srgbClr val="000000">
                      <a:alpha val="43137"/>
                    </a:srgbClr>
                  </a:outerShdw>
                </a:effectLst>
                <a:latin typeface="+mj-lt"/>
                <a:ea typeface="+mj-ea"/>
                <a:cs typeface="+mj-cs"/>
              </a:rPr>
              <a:t>CONCLUSION</a:t>
            </a:r>
            <a:endParaRPr lang="ru-RU" sz="3200" b="1" dirty="0" smtClean="0">
              <a:solidFill>
                <a:srgbClr val="D614BF"/>
              </a:solidFill>
              <a:effectLst>
                <a:outerShdw blurRad="38100" dist="38100" dir="2700000" algn="tl">
                  <a:srgbClr val="000000">
                    <a:alpha val="43137"/>
                  </a:srgbClr>
                </a:outerShdw>
              </a:effectLst>
              <a:latin typeface="+mj-lt"/>
              <a:ea typeface="+mj-ea"/>
              <a:cs typeface="+mj-cs"/>
            </a:endParaRPr>
          </a:p>
        </p:txBody>
      </p:sp>
      <p:sp>
        <p:nvSpPr>
          <p:cNvPr id="3" name="Прямоугольник 2"/>
          <p:cNvSpPr/>
          <p:nvPr/>
        </p:nvSpPr>
        <p:spPr>
          <a:xfrm>
            <a:off x="755576" y="1556792"/>
            <a:ext cx="7128792" cy="3354765"/>
          </a:xfrm>
          <a:prstGeom prst="rect">
            <a:avLst/>
          </a:prstGeom>
        </p:spPr>
        <p:txBody>
          <a:bodyPr wrap="square">
            <a:spAutoFit/>
          </a:bodyPr>
          <a:lstStyle/>
          <a:p>
            <a:pPr marL="342900" indent="-342900">
              <a:buFont typeface="+mj-lt"/>
              <a:buAutoNum type="arabicPeriod"/>
            </a:pPr>
            <a:r>
              <a:rPr lang="en-US" sz="2400" dirty="0"/>
              <a:t>Replaced questions, incentives and photo incentives in the 2nd and 11th pairs of the </a:t>
            </a:r>
            <a:r>
              <a:rPr lang="en-US" sz="2400" dirty="0" err="1"/>
              <a:t>VibraMI</a:t>
            </a:r>
            <a:r>
              <a:rPr lang="en-US" sz="2400" dirty="0"/>
              <a:t> program questionnaire Gardner_12</a:t>
            </a:r>
            <a:r>
              <a:rPr lang="en-US" sz="2400" dirty="0" smtClean="0"/>
              <a:t>.</a:t>
            </a:r>
            <a:endParaRPr lang="ru-RU" sz="2400" dirty="0" smtClean="0"/>
          </a:p>
          <a:p>
            <a:pPr marL="342900" indent="-342900">
              <a:buFont typeface="+mj-lt"/>
              <a:buAutoNum type="arabicPeriod"/>
            </a:pPr>
            <a:r>
              <a:rPr lang="en-US" sz="2400" dirty="0"/>
              <a:t>Conducted 3 pilot studies at different stages of the correction of </a:t>
            </a:r>
            <a:r>
              <a:rPr lang="en-US" sz="2400" dirty="0" smtClean="0"/>
              <a:t>incentives</a:t>
            </a:r>
            <a:r>
              <a:rPr lang="ru-RU" sz="2400" dirty="0" smtClean="0"/>
              <a:t>.</a:t>
            </a:r>
          </a:p>
          <a:p>
            <a:pPr marL="342900" indent="-342900">
              <a:buFont typeface="+mj-lt"/>
              <a:buAutoNum type="arabicPeriod"/>
            </a:pPr>
            <a:r>
              <a:rPr lang="en-US" sz="2400" dirty="0"/>
              <a:t>The validity of the available incentives used in the Gardner_12 questionnaire was confirmed</a:t>
            </a:r>
            <a:r>
              <a:rPr lang="ru-RU" sz="2400" dirty="0" smtClean="0"/>
              <a:t>.</a:t>
            </a:r>
            <a:endParaRPr lang="ru-RU" sz="2400" dirty="0"/>
          </a:p>
          <a:p>
            <a:pPr marL="457200" indent="-457200">
              <a:buFont typeface="Arial" panose="020B0604020202020204" pitchFamily="34" charset="0"/>
              <a:buChar char="•"/>
            </a:pPr>
            <a:endParaRPr lang="ru-RU" sz="2000" dirty="0"/>
          </a:p>
        </p:txBody>
      </p:sp>
    </p:spTree>
    <p:extLst>
      <p:ext uri="{BB962C8B-B14F-4D97-AF65-F5344CB8AC3E}">
        <p14:creationId xmlns:p14="http://schemas.microsoft.com/office/powerpoint/2010/main" val="2868366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555776" y="2132856"/>
            <a:ext cx="4556342" cy="3662541"/>
          </a:xfrm>
          <a:prstGeom prst="rect">
            <a:avLst/>
          </a:prstGeom>
        </p:spPr>
        <p:txBody>
          <a:bodyPr wrap="square">
            <a:spAutoFit/>
          </a:bodyPr>
          <a:lstStyle/>
          <a:p>
            <a:pPr algn="ctr"/>
            <a:r>
              <a:rPr lang="en-US" altLang="ru-RU" sz="3600" b="1" dirty="0">
                <a:solidFill>
                  <a:srgbClr val="0070C0"/>
                </a:solidFill>
                <a:effectLst>
                  <a:outerShdw blurRad="38100" dist="38100" dir="2700000" algn="tl">
                    <a:srgbClr val="000000">
                      <a:alpha val="43137"/>
                    </a:srgbClr>
                  </a:outerShdw>
                </a:effectLst>
              </a:rPr>
              <a:t>Thank you for your attention</a:t>
            </a:r>
            <a:r>
              <a:rPr lang="ru-RU" altLang="ru-RU" sz="3600" b="1" dirty="0">
                <a:solidFill>
                  <a:srgbClr val="0070C0"/>
                </a:solidFill>
                <a:effectLst>
                  <a:outerShdw blurRad="38100" dist="38100" dir="2700000" algn="tl">
                    <a:srgbClr val="000000">
                      <a:alpha val="43137"/>
                    </a:srgbClr>
                  </a:outerShdw>
                </a:effectLst>
              </a:rPr>
              <a:t>!</a:t>
            </a:r>
          </a:p>
          <a:p>
            <a:pPr>
              <a:defRPr/>
            </a:pPr>
            <a:endParaRPr lang="ru-RU" sz="2800" dirty="0">
              <a:solidFill>
                <a:srgbClr val="002060"/>
              </a:solidFill>
              <a:effectLst>
                <a:outerShdw blurRad="38100" dist="38100" dir="2700000" algn="tl">
                  <a:srgbClr val="000000">
                    <a:alpha val="43137"/>
                  </a:srgbClr>
                </a:outerShdw>
              </a:effectLst>
            </a:endParaRPr>
          </a:p>
          <a:p>
            <a:pPr algn="ctr">
              <a:defRPr/>
            </a:pPr>
            <a:r>
              <a:rPr lang="en-US" sz="2800" dirty="0" err="1">
                <a:cs typeface="Arial" panose="020B0604020202020204" pitchFamily="34" charset="0"/>
              </a:rPr>
              <a:t>Nikolaenko</a:t>
            </a:r>
            <a:r>
              <a:rPr lang="en-US" sz="2800" dirty="0">
                <a:cs typeface="Arial" panose="020B0604020202020204" pitchFamily="34" charset="0"/>
              </a:rPr>
              <a:t> Y.N.</a:t>
            </a:r>
          </a:p>
          <a:p>
            <a:pPr algn="ctr">
              <a:defRPr/>
            </a:pPr>
            <a:r>
              <a:rPr lang="en-US" sz="2000" dirty="0" err="1">
                <a:cs typeface="Arial" panose="020B0604020202020204" pitchFamily="34" charset="0"/>
              </a:rPr>
              <a:t>Ph.D</a:t>
            </a:r>
            <a:endParaRPr lang="en-US" sz="2000" dirty="0">
              <a:cs typeface="Arial" panose="020B0604020202020204" pitchFamily="34" charset="0"/>
            </a:endParaRPr>
          </a:p>
          <a:p>
            <a:pPr algn="ctr">
              <a:defRPr/>
            </a:pPr>
            <a:endParaRPr lang="ru-RU" sz="2800" dirty="0">
              <a:cs typeface="Arial" panose="020B0604020202020204" pitchFamily="34" charset="0"/>
            </a:endParaRPr>
          </a:p>
          <a:p>
            <a:pPr algn="ctr"/>
            <a:r>
              <a:rPr lang="en-US" altLang="ru-RU" sz="2800" b="1" dirty="0" smtClean="0">
                <a:solidFill>
                  <a:srgbClr val="00B0F0"/>
                </a:solidFill>
              </a:rPr>
              <a:t>  </a:t>
            </a:r>
            <a:r>
              <a:rPr lang="en-US" altLang="ru-RU" sz="2800" b="1" dirty="0">
                <a:solidFill>
                  <a:srgbClr val="00B0F0"/>
                </a:solidFill>
                <a:hlinkClick r:id="rId3"/>
              </a:rPr>
              <a:t>www.psymaker.com</a:t>
            </a:r>
            <a:endParaRPr lang="en-US" altLang="ru-RU" sz="2800" b="1" dirty="0">
              <a:solidFill>
                <a:srgbClr val="00B0F0"/>
              </a:solidFill>
            </a:endParaRPr>
          </a:p>
          <a:p>
            <a:pPr algn="ctr"/>
            <a:endParaRPr lang="ru-RU" sz="2800" dirty="0">
              <a:solidFill>
                <a:srgbClr val="00B0F0"/>
              </a:solidFill>
            </a:endParaRPr>
          </a:p>
        </p:txBody>
      </p:sp>
      <p:pic>
        <p:nvPicPr>
          <p:cNvPr id="4" name="Рисунок 3"/>
          <p:cNvPicPr>
            <a:picLocks noChangeAspect="1"/>
          </p:cNvPicPr>
          <p:nvPr/>
        </p:nvPicPr>
        <p:blipFill>
          <a:blip r:embed="rId4"/>
          <a:stretch>
            <a:fillRect/>
          </a:stretch>
        </p:blipFill>
        <p:spPr>
          <a:xfrm>
            <a:off x="7164288" y="476672"/>
            <a:ext cx="1650818" cy="1011674"/>
          </a:xfrm>
          <a:prstGeom prst="rect">
            <a:avLst/>
          </a:prstGeom>
        </p:spPr>
      </p:pic>
      <p:pic>
        <p:nvPicPr>
          <p:cNvPr id="5" name="Рисунок 4"/>
          <p:cNvPicPr>
            <a:picLocks noChangeAspect="1"/>
          </p:cNvPicPr>
          <p:nvPr/>
        </p:nvPicPr>
        <p:blipFill>
          <a:blip r:embed="rId5"/>
          <a:stretch>
            <a:fillRect/>
          </a:stretch>
        </p:blipFill>
        <p:spPr>
          <a:xfrm>
            <a:off x="899592" y="620688"/>
            <a:ext cx="1538593" cy="767434"/>
          </a:xfrm>
          <a:prstGeom prst="rect">
            <a:avLst/>
          </a:prstGeom>
        </p:spPr>
      </p:pic>
    </p:spTree>
    <p:extLst>
      <p:ext uri="{BB962C8B-B14F-4D97-AF65-F5344CB8AC3E}">
        <p14:creationId xmlns:p14="http://schemas.microsoft.com/office/powerpoint/2010/main" val="64431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683568" y="1628800"/>
            <a:ext cx="3312368" cy="2308324"/>
          </a:xfrm>
          <a:prstGeom prst="rect">
            <a:avLst/>
          </a:prstGeom>
        </p:spPr>
        <p:txBody>
          <a:bodyPr wrap="square">
            <a:spAutoFit/>
          </a:bodyPr>
          <a:lstStyle/>
          <a:p>
            <a:pPr algn="just"/>
            <a:r>
              <a:rPr lang="en-US" sz="24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VibraMI</a:t>
            </a:r>
            <a:r>
              <a:rPr lang="ru-RU"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diagnostics of the person’s leading abilities, indicating specific areas of professional self-realization</a:t>
            </a:r>
            <a:endParaRPr lang="ru-RU" sz="2400"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755576" y="692696"/>
            <a:ext cx="4176464" cy="884014"/>
          </a:xfrm>
          <a:prstGeom prst="rect">
            <a:avLst/>
          </a:prstGeom>
        </p:spPr>
        <p:txBody>
          <a:bodyPr/>
          <a:lstStyle/>
          <a:p>
            <a:pPr>
              <a:spcBef>
                <a:spcPct val="0"/>
              </a:spcBef>
            </a:pPr>
            <a:r>
              <a:rPr lang="en-US" sz="2800" b="1" dirty="0" smtClean="0">
                <a:solidFill>
                  <a:srgbClr val="D614BF"/>
                </a:solidFill>
                <a:effectLst>
                  <a:outerShdw blurRad="38100" dist="38100" dir="2700000" algn="tl">
                    <a:srgbClr val="000000">
                      <a:alpha val="43137"/>
                    </a:srgbClr>
                  </a:outerShdw>
                </a:effectLst>
              </a:rPr>
              <a:t>The </a:t>
            </a:r>
            <a:r>
              <a:rPr lang="en-US" sz="2800" b="1" dirty="0" err="1" smtClean="0">
                <a:solidFill>
                  <a:srgbClr val="D614BF"/>
                </a:solidFill>
                <a:effectLst>
                  <a:outerShdw blurRad="38100" dist="38100" dir="2700000" algn="tl">
                    <a:srgbClr val="000000">
                      <a:alpha val="43137"/>
                    </a:srgbClr>
                  </a:outerShdw>
                </a:effectLst>
              </a:rPr>
              <a:t>VibraMI</a:t>
            </a:r>
            <a:r>
              <a:rPr lang="en-US" sz="2800" b="1" dirty="0" smtClean="0">
                <a:solidFill>
                  <a:srgbClr val="D614BF"/>
                </a:solidFill>
                <a:effectLst>
                  <a:outerShdw blurRad="38100" dist="38100" dir="2700000" algn="tl">
                    <a:srgbClr val="000000">
                      <a:alpha val="43137"/>
                    </a:srgbClr>
                  </a:outerShdw>
                </a:effectLst>
              </a:rPr>
              <a:t> program</a:t>
            </a:r>
            <a:endParaRPr lang="ru-RU" sz="2800" b="1" dirty="0">
              <a:solidFill>
                <a:srgbClr val="D614BF"/>
              </a:solidFill>
              <a:effectLst>
                <a:outerShdw blurRad="38100" dist="38100" dir="2700000" algn="tl">
                  <a:srgbClr val="000000">
                    <a:alpha val="43137"/>
                  </a:srgbClr>
                </a:outerShdw>
              </a:effectLst>
              <a:latin typeface="+mj-lt"/>
              <a:ea typeface="+mj-ea"/>
              <a:cs typeface="+mj-cs"/>
            </a:endParaRPr>
          </a:p>
        </p:txBody>
      </p:sp>
      <p:sp>
        <p:nvSpPr>
          <p:cNvPr id="4" name="AutoShape 2" descr="Картинки по запросу рак болез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340768"/>
            <a:ext cx="2628674" cy="3789040"/>
          </a:xfrm>
          <a:prstGeom prst="rect">
            <a:avLst/>
          </a:prstGeom>
          <a:effectLst>
            <a:glow rad="228600">
              <a:schemeClr val="accent5">
                <a:satMod val="175000"/>
                <a:alpha val="40000"/>
              </a:schemeClr>
            </a:glo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996952"/>
            <a:ext cx="1880753" cy="2788437"/>
          </a:xfrm>
          <a:prstGeom prst="rect">
            <a:avLst/>
          </a:prstGeom>
          <a:effectLst>
            <a:glow rad="139700">
              <a:schemeClr val="accent5">
                <a:satMod val="175000"/>
                <a:alpha val="40000"/>
              </a:schemeClr>
            </a:glow>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404664"/>
            <a:ext cx="1482047" cy="1512168"/>
          </a:xfrm>
          <a:prstGeom prst="rect">
            <a:avLst/>
          </a:prstGeom>
          <a:scene3d>
            <a:camera prst="orthographicFront"/>
            <a:lightRig rig="threePt" dir="t"/>
          </a:scene3d>
          <a:sp3d>
            <a:bevelT w="152400" h="50800" prst="softRound"/>
          </a:sp3d>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3645024"/>
            <a:ext cx="1839664" cy="2776851"/>
          </a:xfrm>
          <a:prstGeom prst="rect">
            <a:avLst/>
          </a:prstGeom>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467544" y="1556792"/>
            <a:ext cx="4463281" cy="2677656"/>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The principles of stimuli selection were analyzed: </a:t>
            </a:r>
            <a:endParaRPr lang="ru-RU" sz="24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questions-stimuli </a:t>
            </a:r>
            <a:endParaRPr lang="ru-RU" sz="24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stimuli-images </a:t>
            </a:r>
            <a:endParaRPr lang="ru-RU"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Details </a:t>
            </a:r>
            <a:r>
              <a:rPr lang="en-US" sz="2400" dirty="0">
                <a:latin typeface="Arial" panose="020B0604020202020204" pitchFamily="34" charset="0"/>
                <a:cs typeface="Arial" panose="020B0604020202020204" pitchFamily="34" charset="0"/>
              </a:rPr>
              <a:t>considered typical errors in the selection of incentives</a:t>
            </a:r>
            <a:endParaRPr lang="ru-RU" sz="2400"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1475656" y="620688"/>
            <a:ext cx="3761346" cy="884014"/>
          </a:xfrm>
          <a:prstGeom prst="rect">
            <a:avLst/>
          </a:prstGeom>
        </p:spPr>
        <p:txBody>
          <a:bodyPr/>
          <a:lstStyle/>
          <a:p>
            <a:pPr>
              <a:spcBef>
                <a:spcPct val="0"/>
              </a:spcBef>
            </a:pPr>
            <a:r>
              <a:rPr lang="en-US" sz="3200" b="1" dirty="0" smtClean="0">
                <a:solidFill>
                  <a:srgbClr val="D614BF"/>
                </a:solidFill>
                <a:effectLst>
                  <a:outerShdw blurRad="38100" dist="38100" dir="2700000" algn="tl">
                    <a:srgbClr val="000000">
                      <a:alpha val="43137"/>
                    </a:srgbClr>
                  </a:outerShdw>
                </a:effectLst>
              </a:rPr>
              <a:t>In 2018 year …</a:t>
            </a:r>
            <a:endParaRPr lang="ru-RU" sz="3200" b="1" dirty="0">
              <a:solidFill>
                <a:srgbClr val="D614BF"/>
              </a:solidFill>
              <a:effectLst>
                <a:outerShdw blurRad="38100" dist="38100" dir="2700000" algn="tl">
                  <a:srgbClr val="000000">
                    <a:alpha val="43137"/>
                  </a:srgbClr>
                </a:outerShdw>
              </a:effectLst>
              <a:latin typeface="+mj-lt"/>
              <a:ea typeface="+mj-ea"/>
              <a:cs typeface="+mj-cs"/>
            </a:endParaRPr>
          </a:p>
        </p:txBody>
      </p:sp>
      <p:sp>
        <p:nvSpPr>
          <p:cNvPr id="4" name="AutoShape 2" descr="Картинки по запросу рак болез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stretch>
            <a:fillRect/>
          </a:stretch>
        </p:blipFill>
        <p:spPr>
          <a:xfrm>
            <a:off x="5364088" y="260648"/>
            <a:ext cx="2971233" cy="1774895"/>
          </a:xfrm>
          <a:prstGeom prst="rect">
            <a:avLst/>
          </a:prstGeom>
          <a:effectLst>
            <a:innerShdw blurRad="63500" dist="50800" dir="18900000">
              <a:prstClr val="black">
                <a:alpha val="50000"/>
              </a:prstClr>
            </a:innerShdw>
            <a:reflection blurRad="6350" stA="50000" endA="300" endPos="55500" dist="50800" dir="5400000" sy="-100000" algn="bl" rotWithShape="0"/>
          </a:effectLst>
        </p:spPr>
      </p:pic>
      <p:pic>
        <p:nvPicPr>
          <p:cNvPr id="3" name="Рисунок 2"/>
          <p:cNvPicPr>
            <a:picLocks noChangeAspect="1"/>
          </p:cNvPicPr>
          <p:nvPr/>
        </p:nvPicPr>
        <p:blipFill>
          <a:blip r:embed="rId4"/>
          <a:stretch>
            <a:fillRect/>
          </a:stretch>
        </p:blipFill>
        <p:spPr>
          <a:xfrm>
            <a:off x="5868144" y="2060848"/>
            <a:ext cx="3085172" cy="2160240"/>
          </a:xfrm>
          <a:prstGeom prst="rect">
            <a:avLst/>
          </a:prstGeom>
          <a:effectLst>
            <a:glow rad="228600">
              <a:schemeClr val="accent2">
                <a:satMod val="175000"/>
                <a:alpha val="40000"/>
              </a:schemeClr>
            </a:glow>
            <a:innerShdw blurRad="114300">
              <a:prstClr val="black"/>
            </a:innerShdw>
            <a:softEdge rad="31750"/>
          </a:effectLst>
          <a:scene3d>
            <a:camera prst="isometricOffAxis2Top"/>
            <a:lightRig rig="threePt" dir="t"/>
          </a:scene3d>
        </p:spPr>
      </p:pic>
      <p:pic>
        <p:nvPicPr>
          <p:cNvPr id="10" name="Рисунок 9"/>
          <p:cNvPicPr>
            <a:picLocks noChangeAspect="1"/>
          </p:cNvPicPr>
          <p:nvPr/>
        </p:nvPicPr>
        <p:blipFill>
          <a:blip r:embed="rId5"/>
          <a:stretch>
            <a:fillRect/>
          </a:stretch>
        </p:blipFill>
        <p:spPr>
          <a:xfrm>
            <a:off x="6331463" y="3284984"/>
            <a:ext cx="2832611" cy="1648306"/>
          </a:xfrm>
          <a:prstGeom prst="rect">
            <a:avLst/>
          </a:prstGeom>
          <a:effectLst>
            <a:glow rad="139700">
              <a:schemeClr val="accent3">
                <a:satMod val="175000"/>
                <a:alpha val="40000"/>
              </a:schemeClr>
            </a:glow>
            <a:reflection blurRad="6350" stA="50000" endA="300" endPos="55000" dir="5400000" sy="-100000" algn="bl" rotWithShape="0"/>
          </a:effectLst>
          <a:scene3d>
            <a:camera prst="isometricOffAxis2Top"/>
            <a:lightRig rig="threePt" dir="t"/>
          </a:scene3d>
        </p:spPr>
      </p:pic>
      <p:pic>
        <p:nvPicPr>
          <p:cNvPr id="11" name="Рисунок 10"/>
          <p:cNvPicPr>
            <a:picLocks noChangeAspect="1"/>
          </p:cNvPicPr>
          <p:nvPr/>
        </p:nvPicPr>
        <p:blipFill>
          <a:blip r:embed="rId6"/>
          <a:stretch>
            <a:fillRect/>
          </a:stretch>
        </p:blipFill>
        <p:spPr>
          <a:xfrm>
            <a:off x="5076056" y="4725144"/>
            <a:ext cx="3045916" cy="1872208"/>
          </a:xfrm>
          <a:prstGeom prst="rect">
            <a:avLst/>
          </a:prstGeom>
          <a:effectLst>
            <a:glow rad="228600">
              <a:schemeClr val="accent4">
                <a:satMod val="175000"/>
                <a:alpha val="40000"/>
              </a:schemeClr>
            </a:glow>
          </a:effectLst>
          <a:scene3d>
            <a:camera prst="isometricTopUp"/>
            <a:lightRig rig="threePt" dir="t"/>
          </a:scene3d>
        </p:spPr>
      </p:pic>
    </p:spTree>
    <p:extLst>
      <p:ext uri="{BB962C8B-B14F-4D97-AF65-F5344CB8AC3E}">
        <p14:creationId xmlns:p14="http://schemas.microsoft.com/office/powerpoint/2010/main" val="189157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39552" y="1196752"/>
            <a:ext cx="3959225" cy="2677656"/>
          </a:xfrm>
          <a:prstGeom prst="rect">
            <a:avLst/>
          </a:prstGeom>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Participants</a:t>
            </a:r>
          </a:p>
          <a:p>
            <a:endParaRPr lang="ru-RU" sz="2400" b="1"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72 </a:t>
            </a:r>
            <a:r>
              <a:rPr lang="en-US" sz="2400" dirty="0">
                <a:latin typeface="Arial" panose="020B0604020202020204" pitchFamily="34" charset="0"/>
                <a:cs typeface="Arial" panose="020B0604020202020204" pitchFamily="34" charset="0"/>
              </a:rPr>
              <a:t>adolescents studying in secondary schools were tested in the age range of 14-16 years</a:t>
            </a:r>
            <a:r>
              <a:rPr lang="en-US" sz="2400" dirty="0" smtClean="0">
                <a:latin typeface="Arial" panose="020B0604020202020204" pitchFamily="34" charset="0"/>
                <a:cs typeface="Arial" panose="020B0604020202020204" pitchFamily="34" charset="0"/>
              </a:rPr>
              <a:t>.</a:t>
            </a:r>
            <a:r>
              <a:rPr lang="ru-RU"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It is 40 </a:t>
            </a:r>
            <a:r>
              <a:rPr lang="en-US" sz="2400" dirty="0">
                <a:latin typeface="Arial" panose="020B0604020202020204" pitchFamily="34" charset="0"/>
                <a:cs typeface="Arial" panose="020B0604020202020204" pitchFamily="34" charset="0"/>
              </a:rPr>
              <a:t>boys and 32 girls were </a:t>
            </a:r>
            <a:r>
              <a:rPr lang="en-US" sz="2400" dirty="0" smtClean="0">
                <a:latin typeface="Arial" panose="020B0604020202020204" pitchFamily="34" charset="0"/>
                <a:cs typeface="Arial" panose="020B0604020202020204" pitchFamily="34" charset="0"/>
              </a:rPr>
              <a:t>tested</a:t>
            </a:r>
            <a:endParaRPr lang="ru-RU" sz="2400"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539552" y="332656"/>
            <a:ext cx="8045313" cy="884014"/>
          </a:xfrm>
          <a:prstGeom prst="rect">
            <a:avLst/>
          </a:prstGeom>
        </p:spPr>
        <p:txBody>
          <a:bodyPr/>
          <a:lstStyle/>
          <a:p>
            <a:pPr algn="ctr">
              <a:spcBef>
                <a:spcPct val="0"/>
              </a:spcBef>
            </a:pPr>
            <a:r>
              <a:rPr lang="en-US" sz="3200" b="1" dirty="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en-US" sz="3200" b="1" dirty="0" smtClean="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a:t>
            </a:r>
            <a:r>
              <a:rPr lang="ru-RU" sz="3200" b="1" dirty="0" smtClean="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3200" b="1" dirty="0" smtClean="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a:t>
            </a:r>
            <a:endParaRPr lang="ru-RU" sz="3200" b="1" dirty="0">
              <a:solidFill>
                <a:srgbClr val="D614B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AutoShape 2" descr="Картинки по запросу рак болез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980728"/>
            <a:ext cx="4246290" cy="2736304"/>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900427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1560" y="260648"/>
            <a:ext cx="8712968" cy="1231106"/>
          </a:xfrm>
          <a:prstGeom prst="rect">
            <a:avLst/>
          </a:prstGeom>
          <a:noFill/>
        </p:spPr>
        <p:txBody>
          <a:bodyPr wrap="square" rtlCol="0">
            <a:spAutoFit/>
          </a:bodyPr>
          <a:lstStyle/>
          <a:p>
            <a:r>
              <a:rPr lang="en-US" sz="2400" b="1" dirty="0">
                <a:solidFill>
                  <a:srgbClr val="D614BF"/>
                </a:solidFill>
                <a:effectLst>
                  <a:outerShdw blurRad="38100" dist="38100" dir="2700000" algn="tl">
                    <a:srgbClr val="000000">
                      <a:alpha val="43137"/>
                    </a:srgbClr>
                  </a:outerShdw>
                </a:effectLst>
              </a:rPr>
              <a:t>L</a:t>
            </a:r>
            <a:r>
              <a:rPr lang="en-US" sz="2400" b="1" dirty="0" smtClean="0">
                <a:solidFill>
                  <a:srgbClr val="D614BF"/>
                </a:solidFill>
                <a:effectLst>
                  <a:outerShdw blurRad="38100" dist="38100" dir="2700000" algn="tl">
                    <a:srgbClr val="000000">
                      <a:alpha val="43137"/>
                    </a:srgbClr>
                  </a:outerShdw>
                </a:effectLst>
              </a:rPr>
              <a:t>inear </a:t>
            </a:r>
            <a:r>
              <a:rPr lang="en-US" sz="2400" b="1" dirty="0">
                <a:solidFill>
                  <a:srgbClr val="D614BF"/>
                </a:solidFill>
                <a:effectLst>
                  <a:outerShdw blurRad="38100" dist="38100" dir="2700000" algn="tl">
                    <a:srgbClr val="000000">
                      <a:alpha val="43137"/>
                    </a:srgbClr>
                  </a:outerShdw>
                </a:effectLst>
              </a:rPr>
              <a:t>opposition structure of the Gardner_12 </a:t>
            </a:r>
            <a:r>
              <a:rPr lang="en-US" sz="2400" b="1" dirty="0" smtClean="0">
                <a:solidFill>
                  <a:srgbClr val="D614BF"/>
                </a:solidFill>
                <a:effectLst>
                  <a:outerShdw blurRad="38100" dist="38100" dir="2700000" algn="tl">
                    <a:srgbClr val="000000">
                      <a:alpha val="43137"/>
                    </a:srgbClr>
                  </a:outerShdw>
                </a:effectLst>
              </a:rPr>
              <a:t>questionnaire and </a:t>
            </a:r>
            <a:r>
              <a:rPr lang="en-US" sz="2400" b="1" dirty="0">
                <a:solidFill>
                  <a:srgbClr val="D614BF"/>
                </a:solidFill>
                <a:effectLst>
                  <a:outerShdw blurRad="38100" dist="38100" dir="2700000" algn="tl">
                    <a:srgbClr val="000000">
                      <a:alpha val="43137"/>
                    </a:srgbClr>
                  </a:outerShdw>
                </a:effectLst>
              </a:rPr>
              <a:t>correlation analysis of pairs of questions: 2 and 11 pairs</a:t>
            </a:r>
            <a:r>
              <a:rPr lang="ru-RU" sz="2400" b="1" dirty="0" smtClean="0">
                <a:solidFill>
                  <a:srgbClr val="D614BF"/>
                </a:solidFill>
                <a:effectLst>
                  <a:outerShdw blurRad="38100" dist="38100" dir="2700000" algn="tl">
                    <a:srgbClr val="000000">
                      <a:alpha val="43137"/>
                    </a:srgbClr>
                  </a:outerShdw>
                </a:effectLst>
              </a:rPr>
              <a:t> </a:t>
            </a:r>
            <a:endParaRPr lang="ru-RU" sz="2400" b="1" dirty="0">
              <a:solidFill>
                <a:srgbClr val="D614BF"/>
              </a:solidFill>
              <a:effectLst>
                <a:outerShdw blurRad="38100" dist="38100" dir="2700000" algn="tl">
                  <a:srgbClr val="000000">
                    <a:alpha val="43137"/>
                  </a:srgbClr>
                </a:outerShdw>
              </a:effectLst>
            </a:endParaRPr>
          </a:p>
        </p:txBody>
      </p:sp>
      <p:pic>
        <p:nvPicPr>
          <p:cNvPr id="19"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76872"/>
            <a:ext cx="8029575" cy="3302099"/>
          </a:xfrm>
          <a:prstGeom prst="rect">
            <a:avLst/>
          </a:prstGeom>
        </p:spPr>
      </p:pic>
      <p:sp>
        <p:nvSpPr>
          <p:cNvPr id="2" name="TextBox 1"/>
          <p:cNvSpPr txBox="1"/>
          <p:nvPr/>
        </p:nvSpPr>
        <p:spPr>
          <a:xfrm>
            <a:off x="3635896" y="1628800"/>
            <a:ext cx="5032147" cy="369332"/>
          </a:xfrm>
          <a:prstGeom prst="rect">
            <a:avLst/>
          </a:prstGeom>
          <a:noFill/>
        </p:spPr>
        <p:txBody>
          <a:bodyPr wrap="none" rtlCol="0">
            <a:spAutoFit/>
          </a:bodyPr>
          <a:lstStyle/>
          <a:p>
            <a:r>
              <a:rPr lang="en-US" dirty="0" smtClean="0"/>
              <a:t>The </a:t>
            </a:r>
            <a:r>
              <a:rPr lang="en-US" dirty="0"/>
              <a:t>significance of differences with </a:t>
            </a:r>
            <a:r>
              <a:rPr lang="en-US" b="1" dirty="0"/>
              <a:t>p ≤ </a:t>
            </a:r>
            <a:r>
              <a:rPr lang="en-US" b="1" dirty="0" smtClean="0"/>
              <a:t>0.05</a:t>
            </a:r>
            <a:endParaRPr lang="ru-RU" b="1" dirty="0"/>
          </a:p>
        </p:txBody>
      </p:sp>
    </p:spTree>
    <p:extLst>
      <p:ext uri="{BB962C8B-B14F-4D97-AF65-F5344CB8AC3E}">
        <p14:creationId xmlns:p14="http://schemas.microsoft.com/office/powerpoint/2010/main" val="71176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95736" y="836712"/>
            <a:ext cx="6048672" cy="461665"/>
          </a:xfrm>
          <a:prstGeom prst="rect">
            <a:avLst/>
          </a:prstGeom>
          <a:noFill/>
        </p:spPr>
        <p:txBody>
          <a:bodyPr wrap="square" rtlCol="0">
            <a:spAutoFit/>
          </a:bodyPr>
          <a:lstStyle/>
          <a:p>
            <a:pPr>
              <a:spcBef>
                <a:spcPct val="0"/>
              </a:spcBef>
            </a:pPr>
            <a:r>
              <a:rPr lang="en-US" sz="2400" b="1" dirty="0">
                <a:solidFill>
                  <a:srgbClr val="D614BF"/>
                </a:solidFill>
                <a:effectLst>
                  <a:outerShdw blurRad="38100" dist="38100" dir="2700000" algn="tl">
                    <a:srgbClr val="000000">
                      <a:alpha val="43137"/>
                    </a:srgbClr>
                  </a:outerShdw>
                </a:effectLst>
              </a:rPr>
              <a:t>Bohemian-Artistic/Creative MI types</a:t>
            </a:r>
            <a:endParaRPr lang="ru-RU" sz="2400" b="1" dirty="0">
              <a:solidFill>
                <a:srgbClr val="D614BF"/>
              </a:solidFill>
              <a:effectLst>
                <a:outerShdw blurRad="38100" dist="38100" dir="2700000" algn="tl">
                  <a:srgbClr val="000000">
                    <a:alpha val="43137"/>
                  </a:srgbClr>
                </a:outerShdw>
              </a:effectLs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925014575"/>
              </p:ext>
            </p:extLst>
          </p:nvPr>
        </p:nvGraphicFramePr>
        <p:xfrm>
          <a:off x="971600" y="2060848"/>
          <a:ext cx="7560840" cy="3064062"/>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412962741"/>
                    </a:ext>
                  </a:extLst>
                </a:gridCol>
                <a:gridCol w="3888432">
                  <a:extLst>
                    <a:ext uri="{9D8B030D-6E8A-4147-A177-3AD203B41FA5}">
                      <a16:colId xmlns:a16="http://schemas.microsoft.com/office/drawing/2014/main" val="2153587390"/>
                    </a:ext>
                  </a:extLst>
                </a:gridCol>
              </a:tblGrid>
              <a:tr h="164957">
                <a:tc>
                  <a:txBody>
                    <a:bodyPr/>
                    <a:lstStyle/>
                    <a:p>
                      <a:pPr algn="just">
                        <a:lnSpc>
                          <a:spcPct val="107000"/>
                        </a:lnSpc>
                        <a:spcAft>
                          <a:spcPts val="0"/>
                        </a:spcAft>
                      </a:pPr>
                      <a:r>
                        <a:rPr lang="en-US" sz="1800" b="1" kern="1200" dirty="0" smtClean="0">
                          <a:solidFill>
                            <a:schemeClr val="lt1"/>
                          </a:solidFill>
                          <a:effectLst/>
                          <a:latin typeface="+mn-lt"/>
                          <a:ea typeface="+mn-ea"/>
                          <a:cs typeface="+mn-cs"/>
                        </a:rPr>
                        <a:t>Previous version Art-Bohemian (AB</a:t>
                      </a:r>
                      <a:r>
                        <a:rPr lang="ru-RU" sz="1800" b="1" kern="1200" dirty="0" smtClean="0">
                          <a:solidFill>
                            <a:schemeClr val="lt1"/>
                          </a:solidFill>
                          <a:effectLst/>
                          <a:latin typeface="+mn-lt"/>
                          <a:ea typeface="+mn-ea"/>
                          <a:cs typeface="+mn-cs"/>
                        </a:rPr>
                        <a:t>)</a:t>
                      </a:r>
                      <a:endParaRPr lang="ru-RU" sz="1800" dirty="0">
                        <a:solidFill>
                          <a:srgbClr val="D614B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1" dirty="0">
                          <a:effectLst/>
                          <a:latin typeface="+mj-lt"/>
                          <a:ea typeface="Calibri" panose="020F0502020204030204" pitchFamily="34" charset="0"/>
                          <a:cs typeface="Times New Roman" panose="02020603050405020304" pitchFamily="18" charset="0"/>
                        </a:rPr>
                        <a:t>Current version</a:t>
                      </a:r>
                      <a:r>
                        <a:rPr lang="en-US" sz="1800" dirty="0">
                          <a:effectLst/>
                          <a:latin typeface="+mj-lt"/>
                          <a:ea typeface="Calibri" panose="020F0502020204030204" pitchFamily="34" charset="0"/>
                          <a:cs typeface="Times New Roman" panose="02020603050405020304" pitchFamily="18" charset="0"/>
                        </a:rPr>
                        <a:t> </a:t>
                      </a:r>
                      <a:r>
                        <a:rPr lang="en-US" sz="1800" b="1" dirty="0">
                          <a:effectLst/>
                          <a:latin typeface="+mj-lt"/>
                          <a:ea typeface="Calibri" panose="020F0502020204030204" pitchFamily="34" charset="0"/>
                          <a:cs typeface="Times New Roman" panose="02020603050405020304" pitchFamily="18" charset="0"/>
                        </a:rPr>
                        <a:t>Creative (CR)</a:t>
                      </a:r>
                      <a:endParaRPr lang="ru-RU"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313995"/>
                  </a:ext>
                </a:extLst>
              </a:tr>
              <a:tr h="1362687">
                <a:tc>
                  <a:txBody>
                    <a:bodyPr/>
                    <a:lstStyle/>
                    <a:p>
                      <a:pPr algn="just">
                        <a:lnSpc>
                          <a:spcPct val="107000"/>
                        </a:lnSpc>
                        <a:spcAft>
                          <a:spcPts val="0"/>
                        </a:spcAft>
                      </a:pPr>
                      <a:r>
                        <a:rPr lang="ru-RU" sz="1800" dirty="0">
                          <a:effectLst/>
                        </a:rPr>
                        <a:t>21. </a:t>
                      </a:r>
                      <a:r>
                        <a:rPr lang="en-US" sz="1800" kern="1200" dirty="0" smtClean="0">
                          <a:solidFill>
                            <a:schemeClr val="dk1"/>
                          </a:solidFill>
                          <a:effectLst/>
                          <a:latin typeface="+mn-lt"/>
                          <a:ea typeface="+mn-ea"/>
                          <a:cs typeface="+mn-cs"/>
                        </a:rPr>
                        <a:t>I easily get used to the necessary style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rPr>
                        <a:t>21. </a:t>
                      </a:r>
                      <a:r>
                        <a:rPr lang="en-US" sz="1800" kern="1200" dirty="0" smtClean="0">
                          <a:solidFill>
                            <a:schemeClr val="dk1"/>
                          </a:solidFill>
                          <a:effectLst/>
                          <a:latin typeface="+mn-lt"/>
                          <a:ea typeface="+mn-ea"/>
                          <a:cs typeface="+mn-cs"/>
                        </a:rPr>
                        <a:t>Your creative nature doesn’t know rest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320910"/>
                  </a:ext>
                </a:extLst>
              </a:tr>
              <a:tr h="1114381">
                <a:tc>
                  <a:txBody>
                    <a:bodyPr/>
                    <a:lstStyle/>
                    <a:p>
                      <a:pPr algn="just">
                        <a:lnSpc>
                          <a:spcPct val="107000"/>
                        </a:lnSpc>
                        <a:spcAft>
                          <a:spcPts val="0"/>
                        </a:spcAft>
                      </a:pPr>
                      <a:r>
                        <a:rPr lang="ru-RU" sz="1800" dirty="0">
                          <a:effectLst/>
                        </a:rPr>
                        <a:t>22. </a:t>
                      </a:r>
                      <a:r>
                        <a:rPr lang="en-US" sz="1800" kern="1200" dirty="0" smtClean="0">
                          <a:solidFill>
                            <a:schemeClr val="dk1"/>
                          </a:solidFill>
                          <a:effectLst/>
                          <a:latin typeface="+mn-lt"/>
                          <a:ea typeface="+mn-ea"/>
                          <a:cs typeface="+mn-cs"/>
                        </a:rPr>
                        <a:t>I don't like to stand out from the crowd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rPr>
                        <a:t>22. </a:t>
                      </a:r>
                      <a:r>
                        <a:rPr lang="en-US" sz="1800" kern="1200" dirty="0" smtClean="0">
                          <a:solidFill>
                            <a:schemeClr val="dk1"/>
                          </a:solidFill>
                          <a:effectLst/>
                          <a:latin typeface="+mn-lt"/>
                          <a:ea typeface="+mn-ea"/>
                          <a:cs typeface="+mn-cs"/>
                        </a:rPr>
                        <a:t>Thinking are more important than an embodiment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758789"/>
                  </a:ext>
                </a:extLst>
              </a:tr>
            </a:tbl>
          </a:graphicData>
        </a:graphic>
      </p:graphicFrame>
      <p:sp>
        <p:nvSpPr>
          <p:cNvPr id="14" name="Rectangle 4"/>
          <p:cNvSpPr>
            <a:spLocks noChangeArrowheads="1"/>
          </p:cNvSpPr>
          <p:nvPr/>
        </p:nvSpPr>
        <p:spPr bwMode="auto">
          <a:xfrm>
            <a:off x="835025" y="3492500"/>
            <a:ext cx="78414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83066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75656" y="260648"/>
            <a:ext cx="6264696" cy="523220"/>
          </a:xfrm>
          <a:prstGeom prst="rect">
            <a:avLst/>
          </a:prstGeom>
          <a:noFill/>
        </p:spPr>
        <p:txBody>
          <a:bodyPr wrap="square" rtlCol="0">
            <a:spAutoFit/>
          </a:bodyPr>
          <a:lstStyle/>
          <a:p>
            <a:pPr>
              <a:spcBef>
                <a:spcPct val="0"/>
              </a:spcBef>
            </a:pPr>
            <a:r>
              <a:rPr lang="ru-RU" sz="2800" b="1" dirty="0" smtClean="0">
                <a:solidFill>
                  <a:srgbClr val="D614BF"/>
                </a:solidFill>
                <a:effectLst>
                  <a:outerShdw blurRad="38100" dist="38100" dir="2700000" algn="tl">
                    <a:srgbClr val="000000">
                      <a:alpha val="43137"/>
                    </a:srgbClr>
                  </a:outerShdw>
                </a:effectLst>
              </a:rPr>
              <a:t>Изменения названия 11 пары МИ</a:t>
            </a:r>
            <a:endParaRPr lang="ru-RU" sz="2800" b="1" dirty="0">
              <a:solidFill>
                <a:srgbClr val="D614BF"/>
              </a:solidFill>
              <a:effectLst>
                <a:outerShdw blurRad="38100" dist="38100" dir="2700000" algn="tl">
                  <a:srgbClr val="000000">
                    <a:alpha val="43137"/>
                  </a:srgbClr>
                </a:outerShdw>
              </a:effectLst>
            </a:endParaRPr>
          </a:p>
        </p:txBody>
      </p:sp>
      <p:sp>
        <p:nvSpPr>
          <p:cNvPr id="14" name="Rectangle 4"/>
          <p:cNvSpPr>
            <a:spLocks noChangeArrowheads="1"/>
          </p:cNvSpPr>
          <p:nvPr/>
        </p:nvSpPr>
        <p:spPr bwMode="auto">
          <a:xfrm>
            <a:off x="835025" y="3492500"/>
            <a:ext cx="78414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124744"/>
            <a:ext cx="6962775" cy="4733925"/>
          </a:xfrm>
          <a:prstGeom prst="rect">
            <a:avLst/>
          </a:prstGeom>
        </p:spPr>
      </p:pic>
    </p:spTree>
    <p:extLst>
      <p:ext uri="{BB962C8B-B14F-4D97-AF65-F5344CB8AC3E}">
        <p14:creationId xmlns:p14="http://schemas.microsoft.com/office/powerpoint/2010/main" val="225105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47664" y="116632"/>
            <a:ext cx="6264696" cy="523220"/>
          </a:xfrm>
          <a:prstGeom prst="rect">
            <a:avLst/>
          </a:prstGeom>
          <a:noFill/>
        </p:spPr>
        <p:txBody>
          <a:bodyPr wrap="square" rtlCol="0">
            <a:spAutoFit/>
          </a:bodyPr>
          <a:lstStyle/>
          <a:p>
            <a:pPr>
              <a:spcBef>
                <a:spcPct val="0"/>
              </a:spcBef>
            </a:pPr>
            <a:r>
              <a:rPr lang="ru-RU" sz="2800" b="1" dirty="0">
                <a:solidFill>
                  <a:srgbClr val="D614BF"/>
                </a:solidFill>
                <a:effectLst>
                  <a:outerShdw blurRad="38100" dist="38100" dir="2700000" algn="tl">
                    <a:srgbClr val="000000">
                      <a:alpha val="43137"/>
                    </a:srgbClr>
                  </a:outerShdw>
                </a:effectLst>
              </a:rPr>
              <a:t>Коррекция стимулов: 2-я пара</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8640"/>
            <a:ext cx="8215609" cy="6510324"/>
          </a:xfrm>
          <a:prstGeom prst="rect">
            <a:avLst/>
          </a:prstGeom>
        </p:spPr>
      </p:pic>
    </p:spTree>
    <p:extLst>
      <p:ext uri="{BB962C8B-B14F-4D97-AF65-F5344CB8AC3E}">
        <p14:creationId xmlns:p14="http://schemas.microsoft.com/office/powerpoint/2010/main" val="164741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683568" y="548680"/>
            <a:ext cx="7765931" cy="702634"/>
          </a:xfrm>
          <a:prstGeom prst="rect">
            <a:avLst/>
          </a:prstGeom>
        </p:spPr>
        <p:txBody>
          <a:bodyPr/>
          <a:lstStyle/>
          <a:p>
            <a:pPr algn="ctr">
              <a:spcBef>
                <a:spcPct val="0"/>
              </a:spcBef>
            </a:pPr>
            <a:r>
              <a:rPr lang="en-US" sz="2400" b="1" dirty="0">
                <a:solidFill>
                  <a:srgbClr val="D614BF"/>
                </a:solidFill>
                <a:effectLst>
                  <a:outerShdw blurRad="38100" dist="38100" dir="2700000" algn="tl">
                    <a:srgbClr val="000000">
                      <a:alpha val="43137"/>
                    </a:srgbClr>
                  </a:outerShdw>
                </a:effectLst>
              </a:rPr>
              <a:t>Correlation analysis of MI types, after stimuli changing in Gardner_12</a:t>
            </a:r>
            <a:endParaRPr lang="ru-RU" sz="2400" b="1" dirty="0">
              <a:solidFill>
                <a:srgbClr val="D614BF"/>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76872"/>
            <a:ext cx="8029575" cy="3240360"/>
          </a:xfrm>
          <a:prstGeom prst="rect">
            <a:avLst/>
          </a:prstGeom>
        </p:spPr>
      </p:pic>
      <p:sp>
        <p:nvSpPr>
          <p:cNvPr id="2" name="TextBox 1"/>
          <p:cNvSpPr txBox="1"/>
          <p:nvPr/>
        </p:nvSpPr>
        <p:spPr>
          <a:xfrm>
            <a:off x="3779912" y="1700808"/>
            <a:ext cx="5032147" cy="646331"/>
          </a:xfrm>
          <a:prstGeom prst="rect">
            <a:avLst/>
          </a:prstGeom>
          <a:noFill/>
        </p:spPr>
        <p:txBody>
          <a:bodyPr wrap="none" rtlCol="0">
            <a:spAutoFit/>
          </a:bodyPr>
          <a:lstStyle/>
          <a:p>
            <a:r>
              <a:rPr lang="en-US" dirty="0"/>
              <a:t>The significance of differences with </a:t>
            </a:r>
            <a:r>
              <a:rPr lang="en-US" b="1" dirty="0"/>
              <a:t>p ≤ 0.05</a:t>
            </a:r>
            <a:endParaRPr lang="ru-RU" b="1" dirty="0"/>
          </a:p>
          <a:p>
            <a:endParaRPr lang="ru-RU" dirty="0"/>
          </a:p>
        </p:txBody>
      </p:sp>
    </p:spTree>
    <p:extLst>
      <p:ext uri="{BB962C8B-B14F-4D97-AF65-F5344CB8AC3E}">
        <p14:creationId xmlns:p14="http://schemas.microsoft.com/office/powerpoint/2010/main" val="3061574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3378</TotalTime>
  <Words>1314</Words>
  <Application>Microsoft Office PowerPoint</Application>
  <PresentationFormat>Экран (4:3)</PresentationFormat>
  <Paragraphs>88</Paragraphs>
  <Slides>15</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Century Gothic</vt:lpstr>
      <vt:lpstr>Times New Roman</vt:lpstr>
      <vt:lpstr>Wingdings 3</vt:lpstr>
      <vt:lpstr>Легкий дым</vt:lpstr>
      <vt:lpstr>  DEVELOPMENT AND APPROBATION THE METHOD FOR STIMULI PRESENTATION DURING TESTING OF MULTIPLE INTELLIGENCES BY VIBRAIMAGE TECHNOLOGY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Регистрация и интерпретация психофизиологического состояния человека при помощи средств телевизионной и компьютерной техники</dc:title>
  <dc:creator>User</dc:creator>
  <cp:lastModifiedBy>HOME</cp:lastModifiedBy>
  <cp:revision>316</cp:revision>
  <dcterms:created xsi:type="dcterms:W3CDTF">2015-12-02T16:43:07Z</dcterms:created>
  <dcterms:modified xsi:type="dcterms:W3CDTF">2019-05-21T09:50:45Z</dcterms:modified>
</cp:coreProperties>
</file>