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257" r:id="rId2"/>
    <p:sldId id="258" r:id="rId3"/>
    <p:sldId id="317" r:id="rId4"/>
    <p:sldId id="304" r:id="rId5"/>
    <p:sldId id="315" r:id="rId6"/>
    <p:sldId id="259" r:id="rId7"/>
    <p:sldId id="260" r:id="rId8"/>
    <p:sldId id="274" r:id="rId9"/>
    <p:sldId id="276" r:id="rId10"/>
    <p:sldId id="262" r:id="rId11"/>
    <p:sldId id="264" r:id="rId12"/>
    <p:sldId id="308" r:id="rId13"/>
    <p:sldId id="309" r:id="rId14"/>
    <p:sldId id="310" r:id="rId15"/>
    <p:sldId id="307" r:id="rId16"/>
    <p:sldId id="273" r:id="rId1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183" autoAdjust="0"/>
  </p:normalViewPr>
  <p:slideViewPr>
    <p:cSldViewPr snapToGrid="0">
      <p:cViewPr varScale="1">
        <p:scale>
          <a:sx n="62" d="100"/>
          <a:sy n="62" d="100"/>
        </p:scale>
        <p:origin x="1348" y="4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DF5207-94AE-403A-AB94-C6A77EB8991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24F402E-28A1-4019-834D-0AE305868F4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mtClean="0">
                <a:latin typeface="Arial" panose="020B0604020202020204" pitchFamily="34" charset="0"/>
              </a:rPr>
              <a:t>Dear Colleagues. The topic of this report is quite philosophical, in practice it is a view of being and consciousness from a technical and metrological point of view.</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9DC9F-DC65-4B79-B21D-FD837E43D316}"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Additionally, we pay attention to the time dependences of changes in the information and energy components of PPS (upper graph) and the current PPS given in the lower graph. From the above temporal dependencies it also follows that during the passage of the questionnaire, the PPS fluctuates relative to the average level and the change in the direction of the PPR does not always occur at the moment of the end or the beginning of stimulus presentation.</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B81D08-8190-4F5F-BDE8-A5715F040991}"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slide show the correlation matrix of the unconscious responses of subjects tested by the VibraMI program based on the 512 results processing. The average Pearson correlation coefficient in the diagonal between neighbor questions is -0.45. That means a statistically significant correlation is observed only between PPS for neighboring opposing stimuli, while there is no correlation in the PPS for similar issues in the highlighted gray diagonal between oppositional types of multiple intelligences.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0A4A03-C5F2-4866-BC6D-EC31A9077347}" type="slidenum">
              <a:rPr lang="ru-RU" altLang="ru-RU" smtClean="0"/>
              <a:pPr/>
              <a:t>11</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7651"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mtClean="0">
                <a:latin typeface="Arial" panose="020B0604020202020204" pitchFamily="34" charset="0"/>
              </a:rPr>
              <a:t>This slide shows the correlation matrix of the unconscious responses of the subjects tested by the PsyAccent program according to the results of 210 questionnaires processing . Given correlation matrix is practically the same as on the previous slide showing correlation statistics tested by VibraMI program, while the neighboring questions have different sense.</a:t>
            </a:r>
          </a:p>
          <a:p>
            <a:r>
              <a:rPr lang="en-US" altLang="en-US" smtClean="0">
                <a:latin typeface="Arial" panose="020B0604020202020204" pitchFamily="34" charset="0"/>
              </a:rPr>
              <a:t>Therefore, the negative correlation with the established testing scheme practically does not depend on the meaning of the questions, but is determined by the form of their presentation and brain reflexes. Each new question is perceived by a person as opposite to the previous one, regardless of its semantic load.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9699"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Considering separately the conscious and unconscious responses, presented in the form of additive parameters, we expected to see at least some correlation between them. However, the maximum correlation coefficient turned out to be negligible, did not exceed the value of 0.11, and the picture of the obtained coefficients was clearly random. To be honest, we tried to determine the values ​​of conscious and unconscious responses in additive units in the attempt to find a certain correlation between them and were initially disappointed with the result.</a:t>
            </a:r>
          </a:p>
          <a:p>
            <a:r>
              <a:rPr lang="en-US" altLang="en-US" smtClean="0">
                <a:latin typeface="Arial" panose="020B0604020202020204" pitchFamily="34" charset="0"/>
              </a:rPr>
              <a:t>However, this result is objective, it is confirmed by testing with PsyAccent on complementary questions. Therefore, there is a scientific explanation for this fact and it turned out to be obvious. Nature does not allow duplication of functions, it is too wasteful and therefore the consciousness and the unconscious must have different properties and cannot have a significant correlation between themselves.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31747"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Let's once again return to the obtained correlation matrixes of conscious and unconscious responses of tested groups, shown on this slide. Comparing the obtained correlation matrixes, we come to the conclusion that the unconscious response is responsible for the fast response of a human body, and the conscious responses reply for the processes separated in time. It turns out that the simultaneous (close in time) presentation of two opposite or similar stimuli does not cause a significant correlation in the conscious response.</a:t>
            </a:r>
          </a:p>
          <a:p>
            <a:r>
              <a:rPr lang="en-US" altLang="en-US" smtClean="0">
                <a:latin typeface="Arial" panose="020B0604020202020204" pitchFamily="34" charset="0"/>
              </a:rPr>
              <a:t>The expected positive correlation in unconscious responses for two similar stimuli is observed only if these stimuli are noticeably spaced in the presentation time. Similarly, but the opposite, the presentation of two opposite stimuli will give a negative correlation only if these stimuli are consistent, their noticeable separation in time does not show a significant correlation in the unconscious responses between them.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study aim was to find correlation between conscious and unconscious responses, but results allow to make practical conclusions, since our life is a constant reaction to external stimuli that arise. The vibraimage technology, due to its functional advantages (contactless and informativity), makes it possible to jointly analyze a person’s conscious and unconscious responses, which opens up new possibilities in the study of a person as an object. Unfortunately, over the past 156 years after the release of the work of Ivan Mikhailovich Sechenov, “Reflexes of the brain” have not been done by other scientific works, in practice confirming the hypotheses and assumptions put forward by him.</a:t>
            </a:r>
          </a:p>
          <a:p>
            <a:r>
              <a:rPr lang="en-US" altLang="en-US" smtClean="0">
                <a:latin typeface="Arial" panose="020B0604020202020204" pitchFamily="34" charset="0"/>
              </a:rPr>
              <a:t>In my opinion, vibraimage technology  gives researchers unlimited possibilities, with correct organization of experiments, proper selection of stimuli and statistical processing of the results. Consciousness and unconscious, psychology and biometrics complement each other, being independent characteristics of personality. Attempts to characterize a person with the help of one of the halves are doomed to failure, although at the moment there is no science unifying consciousness and the unconscious. I hope, vibraimage allows to make a step in this direction.</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665A77-C5A2-4B93-A222-454E34CE9D02}" type="slidenum">
              <a:rPr lang="ru-RU" altLang="ru-RU" smtClean="0"/>
              <a:pPr/>
              <a:t>15</a:t>
            </a:fld>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 think that psychophysiology could become the main science combining different knowledge about human. Vibraimage is only the instrument in this research, but it is very sensitive instrument.</a:t>
            </a:r>
          </a:p>
          <a:p>
            <a:r>
              <a:rPr lang="en-US" altLang="en-US" smtClean="0">
                <a:latin typeface="Arial" panose="020B0604020202020204" pitchFamily="34" charset="0"/>
              </a:rPr>
              <a:t>I thank all the colleagues participating in the second international scientific conference on vibraimage technology and I wish all the participants great scientific and practical success! I am sure that our new joint development will make life safer, longer and happier with the help of vibraimage technology!</a:t>
            </a:r>
            <a:endParaRPr lang="en-US" altLang="ru-RU"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472ADD-9DB4-4F05-A9AA-771BD7DFE6E1}" type="slidenum">
              <a:rPr lang="ru-RU" altLang="ru-RU" smtClean="0"/>
              <a:pPr/>
              <a:t>16</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Currently, a number of sciences are engaged in the study of various characteristics of a person, each of which claims to be exceptional and the possibility of a complete or integral characteristic of the person being studied. In the existing classification, the science of a person is divided into natural and social, but there is no one unifying human science.</a:t>
            </a:r>
            <a:endParaRPr lang="ru-RU" altLang="en-US"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6908B1-83F3-4166-8F52-7FC68780B8A3}"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leading position among the social sciences aimed at studying a person is occupied by psychology. Modern psychology includes a number of scientific fields, which are represented by a number of scientific schools. Each direction of psychology is focused on obtaining initial data and its own standards in psychometrics.</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D339F-0187-48B3-9DFF-0616D9714DD4}"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Many natural sciences are engaged in research of a person and are based on biometric data capturing. At present, is customary to limit biometry only to personal identification technologies, but according to the generally accepted definition of biometrics, any capturing and measurement of the biological and behavioral characteristics of a person are biometrical tasks.</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513A13-898A-408F-8950-8A0E9C44B959}"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We systematize science directions for research tasks. Social science that study the characteristics of consciousness and conscious processes are based on psychometrics, while the natural sciences that study a person are based on the acquisition of its biological or unconscious characteristics. These two main components define each person as a unique personality.</a:t>
            </a:r>
          </a:p>
          <a:p>
            <a:r>
              <a:rPr lang="en-US" altLang="en-US" smtClean="0">
                <a:latin typeface="Arial" panose="020B0604020202020204" pitchFamily="34" charset="0"/>
              </a:rPr>
              <a:t>But is it permissible to be limited to one of the components when characterizing any object of study?</a:t>
            </a:r>
          </a:p>
          <a:p>
            <a:r>
              <a:rPr lang="en-US" altLang="en-US" smtClean="0">
                <a:latin typeface="Arial" panose="020B0604020202020204" pitchFamily="34" charset="0"/>
              </a:rPr>
              <a:t>Let's give the simplest example from the school program. To determine the resistance value, it is necessary to measure two independent physical quantities - electric current and voltage. Any number of measuring the various characteristics of the current could not calculate the resistance value, without measuring the voltage drop, it is impossible to obtain the resistance value. For the resistor its value is a personal characteristic.</a:t>
            </a:r>
          </a:p>
          <a:p>
            <a:r>
              <a:rPr lang="en-US" altLang="en-US" smtClean="0">
                <a:latin typeface="Arial" panose="020B0604020202020204" pitchFamily="34" charset="0"/>
              </a:rPr>
              <a:t>However, most of the listed modern sciences claim to be independently able to obtain a full characterization of the personality. However, science is not something frozen, it is constantly develop. Most sciences investigating a person will disappear in the near or distant future, just as alchemistry disappeared. The criterion of each science is the objectivity of the obtained results, and it is impossible to obtain objective results by examining only a part of the information about the object.</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ADD942-850A-4032-AA8E-BF5D43A23B29}"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Let's move from general science reasoning to the description of the vibraimage technology, which makes it possible to simultaneously receive data on the conscious and unconscious human response to stimuli in the framework of the VibraMI program. The program is based on a questionnaire, the fragment of the time chart of which is shown on the presented slide. VibraMI program was developed on the basis of the genius thesis of Ivan Mikhailovich Sechenov, that thought is the first two thirds of the mental reflex. Our task was to transfer the test responses to reflexes and to make the result of the processing as objective and reproducible as possible. The VibraMI program contains 24 stimulus questions, the average time for each question presenting is 16 seconds and the total testing time is approximately 380 seconds, respectively.</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14F6A9-6833-4A67-A514-DC9064309A1A}"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testing process, a testee answers to the presented questions and stimuli are in the YES / No format or skips the answer if he doubts to answer. The specified discreteness of answers to each question does not allow to identify the existing patterns of conscious responses when answering each of 24 questions, which confirms the uncertain nature of the correlation matrix of conscious responses determined by the results of 512 subjects testing. In order to streamline conscious responses, a system was proposed for evaluating pairs of opposing questions in the bottom table of the slide.</a:t>
            </a:r>
          </a:p>
          <a:p>
            <a:r>
              <a:rPr lang="en-US" altLang="en-US" smtClean="0">
                <a:latin typeface="Arial" panose="020B0604020202020204" pitchFamily="34" charset="0"/>
              </a:rPr>
              <a:t>As a result of testing by the VibraMI program in off-system measurement units or per-unit system, a conscious and unconscious responses to stimuli are determined, which are then converted into final profile of multiple intelligences of a person.</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FE1DF7-5C22-4342-B284-45E96645804A}"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slide shows the correlation matrix of the conscious responses according to the test results of 350 testee using the VibraMI program, taking into account the processing according to the evaluation system of opposite questions indicated on the previous slide. The correlation matrix shows that all the noise left the correlation matrix defined on 24 issues, only negative correlations remained in the conscious responses between opposition MI types.</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44B23B-9213-49BC-84F9-AA13D280F500}"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Let's turn to the consideration of unconscious responses during testing by VibraMI and PsyAccent programs. Let’s consider typical examples of changes in the current psychophysiological state (PPS) of testee when persons are tested not only with the line-opposite questionnaire of VibraMI program, but also with the complementary questionnaire of PsyAccent program. From the given examples it follows that the nature of the PPS changes given in the scales of information-energy is similar in nature. Consequently, the negative correlation between information and energy, as well as variations in the PPS relative to the mass center of the PPS, does not depend on the meaning and content of the stimuli questions  and is determined by the reflex processes of PPS regulation.</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28A275-A59E-4309-A810-124581F4B39D}"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955E14-8F37-48C3-9FB3-21F268BB56CE}" type="slidenum">
              <a:rPr lang="ru-RU" altLang="ru-RU"/>
              <a:pPr>
                <a:defRPr/>
              </a:pPr>
              <a:t>‹#›</a:t>
            </a:fld>
            <a:endParaRPr lang="ru-RU" altLang="ru-RU"/>
          </a:p>
        </p:txBody>
      </p:sp>
    </p:spTree>
    <p:extLst>
      <p:ext uri="{BB962C8B-B14F-4D97-AF65-F5344CB8AC3E}">
        <p14:creationId xmlns:p14="http://schemas.microsoft.com/office/powerpoint/2010/main" val="310096377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A7DB161-ADF1-4361-A94D-B2DE4F268CBD}" type="slidenum">
              <a:rPr lang="ru-RU" altLang="ru-RU"/>
              <a:pPr>
                <a:defRPr/>
              </a:pPr>
              <a:t>‹#›</a:t>
            </a:fld>
            <a:endParaRPr lang="ru-RU" altLang="ru-RU"/>
          </a:p>
        </p:txBody>
      </p:sp>
    </p:spTree>
    <p:extLst>
      <p:ext uri="{BB962C8B-B14F-4D97-AF65-F5344CB8AC3E}">
        <p14:creationId xmlns:p14="http://schemas.microsoft.com/office/powerpoint/2010/main" val="12452531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AA3C99-C0FB-45AB-AF79-3EF135008A27}" type="slidenum">
              <a:rPr lang="ru-RU" altLang="ru-RU"/>
              <a:pPr>
                <a:defRPr/>
              </a:pPr>
              <a:t>‹#›</a:t>
            </a:fld>
            <a:endParaRPr lang="ru-RU" altLang="ru-RU"/>
          </a:p>
        </p:txBody>
      </p:sp>
    </p:spTree>
    <p:extLst>
      <p:ext uri="{BB962C8B-B14F-4D97-AF65-F5344CB8AC3E}">
        <p14:creationId xmlns:p14="http://schemas.microsoft.com/office/powerpoint/2010/main" val="816990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87A8FAE-6CEA-4C1A-A2CF-FC1D798C08D6}" type="slidenum">
              <a:rPr lang="ru-RU" altLang="ru-RU"/>
              <a:pPr>
                <a:defRPr/>
              </a:pPr>
              <a:t>‹#›</a:t>
            </a:fld>
            <a:endParaRPr lang="ru-RU" altLang="ru-RU"/>
          </a:p>
        </p:txBody>
      </p:sp>
    </p:spTree>
    <p:extLst>
      <p:ext uri="{BB962C8B-B14F-4D97-AF65-F5344CB8AC3E}">
        <p14:creationId xmlns:p14="http://schemas.microsoft.com/office/powerpoint/2010/main" val="4374013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B05544A-29FB-43C8-A2B9-3AD454F01712}" type="slidenum">
              <a:rPr lang="ru-RU" altLang="ru-RU"/>
              <a:pPr>
                <a:defRPr/>
              </a:pPr>
              <a:t>‹#›</a:t>
            </a:fld>
            <a:endParaRPr lang="ru-RU" altLang="ru-RU"/>
          </a:p>
        </p:txBody>
      </p:sp>
    </p:spTree>
    <p:extLst>
      <p:ext uri="{BB962C8B-B14F-4D97-AF65-F5344CB8AC3E}">
        <p14:creationId xmlns:p14="http://schemas.microsoft.com/office/powerpoint/2010/main" val="21942434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6272A-1277-4226-83FB-183CA236AED7}" type="slidenum">
              <a:rPr lang="ru-RU" altLang="ru-RU"/>
              <a:pPr>
                <a:defRPr/>
              </a:pPr>
              <a:t>‹#›</a:t>
            </a:fld>
            <a:endParaRPr lang="ru-RU" altLang="ru-RU"/>
          </a:p>
        </p:txBody>
      </p:sp>
    </p:spTree>
    <p:extLst>
      <p:ext uri="{BB962C8B-B14F-4D97-AF65-F5344CB8AC3E}">
        <p14:creationId xmlns:p14="http://schemas.microsoft.com/office/powerpoint/2010/main" val="27912417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7855B02-56D6-4893-AAB4-3DCB65B0D22B}" type="slidenum">
              <a:rPr lang="ru-RU" altLang="ru-RU"/>
              <a:pPr>
                <a:defRPr/>
              </a:pPr>
              <a:t>‹#›</a:t>
            </a:fld>
            <a:endParaRPr lang="ru-RU" altLang="ru-RU"/>
          </a:p>
        </p:txBody>
      </p:sp>
    </p:spTree>
    <p:extLst>
      <p:ext uri="{BB962C8B-B14F-4D97-AF65-F5344CB8AC3E}">
        <p14:creationId xmlns:p14="http://schemas.microsoft.com/office/powerpoint/2010/main" val="385253249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C12A8F2-7A05-4975-9342-38EC33CC000C}" type="slidenum">
              <a:rPr lang="ru-RU" altLang="ru-RU"/>
              <a:pPr>
                <a:defRPr/>
              </a:pPr>
              <a:t>‹#›</a:t>
            </a:fld>
            <a:endParaRPr lang="ru-RU" altLang="ru-RU"/>
          </a:p>
        </p:txBody>
      </p:sp>
    </p:spTree>
    <p:extLst>
      <p:ext uri="{BB962C8B-B14F-4D97-AF65-F5344CB8AC3E}">
        <p14:creationId xmlns:p14="http://schemas.microsoft.com/office/powerpoint/2010/main" val="25561808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E0D0320-BDE1-4650-B9D0-26451AD12130}" type="slidenum">
              <a:rPr lang="ru-RU" altLang="ru-RU"/>
              <a:pPr>
                <a:defRPr/>
              </a:pPr>
              <a:t>‹#›</a:t>
            </a:fld>
            <a:endParaRPr lang="ru-RU" altLang="ru-RU"/>
          </a:p>
        </p:txBody>
      </p:sp>
    </p:spTree>
    <p:extLst>
      <p:ext uri="{BB962C8B-B14F-4D97-AF65-F5344CB8AC3E}">
        <p14:creationId xmlns:p14="http://schemas.microsoft.com/office/powerpoint/2010/main" val="34090287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FA436E1-AE7B-48B7-8ACE-0AAE40116D53}" type="slidenum">
              <a:rPr lang="ru-RU" altLang="ru-RU"/>
              <a:pPr>
                <a:defRPr/>
              </a:pPr>
              <a:t>‹#›</a:t>
            </a:fld>
            <a:endParaRPr lang="ru-RU" altLang="ru-RU"/>
          </a:p>
        </p:txBody>
      </p:sp>
    </p:spTree>
    <p:extLst>
      <p:ext uri="{BB962C8B-B14F-4D97-AF65-F5344CB8AC3E}">
        <p14:creationId xmlns:p14="http://schemas.microsoft.com/office/powerpoint/2010/main" val="4560950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35E134-2AE9-4EC8-892C-CD56D9DEC128}" type="slidenum">
              <a:rPr lang="ru-RU" altLang="ru-RU"/>
              <a:pPr>
                <a:defRPr/>
              </a:pPr>
              <a:t>‹#›</a:t>
            </a:fld>
            <a:endParaRPr lang="ru-RU" altLang="ru-RU"/>
          </a:p>
        </p:txBody>
      </p:sp>
    </p:spTree>
    <p:extLst>
      <p:ext uri="{BB962C8B-B14F-4D97-AF65-F5344CB8AC3E}">
        <p14:creationId xmlns:p14="http://schemas.microsoft.com/office/powerpoint/2010/main" val="12658439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D8E89AA8-B642-4639-B5C3-C04A5BA1C18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465138" y="2757488"/>
            <a:ext cx="8066087" cy="1804987"/>
          </a:xfrm>
          <a:prstGeom prst="rect">
            <a:avLst/>
          </a:prstGeom>
          <a:noFill/>
          <a:ln w="9525">
            <a:noFill/>
            <a:miter lim="800000"/>
            <a:headEnd/>
            <a:tailEnd/>
          </a:ln>
          <a:effectLst/>
        </p:spPr>
        <p:txBody>
          <a:bodyPr lIns="80133" tIns="40067" rIns="80133" bIns="40067">
            <a:spAutoFit/>
          </a:bodyPr>
          <a:lstStyle/>
          <a:p>
            <a:pPr algn="ctr">
              <a:defRPr/>
            </a:pPr>
            <a:r>
              <a:rPr lang="en-US" sz="2800" dirty="0">
                <a:solidFill>
                  <a:schemeClr val="accent6"/>
                </a:solidFill>
                <a:latin typeface="+mn-lt"/>
              </a:rPr>
              <a:t>PSYCHOLOGY VS BIOMETRICS AND CONSCIOUSNESS VS UNCONSCIOUS. ARE CONSCIOUSNESS AND UNCONSCIOUS THE ADDITIVE PARAMETERS?</a:t>
            </a:r>
          </a:p>
        </p:txBody>
      </p:sp>
      <p:sp>
        <p:nvSpPr>
          <p:cNvPr id="4099" name="Text Box 6"/>
          <p:cNvSpPr txBox="1">
            <a:spLocks noChangeArrowheads="1"/>
          </p:cNvSpPr>
          <p:nvPr/>
        </p:nvSpPr>
        <p:spPr bwMode="auto">
          <a:xfrm>
            <a:off x="739775" y="5011738"/>
            <a:ext cx="8066088"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cs typeface="Calibri" panose="020F0502020204030204" pitchFamily="34" charset="0"/>
              </a:rPr>
              <a:t>Viktor Minkin</a:t>
            </a:r>
          </a:p>
          <a:p>
            <a:pPr algn="ctr">
              <a:buFontTx/>
              <a:buNone/>
            </a:pPr>
            <a:r>
              <a:rPr lang="en-US" altLang="en-US" sz="2800"/>
              <a:t>Elsys Corp, Russia, Saint Petersburg</a:t>
            </a:r>
          </a:p>
          <a:p>
            <a:pPr algn="ctr">
              <a:buFontTx/>
              <a:buNone/>
            </a:pPr>
            <a:r>
              <a:rPr lang="en-US" altLang="en-US" sz="2800"/>
              <a:t>2019</a:t>
            </a:r>
          </a:p>
        </p:txBody>
      </p:sp>
      <p:sp>
        <p:nvSpPr>
          <p:cNvPr id="4100" name="Rectangle 1"/>
          <p:cNvSpPr>
            <a:spLocks noChangeArrowheads="1"/>
          </p:cNvSpPr>
          <p:nvPr/>
        </p:nvSpPr>
        <p:spPr bwMode="auto">
          <a:xfrm>
            <a:off x="288925" y="141288"/>
            <a:ext cx="795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Arial" panose="020B0604020202020204" pitchFamily="34" charset="0"/>
              </a:rPr>
              <a:t>The 2nd International Open Science Conference</a:t>
            </a:r>
          </a:p>
          <a:p>
            <a:pPr algn="ctr">
              <a:spcBef>
                <a:spcPct val="0"/>
              </a:spcBef>
              <a:buFontTx/>
              <a:buNone/>
            </a:pPr>
            <a:r>
              <a:rPr lang="en-US" altLang="en-US" sz="1800" b="1" i="1">
                <a:latin typeface="Arial" panose="020B0604020202020204" pitchFamily="34" charset="0"/>
              </a:rPr>
              <a:t>The Vibraimage Technology</a:t>
            </a: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938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10807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297EF6-7418-4CB4-B205-4F22188B7932}" type="slidenum">
              <a:rPr lang="ru-RU" altLang="ru-RU" sz="1400" smtClean="0"/>
              <a:pPr>
                <a:spcBef>
                  <a:spcPct val="0"/>
                </a:spcBef>
                <a:buFontTx/>
                <a:buNone/>
              </a:pPr>
              <a:t>10</a:t>
            </a:fld>
            <a:endParaRPr lang="ru-RU" altLang="ru-RU" sz="1400" smtClean="0"/>
          </a:p>
        </p:txBody>
      </p:sp>
      <p:sp>
        <p:nvSpPr>
          <p:cNvPr id="11266" name="Rectangle 2"/>
          <p:cNvSpPr>
            <a:spLocks noGrp="1" noChangeArrowheads="1"/>
          </p:cNvSpPr>
          <p:nvPr>
            <p:ph type="title"/>
          </p:nvPr>
        </p:nvSpPr>
        <p:spPr>
          <a:xfrm>
            <a:off x="-57150" y="76200"/>
            <a:ext cx="9015413" cy="1022350"/>
          </a:xfrm>
        </p:spPr>
        <p:txBody>
          <a:bodyPr/>
          <a:lstStyle/>
          <a:p>
            <a:pPr eaLnBrk="1" hangingPunct="1">
              <a:defRPr/>
            </a:pPr>
            <a:r>
              <a:rPr lang="en-US" sz="3200" dirty="0" smtClean="0">
                <a:solidFill>
                  <a:srgbClr val="3333CC"/>
                </a:solidFill>
                <a:effectLst>
                  <a:outerShdw blurRad="38100" dist="38100" dir="2700000" algn="tl">
                    <a:srgbClr val="C0C0C0"/>
                  </a:outerShdw>
                </a:effectLst>
              </a:rPr>
              <a:t/>
            </a:r>
            <a:br>
              <a:rPr lang="en-US" sz="3200" dirty="0" smtClean="0">
                <a:solidFill>
                  <a:srgbClr val="3333CC"/>
                </a:solidFill>
                <a:effectLst>
                  <a:outerShdw blurRad="38100" dist="38100" dir="2700000" algn="tl">
                    <a:srgbClr val="C0C0C0"/>
                  </a:outerShdw>
                </a:effectLst>
              </a:rPr>
            </a:br>
            <a:r>
              <a:rPr lang="en-US" sz="3200" dirty="0" smtClean="0">
                <a:solidFill>
                  <a:srgbClr val="3333CC"/>
                </a:solidFill>
                <a:effectLst>
                  <a:outerShdw blurRad="38100" dist="38100" dir="2700000" algn="tl">
                    <a:srgbClr val="C0C0C0"/>
                  </a:outerShdw>
                </a:effectLst>
              </a:rPr>
              <a:t>Changes </a:t>
            </a:r>
            <a:r>
              <a:rPr lang="en-US" sz="3200" dirty="0">
                <a:solidFill>
                  <a:srgbClr val="3333CC"/>
                </a:solidFill>
                <a:effectLst>
                  <a:outerShdw blurRad="38100" dist="38100" dir="2700000" algn="tl">
                    <a:srgbClr val="C0C0C0"/>
                  </a:outerShdw>
                </a:effectLst>
              </a:rPr>
              <a:t>in the information and energy components of PPS during testing</a:t>
            </a:r>
            <a:r>
              <a:rPr lang="ru-RU" sz="3200" dirty="0" smtClean="0">
                <a:solidFill>
                  <a:srgbClr val="3333CC"/>
                </a:solidFill>
                <a:effectLst>
                  <a:outerShdw blurRad="38100" dist="38100" dir="2700000" algn="tl">
                    <a:srgbClr val="C0C0C0"/>
                  </a:outerShdw>
                </a:effectLst>
              </a:rPr>
              <a:t/>
            </a:r>
            <a:br>
              <a:rPr lang="ru-RU" sz="3200" dirty="0" smtClean="0">
                <a:solidFill>
                  <a:srgbClr val="3333CC"/>
                </a:solidFill>
                <a:effectLst>
                  <a:outerShdw blurRad="38100" dist="38100" dir="2700000" algn="tl">
                    <a:srgbClr val="C0C0C0"/>
                  </a:outerShdw>
                </a:effectLst>
              </a:rPr>
            </a:br>
            <a:endParaRPr lang="ru-RU" dirty="0" smtClean="0">
              <a:solidFill>
                <a:schemeClr val="accent2"/>
              </a:solidFill>
              <a:effectLst>
                <a:outerShdw blurRad="38100" dist="38100" dir="2700000" algn="tl">
                  <a:srgbClr val="C0C0C0"/>
                </a:outerShdw>
              </a:effectLst>
            </a:endParaRPr>
          </a:p>
        </p:txBody>
      </p:sp>
      <p:sp>
        <p:nvSpPr>
          <p:cNvPr id="2" name="Rectangle 1"/>
          <p:cNvSpPr/>
          <p:nvPr/>
        </p:nvSpPr>
        <p:spPr>
          <a:xfrm>
            <a:off x="292100" y="6292850"/>
            <a:ext cx="7815263" cy="368300"/>
          </a:xfrm>
          <a:prstGeom prst="rect">
            <a:avLst/>
          </a:prstGeom>
        </p:spPr>
        <p:txBody>
          <a:bodyPr>
            <a:spAutoFit/>
          </a:bodyPr>
          <a:lstStyle/>
          <a:p>
            <a:pPr algn="ctr">
              <a:defRPr/>
            </a:pPr>
            <a:r>
              <a:rPr lang="en-US" dirty="0">
                <a:effectLst>
                  <a:outerShdw blurRad="38100" dist="38100" dir="2700000" algn="tl">
                    <a:srgbClr val="C0C0C0"/>
                  </a:outerShdw>
                </a:effectLst>
              </a:rPr>
              <a:t>Time dependence of current PPS </a:t>
            </a:r>
            <a:endParaRPr lang="ru-RU" dirty="0">
              <a:effectLst>
                <a:outerShdw blurRad="38100" dist="38100" dir="2700000" algn="tl">
                  <a:srgbClr val="C0C0C0"/>
                </a:outerShdw>
              </a:effectLst>
            </a:endParaRPr>
          </a:p>
        </p:txBody>
      </p:sp>
      <p:pic>
        <p:nvPicPr>
          <p:cNvPr id="22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143000"/>
            <a:ext cx="6858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22713"/>
            <a:ext cx="68580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
          <p:cNvSpPr>
            <a:spLocks noChangeArrowheads="1"/>
          </p:cNvSpPr>
          <p:nvPr/>
        </p:nvSpPr>
        <p:spPr bwMode="auto">
          <a:xfrm>
            <a:off x="479425" y="3376613"/>
            <a:ext cx="824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a:latin typeface="Arial" panose="020B0604020202020204" pitchFamily="34" charset="0"/>
              </a:rPr>
              <a:t>Time dependences of changes in the information and energy components of PPS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C1F0842-3FFB-4C52-A830-0FA38692D304}" type="slidenum">
              <a:rPr lang="ru-RU" altLang="ru-RU" sz="1400" smtClean="0"/>
              <a:pPr>
                <a:spcBef>
                  <a:spcPct val="0"/>
                </a:spcBef>
                <a:buFontTx/>
                <a:buNone/>
              </a:pPr>
              <a:t>11</a:t>
            </a:fld>
            <a:endParaRPr lang="ru-RU" altLang="ru-RU" sz="1400" smtClean="0"/>
          </a:p>
        </p:txBody>
      </p:sp>
      <p:sp>
        <p:nvSpPr>
          <p:cNvPr id="2" name="Rectangle 2"/>
          <p:cNvSpPr>
            <a:spLocks noGrp="1" noChangeArrowheads="1"/>
          </p:cNvSpPr>
          <p:nvPr>
            <p:ph type="title"/>
          </p:nvPr>
        </p:nvSpPr>
        <p:spPr>
          <a:xfrm>
            <a:off x="157163" y="260350"/>
            <a:ext cx="8802687" cy="741363"/>
          </a:xfrm>
        </p:spPr>
        <p:txBody>
          <a:bodyPr/>
          <a:lstStyle/>
          <a:p>
            <a:pPr eaLnBrk="1" hangingPunct="1">
              <a:defRPr/>
            </a:pPr>
            <a:r>
              <a:rPr lang="en-US" sz="2800" dirty="0">
                <a:solidFill>
                  <a:srgbClr val="3333CC"/>
                </a:solidFill>
                <a:effectLst>
                  <a:outerShdw blurRad="38100" dist="38100" dir="2700000" algn="tl">
                    <a:srgbClr val="C0C0C0"/>
                  </a:outerShdw>
                </a:effectLst>
              </a:rPr>
              <a:t>C</a:t>
            </a:r>
            <a:r>
              <a:rPr lang="en-US" sz="2800" dirty="0" smtClean="0">
                <a:solidFill>
                  <a:srgbClr val="3333CC"/>
                </a:solidFill>
                <a:effectLst>
                  <a:outerShdw blurRad="38100" dist="38100" dir="2700000" algn="tl">
                    <a:srgbClr val="C0C0C0"/>
                  </a:outerShdw>
                </a:effectLst>
              </a:rPr>
              <a:t>orrelation </a:t>
            </a:r>
            <a:r>
              <a:rPr lang="en-US" sz="2800" dirty="0">
                <a:solidFill>
                  <a:srgbClr val="3333CC"/>
                </a:solidFill>
                <a:effectLst>
                  <a:outerShdw blurRad="38100" dist="38100" dir="2700000" algn="tl">
                    <a:srgbClr val="C0C0C0"/>
                  </a:outerShdw>
                </a:effectLst>
              </a:rPr>
              <a:t>matrix of the unconscious component. Opposition questionnaire</a:t>
            </a:r>
            <a:endParaRPr lang="ru-RU" sz="2800" dirty="0" smtClean="0"/>
          </a:p>
        </p:txBody>
      </p:sp>
      <p:sp>
        <p:nvSpPr>
          <p:cNvPr id="3" name="Rectangle 2"/>
          <p:cNvSpPr/>
          <p:nvPr/>
        </p:nvSpPr>
        <p:spPr>
          <a:xfrm>
            <a:off x="341313" y="5483225"/>
            <a:ext cx="8802687" cy="646113"/>
          </a:xfrm>
          <a:prstGeom prst="rect">
            <a:avLst/>
          </a:prstGeom>
        </p:spPr>
        <p:txBody>
          <a:bodyPr>
            <a:spAutoFit/>
          </a:bodyPr>
          <a:lstStyle/>
          <a:p>
            <a:pPr algn="ctr">
              <a:defRPr/>
            </a:pPr>
            <a:r>
              <a:rPr lang="en-US" dirty="0">
                <a:effectLst>
                  <a:outerShdw blurRad="38100" dist="38100" dir="2700000" algn="tl">
                    <a:srgbClr val="C0C0C0"/>
                  </a:outerShdw>
                </a:effectLst>
              </a:rPr>
              <a:t>Correlation matrix of the unconscious responses processed by the </a:t>
            </a:r>
            <a:r>
              <a:rPr lang="en-US" dirty="0" err="1">
                <a:effectLst>
                  <a:outerShdw blurRad="38100" dist="38100" dir="2700000" algn="tl">
                    <a:srgbClr val="C0C0C0"/>
                  </a:outerShdw>
                </a:effectLst>
              </a:rPr>
              <a:t>VibraMI</a:t>
            </a:r>
            <a:r>
              <a:rPr lang="en-US" dirty="0">
                <a:effectLst>
                  <a:outerShdw blurRad="38100" dist="38100" dir="2700000" algn="tl">
                    <a:srgbClr val="C0C0C0"/>
                  </a:outerShdw>
                </a:effectLst>
              </a:rPr>
              <a:t> program based on the results of 512 testing</a:t>
            </a:r>
            <a:endParaRPr lang="en-US" dirty="0"/>
          </a:p>
        </p:txBody>
      </p:sp>
      <p:pic>
        <p:nvPicPr>
          <p:cNvPr id="245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77950"/>
            <a:ext cx="8266112"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238" y="3906838"/>
            <a:ext cx="222250" cy="322262"/>
          </a:xfrm>
          <a:prstGeom prst="rect">
            <a:avLst/>
          </a:prstGeom>
          <a:noFill/>
          <a:ln>
            <a:noFill/>
          </a:ln>
        </p:spPr>
        <p:txBody>
          <a:bodyPr wrap="none"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r>
              <a:rPr lang="ru-RU" sz="1633" dirty="0">
                <a:latin typeface="Arial" pitchFamily="18"/>
                <a:ea typeface="Microsoft YaHei" pitchFamily="2"/>
                <a:cs typeface="Mangal" pitchFamily="2"/>
              </a:rPr>
              <a:t> </a:t>
            </a:r>
          </a:p>
        </p:txBody>
      </p:sp>
      <p:sp>
        <p:nvSpPr>
          <p:cNvPr id="2" name="Rectangle 1"/>
          <p:cNvSpPr/>
          <p:nvPr/>
        </p:nvSpPr>
        <p:spPr>
          <a:xfrm>
            <a:off x="1287463" y="163513"/>
            <a:ext cx="7292975" cy="954087"/>
          </a:xfrm>
          <a:prstGeom prst="rect">
            <a:avLst/>
          </a:prstGeom>
        </p:spPr>
        <p:txBody>
          <a:bodyPr>
            <a:spAutoFit/>
          </a:bodyPr>
          <a:lstStyle/>
          <a:p>
            <a:pPr>
              <a:defRPr/>
            </a:pPr>
            <a:r>
              <a:rPr lang="en-US" sz="2800" dirty="0">
                <a:solidFill>
                  <a:schemeClr val="accent2"/>
                </a:solidFill>
                <a:latin typeface="+mj-lt"/>
              </a:rPr>
              <a:t>The correlation matrix of the unconscious component. Supplementary questionnaire</a:t>
            </a:r>
          </a:p>
        </p:txBody>
      </p:sp>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89392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2"/>
          <p:cNvSpPr>
            <a:spLocks noChangeArrowheads="1"/>
          </p:cNvSpPr>
          <p:nvPr/>
        </p:nvSpPr>
        <p:spPr bwMode="auto">
          <a:xfrm>
            <a:off x="331788" y="5605463"/>
            <a:ext cx="8812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a:latin typeface="Arial" panose="020B0604020202020204" pitchFamily="34" charset="0"/>
              </a:rPr>
              <a:t>Correlation matrix of the unconscious responses processed by the PsyAccent program based on the results of 210 testing</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088" y="234950"/>
            <a:ext cx="8439150" cy="908050"/>
          </a:xfrm>
          <a:prstGeom prst="rect">
            <a:avLst/>
          </a:prstGeom>
          <a:noFill/>
          <a:ln>
            <a:noFill/>
          </a:ln>
        </p:spPr>
        <p:txBody>
          <a:bodyPr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spcBef>
                <a:spcPts val="0"/>
              </a:spcBef>
              <a:spcAft>
                <a:spcPts val="0"/>
              </a:spcAft>
              <a:buFont typeface="StarSymbol"/>
              <a:buNone/>
              <a:defRPr/>
            </a:pPr>
            <a:r>
              <a:rPr lang="en-US" sz="2800" dirty="0">
                <a:solidFill>
                  <a:schemeClr val="accent2"/>
                </a:solidFill>
                <a:latin typeface="+mn-lt"/>
                <a:ea typeface="Microsoft YaHei" pitchFamily="2"/>
                <a:cs typeface="Mangal" pitchFamily="2"/>
              </a:rPr>
              <a:t>Correlation matrix between conscious and unconscious responses</a:t>
            </a:r>
            <a:endParaRPr lang="ru-RU" sz="2800" dirty="0">
              <a:solidFill>
                <a:schemeClr val="accent2"/>
              </a:solidFill>
              <a:latin typeface="+mn-lt"/>
              <a:ea typeface="Microsoft YaHei" pitchFamily="2"/>
              <a:cs typeface="Mangal" pitchFamily="2"/>
            </a:endParaRPr>
          </a:p>
        </p:txBody>
      </p:sp>
      <p:sp>
        <p:nvSpPr>
          <p:cNvPr id="8" name="Slide Number Placeholder 6"/>
          <p:cNvSpPr>
            <a:spLocks noGrp="1"/>
          </p:cNvSpPr>
          <p:nvPr>
            <p:ph type="sldNum" sz="quarter" idx="12"/>
          </p:nvPr>
        </p:nvSpPr>
        <p:spPr>
          <a:xfrm>
            <a:off x="8458200" y="6418263"/>
            <a:ext cx="425450" cy="307975"/>
          </a:xfrm>
        </p:spPr>
        <p:txBody>
          <a:bodyPr anchor="ctr" anchorCtr="1">
            <a:spAutoFit/>
          </a:bodyPr>
          <a:lstStyle/>
          <a:p>
            <a:pPr>
              <a:defRPr/>
            </a:pPr>
            <a:fld id="{EB896238-A4B9-4596-A6D9-12A705D89E82}" type="slidenum">
              <a:rPr lang="ru-RU">
                <a:solidFill>
                  <a:schemeClr val="bg1">
                    <a:lumMod val="50000"/>
                  </a:schemeClr>
                </a:solidFill>
                <a:latin typeface="+mn-lt"/>
              </a:rPr>
              <a:pPr>
                <a:defRPr/>
              </a:pPr>
              <a:t>13</a:t>
            </a:fld>
            <a:endParaRPr lang="ru-RU" dirty="0">
              <a:solidFill>
                <a:schemeClr val="bg1">
                  <a:lumMod val="50000"/>
                </a:schemeClr>
              </a:solidFill>
              <a:latin typeface="+mn-lt"/>
            </a:endParaRPr>
          </a:p>
        </p:txBody>
      </p:sp>
      <p:sp>
        <p:nvSpPr>
          <p:cNvPr id="28676" name="Rectangle 1"/>
          <p:cNvSpPr>
            <a:spLocks noChangeArrowheads="1"/>
          </p:cNvSpPr>
          <p:nvPr/>
        </p:nvSpPr>
        <p:spPr bwMode="auto">
          <a:xfrm>
            <a:off x="1136650" y="5556250"/>
            <a:ext cx="753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Correlation matrix of conscious and unconscious reaction according to the 825 testing results by VibraMI program</a:t>
            </a:r>
          </a:p>
        </p:txBody>
      </p:sp>
      <p:pic>
        <p:nvPicPr>
          <p:cNvPr id="286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6988"/>
            <a:ext cx="8772525"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438" y="187325"/>
            <a:ext cx="8945562" cy="1217613"/>
          </a:xfrm>
          <a:prstGeom prst="rect">
            <a:avLst/>
          </a:prstGeom>
          <a:noFill/>
          <a:ln>
            <a:noFill/>
          </a:ln>
        </p:spPr>
        <p:txBody>
          <a:bodyPr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spcBef>
                <a:spcPts val="0"/>
              </a:spcBef>
              <a:spcAft>
                <a:spcPts val="0"/>
              </a:spcAft>
              <a:buFont typeface="StarSymbol"/>
              <a:buNone/>
              <a:defRPr/>
            </a:pPr>
            <a:r>
              <a:rPr lang="en-US" sz="3628" dirty="0">
                <a:solidFill>
                  <a:schemeClr val="accent2"/>
                </a:solidFill>
                <a:latin typeface="Calibri" pitchFamily="34"/>
                <a:ea typeface="Microsoft YaHei" pitchFamily="2"/>
                <a:cs typeface="Mangal" pitchFamily="2"/>
              </a:rPr>
              <a:t>The different nature of conscious and unconscious responses correlation </a:t>
            </a:r>
            <a:endParaRPr lang="ru-RU" sz="3628" dirty="0">
              <a:solidFill>
                <a:schemeClr val="accent2"/>
              </a:solidFill>
              <a:latin typeface="Calibri" pitchFamily="34"/>
              <a:ea typeface="Microsoft YaHei" pitchFamily="2"/>
              <a:cs typeface="Mangal" pitchFamily="2"/>
            </a:endParaRPr>
          </a:p>
        </p:txBody>
      </p:sp>
      <p:sp>
        <p:nvSpPr>
          <p:cNvPr id="8" name="Slide Number Placeholder 6"/>
          <p:cNvSpPr>
            <a:spLocks noGrp="1"/>
          </p:cNvSpPr>
          <p:nvPr>
            <p:ph type="sldNum" sz="quarter" idx="12"/>
          </p:nvPr>
        </p:nvSpPr>
        <p:spPr>
          <a:xfrm>
            <a:off x="8458200" y="6418263"/>
            <a:ext cx="425450" cy="307975"/>
          </a:xfrm>
        </p:spPr>
        <p:txBody>
          <a:bodyPr anchor="ctr" anchorCtr="1">
            <a:spAutoFit/>
          </a:bodyPr>
          <a:lstStyle/>
          <a:p>
            <a:pPr>
              <a:defRPr/>
            </a:pPr>
            <a:fld id="{71FC6577-24A8-4DE1-BB89-598C0F6CB40F}" type="slidenum">
              <a:rPr lang="ru-RU">
                <a:solidFill>
                  <a:schemeClr val="bg1">
                    <a:lumMod val="50000"/>
                  </a:schemeClr>
                </a:solidFill>
                <a:latin typeface="+mn-lt"/>
              </a:rPr>
              <a:pPr>
                <a:defRPr/>
              </a:pPr>
              <a:t>14</a:t>
            </a:fld>
            <a:endParaRPr lang="ru-RU" dirty="0">
              <a:solidFill>
                <a:schemeClr val="bg1">
                  <a:lumMod val="50000"/>
                </a:schemeClr>
              </a:solidFill>
              <a:latin typeface="+mn-lt"/>
            </a:endParaRPr>
          </a:p>
        </p:txBody>
      </p:sp>
      <p:sp>
        <p:nvSpPr>
          <p:cNvPr id="30724" name="Rectangle 6"/>
          <p:cNvSpPr>
            <a:spLocks noChangeArrowheads="1"/>
          </p:cNvSpPr>
          <p:nvPr/>
        </p:nvSpPr>
        <p:spPr bwMode="auto">
          <a:xfrm>
            <a:off x="950913" y="6181725"/>
            <a:ext cx="7507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Correlation matrix of unconscious responses</a:t>
            </a:r>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1431925"/>
            <a:ext cx="5805488"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3" y="3814763"/>
            <a:ext cx="7818437"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1"/>
          <p:cNvSpPr>
            <a:spLocks noChangeArrowheads="1"/>
          </p:cNvSpPr>
          <p:nvPr/>
        </p:nvSpPr>
        <p:spPr bwMode="auto">
          <a:xfrm>
            <a:off x="2116138" y="3486150"/>
            <a:ext cx="463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800">
                <a:latin typeface="Arial" panose="020B0604020202020204" pitchFamily="34" charset="0"/>
              </a:rPr>
              <a:t>Correlation matrix of conscious responses</a:t>
            </a:r>
            <a:endParaRPr lang="ru-RU" altLang="ru-RU" sz="1800">
              <a:latin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46318EF-66BE-4FC1-B630-EE3DFA801683}" type="slidenum">
              <a:rPr lang="ru-RU" altLang="ru-RU" sz="1400" smtClean="0"/>
              <a:pPr>
                <a:spcBef>
                  <a:spcPct val="0"/>
                </a:spcBef>
                <a:buFontTx/>
                <a:buNone/>
              </a:pPr>
              <a:t>15</a:t>
            </a:fld>
            <a:endParaRPr lang="ru-RU" altLang="ru-RU" sz="1400" smtClean="0"/>
          </a:p>
        </p:txBody>
      </p:sp>
      <p:sp>
        <p:nvSpPr>
          <p:cNvPr id="5" name="Rectangle 4"/>
          <p:cNvSpPr/>
          <p:nvPr/>
        </p:nvSpPr>
        <p:spPr>
          <a:xfrm>
            <a:off x="3429000" y="322263"/>
            <a:ext cx="1965325" cy="461962"/>
          </a:xfrm>
          <a:prstGeom prst="rect">
            <a:avLst/>
          </a:prstGeom>
        </p:spPr>
        <p:txBody>
          <a:bodyPr>
            <a:spAutoFit/>
          </a:bodyPr>
          <a:lstStyle/>
          <a:p>
            <a:pPr>
              <a:defRPr/>
            </a:pPr>
            <a:r>
              <a:rPr lang="en-US" sz="2400" dirty="0">
                <a:solidFill>
                  <a:srgbClr val="3333CC"/>
                </a:solidFill>
                <a:effectLst>
                  <a:outerShdw blurRad="38100" dist="38100" dir="2700000" algn="tl">
                    <a:srgbClr val="C0C0C0"/>
                  </a:outerShdw>
                </a:effectLst>
              </a:rPr>
              <a:t>Conclusions</a:t>
            </a:r>
            <a:endParaRPr lang="en-US" sz="2400" dirty="0"/>
          </a:p>
        </p:txBody>
      </p:sp>
      <p:sp>
        <p:nvSpPr>
          <p:cNvPr id="32772" name="Rectangle 9"/>
          <p:cNvSpPr>
            <a:spLocks noChangeArrowheads="1"/>
          </p:cNvSpPr>
          <p:nvPr/>
        </p:nvSpPr>
        <p:spPr bwMode="auto">
          <a:xfrm>
            <a:off x="808038" y="1162050"/>
            <a:ext cx="77866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AutoNum type="arabicPeriod"/>
            </a:pPr>
            <a:r>
              <a:rPr lang="en-US" altLang="ru-RU" sz="2000">
                <a:solidFill>
                  <a:srgbClr val="333333"/>
                </a:solidFill>
                <a:latin typeface="Arial" panose="020B0604020202020204" pitchFamily="34" charset="0"/>
                <a:cs typeface="Calibri" panose="020F0502020204030204" pitchFamily="34" charset="0"/>
              </a:rPr>
              <a:t>Vibraimage technology allows simultaneous processing of a person’s conscious and unconscious responses to stimuli.</a:t>
            </a:r>
          </a:p>
          <a:p>
            <a:pPr>
              <a:spcBef>
                <a:spcPct val="0"/>
              </a:spcBef>
              <a:buFontTx/>
              <a:buAutoNum type="arabicPeriod"/>
            </a:pPr>
            <a:r>
              <a:rPr lang="en-US" altLang="ru-RU" sz="2000">
                <a:solidFill>
                  <a:srgbClr val="333333"/>
                </a:solidFill>
                <a:latin typeface="Arial" panose="020B0604020202020204" pitchFamily="34" charset="0"/>
                <a:cs typeface="Calibri" panose="020F0502020204030204" pitchFamily="34" charset="0"/>
              </a:rPr>
              <a:t>The proposed concept of mutual analysis of the conscious and unconscious confirms the possibility of joint processing and additivity of these parameters.</a:t>
            </a:r>
          </a:p>
          <a:p>
            <a:pPr>
              <a:spcBef>
                <a:spcPct val="0"/>
              </a:spcBef>
              <a:buFontTx/>
              <a:buAutoNum type="arabicPeriod"/>
            </a:pPr>
            <a:r>
              <a:rPr lang="en-US" altLang="ru-RU" sz="2000">
                <a:latin typeface="Arial" panose="020B0604020202020204" pitchFamily="34" charset="0"/>
              </a:rPr>
              <a:t>It is possible to get an integral characteristics of personality only by joint processing of parameters of consciousness and the unconscious</a:t>
            </a:r>
          </a:p>
          <a:p>
            <a:pPr>
              <a:spcBef>
                <a:spcPct val="0"/>
              </a:spcBef>
              <a:buFontTx/>
              <a:buAutoNum type="arabicPeriod"/>
            </a:pPr>
            <a:r>
              <a:rPr lang="en-US" altLang="ru-RU" sz="2000">
                <a:latin typeface="Arial" panose="020B0604020202020204" pitchFamily="34" charset="0"/>
              </a:rPr>
              <a:t>The components of consciousness and the unconscious do not have a mathematical correlation among themselves; therefore, receiving integral characteristics of personality is impossible when using only one of the components.</a:t>
            </a:r>
          </a:p>
          <a:p>
            <a:pPr>
              <a:spcBef>
                <a:spcPct val="0"/>
              </a:spcBef>
              <a:buFontTx/>
              <a:buAutoNum type="arabicPeriod"/>
            </a:pPr>
            <a:r>
              <a:rPr lang="en-US" altLang="ru-RU" sz="2000">
                <a:latin typeface="Arial" panose="020B0604020202020204" pitchFamily="34" charset="0"/>
              </a:rPr>
              <a:t>The proposed additive approach to conscious and unconscious components of personality can be used for various scientific and practical applications.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187133-2782-4497-9F9E-35096C635048}" type="slidenum">
              <a:rPr lang="ru-RU" altLang="ru-RU" sz="1400" smtClean="0"/>
              <a:pPr>
                <a:spcBef>
                  <a:spcPct val="0"/>
                </a:spcBef>
                <a:buFontTx/>
                <a:buNone/>
              </a:pPr>
              <a:t>16</a:t>
            </a:fld>
            <a:endParaRPr lang="ru-RU" altLang="ru-RU" sz="1400" smtClean="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en-US" b="1" dirty="0">
                <a:solidFill>
                  <a:schemeClr val="accent2"/>
                </a:solidFill>
                <a:effectLst>
                  <a:outerShdw blurRad="38100" dist="38100" dir="2700000" algn="tl">
                    <a:srgbClr val="C0C0C0"/>
                  </a:outerShdw>
                </a:effectLst>
              </a:rPr>
              <a:t>Thanks for the attention!</a:t>
            </a:r>
            <a:endParaRPr lang="ru-RU" b="1" dirty="0" smtClean="0">
              <a:solidFill>
                <a:schemeClr val="accent2"/>
              </a:solidFill>
              <a:effectLst>
                <a:outerShdw blurRad="38100" dist="38100" dir="2700000" algn="tl">
                  <a:srgbClr val="C0C0C0"/>
                </a:outerShdw>
              </a:effectLst>
            </a:endParaRPr>
          </a:p>
        </p:txBody>
      </p:sp>
      <p:sp>
        <p:nvSpPr>
          <p:cNvPr id="34820"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smtClean="0"/>
          </a:p>
          <a:p>
            <a:pPr algn="ctr" eaLnBrk="1" hangingPunct="1">
              <a:buFontTx/>
              <a:buNone/>
            </a:pPr>
            <a:r>
              <a:rPr lang="en-US" altLang="ru-RU" sz="4000" smtClean="0"/>
              <a:t>Viktor Minkin</a:t>
            </a:r>
          </a:p>
          <a:p>
            <a:pPr algn="ctr" eaLnBrk="1" hangingPunct="1">
              <a:buFontTx/>
              <a:buNone/>
            </a:pPr>
            <a:r>
              <a:rPr lang="de-DE" altLang="ru-RU" sz="4000" smtClean="0"/>
              <a:t>e</a:t>
            </a:r>
            <a:r>
              <a:rPr lang="ru-RU" altLang="ru-RU" sz="4000" smtClean="0"/>
              <a:t>-</a:t>
            </a:r>
            <a:r>
              <a:rPr lang="de-DE" altLang="ru-RU" sz="4000" smtClean="0"/>
              <a:t>mail</a:t>
            </a:r>
            <a:r>
              <a:rPr lang="ru-RU" altLang="ru-RU" sz="4000" smtClean="0"/>
              <a:t>: </a:t>
            </a:r>
            <a:r>
              <a:rPr lang="en-US" altLang="ru-RU" sz="4000" b="1" smtClean="0">
                <a:solidFill>
                  <a:schemeClr val="accent2"/>
                </a:solidFill>
              </a:rPr>
              <a:t>minkin@elsys.ru</a:t>
            </a:r>
          </a:p>
          <a:p>
            <a:pPr algn="ctr" eaLnBrk="1" hangingPunct="1">
              <a:buFontTx/>
              <a:buNone/>
            </a:pPr>
            <a:r>
              <a:rPr lang="en-US" altLang="ru-RU" b="1" smtClean="0"/>
              <a:t> </a:t>
            </a:r>
            <a:endParaRPr lang="en-US" altLang="ru-RU" smtClean="0"/>
          </a:p>
          <a:p>
            <a:pPr algn="ctr" eaLnBrk="1" hangingPunct="1">
              <a:buFontTx/>
              <a:buNone/>
            </a:pPr>
            <a:r>
              <a:rPr lang="en-US" altLang="ru-RU" sz="4400" b="1" smtClean="0">
                <a:solidFill>
                  <a:schemeClr val="accent2"/>
                </a:solidFill>
              </a:rPr>
              <a:t>  </a:t>
            </a:r>
            <a:r>
              <a:rPr lang="en-US" altLang="ru-RU" b="1" smtClean="0">
                <a:solidFill>
                  <a:schemeClr val="accent2"/>
                </a:solidFill>
              </a:rPr>
              <a:t>www.elsys.ru</a:t>
            </a:r>
            <a:r>
              <a:rPr lang="en-US" altLang="ru-RU" smtClean="0"/>
              <a:t>  </a:t>
            </a:r>
          </a:p>
          <a:p>
            <a:pPr algn="ctr" eaLnBrk="1" hangingPunct="1">
              <a:buFontTx/>
              <a:buNone/>
            </a:pPr>
            <a:r>
              <a:rPr lang="en-US" altLang="ru-RU" b="1" smtClean="0">
                <a:solidFill>
                  <a:schemeClr val="accent2"/>
                </a:solidFill>
              </a:rPr>
              <a:t>  </a:t>
            </a:r>
            <a:r>
              <a:rPr lang="en-US" altLang="ru-RU" sz="3600" b="1" smtClean="0">
                <a:solidFill>
                  <a:schemeClr val="accent2"/>
                </a:solidFill>
              </a:rPr>
              <a:t>www.psymaker.com</a:t>
            </a:r>
          </a:p>
          <a:p>
            <a:pPr algn="ctr" eaLnBrk="1" hangingPunct="1">
              <a:buFontTx/>
              <a:buNone/>
            </a:pPr>
            <a:endParaRPr lang="ru-RU" altLang="ru-RU" sz="3600" u="sng" smtClean="0">
              <a:solidFill>
                <a:schemeClr val="accent2"/>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E49E91-D931-4D5F-9DFE-0CA1A28164F0}" type="slidenum">
              <a:rPr lang="ru-RU" altLang="ru-RU" sz="1400" smtClean="0"/>
              <a:pPr>
                <a:spcBef>
                  <a:spcPct val="0"/>
                </a:spcBef>
                <a:buFontTx/>
                <a:buNone/>
              </a:pPr>
              <a:t>2</a:t>
            </a:fld>
            <a:endParaRPr lang="ru-RU" altLang="ru-RU" sz="1400" smtClean="0"/>
          </a:p>
        </p:txBody>
      </p:sp>
      <p:sp>
        <p:nvSpPr>
          <p:cNvPr id="7170" name="Rectangle 2"/>
          <p:cNvSpPr>
            <a:spLocks noGrp="1" noChangeArrowheads="1"/>
          </p:cNvSpPr>
          <p:nvPr>
            <p:ph type="title"/>
          </p:nvPr>
        </p:nvSpPr>
        <p:spPr>
          <a:xfrm>
            <a:off x="49213" y="152400"/>
            <a:ext cx="8878887" cy="782638"/>
          </a:xfrm>
        </p:spPr>
        <p:txBody>
          <a:bodyPr/>
          <a:lstStyle/>
          <a:p>
            <a:pPr eaLnBrk="1" hangingPunct="1">
              <a:defRPr/>
            </a:pPr>
            <a:r>
              <a:rPr lang="en-US" sz="3200" dirty="0" smtClean="0">
                <a:solidFill>
                  <a:schemeClr val="accent2"/>
                </a:solidFill>
                <a:effectLst>
                  <a:outerShdw blurRad="38100" dist="38100" dir="2700000" algn="tl">
                    <a:srgbClr val="C0C0C0"/>
                  </a:outerShdw>
                </a:effectLst>
              </a:rPr>
              <a:t>Human sciences</a:t>
            </a:r>
            <a:endParaRPr lang="ru-RU" sz="3200" dirty="0" smtClean="0">
              <a:solidFill>
                <a:schemeClr val="accent2"/>
              </a:solidFill>
              <a:effectLst>
                <a:outerShdw blurRad="38100" dist="38100" dir="2700000" algn="tl">
                  <a:srgbClr val="C0C0C0"/>
                </a:outerShdw>
              </a:effectLst>
            </a:endParaRPr>
          </a:p>
        </p:txBody>
      </p:sp>
      <p:sp>
        <p:nvSpPr>
          <p:cNvPr id="6148"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chemeClr val="accent2"/>
              </a:solidFill>
            </a:endParaRPr>
          </a:p>
        </p:txBody>
      </p:sp>
      <p:pic>
        <p:nvPicPr>
          <p:cNvPr id="61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1333500"/>
            <a:ext cx="3694113"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Группа 6"/>
          <p:cNvGrpSpPr>
            <a:grpSpLocks/>
          </p:cNvGrpSpPr>
          <p:nvPr/>
        </p:nvGrpSpPr>
        <p:grpSpPr bwMode="auto">
          <a:xfrm>
            <a:off x="6937375" y="1255713"/>
            <a:ext cx="1800225" cy="4794250"/>
            <a:chOff x="6850063" y="984250"/>
            <a:chExt cx="1800225" cy="4794250"/>
          </a:xfrm>
        </p:grpSpPr>
        <p:sp>
          <p:nvSpPr>
            <p:cNvPr id="6180" name="Скругленный прямоугольник 41"/>
            <p:cNvSpPr>
              <a:spLocks noChangeArrowheads="1"/>
            </p:cNvSpPr>
            <p:nvPr/>
          </p:nvSpPr>
          <p:spPr bwMode="auto">
            <a:xfrm>
              <a:off x="6919913" y="5241925"/>
              <a:ext cx="1633537" cy="488950"/>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1" name="Скругленный прямоугольник 42"/>
            <p:cNvSpPr>
              <a:spLocks noChangeArrowheads="1"/>
            </p:cNvSpPr>
            <p:nvPr/>
          </p:nvSpPr>
          <p:spPr bwMode="auto">
            <a:xfrm>
              <a:off x="6889750" y="4591050"/>
              <a:ext cx="1631950" cy="498475"/>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2" name="Скругленный прямоугольник 43"/>
            <p:cNvSpPr>
              <a:spLocks noChangeArrowheads="1"/>
            </p:cNvSpPr>
            <p:nvPr/>
          </p:nvSpPr>
          <p:spPr bwMode="auto">
            <a:xfrm>
              <a:off x="6861175" y="3975100"/>
              <a:ext cx="1633538" cy="509588"/>
            </a:xfrm>
            <a:prstGeom prst="roundRect">
              <a:avLst>
                <a:gd name="adj" fmla="val 10000"/>
              </a:avLst>
            </a:prstGeom>
            <a:solidFill>
              <a:srgbClr val="B89D7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3" name="Скругленный прямоугольник 44"/>
            <p:cNvSpPr>
              <a:spLocks noChangeArrowheads="1"/>
            </p:cNvSpPr>
            <p:nvPr/>
          </p:nvSpPr>
          <p:spPr bwMode="auto">
            <a:xfrm>
              <a:off x="6864350" y="3160713"/>
              <a:ext cx="1633538" cy="555625"/>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4" name="Скругленный прямоугольник 45"/>
            <p:cNvSpPr>
              <a:spLocks noChangeArrowheads="1"/>
            </p:cNvSpPr>
            <p:nvPr/>
          </p:nvSpPr>
          <p:spPr bwMode="auto">
            <a:xfrm>
              <a:off x="6878638" y="2406650"/>
              <a:ext cx="1633537" cy="603250"/>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5" name="Скругленный прямоугольник 46"/>
            <p:cNvSpPr>
              <a:spLocks noChangeArrowheads="1"/>
            </p:cNvSpPr>
            <p:nvPr/>
          </p:nvSpPr>
          <p:spPr bwMode="auto">
            <a:xfrm>
              <a:off x="6850063" y="1749425"/>
              <a:ext cx="1633537" cy="601663"/>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6" name="Скругленный прямоугольник 47"/>
            <p:cNvSpPr>
              <a:spLocks noChangeArrowheads="1"/>
            </p:cNvSpPr>
            <p:nvPr/>
          </p:nvSpPr>
          <p:spPr bwMode="auto">
            <a:xfrm>
              <a:off x="6861175" y="984250"/>
              <a:ext cx="1633538" cy="603250"/>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6187" name="Группа 48"/>
            <p:cNvGrpSpPr>
              <a:grpSpLocks/>
            </p:cNvGrpSpPr>
            <p:nvPr/>
          </p:nvGrpSpPr>
          <p:grpSpPr bwMode="auto">
            <a:xfrm>
              <a:off x="6880225" y="1028700"/>
              <a:ext cx="1701800" cy="603250"/>
              <a:chOff x="148781" y="1701019"/>
              <a:chExt cx="3819274" cy="951339"/>
            </a:xfrm>
          </p:grpSpPr>
          <p:sp>
            <p:nvSpPr>
              <p:cNvPr id="6206" name="Скругленный прямоугольник 70"/>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5" name="Скругленный прямоугольник 4"/>
              <p:cNvSpPr txBox="1"/>
              <p:nvPr/>
            </p:nvSpPr>
            <p:spPr>
              <a:xfrm>
                <a:off x="148783" y="1701019"/>
                <a:ext cx="3580568" cy="86121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Natural science</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88" name="Группа 49"/>
            <p:cNvGrpSpPr>
              <a:grpSpLocks/>
            </p:cNvGrpSpPr>
            <p:nvPr/>
          </p:nvGrpSpPr>
          <p:grpSpPr bwMode="auto">
            <a:xfrm>
              <a:off x="6918325" y="1757363"/>
              <a:ext cx="1673225" cy="585787"/>
              <a:chOff x="192932" y="1631395"/>
              <a:chExt cx="3775123" cy="1020963"/>
            </a:xfrm>
          </p:grpSpPr>
          <p:sp>
            <p:nvSpPr>
              <p:cNvPr id="6204" name="Скругленный прямоугольник 68"/>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3" name="Скругленный прямоугольник 4"/>
              <p:cNvSpPr txBox="1"/>
              <p:nvPr/>
            </p:nvSpPr>
            <p:spPr>
              <a:xfrm>
                <a:off x="318293" y="1631393"/>
                <a:ext cx="3553057" cy="86048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Biology</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89" name="Группа 50"/>
            <p:cNvGrpSpPr>
              <a:grpSpLocks/>
            </p:cNvGrpSpPr>
            <p:nvPr/>
          </p:nvGrpSpPr>
          <p:grpSpPr bwMode="auto">
            <a:xfrm>
              <a:off x="6889750" y="3233738"/>
              <a:ext cx="1730375" cy="608012"/>
              <a:chOff x="125645" y="1738650"/>
              <a:chExt cx="3842410" cy="913708"/>
            </a:xfrm>
          </p:grpSpPr>
          <p:sp>
            <p:nvSpPr>
              <p:cNvPr id="6202" name="Скругленный прямоугольник 6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1" name="Скругленный прямоугольник 4"/>
              <p:cNvSpPr txBox="1"/>
              <p:nvPr/>
            </p:nvSpPr>
            <p:spPr>
              <a:xfrm>
                <a:off x="125647" y="1838846"/>
                <a:ext cx="3578023" cy="68468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Biophysics</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90" name="Группа 51"/>
            <p:cNvGrpSpPr>
              <a:grpSpLocks/>
            </p:cNvGrpSpPr>
            <p:nvPr/>
          </p:nvGrpSpPr>
          <p:grpSpPr bwMode="auto">
            <a:xfrm>
              <a:off x="6899275" y="2446338"/>
              <a:ext cx="1720850" cy="609600"/>
              <a:chOff x="148782" y="1701019"/>
              <a:chExt cx="3819273" cy="951339"/>
            </a:xfrm>
          </p:grpSpPr>
          <p:sp>
            <p:nvSpPr>
              <p:cNvPr id="6200" name="Скругленный прямоугольник 64"/>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9" name="Скругленный прямоугольник 4"/>
              <p:cNvSpPr txBox="1"/>
              <p:nvPr/>
            </p:nvSpPr>
            <p:spPr>
              <a:xfrm>
                <a:off x="148784" y="1701017"/>
                <a:ext cx="3579688" cy="85967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Biochemistry</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91" name="Группа 52"/>
            <p:cNvGrpSpPr>
              <a:grpSpLocks/>
            </p:cNvGrpSpPr>
            <p:nvPr/>
          </p:nvGrpSpPr>
          <p:grpSpPr bwMode="auto">
            <a:xfrm>
              <a:off x="6880225" y="4025900"/>
              <a:ext cx="1720850" cy="488950"/>
              <a:chOff x="148782" y="1701019"/>
              <a:chExt cx="3819273" cy="951339"/>
            </a:xfrm>
          </p:grpSpPr>
          <p:sp>
            <p:nvSpPr>
              <p:cNvPr id="6198" name="Скругленный прямоугольник 62"/>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7" name="Скругленный прямоугольник 4"/>
              <p:cNvSpPr txBox="1"/>
              <p:nvPr/>
            </p:nvSpPr>
            <p:spPr>
              <a:xfrm>
                <a:off x="148784" y="1701019"/>
                <a:ext cx="3579688" cy="85867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Genetics</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92" name="Группа 53"/>
            <p:cNvGrpSpPr>
              <a:grpSpLocks/>
            </p:cNvGrpSpPr>
            <p:nvPr/>
          </p:nvGrpSpPr>
          <p:grpSpPr bwMode="auto">
            <a:xfrm>
              <a:off x="6908800" y="4646613"/>
              <a:ext cx="1720850" cy="488950"/>
              <a:chOff x="148782" y="1701019"/>
              <a:chExt cx="3819273" cy="951339"/>
            </a:xfrm>
          </p:grpSpPr>
          <p:sp>
            <p:nvSpPr>
              <p:cNvPr id="6196" name="Скругленный прямоугольник 60"/>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5" name="Скругленный прямоугольник 4"/>
              <p:cNvSpPr txBox="1"/>
              <p:nvPr/>
            </p:nvSpPr>
            <p:spPr>
              <a:xfrm>
                <a:off x="148784" y="1701017"/>
                <a:ext cx="3579688" cy="85867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Anatomy</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93" name="Группа 54"/>
            <p:cNvGrpSpPr>
              <a:grpSpLocks/>
            </p:cNvGrpSpPr>
            <p:nvPr/>
          </p:nvGrpSpPr>
          <p:grpSpPr bwMode="auto">
            <a:xfrm>
              <a:off x="6929438" y="5289550"/>
              <a:ext cx="1720850" cy="488950"/>
              <a:chOff x="148782" y="1701019"/>
              <a:chExt cx="3819273" cy="951339"/>
            </a:xfrm>
          </p:grpSpPr>
          <p:sp>
            <p:nvSpPr>
              <p:cNvPr id="6194" name="Скругленный прямоугольник 58"/>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3" name="Скругленный прямоугольник 4"/>
              <p:cNvSpPr txBox="1"/>
              <p:nvPr/>
            </p:nvSpPr>
            <p:spPr>
              <a:xfrm>
                <a:off x="148782" y="1701019"/>
                <a:ext cx="3579688" cy="85867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Biometrics</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grpSp>
        <p:nvGrpSpPr>
          <p:cNvPr id="6151" name="Группа 1"/>
          <p:cNvGrpSpPr>
            <a:grpSpLocks/>
          </p:cNvGrpSpPr>
          <p:nvPr/>
        </p:nvGrpSpPr>
        <p:grpSpPr bwMode="auto">
          <a:xfrm>
            <a:off x="593725" y="1255713"/>
            <a:ext cx="1800225" cy="4795837"/>
            <a:chOff x="452726" y="703480"/>
            <a:chExt cx="1800517" cy="4794266"/>
          </a:xfrm>
        </p:grpSpPr>
        <p:sp>
          <p:nvSpPr>
            <p:cNvPr id="6152" name="Скругленный прямоугольник 36"/>
            <p:cNvSpPr>
              <a:spLocks noChangeArrowheads="1"/>
            </p:cNvSpPr>
            <p:nvPr/>
          </p:nvSpPr>
          <p:spPr bwMode="auto">
            <a:xfrm>
              <a:off x="522571" y="4960961"/>
              <a:ext cx="1633451" cy="4891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3" name="Скругленный прямоугольник 35"/>
            <p:cNvSpPr>
              <a:spLocks noChangeArrowheads="1"/>
            </p:cNvSpPr>
            <p:nvPr/>
          </p:nvSpPr>
          <p:spPr bwMode="auto">
            <a:xfrm>
              <a:off x="492256" y="4309971"/>
              <a:ext cx="1633451" cy="497746"/>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4" name="Скругленный прямоугольник 34"/>
            <p:cNvSpPr>
              <a:spLocks noChangeArrowheads="1"/>
            </p:cNvSpPr>
            <p:nvPr/>
          </p:nvSpPr>
          <p:spPr bwMode="auto">
            <a:xfrm>
              <a:off x="464358" y="3694172"/>
              <a:ext cx="1633451" cy="508953"/>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5" name="Скругленный прямоугольник 32"/>
            <p:cNvSpPr>
              <a:spLocks noChangeArrowheads="1"/>
            </p:cNvSpPr>
            <p:nvPr/>
          </p:nvSpPr>
          <p:spPr bwMode="auto">
            <a:xfrm>
              <a:off x="481832" y="2933981"/>
              <a:ext cx="1633451" cy="5560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6" name="Скругленный прямоугольник 31"/>
            <p:cNvSpPr>
              <a:spLocks noChangeArrowheads="1"/>
            </p:cNvSpPr>
            <p:nvPr/>
          </p:nvSpPr>
          <p:spPr bwMode="auto">
            <a:xfrm>
              <a:off x="481833" y="2125737"/>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7" name="Скругленный прямоугольник 30"/>
            <p:cNvSpPr>
              <a:spLocks noChangeArrowheads="1"/>
            </p:cNvSpPr>
            <p:nvPr/>
          </p:nvSpPr>
          <p:spPr bwMode="auto">
            <a:xfrm>
              <a:off x="452726" y="146763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8" name="Скругленный прямоугольник 8"/>
            <p:cNvSpPr>
              <a:spLocks noChangeArrowheads="1"/>
            </p:cNvSpPr>
            <p:nvPr/>
          </p:nvSpPr>
          <p:spPr bwMode="auto">
            <a:xfrm>
              <a:off x="464358" y="70348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6159" name="Группа 5"/>
            <p:cNvGrpSpPr>
              <a:grpSpLocks/>
            </p:cNvGrpSpPr>
            <p:nvPr/>
          </p:nvGrpSpPr>
          <p:grpSpPr bwMode="auto">
            <a:xfrm>
              <a:off x="482894" y="747915"/>
              <a:ext cx="1702191" cy="602932"/>
              <a:chOff x="148535" y="1700394"/>
              <a:chExt cx="3819520" cy="951964"/>
            </a:xfrm>
          </p:grpSpPr>
          <p:sp>
            <p:nvSpPr>
              <p:cNvPr id="6178" name="Скругленный прямоугольник 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8" name="Скругленный прямоугольник 4"/>
              <p:cNvSpPr txBox="1"/>
              <p:nvPr/>
            </p:nvSpPr>
            <p:spPr>
              <a:xfrm>
                <a:off x="148535" y="1700394"/>
                <a:ext cx="3580557" cy="861949"/>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Social science</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60" name="Группа 9"/>
            <p:cNvGrpSpPr>
              <a:grpSpLocks/>
            </p:cNvGrpSpPr>
            <p:nvPr/>
          </p:nvGrpSpPr>
          <p:grpSpPr bwMode="auto">
            <a:xfrm>
              <a:off x="493464" y="1476847"/>
              <a:ext cx="1700836" cy="585308"/>
              <a:chOff x="192932" y="1631395"/>
              <a:chExt cx="3775123" cy="1020963"/>
            </a:xfrm>
          </p:grpSpPr>
          <p:sp>
            <p:nvSpPr>
              <p:cNvPr id="6176" name="Скругленный прямоугольник 10"/>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6" name="Скругленный прямоугольник 4"/>
              <p:cNvSpPr txBox="1"/>
              <p:nvPr/>
            </p:nvSpPr>
            <p:spPr>
              <a:xfrm>
                <a:off x="292815" y="1630509"/>
                <a:ext cx="3577001" cy="860910"/>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Psychology</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61" name="Группа 12"/>
            <p:cNvGrpSpPr>
              <a:grpSpLocks/>
            </p:cNvGrpSpPr>
            <p:nvPr/>
          </p:nvGrpSpPr>
          <p:grpSpPr bwMode="auto">
            <a:xfrm>
              <a:off x="492256" y="2982391"/>
              <a:ext cx="1731151" cy="607488"/>
              <a:chOff x="125645" y="1738650"/>
              <a:chExt cx="3842410" cy="913708"/>
            </a:xfrm>
          </p:grpSpPr>
          <p:sp>
            <p:nvSpPr>
              <p:cNvPr id="6174" name="Скругленный прямоугольник 13"/>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4" name="Скругленный прямоугольник 4"/>
              <p:cNvSpPr txBox="1"/>
              <p:nvPr/>
            </p:nvSpPr>
            <p:spPr>
              <a:xfrm>
                <a:off x="126009" y="1836502"/>
                <a:ext cx="3577000" cy="68505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Demography</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62" name="Группа 15"/>
            <p:cNvGrpSpPr>
              <a:grpSpLocks/>
            </p:cNvGrpSpPr>
            <p:nvPr/>
          </p:nvGrpSpPr>
          <p:grpSpPr bwMode="auto">
            <a:xfrm>
              <a:off x="502680" y="2165576"/>
              <a:ext cx="1720727" cy="608649"/>
              <a:chOff x="148782" y="1701019"/>
              <a:chExt cx="3819273" cy="951339"/>
            </a:xfrm>
          </p:grpSpPr>
          <p:sp>
            <p:nvSpPr>
              <p:cNvPr id="6172" name="Скругленный прямоугольник 1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2" name="Скругленный прямоугольник 4"/>
              <p:cNvSpPr txBox="1"/>
              <p:nvPr/>
            </p:nvSpPr>
            <p:spPr>
              <a:xfrm>
                <a:off x="147155" y="1700256"/>
                <a:ext cx="3580524" cy="86073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Sociology</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63" name="Группа 18"/>
            <p:cNvGrpSpPr>
              <a:grpSpLocks/>
            </p:cNvGrpSpPr>
            <p:nvPr/>
          </p:nvGrpSpPr>
          <p:grpSpPr bwMode="auto">
            <a:xfrm>
              <a:off x="483518" y="3745042"/>
              <a:ext cx="1720727" cy="488894"/>
              <a:chOff x="148782" y="1701019"/>
              <a:chExt cx="3819273" cy="951339"/>
            </a:xfrm>
          </p:grpSpPr>
          <p:sp>
            <p:nvSpPr>
              <p:cNvPr id="6170" name="Скругленный прямоугольник 19"/>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0" name="Скругленный прямоугольник 4"/>
              <p:cNvSpPr txBox="1"/>
              <p:nvPr/>
            </p:nvSpPr>
            <p:spPr>
              <a:xfrm>
                <a:off x="147397" y="1702338"/>
                <a:ext cx="3580524"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Ethnography</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64" name="Группа 21"/>
            <p:cNvGrpSpPr>
              <a:grpSpLocks/>
            </p:cNvGrpSpPr>
            <p:nvPr/>
          </p:nvGrpSpPr>
          <p:grpSpPr bwMode="auto">
            <a:xfrm>
              <a:off x="512625" y="4365941"/>
              <a:ext cx="1720727" cy="488894"/>
              <a:chOff x="148782" y="1701019"/>
              <a:chExt cx="3819273" cy="951339"/>
            </a:xfrm>
          </p:grpSpPr>
          <p:sp>
            <p:nvSpPr>
              <p:cNvPr id="6168" name="Скругленный прямоугольник 22"/>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8" name="Скругленный прямоугольник 4"/>
              <p:cNvSpPr txBox="1"/>
              <p:nvPr/>
            </p:nvSpPr>
            <p:spPr>
              <a:xfrm>
                <a:off x="149750" y="1701581"/>
                <a:ext cx="3577001"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History</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65" name="Группа 24"/>
            <p:cNvGrpSpPr>
              <a:grpSpLocks/>
            </p:cNvGrpSpPr>
            <p:nvPr/>
          </p:nvGrpSpPr>
          <p:grpSpPr bwMode="auto">
            <a:xfrm>
              <a:off x="532516" y="5008852"/>
              <a:ext cx="1720727" cy="488894"/>
              <a:chOff x="148782" y="1701019"/>
              <a:chExt cx="3819273" cy="951339"/>
            </a:xfrm>
          </p:grpSpPr>
          <p:sp>
            <p:nvSpPr>
              <p:cNvPr id="6166" name="Скругленный прямоугольник 25"/>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6" name="Скругленный прямоугольник 4"/>
              <p:cNvSpPr txBox="1"/>
              <p:nvPr/>
            </p:nvSpPr>
            <p:spPr>
              <a:xfrm>
                <a:off x="147890" y="1701221"/>
                <a:ext cx="3580524"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Political science</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4C0BAF6-2D75-46D2-BB22-C2E55B650AEE}" type="slidenum">
              <a:rPr lang="ru-RU" altLang="ru-RU" sz="1400" smtClean="0"/>
              <a:pPr>
                <a:spcBef>
                  <a:spcPct val="0"/>
                </a:spcBef>
                <a:buFontTx/>
                <a:buNone/>
              </a:pPr>
              <a:t>3</a:t>
            </a:fld>
            <a:endParaRPr lang="ru-RU" altLang="ru-RU" sz="1400" smtClean="0"/>
          </a:p>
        </p:txBody>
      </p:sp>
      <p:sp>
        <p:nvSpPr>
          <p:cNvPr id="3" name="Title 1"/>
          <p:cNvSpPr txBox="1">
            <a:spLocks/>
          </p:cNvSpPr>
          <p:nvPr/>
        </p:nvSpPr>
        <p:spPr>
          <a:xfrm>
            <a:off x="0" y="387350"/>
            <a:ext cx="8939213" cy="55721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US" altLang="ru-RU" sz="3200" kern="0" dirty="0" smtClean="0">
                <a:solidFill>
                  <a:srgbClr val="3333CC"/>
                </a:solidFill>
              </a:rPr>
              <a:t>Modern </a:t>
            </a:r>
            <a:r>
              <a:rPr lang="en-US" altLang="ru-RU" sz="3200" kern="0" dirty="0">
                <a:solidFill>
                  <a:srgbClr val="3333CC"/>
                </a:solidFill>
              </a:rPr>
              <a:t>psychology </a:t>
            </a:r>
            <a:r>
              <a:rPr lang="en-US" altLang="ru-RU" sz="3200" kern="0" dirty="0" smtClean="0">
                <a:solidFill>
                  <a:srgbClr val="3333CC"/>
                </a:solidFill>
              </a:rPr>
              <a:t>schools</a:t>
            </a:r>
            <a:endParaRPr lang="en-US" altLang="ru-RU" kern="0" dirty="0" smtClean="0"/>
          </a:p>
        </p:txBody>
      </p:sp>
      <p:sp>
        <p:nvSpPr>
          <p:cNvPr id="819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08C84577-632F-41F0-A07D-250FB997A055}" type="slidenum">
              <a:rPr lang="ru-RU" altLang="ru-RU" sz="1400"/>
              <a:pPr algn="r" eaLnBrk="1" hangingPunct="1">
                <a:spcBef>
                  <a:spcPct val="0"/>
                </a:spcBef>
                <a:buFontTx/>
                <a:buNone/>
              </a:pPr>
              <a:t>3</a:t>
            </a:fld>
            <a:endParaRPr lang="ru-RU" altLang="ru-RU" sz="1400"/>
          </a:p>
        </p:txBody>
      </p:sp>
      <p:grpSp>
        <p:nvGrpSpPr>
          <p:cNvPr id="8197" name="Группа 1"/>
          <p:cNvGrpSpPr>
            <a:grpSpLocks/>
          </p:cNvGrpSpPr>
          <p:nvPr/>
        </p:nvGrpSpPr>
        <p:grpSpPr bwMode="auto">
          <a:xfrm>
            <a:off x="755650" y="1295400"/>
            <a:ext cx="7951788" cy="4794250"/>
            <a:chOff x="755887" y="1296182"/>
            <a:chExt cx="7951788" cy="4794250"/>
          </a:xfrm>
        </p:grpSpPr>
        <p:sp>
          <p:nvSpPr>
            <p:cNvPr id="8199" name="Скругленный прямоугольник 41"/>
            <p:cNvSpPr>
              <a:spLocks noChangeArrowheads="1"/>
            </p:cNvSpPr>
            <p:nvPr/>
          </p:nvSpPr>
          <p:spPr bwMode="auto">
            <a:xfrm>
              <a:off x="755887" y="3336119"/>
              <a:ext cx="1914525" cy="712788"/>
            </a:xfrm>
            <a:prstGeom prst="roundRect">
              <a:avLst>
                <a:gd name="adj" fmla="val 10000"/>
              </a:avLst>
            </a:prstGeom>
            <a:solidFill>
              <a:srgbClr val="B89D7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8200" name="Группа 2"/>
            <p:cNvGrpSpPr>
              <a:grpSpLocks/>
            </p:cNvGrpSpPr>
            <p:nvPr/>
          </p:nvGrpSpPr>
          <p:grpSpPr bwMode="auto">
            <a:xfrm>
              <a:off x="3243500" y="1296182"/>
              <a:ext cx="5407025" cy="4794250"/>
              <a:chOff x="437844" y="703480"/>
              <a:chExt cx="3287920" cy="4794266"/>
            </a:xfrm>
          </p:grpSpPr>
          <p:sp>
            <p:nvSpPr>
              <p:cNvPr id="8224" name="Скругленный прямоугольник 3"/>
              <p:cNvSpPr>
                <a:spLocks noChangeArrowheads="1"/>
              </p:cNvSpPr>
              <p:nvPr/>
            </p:nvSpPr>
            <p:spPr bwMode="auto">
              <a:xfrm>
                <a:off x="2562070" y="2831301"/>
                <a:ext cx="1163694" cy="712165"/>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8225" name="Скругленный прямоугольник 4"/>
              <p:cNvSpPr>
                <a:spLocks noChangeArrowheads="1"/>
              </p:cNvSpPr>
              <p:nvPr/>
            </p:nvSpPr>
            <p:spPr bwMode="auto">
              <a:xfrm>
                <a:off x="488311" y="4960961"/>
                <a:ext cx="1658471" cy="4891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8226" name="Скругленный прямоугольник 5"/>
              <p:cNvSpPr>
                <a:spLocks noChangeArrowheads="1"/>
              </p:cNvSpPr>
              <p:nvPr/>
            </p:nvSpPr>
            <p:spPr bwMode="auto">
              <a:xfrm>
                <a:off x="486376" y="4310244"/>
                <a:ext cx="1633451" cy="497746"/>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8227" name="Скругленный прямоугольник 6"/>
              <p:cNvSpPr>
                <a:spLocks noChangeArrowheads="1"/>
              </p:cNvSpPr>
              <p:nvPr/>
            </p:nvSpPr>
            <p:spPr bwMode="auto">
              <a:xfrm>
                <a:off x="464358" y="3694172"/>
                <a:ext cx="1633451" cy="508953"/>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8228" name="Скругленный прямоугольник 7"/>
              <p:cNvSpPr>
                <a:spLocks noChangeArrowheads="1"/>
              </p:cNvSpPr>
              <p:nvPr/>
            </p:nvSpPr>
            <p:spPr bwMode="auto">
              <a:xfrm>
                <a:off x="477968" y="2934773"/>
                <a:ext cx="1633451" cy="5560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8229" name="Скругленный прямоугольник 8"/>
              <p:cNvSpPr>
                <a:spLocks noChangeArrowheads="1"/>
              </p:cNvSpPr>
              <p:nvPr/>
            </p:nvSpPr>
            <p:spPr bwMode="auto">
              <a:xfrm>
                <a:off x="481833" y="2125737"/>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8230" name="Скругленный прямоугольник 9"/>
              <p:cNvSpPr>
                <a:spLocks noChangeArrowheads="1"/>
              </p:cNvSpPr>
              <p:nvPr/>
            </p:nvSpPr>
            <p:spPr bwMode="auto">
              <a:xfrm>
                <a:off x="481832" y="1467741"/>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8231" name="Скругленный прямоугольник 10"/>
              <p:cNvSpPr>
                <a:spLocks noChangeArrowheads="1"/>
              </p:cNvSpPr>
              <p:nvPr/>
            </p:nvSpPr>
            <p:spPr bwMode="auto">
              <a:xfrm>
                <a:off x="464358" y="70348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8232" name="Группа 11"/>
              <p:cNvGrpSpPr>
                <a:grpSpLocks/>
              </p:cNvGrpSpPr>
              <p:nvPr/>
            </p:nvGrpSpPr>
            <p:grpSpPr bwMode="auto">
              <a:xfrm>
                <a:off x="483004" y="748311"/>
                <a:ext cx="1702081" cy="602536"/>
                <a:chOff x="148782" y="1701019"/>
                <a:chExt cx="3819273" cy="951339"/>
              </a:xfrm>
            </p:grpSpPr>
            <p:sp>
              <p:nvSpPr>
                <p:cNvPr id="8251" name="Скругленный прямоугольник 33"/>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0" name="Скругленный прямоугольник 4"/>
                <p:cNvSpPr txBox="1"/>
                <p:nvPr/>
              </p:nvSpPr>
              <p:spPr>
                <a:xfrm>
                  <a:off x="149254" y="1700417"/>
                  <a:ext cx="3578386" cy="86223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Biological</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8233" name="Группа 12"/>
              <p:cNvGrpSpPr>
                <a:grpSpLocks/>
              </p:cNvGrpSpPr>
              <p:nvPr/>
            </p:nvGrpSpPr>
            <p:grpSpPr bwMode="auto">
              <a:xfrm>
                <a:off x="532516" y="1460537"/>
                <a:ext cx="1690891" cy="601618"/>
                <a:chOff x="279610" y="1602945"/>
                <a:chExt cx="3753051" cy="1049413"/>
              </a:xfrm>
            </p:grpSpPr>
            <p:sp>
              <p:nvSpPr>
                <p:cNvPr id="8249" name="Скругленный прямоугольник 31"/>
                <p:cNvSpPr>
                  <a:spLocks noChangeArrowheads="1"/>
                </p:cNvSpPr>
                <p:nvPr/>
              </p:nvSpPr>
              <p:spPr bwMode="auto">
                <a:xfrm>
                  <a:off x="279610" y="1738649"/>
                  <a:ext cx="3753051" cy="913709"/>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8" name="Скругленный прямоугольник 4"/>
                <p:cNvSpPr txBox="1"/>
                <p:nvPr/>
              </p:nvSpPr>
              <p:spPr>
                <a:xfrm>
                  <a:off x="279456" y="1603266"/>
                  <a:ext cx="3580320" cy="8611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Behavioral</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8234" name="Группа 13"/>
              <p:cNvGrpSpPr>
                <a:grpSpLocks/>
              </p:cNvGrpSpPr>
              <p:nvPr/>
            </p:nvGrpSpPr>
            <p:grpSpPr bwMode="auto">
              <a:xfrm>
                <a:off x="473610" y="2982391"/>
                <a:ext cx="1749797" cy="607488"/>
                <a:chOff x="84260" y="1738650"/>
                <a:chExt cx="3883795" cy="913708"/>
              </a:xfrm>
            </p:grpSpPr>
            <p:sp>
              <p:nvSpPr>
                <p:cNvPr id="8247" name="Скругленный прямоугольник 29"/>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6" name="Скругленный прямоугольник 4"/>
                <p:cNvSpPr txBox="1"/>
                <p:nvPr/>
              </p:nvSpPr>
              <p:spPr>
                <a:xfrm>
                  <a:off x="84151" y="1840058"/>
                  <a:ext cx="3603887" cy="682890"/>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Social</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8235" name="Группа 14"/>
              <p:cNvGrpSpPr>
                <a:grpSpLocks/>
              </p:cNvGrpSpPr>
              <p:nvPr/>
            </p:nvGrpSpPr>
            <p:grpSpPr bwMode="auto">
              <a:xfrm>
                <a:off x="502680" y="2165576"/>
                <a:ext cx="1720727" cy="608649"/>
                <a:chOff x="148782" y="1701019"/>
                <a:chExt cx="3819273" cy="951339"/>
              </a:xfrm>
            </p:grpSpPr>
            <p:sp>
              <p:nvSpPr>
                <p:cNvPr id="8245" name="Скругленный прямоугольник 27"/>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4" name="Скругленный прямоугольник 4"/>
                <p:cNvSpPr txBox="1"/>
                <p:nvPr/>
              </p:nvSpPr>
              <p:spPr>
                <a:xfrm>
                  <a:off x="148428" y="1701014"/>
                  <a:ext cx="3580320" cy="85853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Times New Roman"/>
                      <a:cs typeface="Times New Roman" panose="02020603050405020304" pitchFamily="18" charset="0"/>
                    </a:rPr>
                    <a:t>Cognitive</a:t>
                  </a:r>
                  <a:endParaRPr lang="ru-RU" sz="2000"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8236" name="Группа 15"/>
              <p:cNvGrpSpPr>
                <a:grpSpLocks/>
              </p:cNvGrpSpPr>
              <p:nvPr/>
            </p:nvGrpSpPr>
            <p:grpSpPr bwMode="auto">
              <a:xfrm>
                <a:off x="483518" y="3745042"/>
                <a:ext cx="1720727" cy="488894"/>
                <a:chOff x="148782" y="1701019"/>
                <a:chExt cx="3819273" cy="951339"/>
              </a:xfrm>
            </p:grpSpPr>
            <p:sp>
              <p:nvSpPr>
                <p:cNvPr id="8243" name="Скругленный прямоугольник 25"/>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2" name="Скругленный прямоугольник 4"/>
                <p:cNvSpPr txBox="1"/>
                <p:nvPr/>
              </p:nvSpPr>
              <p:spPr>
                <a:xfrm>
                  <a:off x="148109" y="1701210"/>
                  <a:ext cx="3580320" cy="85877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Psychoanalysis</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8237" name="Группа 16"/>
              <p:cNvGrpSpPr>
                <a:grpSpLocks/>
              </p:cNvGrpSpPr>
              <p:nvPr/>
            </p:nvGrpSpPr>
            <p:grpSpPr bwMode="auto">
              <a:xfrm>
                <a:off x="512625" y="4365941"/>
                <a:ext cx="1691620" cy="488894"/>
                <a:chOff x="148782" y="1701019"/>
                <a:chExt cx="3754668" cy="951339"/>
              </a:xfrm>
            </p:grpSpPr>
            <p:sp>
              <p:nvSpPr>
                <p:cNvPr id="8241" name="Скругленный прямоугольник 23"/>
                <p:cNvSpPr>
                  <a:spLocks noChangeArrowheads="1"/>
                </p:cNvSpPr>
                <p:nvPr/>
              </p:nvSpPr>
              <p:spPr bwMode="auto">
                <a:xfrm>
                  <a:off x="192933" y="1738651"/>
                  <a:ext cx="3710517" cy="913707"/>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0" name="Скругленный прямоугольник 4"/>
                <p:cNvSpPr txBox="1"/>
                <p:nvPr/>
              </p:nvSpPr>
              <p:spPr>
                <a:xfrm>
                  <a:off x="147782" y="1700852"/>
                  <a:ext cx="3580320" cy="85877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err="1">
                      <a:solidFill>
                        <a:prstClr val="black">
                          <a:hueOff val="0"/>
                          <a:satOff val="0"/>
                          <a:lumOff val="0"/>
                          <a:alphaOff val="0"/>
                        </a:prstClr>
                      </a:solidFill>
                      <a:latin typeface="Times New Roman"/>
                      <a:cs typeface="Times New Roman" panose="02020603050405020304" pitchFamily="18" charset="0"/>
                    </a:rPr>
                    <a:t>Humanistics</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8238" name="Группа 17"/>
              <p:cNvGrpSpPr>
                <a:grpSpLocks/>
              </p:cNvGrpSpPr>
              <p:nvPr/>
            </p:nvGrpSpPr>
            <p:grpSpPr bwMode="auto">
              <a:xfrm>
                <a:off x="437844" y="5008079"/>
                <a:ext cx="1785380" cy="489667"/>
                <a:chOff x="-61353" y="1699515"/>
                <a:chExt cx="3962779" cy="952843"/>
              </a:xfrm>
            </p:grpSpPr>
            <p:sp>
              <p:nvSpPr>
                <p:cNvPr id="8239" name="Скругленный прямоугольник 21"/>
                <p:cNvSpPr>
                  <a:spLocks noChangeArrowheads="1"/>
                </p:cNvSpPr>
                <p:nvPr/>
              </p:nvSpPr>
              <p:spPr bwMode="auto">
                <a:xfrm>
                  <a:off x="148779" y="1738651"/>
                  <a:ext cx="3752647" cy="913707"/>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48" name="Скругленный прямоугольник 4"/>
                <p:cNvSpPr txBox="1"/>
                <p:nvPr/>
              </p:nvSpPr>
              <p:spPr>
                <a:xfrm>
                  <a:off x="-61353" y="1700906"/>
                  <a:ext cx="3640317" cy="85877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grpSp>
          <p:nvGrpSpPr>
            <p:cNvPr id="8201" name="Группа 35"/>
            <p:cNvGrpSpPr>
              <a:grpSpLocks/>
            </p:cNvGrpSpPr>
            <p:nvPr/>
          </p:nvGrpSpPr>
          <p:grpSpPr bwMode="auto">
            <a:xfrm>
              <a:off x="801925" y="3393269"/>
              <a:ext cx="1944687" cy="820738"/>
              <a:chOff x="148782" y="1701019"/>
              <a:chExt cx="3819273" cy="951339"/>
            </a:xfrm>
          </p:grpSpPr>
          <p:sp>
            <p:nvSpPr>
              <p:cNvPr id="8222"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1" name="Скругленный прямоугольник 4"/>
              <p:cNvSpPr txBox="1"/>
              <p:nvPr/>
            </p:nvSpPr>
            <p:spPr>
              <a:xfrm>
                <a:off x="148782" y="1701020"/>
                <a:ext cx="3579205" cy="85933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Psychology</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8202" name="Группа 38"/>
            <p:cNvGrpSpPr>
              <a:grpSpLocks/>
            </p:cNvGrpSpPr>
            <p:nvPr/>
          </p:nvGrpSpPr>
          <p:grpSpPr bwMode="auto">
            <a:xfrm>
              <a:off x="6785212" y="3493282"/>
              <a:ext cx="1922463" cy="774700"/>
              <a:chOff x="182727" y="1738650"/>
              <a:chExt cx="3785328" cy="913708"/>
            </a:xfrm>
          </p:grpSpPr>
          <p:sp>
            <p:nvSpPr>
              <p:cNvPr id="8220" name="Скругленный прямоугольник 39"/>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9" name="Скругленный прямоугольник 4"/>
              <p:cNvSpPr txBox="1"/>
              <p:nvPr/>
            </p:nvSpPr>
            <p:spPr>
              <a:xfrm>
                <a:off x="182727" y="1764863"/>
                <a:ext cx="3579026" cy="86128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Psychometrics</a:t>
                </a:r>
                <a:endParaRPr lang="ru-RU" kern="0" dirty="0">
                  <a:solidFill>
                    <a:prstClr val="black">
                      <a:hueOff val="0"/>
                      <a:satOff val="0"/>
                      <a:lumOff val="0"/>
                      <a:alphaOff val="0"/>
                    </a:prstClr>
                  </a:solidFill>
                  <a:latin typeface="+mn-lt"/>
                  <a:cs typeface="Times New Roman" panose="02020603050405020304" pitchFamily="18" charset="0"/>
                </a:endParaRPr>
              </a:p>
            </p:txBody>
          </p:sp>
        </p:grpSp>
        <p:cxnSp>
          <p:nvCxnSpPr>
            <p:cNvPr id="10" name="Прямая соединительная линия 9"/>
            <p:cNvCxnSpPr>
              <a:stCxn id="8222" idx="3"/>
            </p:cNvCxnSpPr>
            <p:nvPr/>
          </p:nvCxnSpPr>
          <p:spPr>
            <a:xfrm>
              <a:off x="2746612" y="3820307"/>
              <a:ext cx="254000" cy="1588"/>
            </a:xfrm>
            <a:prstGeom prst="line">
              <a:avLst/>
            </a:prstGeom>
            <a:ln>
              <a:solidFill>
                <a:srgbClr val="B89D78"/>
              </a:solidFill>
            </a:ln>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p:cNvCxnSpPr/>
            <p:nvPr/>
          </p:nvCxnSpPr>
          <p:spPr>
            <a:xfrm>
              <a:off x="3000612" y="1640670"/>
              <a:ext cx="0" cy="4219575"/>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458187" y="1640670"/>
              <a:ext cx="0" cy="4219575"/>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6458187" y="3867932"/>
              <a:ext cx="312738" cy="0"/>
            </a:xfrm>
            <a:prstGeom prst="line">
              <a:avLst/>
            </a:prstGeom>
            <a:ln>
              <a:solidFill>
                <a:srgbClr val="B89D78"/>
              </a:solidFill>
            </a:ln>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a:off x="3000612" y="1650195"/>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000612" y="2393145"/>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000612" y="3036082"/>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983150" y="3820307"/>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983150" y="4587070"/>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000612" y="5160157"/>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000612" y="5860245"/>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8249" idx="3"/>
            </p:cNvCxnSpPr>
            <p:nvPr/>
          </p:nvCxnSpPr>
          <p:spPr>
            <a:xfrm>
              <a:off x="6180375" y="2393145"/>
              <a:ext cx="27781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180375" y="3036082"/>
              <a:ext cx="27781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180375" y="3869520"/>
              <a:ext cx="27781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6148625" y="4587070"/>
              <a:ext cx="30956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8241" idx="3"/>
            </p:cNvCxnSpPr>
            <p:nvPr/>
          </p:nvCxnSpPr>
          <p:spPr>
            <a:xfrm flipV="1">
              <a:off x="6148625" y="5204607"/>
              <a:ext cx="309562" cy="7938"/>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180375" y="5860245"/>
              <a:ext cx="27781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grpSp>
      <p:cxnSp>
        <p:nvCxnSpPr>
          <p:cNvPr id="61" name="Прямая соединительная линия 60"/>
          <p:cNvCxnSpPr/>
          <p:nvPr/>
        </p:nvCxnSpPr>
        <p:spPr bwMode="auto">
          <a:xfrm>
            <a:off x="6126163" y="1641475"/>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1625" y="-177800"/>
            <a:ext cx="8686800" cy="1143000"/>
          </a:xfrm>
        </p:spPr>
        <p:txBody>
          <a:bodyPr/>
          <a:lstStyle/>
          <a:p>
            <a:r>
              <a:rPr lang="en-US" altLang="ru-RU" sz="3200" smtClean="0">
                <a:solidFill>
                  <a:schemeClr val="accent2"/>
                </a:solidFill>
              </a:rPr>
              <a:t>Biometrical sciences</a:t>
            </a:r>
            <a:endParaRPr lang="en-US" altLang="ru-RU" sz="3200" smtClean="0"/>
          </a:p>
        </p:txBody>
      </p:sp>
      <p:sp>
        <p:nvSpPr>
          <p:cNvPr id="102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CC99C8-5631-4EB7-A317-255FFB354C38}" type="slidenum">
              <a:rPr lang="ru-RU" altLang="ru-RU" sz="1400" smtClean="0"/>
              <a:pPr>
                <a:spcBef>
                  <a:spcPct val="0"/>
                </a:spcBef>
                <a:buFontTx/>
                <a:buNone/>
              </a:pPr>
              <a:t>4</a:t>
            </a:fld>
            <a:endParaRPr lang="ru-RU" altLang="ru-RU" sz="1400" smtClean="0"/>
          </a:p>
        </p:txBody>
      </p:sp>
      <p:sp>
        <p:nvSpPr>
          <p:cNvPr id="10244"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a:solidFill>
                  <a:schemeClr val="accent2"/>
                </a:solidFill>
                <a:latin typeface="Arial" panose="020B0604020202020204" pitchFamily="34" charset="0"/>
              </a:rPr>
              <a:t> </a:t>
            </a:r>
          </a:p>
        </p:txBody>
      </p:sp>
      <p:grpSp>
        <p:nvGrpSpPr>
          <p:cNvPr id="10245" name="Группа 4"/>
          <p:cNvGrpSpPr>
            <a:grpSpLocks/>
          </p:cNvGrpSpPr>
          <p:nvPr/>
        </p:nvGrpSpPr>
        <p:grpSpPr bwMode="auto">
          <a:xfrm>
            <a:off x="755650" y="1295400"/>
            <a:ext cx="7951788" cy="4794250"/>
            <a:chOff x="523875" y="804863"/>
            <a:chExt cx="7951788" cy="4794250"/>
          </a:xfrm>
        </p:grpSpPr>
        <p:sp>
          <p:nvSpPr>
            <p:cNvPr id="10247" name="Скругленный прямоугольник 41"/>
            <p:cNvSpPr>
              <a:spLocks noChangeArrowheads="1"/>
            </p:cNvSpPr>
            <p:nvPr/>
          </p:nvSpPr>
          <p:spPr bwMode="auto">
            <a:xfrm>
              <a:off x="523875" y="2844800"/>
              <a:ext cx="1914525" cy="712788"/>
            </a:xfrm>
            <a:prstGeom prst="roundRect">
              <a:avLst>
                <a:gd name="adj" fmla="val 10000"/>
              </a:avLst>
            </a:prstGeom>
            <a:solidFill>
              <a:srgbClr val="B89D7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10248" name="Группа 2"/>
            <p:cNvGrpSpPr>
              <a:grpSpLocks/>
            </p:cNvGrpSpPr>
            <p:nvPr/>
          </p:nvGrpSpPr>
          <p:grpSpPr bwMode="auto">
            <a:xfrm>
              <a:off x="3011488" y="804863"/>
              <a:ext cx="5407025" cy="4794250"/>
              <a:chOff x="437844" y="703480"/>
              <a:chExt cx="3287920" cy="4794266"/>
            </a:xfrm>
          </p:grpSpPr>
          <p:sp>
            <p:nvSpPr>
              <p:cNvPr id="10272" name="Скругленный прямоугольник 3"/>
              <p:cNvSpPr>
                <a:spLocks noChangeArrowheads="1"/>
              </p:cNvSpPr>
              <p:nvPr/>
            </p:nvSpPr>
            <p:spPr bwMode="auto">
              <a:xfrm>
                <a:off x="2562070" y="2831301"/>
                <a:ext cx="1163694" cy="712165"/>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0273" name="Скругленный прямоугольник 4"/>
              <p:cNvSpPr>
                <a:spLocks noChangeArrowheads="1"/>
              </p:cNvSpPr>
              <p:nvPr/>
            </p:nvSpPr>
            <p:spPr bwMode="auto">
              <a:xfrm>
                <a:off x="488311" y="4960961"/>
                <a:ext cx="1658471" cy="4891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0274" name="Скругленный прямоугольник 5"/>
              <p:cNvSpPr>
                <a:spLocks noChangeArrowheads="1"/>
              </p:cNvSpPr>
              <p:nvPr/>
            </p:nvSpPr>
            <p:spPr bwMode="auto">
              <a:xfrm>
                <a:off x="486376" y="4310244"/>
                <a:ext cx="1633451" cy="497746"/>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0275" name="Скругленный прямоугольник 6"/>
              <p:cNvSpPr>
                <a:spLocks noChangeArrowheads="1"/>
              </p:cNvSpPr>
              <p:nvPr/>
            </p:nvSpPr>
            <p:spPr bwMode="auto">
              <a:xfrm>
                <a:off x="464358" y="3694172"/>
                <a:ext cx="1633451" cy="508953"/>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0276" name="Скругленный прямоугольник 7"/>
              <p:cNvSpPr>
                <a:spLocks noChangeArrowheads="1"/>
              </p:cNvSpPr>
              <p:nvPr/>
            </p:nvSpPr>
            <p:spPr bwMode="auto">
              <a:xfrm>
                <a:off x="477968" y="2934773"/>
                <a:ext cx="1633451" cy="5560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0277" name="Скругленный прямоугольник 8"/>
              <p:cNvSpPr>
                <a:spLocks noChangeArrowheads="1"/>
              </p:cNvSpPr>
              <p:nvPr/>
            </p:nvSpPr>
            <p:spPr bwMode="auto">
              <a:xfrm>
                <a:off x="481833" y="2125737"/>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0278" name="Скругленный прямоугольник 9"/>
              <p:cNvSpPr>
                <a:spLocks noChangeArrowheads="1"/>
              </p:cNvSpPr>
              <p:nvPr/>
            </p:nvSpPr>
            <p:spPr bwMode="auto">
              <a:xfrm>
                <a:off x="481832" y="1467741"/>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0279" name="Скругленный прямоугольник 10"/>
              <p:cNvSpPr>
                <a:spLocks noChangeArrowheads="1"/>
              </p:cNvSpPr>
              <p:nvPr/>
            </p:nvSpPr>
            <p:spPr bwMode="auto">
              <a:xfrm>
                <a:off x="464358" y="70348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10280" name="Группа 11"/>
              <p:cNvGrpSpPr>
                <a:grpSpLocks/>
              </p:cNvGrpSpPr>
              <p:nvPr/>
            </p:nvGrpSpPr>
            <p:grpSpPr bwMode="auto">
              <a:xfrm>
                <a:off x="483004" y="748311"/>
                <a:ext cx="1702081" cy="602536"/>
                <a:chOff x="148782" y="1701019"/>
                <a:chExt cx="3819273" cy="951339"/>
              </a:xfrm>
            </p:grpSpPr>
            <p:sp>
              <p:nvSpPr>
                <p:cNvPr id="10299" name="Скругленный прямоугольник 33"/>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0" name="Скругленный прямоугольник 4"/>
                <p:cNvSpPr txBox="1"/>
                <p:nvPr/>
              </p:nvSpPr>
              <p:spPr>
                <a:xfrm>
                  <a:off x="149254" y="1700417"/>
                  <a:ext cx="3578386" cy="86223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Biology</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10281" name="Группа 12"/>
              <p:cNvGrpSpPr>
                <a:grpSpLocks/>
              </p:cNvGrpSpPr>
              <p:nvPr/>
            </p:nvGrpSpPr>
            <p:grpSpPr bwMode="auto">
              <a:xfrm>
                <a:off x="532516" y="1460537"/>
                <a:ext cx="1690891" cy="601618"/>
                <a:chOff x="279610" y="1602945"/>
                <a:chExt cx="3753051" cy="1049413"/>
              </a:xfrm>
            </p:grpSpPr>
            <p:sp>
              <p:nvSpPr>
                <p:cNvPr id="10297" name="Скругленный прямоугольник 31"/>
                <p:cNvSpPr>
                  <a:spLocks noChangeArrowheads="1"/>
                </p:cNvSpPr>
                <p:nvPr/>
              </p:nvSpPr>
              <p:spPr bwMode="auto">
                <a:xfrm>
                  <a:off x="279610" y="1738649"/>
                  <a:ext cx="3753051" cy="913709"/>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8" name="Скругленный прямоугольник 4"/>
                <p:cNvSpPr txBox="1"/>
                <p:nvPr/>
              </p:nvSpPr>
              <p:spPr>
                <a:xfrm>
                  <a:off x="279456" y="1603266"/>
                  <a:ext cx="3580320" cy="8611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Physiology</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10282" name="Группа 13"/>
              <p:cNvGrpSpPr>
                <a:grpSpLocks/>
              </p:cNvGrpSpPr>
              <p:nvPr/>
            </p:nvGrpSpPr>
            <p:grpSpPr bwMode="auto">
              <a:xfrm>
                <a:off x="473610" y="2982391"/>
                <a:ext cx="1749797" cy="607488"/>
                <a:chOff x="84260" y="1738650"/>
                <a:chExt cx="3883795" cy="913708"/>
              </a:xfrm>
            </p:grpSpPr>
            <p:sp>
              <p:nvSpPr>
                <p:cNvPr id="10295" name="Скругленный прямоугольник 29"/>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6" name="Скругленный прямоугольник 4"/>
                <p:cNvSpPr txBox="1"/>
                <p:nvPr/>
              </p:nvSpPr>
              <p:spPr>
                <a:xfrm>
                  <a:off x="84151" y="1840058"/>
                  <a:ext cx="3603887" cy="682890"/>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Biophysics</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10283" name="Группа 14"/>
              <p:cNvGrpSpPr>
                <a:grpSpLocks/>
              </p:cNvGrpSpPr>
              <p:nvPr/>
            </p:nvGrpSpPr>
            <p:grpSpPr bwMode="auto">
              <a:xfrm>
                <a:off x="502680" y="2165576"/>
                <a:ext cx="1720727" cy="608649"/>
                <a:chOff x="148782" y="1701019"/>
                <a:chExt cx="3819273" cy="951339"/>
              </a:xfrm>
            </p:grpSpPr>
            <p:sp>
              <p:nvSpPr>
                <p:cNvPr id="10293" name="Скругленный прямоугольник 27"/>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4" name="Скругленный прямоугольник 4"/>
                <p:cNvSpPr txBox="1"/>
                <p:nvPr/>
              </p:nvSpPr>
              <p:spPr>
                <a:xfrm>
                  <a:off x="148428" y="1701014"/>
                  <a:ext cx="3580320" cy="85853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Times New Roman"/>
                      <a:cs typeface="Times New Roman" panose="02020603050405020304" pitchFamily="18" charset="0"/>
                    </a:rPr>
                    <a:t>Genetics</a:t>
                  </a:r>
                  <a:endParaRPr lang="ru-RU" sz="2000"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10284" name="Группа 15"/>
              <p:cNvGrpSpPr>
                <a:grpSpLocks/>
              </p:cNvGrpSpPr>
              <p:nvPr/>
            </p:nvGrpSpPr>
            <p:grpSpPr bwMode="auto">
              <a:xfrm>
                <a:off x="483518" y="3745042"/>
                <a:ext cx="1720727" cy="488894"/>
                <a:chOff x="148782" y="1701019"/>
                <a:chExt cx="3819273" cy="951339"/>
              </a:xfrm>
            </p:grpSpPr>
            <p:sp>
              <p:nvSpPr>
                <p:cNvPr id="10291" name="Скругленный прямоугольник 25"/>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2" name="Скругленный прямоугольник 4"/>
                <p:cNvSpPr txBox="1"/>
                <p:nvPr/>
              </p:nvSpPr>
              <p:spPr>
                <a:xfrm>
                  <a:off x="148109" y="1701210"/>
                  <a:ext cx="3580320" cy="85877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Times New Roman"/>
                      <a:cs typeface="Times New Roman" panose="02020603050405020304" pitchFamily="18" charset="0"/>
                    </a:rPr>
                    <a:t>Biochemistry</a:t>
                  </a:r>
                  <a:endParaRPr lang="ru-RU" sz="2000"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10285" name="Группа 16"/>
              <p:cNvGrpSpPr>
                <a:grpSpLocks/>
              </p:cNvGrpSpPr>
              <p:nvPr/>
            </p:nvGrpSpPr>
            <p:grpSpPr bwMode="auto">
              <a:xfrm>
                <a:off x="512625" y="4365941"/>
                <a:ext cx="1691620" cy="488894"/>
                <a:chOff x="148782" y="1701019"/>
                <a:chExt cx="3754668" cy="951339"/>
              </a:xfrm>
            </p:grpSpPr>
            <p:sp>
              <p:nvSpPr>
                <p:cNvPr id="10289" name="Скругленный прямоугольник 23"/>
                <p:cNvSpPr>
                  <a:spLocks noChangeArrowheads="1"/>
                </p:cNvSpPr>
                <p:nvPr/>
              </p:nvSpPr>
              <p:spPr bwMode="auto">
                <a:xfrm>
                  <a:off x="192933" y="1738651"/>
                  <a:ext cx="3710517" cy="913707"/>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0" name="Скругленный прямоугольник 4"/>
                <p:cNvSpPr txBox="1"/>
                <p:nvPr/>
              </p:nvSpPr>
              <p:spPr>
                <a:xfrm>
                  <a:off x="147782" y="1700852"/>
                  <a:ext cx="3580320" cy="85877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Neurophysiology</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10286" name="Группа 17"/>
              <p:cNvGrpSpPr>
                <a:grpSpLocks/>
              </p:cNvGrpSpPr>
              <p:nvPr/>
            </p:nvGrpSpPr>
            <p:grpSpPr bwMode="auto">
              <a:xfrm>
                <a:off x="437844" y="5008079"/>
                <a:ext cx="1785380" cy="489667"/>
                <a:chOff x="-61353" y="1699515"/>
                <a:chExt cx="3962779" cy="952843"/>
              </a:xfrm>
            </p:grpSpPr>
            <p:sp>
              <p:nvSpPr>
                <p:cNvPr id="10287" name="Скругленный прямоугольник 21"/>
                <p:cNvSpPr>
                  <a:spLocks noChangeArrowheads="1"/>
                </p:cNvSpPr>
                <p:nvPr/>
              </p:nvSpPr>
              <p:spPr bwMode="auto">
                <a:xfrm>
                  <a:off x="148779" y="1738651"/>
                  <a:ext cx="3752647" cy="913707"/>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48" name="Скругленный прямоугольник 4"/>
                <p:cNvSpPr txBox="1"/>
                <p:nvPr/>
              </p:nvSpPr>
              <p:spPr>
                <a:xfrm>
                  <a:off x="-61353" y="1700906"/>
                  <a:ext cx="3640317" cy="85877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grpSp>
          <p:nvGrpSpPr>
            <p:cNvPr id="10249" name="Группа 35"/>
            <p:cNvGrpSpPr>
              <a:grpSpLocks/>
            </p:cNvGrpSpPr>
            <p:nvPr/>
          </p:nvGrpSpPr>
          <p:grpSpPr bwMode="auto">
            <a:xfrm>
              <a:off x="569913" y="2901950"/>
              <a:ext cx="1944687" cy="820738"/>
              <a:chOff x="148782" y="1701019"/>
              <a:chExt cx="3819273" cy="951339"/>
            </a:xfrm>
          </p:grpSpPr>
          <p:sp>
            <p:nvSpPr>
              <p:cNvPr id="10270"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1" name="Скругленный прямоугольник 4"/>
              <p:cNvSpPr txBox="1"/>
              <p:nvPr/>
            </p:nvSpPr>
            <p:spPr>
              <a:xfrm>
                <a:off x="148782" y="1701020"/>
                <a:ext cx="3579205" cy="85933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Natural science</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10250" name="Группа 38"/>
            <p:cNvGrpSpPr>
              <a:grpSpLocks/>
            </p:cNvGrpSpPr>
            <p:nvPr/>
          </p:nvGrpSpPr>
          <p:grpSpPr bwMode="auto">
            <a:xfrm>
              <a:off x="6553200" y="3001963"/>
              <a:ext cx="1922463" cy="774700"/>
              <a:chOff x="182727" y="1738650"/>
              <a:chExt cx="3785328" cy="913708"/>
            </a:xfrm>
          </p:grpSpPr>
          <p:sp>
            <p:nvSpPr>
              <p:cNvPr id="10268" name="Скругленный прямоугольник 39"/>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9" name="Скругленный прямоугольник 4"/>
              <p:cNvSpPr txBox="1"/>
              <p:nvPr/>
            </p:nvSpPr>
            <p:spPr>
              <a:xfrm>
                <a:off x="182727" y="1764863"/>
                <a:ext cx="3579026" cy="86128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Biometrics</a:t>
                </a:r>
                <a:endParaRPr lang="ru-RU" kern="0" dirty="0">
                  <a:solidFill>
                    <a:prstClr val="black">
                      <a:hueOff val="0"/>
                      <a:satOff val="0"/>
                      <a:lumOff val="0"/>
                      <a:alphaOff val="0"/>
                    </a:prstClr>
                  </a:solidFill>
                  <a:latin typeface="+mn-lt"/>
                  <a:cs typeface="Times New Roman" panose="02020603050405020304" pitchFamily="18" charset="0"/>
                </a:endParaRPr>
              </a:p>
            </p:txBody>
          </p:sp>
        </p:grpSp>
        <p:cxnSp>
          <p:nvCxnSpPr>
            <p:cNvPr id="10" name="Прямая соединительная линия 9"/>
            <p:cNvCxnSpPr>
              <a:stCxn id="10270" idx="3"/>
            </p:cNvCxnSpPr>
            <p:nvPr/>
          </p:nvCxnSpPr>
          <p:spPr>
            <a:xfrm>
              <a:off x="2514600" y="3328988"/>
              <a:ext cx="254000" cy="1588"/>
            </a:xfrm>
            <a:prstGeom prst="line">
              <a:avLst/>
            </a:prstGeom>
            <a:ln>
              <a:solidFill>
                <a:srgbClr val="B89D78"/>
              </a:solidFill>
            </a:ln>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p:cNvCxnSpPr/>
            <p:nvPr/>
          </p:nvCxnSpPr>
          <p:spPr>
            <a:xfrm>
              <a:off x="2768600" y="1149351"/>
              <a:ext cx="0" cy="4219575"/>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226175" y="1149351"/>
              <a:ext cx="0" cy="4219575"/>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6226175" y="3376613"/>
              <a:ext cx="312738" cy="0"/>
            </a:xfrm>
            <a:prstGeom prst="line">
              <a:avLst/>
            </a:prstGeom>
            <a:ln>
              <a:solidFill>
                <a:srgbClr val="B89D78"/>
              </a:solidFill>
            </a:ln>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a:off x="2768600" y="1158876"/>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768600" y="1901826"/>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768600" y="2544763"/>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751138" y="3328988"/>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751138" y="4095751"/>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768600" y="4668838"/>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2768600" y="5368926"/>
              <a:ext cx="331788"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10297" idx="3"/>
            </p:cNvCxnSpPr>
            <p:nvPr/>
          </p:nvCxnSpPr>
          <p:spPr>
            <a:xfrm>
              <a:off x="5948363" y="1901826"/>
              <a:ext cx="27781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948363" y="2544763"/>
              <a:ext cx="27781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948363" y="3378201"/>
              <a:ext cx="27781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916613" y="4095751"/>
              <a:ext cx="30956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10289" idx="3"/>
            </p:cNvCxnSpPr>
            <p:nvPr/>
          </p:nvCxnSpPr>
          <p:spPr>
            <a:xfrm flipV="1">
              <a:off x="5916613" y="4713288"/>
              <a:ext cx="309562" cy="7938"/>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948363" y="5368926"/>
              <a:ext cx="277812"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grpSp>
      <p:cxnSp>
        <p:nvCxnSpPr>
          <p:cNvPr id="61" name="Прямая соединительная линия 60"/>
          <p:cNvCxnSpPr/>
          <p:nvPr/>
        </p:nvCxnSpPr>
        <p:spPr bwMode="auto">
          <a:xfrm>
            <a:off x="6126163" y="1649413"/>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кругленный прямоугольник 41"/>
          <p:cNvSpPr>
            <a:spLocks noChangeArrowheads="1"/>
          </p:cNvSpPr>
          <p:nvPr/>
        </p:nvSpPr>
        <p:spPr bwMode="auto">
          <a:xfrm>
            <a:off x="6467475" y="4937125"/>
            <a:ext cx="1914525" cy="712788"/>
          </a:xfrm>
          <a:prstGeom prst="roundRect">
            <a:avLst>
              <a:gd name="adj" fmla="val 1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2291" name="Скругленный прямоугольник 41"/>
          <p:cNvSpPr>
            <a:spLocks noChangeArrowheads="1"/>
          </p:cNvSpPr>
          <p:nvPr/>
        </p:nvSpPr>
        <p:spPr bwMode="auto">
          <a:xfrm>
            <a:off x="728663" y="4940300"/>
            <a:ext cx="1914525" cy="712788"/>
          </a:xfrm>
          <a:prstGeom prst="roundRect">
            <a:avLst>
              <a:gd name="adj" fmla="val 1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2292" name="Скругленный прямоугольник 41"/>
          <p:cNvSpPr>
            <a:spLocks noChangeArrowheads="1"/>
          </p:cNvSpPr>
          <p:nvPr/>
        </p:nvSpPr>
        <p:spPr bwMode="auto">
          <a:xfrm>
            <a:off x="755650" y="2274888"/>
            <a:ext cx="1914525" cy="712787"/>
          </a:xfrm>
          <a:prstGeom prst="roundRect">
            <a:avLst>
              <a:gd name="adj" fmla="val 1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2293" name="Title 1"/>
          <p:cNvSpPr>
            <a:spLocks noGrp="1"/>
          </p:cNvSpPr>
          <p:nvPr>
            <p:ph type="title"/>
          </p:nvPr>
        </p:nvSpPr>
        <p:spPr>
          <a:xfrm>
            <a:off x="554038" y="285750"/>
            <a:ext cx="7904162" cy="855663"/>
          </a:xfrm>
        </p:spPr>
        <p:txBody>
          <a:bodyPr/>
          <a:lstStyle/>
          <a:p>
            <a:pPr>
              <a:lnSpc>
                <a:spcPts val="3838"/>
              </a:lnSpc>
            </a:pPr>
            <a:r>
              <a:rPr lang="en-US" altLang="en-US" sz="3200" smtClean="0">
                <a:solidFill>
                  <a:schemeClr val="accent2"/>
                </a:solidFill>
              </a:rPr>
              <a:t>Systematic approach to the conscious and unconscious characteristics of a person</a:t>
            </a:r>
          </a:p>
        </p:txBody>
      </p:sp>
      <p:sp>
        <p:nvSpPr>
          <p:cNvPr id="12294" name="Slide Number Placeholder 3"/>
          <p:cNvSpPr>
            <a:spLocks noGrp="1"/>
          </p:cNvSpPr>
          <p:nvPr>
            <p:ph type="sldNum" sz="quarter" idx="12"/>
          </p:nvPr>
        </p:nvSpPr>
        <p:spPr>
          <a:xfrm>
            <a:off x="6553200" y="63039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CF086C5-313D-440F-AEE4-A5EFBF007FB5}" type="slidenum">
              <a:rPr lang="ru-RU" altLang="ru-RU" sz="1400" smtClean="0"/>
              <a:pPr>
                <a:spcBef>
                  <a:spcPct val="0"/>
                </a:spcBef>
                <a:buFontTx/>
                <a:buNone/>
              </a:pPr>
              <a:t>5</a:t>
            </a:fld>
            <a:endParaRPr lang="ru-RU" altLang="ru-RU" sz="1400" smtClean="0"/>
          </a:p>
        </p:txBody>
      </p:sp>
      <p:pic>
        <p:nvPicPr>
          <p:cNvPr id="122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9963" y="1508125"/>
            <a:ext cx="1992312"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6288" y="4529138"/>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7" name="Группа 35"/>
          <p:cNvGrpSpPr>
            <a:grpSpLocks/>
          </p:cNvGrpSpPr>
          <p:nvPr/>
        </p:nvGrpSpPr>
        <p:grpSpPr bwMode="auto">
          <a:xfrm>
            <a:off x="6564313" y="4999038"/>
            <a:ext cx="1944687" cy="820737"/>
            <a:chOff x="148782" y="1701019"/>
            <a:chExt cx="3819273" cy="951339"/>
          </a:xfrm>
        </p:grpSpPr>
        <p:sp>
          <p:nvSpPr>
            <p:cNvPr id="12308"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9" name="Скругленный прямоугольник 4"/>
            <p:cNvSpPr txBox="1"/>
            <p:nvPr/>
          </p:nvSpPr>
          <p:spPr>
            <a:xfrm>
              <a:off x="148782" y="1701019"/>
              <a:ext cx="3579205" cy="859333"/>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Electric current</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sp>
        <p:nvSpPr>
          <p:cNvPr id="12298" name="Скругленный прямоугольник 41"/>
          <p:cNvSpPr>
            <a:spLocks noChangeArrowheads="1"/>
          </p:cNvSpPr>
          <p:nvPr/>
        </p:nvSpPr>
        <p:spPr bwMode="auto">
          <a:xfrm>
            <a:off x="6467475" y="2274888"/>
            <a:ext cx="1914525" cy="712787"/>
          </a:xfrm>
          <a:prstGeom prst="roundRect">
            <a:avLst>
              <a:gd name="adj" fmla="val 1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12299" name="Группа 35"/>
          <p:cNvGrpSpPr>
            <a:grpSpLocks/>
          </p:cNvGrpSpPr>
          <p:nvPr/>
        </p:nvGrpSpPr>
        <p:grpSpPr bwMode="auto">
          <a:xfrm>
            <a:off x="6513513" y="2327275"/>
            <a:ext cx="1944687" cy="820738"/>
            <a:chOff x="148782" y="1701019"/>
            <a:chExt cx="3819273" cy="951339"/>
          </a:xfrm>
        </p:grpSpPr>
        <p:sp>
          <p:nvSpPr>
            <p:cNvPr id="12306"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4" name="Скругленный прямоугольник 4"/>
            <p:cNvSpPr txBox="1"/>
            <p:nvPr/>
          </p:nvSpPr>
          <p:spPr>
            <a:xfrm>
              <a:off x="148782" y="1701019"/>
              <a:ext cx="3579205" cy="859333"/>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Biometrics</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12300" name="Группа 35"/>
          <p:cNvGrpSpPr>
            <a:grpSpLocks/>
          </p:cNvGrpSpPr>
          <p:nvPr/>
        </p:nvGrpSpPr>
        <p:grpSpPr bwMode="auto">
          <a:xfrm>
            <a:off x="801688" y="5014913"/>
            <a:ext cx="1965325" cy="804862"/>
            <a:chOff x="148782" y="1701019"/>
            <a:chExt cx="3819273" cy="951339"/>
          </a:xfrm>
        </p:grpSpPr>
        <p:sp>
          <p:nvSpPr>
            <p:cNvPr id="12304"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7" name="Скругленный прямоугольник 4"/>
            <p:cNvSpPr txBox="1"/>
            <p:nvPr/>
          </p:nvSpPr>
          <p:spPr>
            <a:xfrm>
              <a:off x="148782" y="1701019"/>
              <a:ext cx="3578640" cy="85939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Voltage</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12301" name="Группа 35"/>
          <p:cNvGrpSpPr>
            <a:grpSpLocks/>
          </p:cNvGrpSpPr>
          <p:nvPr/>
        </p:nvGrpSpPr>
        <p:grpSpPr bwMode="auto">
          <a:xfrm>
            <a:off x="801688" y="2366963"/>
            <a:ext cx="1944687" cy="820737"/>
            <a:chOff x="148782" y="1701019"/>
            <a:chExt cx="3819273" cy="951339"/>
          </a:xfrm>
        </p:grpSpPr>
        <p:sp>
          <p:nvSpPr>
            <p:cNvPr id="12302"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0" name="Скругленный прямоугольник 4"/>
            <p:cNvSpPr txBox="1"/>
            <p:nvPr/>
          </p:nvSpPr>
          <p:spPr>
            <a:xfrm>
              <a:off x="148782" y="1701019"/>
              <a:ext cx="3579205" cy="859333"/>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sz="2000" kern="0" dirty="0">
                  <a:solidFill>
                    <a:prstClr val="black">
                      <a:hueOff val="0"/>
                      <a:satOff val="0"/>
                      <a:lumOff val="0"/>
                      <a:alphaOff val="0"/>
                    </a:prstClr>
                  </a:solidFill>
                  <a:latin typeface="+mn-lt"/>
                  <a:cs typeface="Times New Roman" panose="02020603050405020304" pitchFamily="18" charset="0"/>
                </a:rPr>
                <a:t>Psychometrics</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47650" y="0"/>
            <a:ext cx="8426450" cy="1271588"/>
          </a:xfrm>
        </p:spPr>
        <p:txBody>
          <a:bodyPr/>
          <a:lstStyle/>
          <a:p>
            <a:pPr eaLnBrk="1" hangingPunct="1">
              <a:defRPr/>
            </a:pPr>
            <a:r>
              <a:rPr lang="en-US" sz="3200" dirty="0">
                <a:solidFill>
                  <a:schemeClr val="accent2"/>
                </a:solidFill>
                <a:effectLst>
                  <a:outerShdw blurRad="38100" dist="38100" dir="2700000" algn="tl">
                    <a:srgbClr val="C0C0C0"/>
                  </a:outerShdw>
                </a:effectLst>
              </a:rPr>
              <a:t>Unified approach to measuring the conscious and unconscious responses in </a:t>
            </a:r>
            <a:r>
              <a:rPr lang="en-US" sz="3200" dirty="0" err="1">
                <a:solidFill>
                  <a:schemeClr val="accent2"/>
                </a:solidFill>
                <a:effectLst>
                  <a:outerShdw blurRad="38100" dist="38100" dir="2700000" algn="tl">
                    <a:srgbClr val="C0C0C0"/>
                  </a:outerShdw>
                </a:effectLst>
              </a:rPr>
              <a:t>VibraMI</a:t>
            </a:r>
            <a:r>
              <a:rPr lang="en-US" sz="3200" dirty="0">
                <a:solidFill>
                  <a:schemeClr val="accent2"/>
                </a:solidFill>
                <a:effectLst>
                  <a:outerShdw blurRad="38100" dist="38100" dir="2700000" algn="tl">
                    <a:srgbClr val="C0C0C0"/>
                  </a:outerShdw>
                </a:effectLst>
              </a:rPr>
              <a:t> program</a:t>
            </a:r>
            <a:endParaRPr lang="ru-RU" sz="3200" dirty="0" smtClean="0">
              <a:solidFill>
                <a:schemeClr val="accent2"/>
              </a:solidFill>
              <a:effectLst>
                <a:outerShdw blurRad="38100" dist="38100" dir="2700000" algn="tl">
                  <a:srgbClr val="C0C0C0"/>
                </a:outerShdw>
              </a:effectLst>
            </a:endParaRPr>
          </a:p>
        </p:txBody>
      </p:sp>
      <p:sp>
        <p:nvSpPr>
          <p:cNvPr id="3" name="Rectangle 2"/>
          <p:cNvSpPr/>
          <p:nvPr/>
        </p:nvSpPr>
        <p:spPr>
          <a:xfrm>
            <a:off x="357188" y="4183063"/>
            <a:ext cx="8316912" cy="1477962"/>
          </a:xfrm>
          <a:prstGeom prst="rect">
            <a:avLst/>
          </a:prstGeom>
        </p:spPr>
        <p:txBody>
          <a:bodyPr>
            <a:spAutoFit/>
          </a:bodyPr>
          <a:lstStyle/>
          <a:p>
            <a:pPr>
              <a:defRPr/>
            </a:pPr>
            <a:r>
              <a:rPr lang="en-US" dirty="0">
                <a:effectLst>
                  <a:outerShdw blurRad="38100" dist="38100" dir="2700000" algn="tl">
                    <a:srgbClr val="C0C0C0"/>
                  </a:outerShdw>
                </a:effectLst>
              </a:rPr>
              <a:t>Fragment of the time diagram of the </a:t>
            </a:r>
            <a:r>
              <a:rPr lang="en-US" dirty="0" err="1">
                <a:effectLst>
                  <a:outerShdw blurRad="38100" dist="38100" dir="2700000" algn="tl">
                    <a:srgbClr val="C0C0C0"/>
                  </a:outerShdw>
                </a:effectLst>
              </a:rPr>
              <a:t>VibraMI</a:t>
            </a:r>
            <a:r>
              <a:rPr lang="en-US" dirty="0">
                <a:effectLst>
                  <a:outerShdw blurRad="38100" dist="38100" dir="2700000" algn="tl">
                    <a:srgbClr val="C0C0C0"/>
                  </a:outerShdw>
                </a:effectLst>
              </a:rPr>
              <a:t> program questionnaire</a:t>
            </a:r>
          </a:p>
          <a:p>
            <a:pPr>
              <a:defRPr/>
            </a:pPr>
            <a:r>
              <a:rPr lang="en-US" dirty="0">
                <a:effectLst>
                  <a:outerShdw blurRad="38100" dist="38100" dir="2700000" algn="tl">
                    <a:srgbClr val="C0C0C0"/>
                  </a:outerShdw>
                </a:effectLst>
              </a:rPr>
              <a:t>Qi - time of text question presentation;</a:t>
            </a:r>
          </a:p>
          <a:p>
            <a:pPr>
              <a:defRPr/>
            </a:pPr>
            <a:r>
              <a:rPr lang="en-US" dirty="0" err="1">
                <a:effectLst>
                  <a:outerShdw blurRad="38100" dist="38100" dir="2700000" algn="tl">
                    <a:srgbClr val="C0C0C0"/>
                  </a:outerShdw>
                </a:effectLst>
              </a:rPr>
              <a:t>Ti</a:t>
            </a:r>
            <a:r>
              <a:rPr lang="en-US" dirty="0">
                <a:effectLst>
                  <a:outerShdw blurRad="38100" dist="38100" dir="2700000" algn="tl">
                    <a:srgbClr val="C0C0C0"/>
                  </a:outerShdw>
                </a:effectLst>
              </a:rPr>
              <a:t> -  time of  stimulus picture presentation, which enhances and clarifies text question;</a:t>
            </a:r>
          </a:p>
          <a:p>
            <a:pPr>
              <a:defRPr/>
            </a:pPr>
            <a:r>
              <a:rPr lang="en-US" dirty="0" err="1">
                <a:effectLst>
                  <a:outerShdw blurRad="38100" dist="38100" dir="2700000" algn="tl">
                    <a:srgbClr val="C0C0C0"/>
                  </a:outerShdw>
                </a:effectLst>
              </a:rPr>
              <a:t>Ri</a:t>
            </a:r>
            <a:r>
              <a:rPr lang="en-US" dirty="0">
                <a:effectLst>
                  <a:outerShdw blurRad="38100" dist="38100" dir="2700000" algn="tl">
                    <a:srgbClr val="C0C0C0"/>
                  </a:outerShdw>
                </a:effectLst>
              </a:rPr>
              <a:t> - response time of a </a:t>
            </a:r>
            <a:r>
              <a:rPr lang="en-US" dirty="0" err="1">
                <a:effectLst>
                  <a:outerShdw blurRad="38100" dist="38100" dir="2700000" algn="tl">
                    <a:srgbClr val="C0C0C0"/>
                  </a:outerShdw>
                </a:effectLst>
              </a:rPr>
              <a:t>testee</a:t>
            </a:r>
            <a:r>
              <a:rPr lang="en-US" dirty="0">
                <a:effectLst>
                  <a:outerShdw blurRad="38100" dist="38100" dir="2700000" algn="tl">
                    <a:srgbClr val="C0C0C0"/>
                  </a:outerShdw>
                </a:effectLst>
              </a:rPr>
              <a:t> to the conscious answer to the question-stimulus.</a:t>
            </a:r>
            <a:endParaRPr lang="en-US" dirty="0"/>
          </a:p>
        </p:txBody>
      </p:sp>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1536700"/>
            <a:ext cx="696753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3"/>
          <p:cNvSpPr>
            <a:spLocks noGrp="1"/>
          </p:cNvSpPr>
          <p:nvPr>
            <p:ph type="sldNum" sz="quarter" idx="12"/>
          </p:nvPr>
        </p:nvSpPr>
        <p:spPr>
          <a:xfrm>
            <a:off x="6553200" y="63039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ru-RU" altLang="ru-RU" sz="1400" smtClean="0"/>
              <a:t>6</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10D993-2577-47D1-97BE-91B313AD3ABC}" type="slidenum">
              <a:rPr lang="ru-RU" altLang="ru-RU" sz="1400" smtClean="0"/>
              <a:pPr>
                <a:spcBef>
                  <a:spcPct val="0"/>
                </a:spcBef>
                <a:buFontTx/>
                <a:buNone/>
              </a:pPr>
              <a:t>7</a:t>
            </a:fld>
            <a:endParaRPr lang="ru-RU" altLang="ru-RU" sz="1400" smtClean="0"/>
          </a:p>
        </p:txBody>
      </p:sp>
      <p:sp>
        <p:nvSpPr>
          <p:cNvPr id="2" name="Rectangle 2"/>
          <p:cNvSpPr>
            <a:spLocks noGrp="1" noChangeArrowheads="1"/>
          </p:cNvSpPr>
          <p:nvPr>
            <p:ph type="title"/>
          </p:nvPr>
        </p:nvSpPr>
        <p:spPr>
          <a:xfrm>
            <a:off x="190500" y="171450"/>
            <a:ext cx="8610600" cy="530225"/>
          </a:xfrm>
        </p:spPr>
        <p:txBody>
          <a:bodyPr/>
          <a:lstStyle/>
          <a:p>
            <a:pPr eaLnBrk="1" hangingPunct="1">
              <a:defRPr/>
            </a:pPr>
            <a:r>
              <a:rPr lang="en-US" sz="3200" dirty="0">
                <a:solidFill>
                  <a:srgbClr val="3333CC"/>
                </a:solidFill>
                <a:effectLst>
                  <a:outerShdw blurRad="38100" dist="38100" dir="2700000" algn="tl">
                    <a:srgbClr val="C0C0C0"/>
                  </a:outerShdw>
                </a:effectLst>
              </a:rPr>
              <a:t>Measurement of conscious response</a:t>
            </a:r>
            <a:endParaRPr lang="ru-RU" dirty="0" smtClean="0">
              <a:solidFill>
                <a:schemeClr val="accent2"/>
              </a:solidFill>
              <a:effectLst>
                <a:outerShdw blurRad="38100" dist="38100" dir="2700000" algn="tl">
                  <a:srgbClr val="C0C0C0"/>
                </a:outerShdw>
              </a:effectLst>
            </a:endParaRPr>
          </a:p>
        </p:txBody>
      </p:sp>
      <p:sp>
        <p:nvSpPr>
          <p:cNvPr id="3" name="Rectangle 2"/>
          <p:cNvSpPr/>
          <p:nvPr/>
        </p:nvSpPr>
        <p:spPr>
          <a:xfrm>
            <a:off x="342900" y="5894388"/>
            <a:ext cx="8458200" cy="400050"/>
          </a:xfrm>
          <a:prstGeom prst="rect">
            <a:avLst/>
          </a:prstGeom>
        </p:spPr>
        <p:txBody>
          <a:bodyPr>
            <a:spAutoFit/>
          </a:bodyPr>
          <a:lstStyle/>
          <a:p>
            <a:pPr algn="ctr">
              <a:defRPr/>
            </a:pPr>
            <a:r>
              <a:rPr lang="en-US" sz="2000" dirty="0">
                <a:effectLst>
                  <a:outerShdw blurRad="38100" dist="38100" dir="2700000" algn="tl">
                    <a:srgbClr val="C0C0C0"/>
                  </a:outerShdw>
                </a:effectLst>
              </a:rPr>
              <a:t>Assessment system of conscious responses for each pair of questions</a:t>
            </a:r>
            <a:endParaRPr lang="en-US" sz="2000" dirty="0"/>
          </a:p>
        </p:txBody>
      </p:sp>
      <p:pic>
        <p:nvPicPr>
          <p:cNvPr id="1638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75" y="4745038"/>
            <a:ext cx="73898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 y="852488"/>
            <a:ext cx="854075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146175" y="3578225"/>
            <a:ext cx="7312025" cy="1016000"/>
          </a:xfrm>
          <a:prstGeom prst="rect">
            <a:avLst/>
          </a:prstGeom>
        </p:spPr>
        <p:txBody>
          <a:bodyPr>
            <a:spAutoFit/>
          </a:bodyPr>
          <a:lstStyle/>
          <a:p>
            <a:pPr>
              <a:defRPr/>
            </a:pPr>
            <a:r>
              <a:rPr lang="en-US" sz="2000" dirty="0">
                <a:effectLst>
                  <a:outerShdw blurRad="38100" dist="38100" dir="2700000" algn="tl">
                    <a:srgbClr val="000000">
                      <a:alpha val="43137"/>
                    </a:srgbClr>
                  </a:outerShdw>
                </a:effectLst>
              </a:rPr>
              <a:t>Correlation matrix of conscious responses to 24 questions, processed from the database of 512 </a:t>
            </a:r>
            <a:r>
              <a:rPr lang="en-US" sz="2000" dirty="0" err="1">
                <a:effectLst>
                  <a:outerShdw blurRad="38100" dist="38100" dir="2700000" algn="tl">
                    <a:srgbClr val="000000">
                      <a:alpha val="43137"/>
                    </a:srgbClr>
                  </a:outerShdw>
                </a:effectLst>
              </a:rPr>
              <a:t>testee</a:t>
            </a:r>
            <a:r>
              <a:rPr lang="en-US" sz="2000" dirty="0">
                <a:effectLst>
                  <a:outerShdw blurRad="38100" dist="38100" dir="2700000" algn="tl">
                    <a:srgbClr val="000000">
                      <a:alpha val="43137"/>
                    </a:srgbClr>
                  </a:outerShdw>
                </a:effectLst>
              </a:rPr>
              <a:t> (correlations (P) modulo more 0.2 are shown)</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2C69FF3-14C3-46A6-BCFB-BD741A83CEC2}" type="slidenum">
              <a:rPr lang="ru-RU" altLang="ru-RU" sz="1400" smtClean="0"/>
              <a:pPr>
                <a:spcBef>
                  <a:spcPct val="0"/>
                </a:spcBef>
                <a:buFontTx/>
                <a:buNone/>
              </a:pPr>
              <a:t>8</a:t>
            </a:fld>
            <a:endParaRPr lang="ru-RU" altLang="ru-RU" sz="1400" smtClean="0"/>
          </a:p>
        </p:txBody>
      </p:sp>
      <p:sp>
        <p:nvSpPr>
          <p:cNvPr id="23554" name="Rectangle 2"/>
          <p:cNvSpPr>
            <a:spLocks noGrp="1" noChangeArrowheads="1"/>
          </p:cNvSpPr>
          <p:nvPr>
            <p:ph type="title"/>
          </p:nvPr>
        </p:nvSpPr>
        <p:spPr>
          <a:xfrm>
            <a:off x="684213" y="184150"/>
            <a:ext cx="8193087" cy="863600"/>
          </a:xfrm>
        </p:spPr>
        <p:txBody>
          <a:bodyPr/>
          <a:lstStyle/>
          <a:p>
            <a:pPr eaLnBrk="1" hangingPunct="1">
              <a:defRPr/>
            </a:pPr>
            <a:r>
              <a:rPr lang="en-US" sz="3200" dirty="0" smtClean="0">
                <a:solidFill>
                  <a:srgbClr val="3333CC"/>
                </a:solidFill>
                <a:effectLst>
                  <a:outerShdw blurRad="38100" dist="38100" dir="2700000" algn="tl">
                    <a:srgbClr val="C0C0C0"/>
                  </a:outerShdw>
                </a:effectLst>
              </a:rPr>
              <a:t>Conscious </a:t>
            </a:r>
            <a:r>
              <a:rPr lang="en-US" sz="3200" dirty="0">
                <a:solidFill>
                  <a:srgbClr val="3333CC"/>
                </a:solidFill>
                <a:effectLst>
                  <a:outerShdw blurRad="38100" dist="38100" dir="2700000" algn="tl">
                    <a:srgbClr val="C0C0C0"/>
                  </a:outerShdw>
                </a:effectLst>
              </a:rPr>
              <a:t>responses after pair processing</a:t>
            </a:r>
            <a:endParaRPr lang="ru-RU" dirty="0" smtClean="0">
              <a:solidFill>
                <a:schemeClr val="accent2"/>
              </a:solidFill>
              <a:effectLst>
                <a:outerShdw blurRad="38100" dist="38100" dir="2700000" algn="tl">
                  <a:srgbClr val="C0C0C0"/>
                </a:outerShdw>
              </a:effectLst>
            </a:endParaRPr>
          </a:p>
        </p:txBody>
      </p:sp>
      <p:sp>
        <p:nvSpPr>
          <p:cNvPr id="18436" name="Rectangle 1"/>
          <p:cNvSpPr>
            <a:spLocks noChangeArrowheads="1"/>
          </p:cNvSpPr>
          <p:nvPr/>
        </p:nvSpPr>
        <p:spPr bwMode="auto">
          <a:xfrm>
            <a:off x="417513" y="5211763"/>
            <a:ext cx="84597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Correlation matrix of conscious responses to 12 pairs of opposite questions according to the results of 350 testing by VibraMI program</a:t>
            </a:r>
          </a:p>
        </p:txBody>
      </p:sp>
      <p:sp>
        <p:nvSpPr>
          <p:cNvPr id="18437"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pic>
        <p:nvPicPr>
          <p:cNvPr id="184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946275"/>
            <a:ext cx="7707312"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87D205F-10EF-47DD-957D-A24F39D95B41}" type="slidenum">
              <a:rPr lang="ru-RU" altLang="ru-RU" sz="1400" smtClean="0"/>
              <a:pPr>
                <a:spcBef>
                  <a:spcPct val="0"/>
                </a:spcBef>
                <a:buFontTx/>
                <a:buNone/>
              </a:pPr>
              <a:t>9</a:t>
            </a:fld>
            <a:endParaRPr lang="ru-RU" altLang="ru-RU" sz="1400" smtClean="0"/>
          </a:p>
        </p:txBody>
      </p:sp>
      <p:sp>
        <p:nvSpPr>
          <p:cNvPr id="25602" name="Rectangle 2"/>
          <p:cNvSpPr>
            <a:spLocks noGrp="1" noChangeArrowheads="1"/>
          </p:cNvSpPr>
          <p:nvPr>
            <p:ph type="title"/>
          </p:nvPr>
        </p:nvSpPr>
        <p:spPr>
          <a:xfrm>
            <a:off x="549275" y="268288"/>
            <a:ext cx="8355013" cy="844550"/>
          </a:xfrm>
        </p:spPr>
        <p:txBody>
          <a:bodyPr/>
          <a:lstStyle/>
          <a:p>
            <a:pPr eaLnBrk="1" hangingPunct="1">
              <a:defRPr/>
            </a:pPr>
            <a:r>
              <a:rPr lang="en-US" sz="3200" dirty="0">
                <a:solidFill>
                  <a:srgbClr val="3333CC"/>
                </a:solidFill>
                <a:effectLst>
                  <a:outerShdw blurRad="38100" dist="38100" dir="2700000" algn="tl">
                    <a:srgbClr val="C0C0C0"/>
                  </a:outerShdw>
                </a:effectLst>
              </a:rPr>
              <a:t>Unconscious human responses by vibraimage analysis</a:t>
            </a:r>
            <a:endParaRPr lang="ru-RU" dirty="0" smtClean="0">
              <a:solidFill>
                <a:schemeClr val="accent2"/>
              </a:solidFill>
              <a:effectLst>
                <a:outerShdw blurRad="38100" dist="38100" dir="2700000" algn="tl">
                  <a:srgbClr val="C0C0C0"/>
                </a:outerShdw>
              </a:effectLst>
            </a:endParaRPr>
          </a:p>
        </p:txBody>
      </p:sp>
      <p:sp>
        <p:nvSpPr>
          <p:cNvPr id="2048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 name="Rectangle 1"/>
          <p:cNvSpPr/>
          <p:nvPr/>
        </p:nvSpPr>
        <p:spPr>
          <a:xfrm>
            <a:off x="1304925" y="5718175"/>
            <a:ext cx="6843713" cy="708025"/>
          </a:xfrm>
          <a:prstGeom prst="rect">
            <a:avLst/>
          </a:prstGeom>
        </p:spPr>
        <p:txBody>
          <a:bodyPr>
            <a:spAutoFit/>
          </a:bodyPr>
          <a:lstStyle/>
          <a:p>
            <a:pPr>
              <a:defRPr/>
            </a:pPr>
            <a:r>
              <a:rPr lang="en-US" sz="2000" dirty="0">
                <a:effectLst>
                  <a:outerShdw blurRad="38100" dist="38100" dir="2700000" algn="tl">
                    <a:srgbClr val="C0C0C0"/>
                  </a:outerShdw>
                </a:effectLst>
              </a:rPr>
              <a:t>The PPS changes in information-energy scales by the analysis of opposition and complementary questionnaires</a:t>
            </a:r>
            <a:endParaRPr lang="en-US" sz="2000" dirty="0"/>
          </a:p>
        </p:txBody>
      </p:sp>
      <p:pic>
        <p:nvPicPr>
          <p:cNvPr id="204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584325"/>
            <a:ext cx="378618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7438" y="1584325"/>
            <a:ext cx="40068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6567</TotalTime>
  <Words>2326</Words>
  <Application>Microsoft Office PowerPoint</Application>
  <PresentationFormat>On-screen Show (4:3)</PresentationFormat>
  <Paragraphs>138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Times New Roman</vt:lpstr>
      <vt:lpstr>Calibri</vt:lpstr>
      <vt:lpstr>Microsoft YaHei</vt:lpstr>
      <vt:lpstr>Mangal</vt:lpstr>
      <vt:lpstr>StarSymbol</vt:lpstr>
      <vt:lpstr>1_Оформление по умолчанию</vt:lpstr>
      <vt:lpstr>PowerPoint Presentation</vt:lpstr>
      <vt:lpstr>Human sciences</vt:lpstr>
      <vt:lpstr>PowerPoint Presentation</vt:lpstr>
      <vt:lpstr>Biometrical sciences</vt:lpstr>
      <vt:lpstr>Systematic approach to the conscious and unconscious characteristics of a person</vt:lpstr>
      <vt:lpstr>Unified approach to measuring the conscious and unconscious responses in VibraMI program</vt:lpstr>
      <vt:lpstr>Measurement of conscious response</vt:lpstr>
      <vt:lpstr>Conscious responses after pair processing</vt:lpstr>
      <vt:lpstr>Unconscious human responses by vibraimage analysis</vt:lpstr>
      <vt:lpstr> Changes in the information and energy components of PPS during testing </vt:lpstr>
      <vt:lpstr>Correlation matrix of the unconscious component. Opposition questionnaire</vt:lpstr>
      <vt:lpstr>PowerPoint Presentation</vt:lpstr>
      <vt:lpstr>PowerPoint Presentation</vt:lpstr>
      <vt:lpstr>PowerPoint Presentation</vt:lpstr>
      <vt:lpstr>PowerPoint Presentation</vt:lpstr>
      <vt:lpstr>Thanks for the attention!</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vm</cp:lastModifiedBy>
  <cp:revision>541</cp:revision>
  <dcterms:created xsi:type="dcterms:W3CDTF">2007-11-14T08:50:08Z</dcterms:created>
  <dcterms:modified xsi:type="dcterms:W3CDTF">2019-06-20T12:47:34Z</dcterms:modified>
</cp:coreProperties>
</file>