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3.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4.xml" ContentType="application/vnd.openxmlformats-officedocument.themeOverrid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317" r:id="rId3"/>
    <p:sldId id="318" r:id="rId4"/>
    <p:sldId id="319" r:id="rId5"/>
    <p:sldId id="320" r:id="rId6"/>
    <p:sldId id="321" r:id="rId7"/>
    <p:sldId id="322" r:id="rId8"/>
    <p:sldId id="323" r:id="rId9"/>
    <p:sldId id="324" r:id="rId10"/>
    <p:sldId id="275" r:id="rId11"/>
    <p:sldId id="277" r:id="rId12"/>
    <p:sldId id="278" r:id="rId13"/>
    <p:sldId id="279" r:id="rId14"/>
    <p:sldId id="280" r:id="rId15"/>
    <p:sldId id="281" r:id="rId16"/>
    <p:sldId id="284" r:id="rId17"/>
    <p:sldId id="283" r:id="rId18"/>
    <p:sldId id="285" r:id="rId19"/>
    <p:sldId id="259" r:id="rId20"/>
    <p:sldId id="257" r:id="rId21"/>
    <p:sldId id="263" r:id="rId22"/>
    <p:sldId id="264" r:id="rId23"/>
    <p:sldId id="266" r:id="rId24"/>
    <p:sldId id="267" r:id="rId25"/>
    <p:sldId id="268" r:id="rId26"/>
    <p:sldId id="270" r:id="rId27"/>
    <p:sldId id="272" r:id="rId28"/>
    <p:sldId id="286" r:id="rId29"/>
    <p:sldId id="287" r:id="rId30"/>
    <p:sldId id="289" r:id="rId31"/>
    <p:sldId id="292" r:id="rId32"/>
    <p:sldId id="295" r:id="rId33"/>
    <p:sldId id="288" r:id="rId34"/>
    <p:sldId id="291" r:id="rId35"/>
    <p:sldId id="293" r:id="rId36"/>
    <p:sldId id="294" r:id="rId37"/>
    <p:sldId id="298" r:id="rId38"/>
    <p:sldId id="302" r:id="rId39"/>
    <p:sldId id="300" r:id="rId40"/>
    <p:sldId id="303" r:id="rId41"/>
    <p:sldId id="305" r:id="rId42"/>
    <p:sldId id="304" r:id="rId43"/>
    <p:sldId id="308" r:id="rId44"/>
    <p:sldId id="309" r:id="rId45"/>
    <p:sldId id="312" r:id="rId46"/>
    <p:sldId id="313" r:id="rId47"/>
    <p:sldId id="314" r:id="rId48"/>
    <p:sldId id="316" r:id="rId49"/>
    <p:sldId id="315" r:id="rId50"/>
    <p:sldId id="269" r:id="rId51"/>
    <p:sldId id="325" r:id="rId52"/>
    <p:sldId id="326" r:id="rId53"/>
    <p:sldId id="327" r:id="rId54"/>
    <p:sldId id="328" r:id="rId55"/>
    <p:sldId id="329" r:id="rId56"/>
  </p:sldIdLst>
  <p:sldSz cx="12192000" cy="6858000"/>
  <p:notesSz cx="6858000" cy="9144000"/>
  <p:custDataLst>
    <p:tags r:id="rId5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736" autoAdjust="0"/>
    <p:restoredTop sz="94660"/>
  </p:normalViewPr>
  <p:slideViewPr>
    <p:cSldViewPr snapToGrid="0">
      <p:cViewPr varScale="1">
        <p:scale>
          <a:sx n="54" d="100"/>
          <a:sy n="54" d="100"/>
        </p:scale>
        <p:origin x="230" y="34"/>
      </p:cViewPr>
      <p:guideLst/>
    </p:cSldViewPr>
  </p:slideViewPr>
  <p:notesTextViewPr>
    <p:cViewPr>
      <p:scale>
        <a:sx n="1" d="1"/>
        <a:sy n="1" d="1"/>
      </p:scale>
      <p:origin x="0" y="0"/>
    </p:cViewPr>
  </p:notesTextViewPr>
  <p:sorterViewPr>
    <p:cViewPr>
      <p:scale>
        <a:sx n="100" d="100"/>
        <a:sy n="100" d="100"/>
      </p:scale>
      <p:origin x="0" y="-6895"/>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1&#30740;&#31350;&#29983;&#20219;&#21153;\&#26434;&#27963;\&#24773;&#32490;&#20202;&#22120;\&#25104;&#25104;&#20013;&#23398;&#39044;&#27979;\&#25968;&#25454;\&#25104;&#25104;&#20013;&#23398;&#24773;&#32490;&#25968;&#25454;-&#21024;&#20943;&#29256;&#21152;&#22270;.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D:\&#24494;&#20449;&#25991;&#20214;\WeChat%20Files\maoruishu\FileStorage\File\2019-06\&#25104;&#25165;&#20013;&#23398;&#39640;&#20108;&#24179;&#34892;&#29677;&#31665;&#22411;&#22270;+&#38647;&#36798;&#22270;(1).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D:\&#24494;&#20449;&#25991;&#20214;\WeChat%20Files\maoruishu\FileStorage\File\2019-04\181&#31934;&#20998;&#26368;&#20540;&#22343;&#25968;-&#33891;&#33593;&#24515;.xlsx" TargetMode="External"/><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oleObject" Target="file:///D:\&#24494;&#20449;&#25991;&#20214;\WeChat%20Files\maoruishu\FileStorage\File\2019-04\181&#31934;&#20998;&#26368;&#20540;&#22343;&#25968;-&#33891;&#33593;&#24515;.xlsx"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E:\&#30740;&#31350;&#29983;\&#34203;&#20113;&#29645;&#22242;&#38431;\&#24072;&#38376;\&#25391;&#21160;&#24433;&#20687;&#24773;&#32490;&#27979;&#35780;&#20202;\&#25104;&#25165;&#20013;&#23398;\&#25945;&#24072;\&#33891;&#33593;&#24515;%20&#22270;&#34920;-&#33521;&#25991;&#29256;.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E:\&#30740;&#31350;&#29983;\&#34203;&#20113;&#29645;&#22242;&#38431;\&#24072;&#38376;\&#25391;&#21160;&#24433;&#20687;&#24773;&#32490;&#27979;&#35780;&#20202;\&#25104;&#25165;&#20013;&#23398;\&#25945;&#24072;\&#33891;&#33593;&#24515;%20&#22270;&#34920;-&#33521;&#25991;&#29256;.xlsx"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file:///F:\&#34203;&#32769;&#24072;&#25991;&#20214;\&#24773;&#32490;&#27979;&#35780;&#20202;&#36164;&#26009;\&#25104;&#25104;&#20013;&#23398;&#25104;&#25165;&#20013;&#23398;\&#33891;&#33593;&#24515;-&#26368;&#20540;&#21450;&#20154;&#25968;.xlsx"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oleObject" Target="file:///F:\&#34203;&#32769;&#24072;&#25991;&#20214;\&#24773;&#32490;&#27979;&#35780;&#20202;&#36164;&#26009;\&#25104;&#25104;&#20013;&#23398;&#25104;&#25165;&#20013;&#23398;\&#33891;&#33593;&#24515;-&#26368;&#20540;&#21450;&#20154;&#25968;&#33521;&#25991;.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oleObject" Target="file:///C:\Users\asus-ad\Desktop\&#20154;&#21475;&#23398;&#20449;&#24687;&#34920;.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sus-ad\Desktop\&#20154;&#21475;&#23398;&#20449;&#24687;&#34920;.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file:///D:\1&#30740;&#31350;&#29983;&#20219;&#21153;\&#26434;&#27963;\&#24773;&#32490;&#20202;&#22120;\&#25104;&#25104;&#20013;&#23398;&#39044;&#27979;\&#25968;&#25454;\2019.3.24&#25104;&#25104;&#20013;&#23398;&#24773;&#32490;&#25968;&#25454;-&#21407;&#22987;-&#34917;&#20805;&#39057;&#29575;.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1" Type="http://schemas.openxmlformats.org/officeDocument/2006/relationships/oleObject" Target="file:///C:\Users\asus-ad\Desktop\1.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D:\&#24494;&#20449;&#25991;&#20214;\WeChat%20Files\maoruishu\FileStorage\File\2019-04\181&#31934;&#20998;&#26368;&#20540;&#22343;&#25968;-&#33891;&#33593;&#24515;.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E:\&#30740;&#31350;&#29983;\&#34203;&#20113;&#29645;&#22242;&#38431;\&#24072;&#38376;\&#25391;&#21160;&#24433;&#20687;&#24773;&#32490;&#27979;&#35780;&#20202;\&#25104;&#25165;&#20013;&#23398;\&#25945;&#24072;\&#33891;&#33593;&#24515;%20&#22270;&#34920;-&#33521;&#25991;&#29256;.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D:\1&#30740;&#31350;&#29983;&#20219;&#21153;\&#26434;&#27963;\&#24773;&#32490;&#20202;&#22120;\&#25104;&#25104;&#20013;&#23398;&#39044;&#27979;\3.26\&#25968;&#25454;\&#25104;&#25104;&#20013;&#23398;1601&#29677;&#21518;&#27979;+scl90.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317667781929398"/>
          <c:y val="0.131238705816001"/>
          <c:w val="0.44538164777452399"/>
          <c:h val="0.77413262585221898"/>
        </c:manualLayout>
      </c:layout>
      <c:radarChart>
        <c:radarStyle val="marker"/>
        <c:varyColors val="0"/>
        <c:ser>
          <c:idx val="0"/>
          <c:order val="0"/>
          <c:tx>
            <c:strRef>
              <c:f>Mean</c:f>
              <c:strCache>
                <c:ptCount val="1"/>
                <c:pt idx="0">
                  <c:v>Mean</c:v>
                </c:pt>
              </c:strCache>
            </c:strRef>
          </c:tx>
          <c:spPr>
            <a:ln w="38100"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2.7777777777778299E-3"/>
                  <c:y val="5.09259259259259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FB3-4358-B67C-7D98F26CFF26}"/>
                </c:ext>
              </c:extLst>
            </c:dLbl>
            <c:dLbl>
              <c:idx val="1"/>
              <c:layout>
                <c:manualLayout>
                  <c:x val="-9.7535176523987997E-3"/>
                  <c:y val="5.13612914373164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FB3-4358-B67C-7D98F26CFF26}"/>
                </c:ext>
              </c:extLst>
            </c:dLbl>
            <c:dLbl>
              <c:idx val="2"/>
              <c:layout>
                <c:manualLayout>
                  <c:x val="-5.5555555555556599E-3"/>
                  <c:y val="1.851851851851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FB3-4358-B67C-7D98F26CFF26}"/>
                </c:ext>
              </c:extLst>
            </c:dLbl>
            <c:dLbl>
              <c:idx val="3"/>
              <c:layout>
                <c:manualLayout>
                  <c:x val="-1.38888888888889E-2"/>
                  <c:y val="-2.31481481481480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FB3-4358-B67C-7D98F26CFF26}"/>
                </c:ext>
              </c:extLst>
            </c:dLbl>
            <c:dLbl>
              <c:idx val="4"/>
              <c:layout>
                <c:manualLayout>
                  <c:x val="5.5555555555555601E-3"/>
                  <c:y val="-7.40740740740741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FB3-4358-B67C-7D98F26CFF26}"/>
                </c:ext>
              </c:extLst>
            </c:dLbl>
            <c:dLbl>
              <c:idx val="5"/>
              <c:layout>
                <c:manualLayout>
                  <c:x val="8.3333333333333297E-3"/>
                  <c:y val="-9.25925925925926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FB3-4358-B67C-7D98F26CFF26}"/>
                </c:ext>
              </c:extLst>
            </c:dLbl>
            <c:dLbl>
              <c:idx val="6"/>
              <c:layout>
                <c:manualLayout>
                  <c:x val="2.7777777777777302E-3"/>
                  <c:y val="-2.31481481481480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FB3-4358-B67C-7D98F26CFF26}"/>
                </c:ext>
              </c:extLst>
            </c:dLbl>
            <c:dLbl>
              <c:idx val="7"/>
              <c:layout>
                <c:manualLayout>
                  <c:x val="2.2222222222222199E-2"/>
                  <c:y val="-4.6296296296296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FB3-4358-B67C-7D98F26CFF26}"/>
                </c:ext>
              </c:extLst>
            </c:dLbl>
            <c:dLbl>
              <c:idx val="8"/>
              <c:layout>
                <c:manualLayout>
                  <c:x val="6.4328143192627198E-3"/>
                  <c:y val="1.089921753511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FB3-4358-B67C-7D98F26CFF26}"/>
                </c:ext>
              </c:extLst>
            </c:dLbl>
            <c:dLbl>
              <c:idx val="9"/>
              <c:layout>
                <c:manualLayout>
                  <c:x val="0"/>
                  <c:y val="3.2407407407407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FB3-4358-B67C-7D98F26CFF26}"/>
                </c:ext>
              </c:extLst>
            </c:dLbl>
            <c:spPr>
              <a:noFill/>
              <a:ln>
                <a:noFill/>
              </a:ln>
              <a:effectLst/>
            </c:spPr>
            <c:txPr>
              <a:bodyPr rot="0" spcFirstLastPara="1" vertOverflow="ellipsis" vert="horz" wrap="square" lIns="38100" tIns="19050" rIns="38100" bIns="19050" anchor="ctr" anchorCtr="1">
                <a:spAutoFit/>
              </a:bodyPr>
              <a:lstStyle/>
              <a:p>
                <a:pPr>
                  <a:defRPr lang="zh-CN" sz="18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Sheet1!$C$38:$L$38</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[try成成中学.xlsx]Sheet1!$A$2:$J$2</c:f>
              <c:numCache>
                <c:formatCode>General</c:formatCode>
                <c:ptCount val="10"/>
                <c:pt idx="0">
                  <c:v>38.347799999999999</c:v>
                </c:pt>
                <c:pt idx="1">
                  <c:v>24.965</c:v>
                </c:pt>
                <c:pt idx="2">
                  <c:v>30.7881</c:v>
                </c:pt>
                <c:pt idx="3">
                  <c:v>30.73</c:v>
                </c:pt>
                <c:pt idx="4">
                  <c:v>66.856899999999996</c:v>
                </c:pt>
                <c:pt idx="5">
                  <c:v>79.017799999999994</c:v>
                </c:pt>
                <c:pt idx="6">
                  <c:v>25.025300000000001</c:v>
                </c:pt>
                <c:pt idx="7">
                  <c:v>72.914199999999994</c:v>
                </c:pt>
                <c:pt idx="8">
                  <c:v>14.6492</c:v>
                </c:pt>
                <c:pt idx="9">
                  <c:v>21.851400000000002</c:v>
                </c:pt>
              </c:numCache>
            </c:numRef>
          </c:val>
          <c:extLst>
            <c:ext xmlns:c16="http://schemas.microsoft.com/office/drawing/2014/chart" uri="{C3380CC4-5D6E-409C-BE32-E72D297353CC}">
              <c16:uniqueId val="{0000000A-2FB3-4358-B67C-7D98F26CFF26}"/>
            </c:ext>
          </c:extLst>
        </c:ser>
        <c:ser>
          <c:idx val="1"/>
          <c:order val="1"/>
          <c:tx>
            <c:strRef>
              <c:f>bMax</c:f>
              <c:strCache>
                <c:ptCount val="1"/>
                <c:pt idx="0">
                  <c:v>bMax</c:v>
                </c:pt>
              </c:strCache>
            </c:strRef>
          </c:tx>
          <c:spPr>
            <a:ln w="38100" cap="rnd" cmpd="sng">
              <a:solidFill>
                <a:srgbClr val="C00000"/>
              </a:solidFill>
              <a:prstDash val="dash"/>
              <a:round/>
            </a:ln>
            <a:effectLst/>
          </c:spPr>
          <c:marker>
            <c:symbol val="circle"/>
            <c:size val="5"/>
            <c:spPr>
              <a:solidFill>
                <a:schemeClr val="accent2"/>
              </a:solidFill>
              <a:ln w="9525">
                <a:solidFill>
                  <a:schemeClr val="accent2"/>
                </a:solidFill>
              </a:ln>
              <a:effectLst/>
            </c:spPr>
          </c:marker>
          <c:cat>
            <c:strRef>
              <c:f>Sheet1!$C$38:$L$38</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[try成成中学.xlsx]Sheet1!$A$4:$J$4</c:f>
              <c:numCache>
                <c:formatCode>General</c:formatCode>
                <c:ptCount val="10"/>
                <c:pt idx="0">
                  <c:v>50</c:v>
                </c:pt>
                <c:pt idx="1">
                  <c:v>40</c:v>
                </c:pt>
                <c:pt idx="2">
                  <c:v>40</c:v>
                </c:pt>
                <c:pt idx="3">
                  <c:v>50</c:v>
                </c:pt>
                <c:pt idx="4">
                  <c:v>100</c:v>
                </c:pt>
                <c:pt idx="5">
                  <c:v>100</c:v>
                </c:pt>
                <c:pt idx="6">
                  <c:v>50</c:v>
                </c:pt>
                <c:pt idx="7">
                  <c:v>100</c:v>
                </c:pt>
                <c:pt idx="8">
                  <c:v>25</c:v>
                </c:pt>
                <c:pt idx="9">
                  <c:v>50</c:v>
                </c:pt>
              </c:numCache>
            </c:numRef>
          </c:val>
          <c:extLst>
            <c:ext xmlns:c16="http://schemas.microsoft.com/office/drawing/2014/chart" uri="{C3380CC4-5D6E-409C-BE32-E72D297353CC}">
              <c16:uniqueId val="{0000000B-2FB3-4358-B67C-7D98F26CFF26}"/>
            </c:ext>
          </c:extLst>
        </c:ser>
        <c:ser>
          <c:idx val="2"/>
          <c:order val="2"/>
          <c:tx>
            <c:strRef>
              <c:f>bMin</c:f>
              <c:strCache>
                <c:ptCount val="1"/>
                <c:pt idx="0">
                  <c:v>bMin</c:v>
                </c:pt>
              </c:strCache>
            </c:strRef>
          </c:tx>
          <c:spPr>
            <a:ln w="38100" cap="rnd">
              <a:solidFill>
                <a:srgbClr val="00B050"/>
              </a:solidFill>
              <a:prstDash val="sysDash"/>
              <a:round/>
            </a:ln>
            <a:effectLst/>
          </c:spPr>
          <c:marker>
            <c:symbol val="circle"/>
            <c:size val="5"/>
            <c:spPr>
              <a:solidFill>
                <a:schemeClr val="accent3"/>
              </a:solidFill>
              <a:ln w="9525">
                <a:solidFill>
                  <a:schemeClr val="accent3"/>
                </a:solidFill>
              </a:ln>
              <a:effectLst/>
            </c:spPr>
          </c:marker>
          <c:cat>
            <c:strRef>
              <c:f>Sheet1!$C$38:$L$38</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[try成成中学.xlsx]Sheet1!$A$3:$J$3</c:f>
              <c:numCache>
                <c:formatCode>General</c:formatCode>
                <c:ptCount val="10"/>
                <c:pt idx="0">
                  <c:v>20</c:v>
                </c:pt>
                <c:pt idx="1">
                  <c:v>20</c:v>
                </c:pt>
                <c:pt idx="2">
                  <c:v>15</c:v>
                </c:pt>
                <c:pt idx="3">
                  <c:v>20</c:v>
                </c:pt>
                <c:pt idx="4">
                  <c:v>50</c:v>
                </c:pt>
                <c:pt idx="5">
                  <c:v>40</c:v>
                </c:pt>
                <c:pt idx="6">
                  <c:v>10</c:v>
                </c:pt>
                <c:pt idx="7">
                  <c:v>50</c:v>
                </c:pt>
                <c:pt idx="8">
                  <c:v>10</c:v>
                </c:pt>
                <c:pt idx="9">
                  <c:v>10</c:v>
                </c:pt>
              </c:numCache>
            </c:numRef>
          </c:val>
          <c:extLst>
            <c:ext xmlns:c16="http://schemas.microsoft.com/office/drawing/2014/chart" uri="{C3380CC4-5D6E-409C-BE32-E72D297353CC}">
              <c16:uniqueId val="{0000000C-2FB3-4358-B67C-7D98F26CFF26}"/>
            </c:ext>
          </c:extLst>
        </c:ser>
        <c:dLbls>
          <c:showLegendKey val="0"/>
          <c:showVal val="0"/>
          <c:showCatName val="0"/>
          <c:showSerName val="0"/>
          <c:showPercent val="0"/>
          <c:showBubbleSize val="0"/>
        </c:dLbls>
        <c:axId val="725844360"/>
        <c:axId val="725845344"/>
      </c:radarChart>
      <c:catAx>
        <c:axId val="7258443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lang="zh-CN" sz="2400" b="0" i="0" u="none" strike="noStrike" kern="1200" baseline="0">
                <a:solidFill>
                  <a:schemeClr val="tx1">
                    <a:lumMod val="65000"/>
                    <a:lumOff val="35000"/>
                  </a:schemeClr>
                </a:solidFill>
                <a:effectLst/>
                <a:latin typeface="Times New Roman" panose="02020603050405020304" pitchFamily="18" charset="0"/>
                <a:ea typeface="+mn-ea"/>
                <a:cs typeface="Times New Roman" panose="02020603050405020304" pitchFamily="18" charset="0"/>
              </a:defRPr>
            </a:pPr>
            <a:endParaRPr lang="zh-CN"/>
          </a:p>
        </c:txPr>
        <c:crossAx val="725845344"/>
        <c:crosses val="autoZero"/>
        <c:auto val="1"/>
        <c:lblAlgn val="ctr"/>
        <c:lblOffset val="100"/>
        <c:noMultiLvlLbl val="0"/>
      </c:catAx>
      <c:valAx>
        <c:axId val="725845344"/>
        <c:scaling>
          <c:orientation val="minMax"/>
        </c:scaling>
        <c:delete val="1"/>
        <c:axPos val="l"/>
        <c:majorGridlines>
          <c:spPr>
            <a:ln w="9525" cap="flat" cmpd="sng" algn="ctr">
              <a:solidFill>
                <a:schemeClr val="tx1">
                  <a:lumMod val="15000"/>
                  <a:lumOff val="85000"/>
                </a:schemeClr>
              </a:solidFill>
              <a:prstDash val="sysDash"/>
              <a:round/>
              <a:headEnd type="oval" w="sm" len="sm"/>
            </a:ln>
            <a:effectLst/>
          </c:spPr>
        </c:majorGridlines>
        <c:numFmt formatCode="General" sourceLinked="1"/>
        <c:majorTickMark val="none"/>
        <c:minorTickMark val="none"/>
        <c:tickLblPos val="nextTo"/>
        <c:crossAx val="725844360"/>
        <c:crosses val="autoZero"/>
        <c:crossBetween val="between"/>
      </c:valAx>
      <c:spPr>
        <a:noFill/>
        <a:ln>
          <a:noFill/>
        </a:ln>
        <a:effectLst/>
      </c:spPr>
    </c:plotArea>
    <c:legend>
      <c:legendPos val="r"/>
      <c:layout>
        <c:manualLayout>
          <c:xMode val="edge"/>
          <c:yMode val="edge"/>
          <c:x val="0.77332949254716399"/>
          <c:y val="0.75633759586867899"/>
          <c:w val="0.22526884123591601"/>
          <c:h val="0.24229367372229499"/>
        </c:manualLayout>
      </c:layout>
      <c:overlay val="0"/>
      <c:spPr>
        <a:noFill/>
        <a:ln>
          <a:noFill/>
        </a:ln>
        <a:effectLst/>
      </c:spPr>
      <c:txPr>
        <a:bodyPr rot="0" spcFirstLastPara="1" vertOverflow="ellipsis" vert="horz" wrap="square" anchor="ctr" anchorCtr="1"/>
        <a:lstStyle/>
        <a:p>
          <a:pPr>
            <a:defRPr lang="zh-CN" sz="2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legend>
    <c:plotVisOnly val="1"/>
    <c:dispBlanksAs val="gap"/>
    <c:showDLblsOverMax val="0"/>
  </c:chart>
  <c:spPr>
    <a:noFill/>
    <a:ln w="9525" cap="flat" cmpd="sng" algn="ctr">
      <a:noFill/>
      <a:round/>
    </a:ln>
    <a:effectLst/>
  </c:spPr>
  <c:txPr>
    <a:bodyPr/>
    <a:lstStyle/>
    <a:p>
      <a:pPr>
        <a:defRPr lang="zh-CN"/>
      </a:pPr>
      <a:endParaRPr lang="zh-CN"/>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47320224484784"/>
          <c:y val="8.1610972358504841E-2"/>
          <c:w val="0.36635847231968288"/>
          <c:h val="0.75755855039319586"/>
        </c:manualLayout>
      </c:layout>
      <c:radarChart>
        <c:radarStyle val="marker"/>
        <c:varyColors val="0"/>
        <c:ser>
          <c:idx val="0"/>
          <c:order val="0"/>
          <c:tx>
            <c:strRef>
              <c:f>Sheet2!$B$1:$B$2</c:f>
              <c:strCache>
                <c:ptCount val="1"/>
                <c:pt idx="0">
                  <c:v>bMin</c:v>
                </c:pt>
              </c:strCache>
            </c:strRef>
          </c:tx>
          <c:spPr>
            <a:ln w="44450" cap="rnd" cmpd="sng">
              <a:solidFill>
                <a:srgbClr val="00B050"/>
              </a:solidFill>
              <a:prstDash val="dash"/>
              <a:round/>
            </a:ln>
            <a:effectLst/>
          </c:spPr>
          <c:marker>
            <c:symbol val="none"/>
          </c:marker>
          <c:cat>
            <c:strRef>
              <c:f>Sheet2!$A$3:$A$12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Sheet2!$B$3:$B$12</c:f>
              <c:numCache>
                <c:formatCode>General</c:formatCode>
                <c:ptCount val="10"/>
                <c:pt idx="0">
                  <c:v>20</c:v>
                </c:pt>
                <c:pt idx="1">
                  <c:v>20</c:v>
                </c:pt>
                <c:pt idx="2">
                  <c:v>15</c:v>
                </c:pt>
                <c:pt idx="3">
                  <c:v>20</c:v>
                </c:pt>
                <c:pt idx="4">
                  <c:v>50</c:v>
                </c:pt>
                <c:pt idx="5">
                  <c:v>40</c:v>
                </c:pt>
                <c:pt idx="6">
                  <c:v>10</c:v>
                </c:pt>
                <c:pt idx="7">
                  <c:v>50</c:v>
                </c:pt>
                <c:pt idx="8">
                  <c:v>10</c:v>
                </c:pt>
                <c:pt idx="9">
                  <c:v>10</c:v>
                </c:pt>
              </c:numCache>
            </c:numRef>
          </c:val>
          <c:extLst>
            <c:ext xmlns:c16="http://schemas.microsoft.com/office/drawing/2014/chart" uri="{C3380CC4-5D6E-409C-BE32-E72D297353CC}">
              <c16:uniqueId val="{00000000-66B1-4153-9CB5-F8482C4830F0}"/>
            </c:ext>
          </c:extLst>
        </c:ser>
        <c:ser>
          <c:idx val="1"/>
          <c:order val="1"/>
          <c:tx>
            <c:strRef>
              <c:f>Sheet2!$C$1:$C$2</c:f>
              <c:strCache>
                <c:ptCount val="1"/>
                <c:pt idx="0">
                  <c:v>bMax</c:v>
                </c:pt>
              </c:strCache>
            </c:strRef>
          </c:tx>
          <c:spPr>
            <a:ln w="44450" cap="flat" cmpd="sng">
              <a:solidFill>
                <a:srgbClr val="FF0000"/>
              </a:solidFill>
              <a:prstDash val="sysDot"/>
              <a:round/>
              <a:headEnd type="none"/>
            </a:ln>
            <a:effectLst/>
          </c:spPr>
          <c:marker>
            <c:symbol val="circle"/>
            <c:size val="5"/>
            <c:spPr>
              <a:noFill/>
              <a:ln w="9525" cap="rnd">
                <a:noFill/>
                <a:headEnd type="oval" w="lg" len="lg"/>
              </a:ln>
              <a:effectLst/>
            </c:spPr>
          </c:marker>
          <c:cat>
            <c:strRef>
              <c:f>Sheet2!$A$3:$A$12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Sheet2!$C$3:$C$12</c:f>
              <c:numCache>
                <c:formatCode>General</c:formatCode>
                <c:ptCount val="10"/>
                <c:pt idx="0">
                  <c:v>50</c:v>
                </c:pt>
                <c:pt idx="1">
                  <c:v>40</c:v>
                </c:pt>
                <c:pt idx="2">
                  <c:v>40</c:v>
                </c:pt>
                <c:pt idx="3">
                  <c:v>50</c:v>
                </c:pt>
                <c:pt idx="4">
                  <c:v>100</c:v>
                </c:pt>
                <c:pt idx="5">
                  <c:v>100</c:v>
                </c:pt>
                <c:pt idx="6">
                  <c:v>50</c:v>
                </c:pt>
                <c:pt idx="7">
                  <c:v>100</c:v>
                </c:pt>
                <c:pt idx="8">
                  <c:v>25</c:v>
                </c:pt>
                <c:pt idx="9">
                  <c:v>50</c:v>
                </c:pt>
              </c:numCache>
            </c:numRef>
          </c:val>
          <c:extLst>
            <c:ext xmlns:c16="http://schemas.microsoft.com/office/drawing/2014/chart" uri="{C3380CC4-5D6E-409C-BE32-E72D297353CC}">
              <c16:uniqueId val="{00000001-66B1-4153-9CB5-F8482C4830F0}"/>
            </c:ext>
          </c:extLst>
        </c:ser>
        <c:ser>
          <c:idx val="2"/>
          <c:order val="2"/>
          <c:tx>
            <c:strRef>
              <c:f>Sheet2!$D$1:$D$2</c:f>
              <c:strCache>
                <c:ptCount val="1"/>
                <c:pt idx="0">
                  <c:v>Mean</c:v>
                </c:pt>
              </c:strCache>
            </c:strRef>
          </c:tx>
          <c:spPr>
            <a:ln w="44450" cap="rnd" cmpd="sng">
              <a:solidFill>
                <a:schemeClr val="accent1"/>
              </a:solidFill>
              <a:prstDash val="solid"/>
              <a:round/>
            </a:ln>
            <a:effectLst/>
          </c:spPr>
          <c:marker>
            <c:symbol val="none"/>
          </c:marker>
          <c:dLbls>
            <c:spPr>
              <a:noFill/>
              <a:ln>
                <a:noFill/>
              </a:ln>
              <a:effectLst/>
            </c:spPr>
            <c:txPr>
              <a:bodyPr rot="0" spcFirstLastPara="0" vertOverflow="ellipsis" vert="horz" wrap="square" lIns="38100" tIns="19050" rIns="38100" bIns="19050" anchor="ctr" anchorCtr="1"/>
              <a:lstStyle/>
              <a:p>
                <a:pPr>
                  <a:defRPr lang="zh-CN" sz="18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Sheet2!$D$3:$D$12</c:f>
              <c:numCache>
                <c:formatCode>General</c:formatCode>
                <c:ptCount val="10"/>
                <c:pt idx="0">
                  <c:v>42.04</c:v>
                </c:pt>
                <c:pt idx="1">
                  <c:v>22</c:v>
                </c:pt>
                <c:pt idx="2">
                  <c:v>35.51</c:v>
                </c:pt>
                <c:pt idx="3">
                  <c:v>32.46</c:v>
                </c:pt>
                <c:pt idx="4">
                  <c:v>63.54</c:v>
                </c:pt>
                <c:pt idx="5">
                  <c:v>81.260000000000005</c:v>
                </c:pt>
                <c:pt idx="6">
                  <c:v>28.51</c:v>
                </c:pt>
                <c:pt idx="7">
                  <c:v>72.28</c:v>
                </c:pt>
                <c:pt idx="8">
                  <c:v>13.21</c:v>
                </c:pt>
                <c:pt idx="9">
                  <c:v>17.93</c:v>
                </c:pt>
              </c:numCache>
            </c:numRef>
          </c:val>
          <c:extLst>
            <c:ext xmlns:c16="http://schemas.microsoft.com/office/drawing/2014/chart" uri="{C3380CC4-5D6E-409C-BE32-E72D297353CC}">
              <c16:uniqueId val="{00000002-66B1-4153-9CB5-F8482C4830F0}"/>
            </c:ext>
          </c:extLst>
        </c:ser>
        <c:dLbls>
          <c:showLegendKey val="0"/>
          <c:showVal val="0"/>
          <c:showCatName val="0"/>
          <c:showSerName val="0"/>
          <c:showPercent val="0"/>
          <c:showBubbleSize val="0"/>
        </c:dLbls>
        <c:axId val="270935600"/>
        <c:axId val="440550160"/>
      </c:radarChart>
      <c:catAx>
        <c:axId val="270935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440550160"/>
        <c:crosses val="autoZero"/>
        <c:auto val="1"/>
        <c:lblAlgn val="ctr"/>
        <c:lblOffset val="100"/>
        <c:noMultiLvlLbl val="0"/>
      </c:catAx>
      <c:valAx>
        <c:axId val="440550160"/>
        <c:scaling>
          <c:orientation val="minMax"/>
        </c:scaling>
        <c:delete val="1"/>
        <c:axPos val="l"/>
        <c:majorGridlines>
          <c:spPr>
            <a:ln w="9525" cap="flat" cmpd="sng" algn="ctr">
              <a:solidFill>
                <a:schemeClr val="tx1">
                  <a:lumMod val="15000"/>
                  <a:lumOff val="85000"/>
                </a:schemeClr>
              </a:solidFill>
              <a:round/>
              <a:tailEnd type="oval"/>
            </a:ln>
            <a:effectLst/>
          </c:spPr>
        </c:majorGridlines>
        <c:numFmt formatCode="General" sourceLinked="1"/>
        <c:majorTickMark val="none"/>
        <c:minorTickMark val="none"/>
        <c:tickLblPos val="nextTo"/>
        <c:crossAx val="270935600"/>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lang="zh-CN" sz="18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1"/>
        <c:txPr>
          <a:bodyPr rot="0" spcFirstLastPara="1" vertOverflow="ellipsis" vert="horz" wrap="square" anchor="ctr" anchorCtr="1"/>
          <a:lstStyle/>
          <a:p>
            <a:pPr>
              <a:defRPr lang="zh-CN" sz="18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2"/>
        <c:txPr>
          <a:bodyPr rot="0" spcFirstLastPara="1" vertOverflow="ellipsis" vert="horz" wrap="square" anchor="ctr" anchorCtr="1"/>
          <a:lstStyle/>
          <a:p>
            <a:pPr>
              <a:defRPr lang="zh-CN" sz="18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ayout>
        <c:manualLayout>
          <c:xMode val="edge"/>
          <c:yMode val="edge"/>
          <c:x val="0.78090036405005947"/>
          <c:y val="0.56567331587182479"/>
          <c:w val="0.154149365245211"/>
          <c:h val="0.37842317469481301"/>
        </c:manualLayout>
      </c:layout>
      <c:overlay val="0"/>
      <c:spPr>
        <a:noFill/>
        <a:ln>
          <a:noFill/>
        </a:ln>
        <a:effectLst/>
      </c:spPr>
      <c:txPr>
        <a:bodyPr rot="0" spcFirstLastPara="1" vertOverflow="ellipsis" vert="horz" wrap="square" anchor="ctr" anchorCtr="1"/>
        <a:lstStyle/>
        <a:p>
          <a:pPr>
            <a:defRPr lang="zh-CN" sz="18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
    <c:plotVisOnly val="1"/>
    <c:dispBlanksAs val="gap"/>
    <c:showDLblsOverMax val="0"/>
  </c:chart>
  <c:spPr>
    <a:noFill/>
    <a:ln w="9525" cap="flat" cmpd="sng" algn="ctr">
      <a:noFill/>
      <a:round/>
    </a:ln>
    <a:effectLst/>
  </c:spPr>
  <c:txPr>
    <a:bodyPr/>
    <a:lstStyle/>
    <a:p>
      <a:pPr>
        <a:defRPr lang="zh-CN">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501683475074903E-2"/>
          <c:y val="7.7566754418954498E-2"/>
          <c:w val="0.89777715552269199"/>
          <c:h val="0.56143286949981197"/>
        </c:manualLayout>
      </c:layout>
      <c:lineChart>
        <c:grouping val="standard"/>
        <c:varyColors val="0"/>
        <c:ser>
          <c:idx val="0"/>
          <c:order val="0"/>
          <c:tx>
            <c:strRef>
              <c:f>Sheet1!$C$2</c:f>
              <c:strCache>
                <c:ptCount val="1"/>
                <c:pt idx="0">
                  <c:v>bMin</c:v>
                </c:pt>
              </c:strCache>
            </c:strRef>
          </c:tx>
          <c:spPr>
            <a:ln w="38100" cap="rnd" cmpd="sng">
              <a:solidFill>
                <a:srgbClr val="00B050"/>
              </a:solidFill>
              <a:prstDash val="sysDash"/>
              <a:round/>
            </a:ln>
            <a:effectLst/>
          </c:spPr>
          <c:marker>
            <c:symbol val="none"/>
          </c:marker>
          <c:dLbls>
            <c:dLbl>
              <c:idx val="0"/>
              <c:layout>
                <c:manualLayout>
                  <c:x val="1.7331022530329299E-3"/>
                  <c:y val="7.69230769230769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E3A-40E9-8EEF-BF632118CBC6}"/>
                </c:ext>
              </c:extLst>
            </c:dLbl>
            <c:dLbl>
              <c:idx val="1"/>
              <c:layout>
                <c:manualLayout>
                  <c:x val="1.7331022530329299E-3"/>
                  <c:y val="8.0419580419580403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E3A-40E9-8EEF-BF632118CBC6}"/>
                </c:ext>
              </c:extLst>
            </c:dLbl>
            <c:dLbl>
              <c:idx val="2"/>
              <c:layout>
                <c:manualLayout>
                  <c:x val="0"/>
                  <c:y val="3.1468531468531499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E3A-40E9-8EEF-BF632118CBC6}"/>
                </c:ext>
              </c:extLst>
            </c:dLbl>
            <c:dLbl>
              <c:idx val="3"/>
              <c:layout>
                <c:manualLayout>
                  <c:x val="-8.6655112651646393E-3"/>
                  <c:y val="3.1468531468531499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E3A-40E9-8EEF-BF632118CBC6}"/>
                </c:ext>
              </c:extLst>
            </c:dLbl>
            <c:dLbl>
              <c:idx val="4"/>
              <c:layout>
                <c:manualLayout>
                  <c:x val="0"/>
                  <c:y val="2.4475524475524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E3A-40E9-8EEF-BF632118CBC6}"/>
                </c:ext>
              </c:extLst>
            </c:dLbl>
            <c:dLbl>
              <c:idx val="5"/>
              <c:layout>
                <c:manualLayout>
                  <c:x val="-5.1993067590987898E-3"/>
                  <c:y val="2.0979020979021001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E3A-40E9-8EEF-BF632118CBC6}"/>
                </c:ext>
              </c:extLst>
            </c:dLbl>
            <c:dLbl>
              <c:idx val="6"/>
              <c:layout>
                <c:manualLayout>
                  <c:x val="-5.52702984763098E-2"/>
                  <c:y val="-0.121984308630658"/>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E3A-40E9-8EEF-BF632118CBC6}"/>
                </c:ext>
              </c:extLst>
            </c:dLbl>
            <c:dLbl>
              <c:idx val="7"/>
              <c:layout>
                <c:manualLayout>
                  <c:x val="-5.3537061780865397E-2"/>
                  <c:y val="0.12148325329804099"/>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E3A-40E9-8EEF-BF632118CBC6}"/>
                </c:ext>
              </c:extLst>
            </c:dLbl>
            <c:dLbl>
              <c:idx val="8"/>
              <c:layout>
                <c:manualLayout>
                  <c:x val="1.7331022530329299E-3"/>
                  <c:y val="8.741258741258739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E3A-40E9-8EEF-BF632118CBC6}"/>
                </c:ext>
              </c:extLst>
            </c:dLbl>
            <c:dLbl>
              <c:idx val="9"/>
              <c:layout>
                <c:manualLayout>
                  <c:x val="1.7331022530329299E-3"/>
                  <c:y val="9.4405594405594401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E3A-40E9-8EEF-BF632118CBC6}"/>
                </c:ext>
              </c:extLst>
            </c:dLbl>
            <c:spPr>
              <a:noFill/>
              <a:ln>
                <a:noFill/>
              </a:ln>
              <a:effectLst/>
            </c:spPr>
            <c:txPr>
              <a:bodyPr rot="0" spcFirstLastPara="0" vertOverflow="ellipsis" vert="horz" wrap="square" lIns="38100" tIns="19050" rIns="38100" bIns="19050" anchor="ctr" anchorCtr="1"/>
              <a:lstStyle/>
              <a:p>
                <a:pPr>
                  <a:defRPr lang="zh-CN" sz="14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mn-ea"/>
                    <a:cs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Sheet1!$C$3:$C$12</c:f>
              <c:numCache>
                <c:formatCode>General</c:formatCode>
                <c:ptCount val="10"/>
                <c:pt idx="0">
                  <c:v>20</c:v>
                </c:pt>
                <c:pt idx="1">
                  <c:v>20</c:v>
                </c:pt>
                <c:pt idx="2">
                  <c:v>15</c:v>
                </c:pt>
                <c:pt idx="3">
                  <c:v>20</c:v>
                </c:pt>
                <c:pt idx="4">
                  <c:v>50</c:v>
                </c:pt>
                <c:pt idx="5">
                  <c:v>40</c:v>
                </c:pt>
                <c:pt idx="6">
                  <c:v>10</c:v>
                </c:pt>
                <c:pt idx="7">
                  <c:v>50</c:v>
                </c:pt>
                <c:pt idx="8">
                  <c:v>10</c:v>
                </c:pt>
                <c:pt idx="9">
                  <c:v>10</c:v>
                </c:pt>
              </c:numCache>
            </c:numRef>
          </c:val>
          <c:smooth val="0"/>
          <c:extLst>
            <c:ext xmlns:c16="http://schemas.microsoft.com/office/drawing/2014/chart" uri="{C3380CC4-5D6E-409C-BE32-E72D297353CC}">
              <c16:uniqueId val="{0000000A-7E3A-40E9-8EEF-BF632118CBC6}"/>
            </c:ext>
          </c:extLst>
        </c:ser>
        <c:ser>
          <c:idx val="1"/>
          <c:order val="1"/>
          <c:tx>
            <c:strRef>
              <c:f>Sheet1!$E$2</c:f>
              <c:strCache>
                <c:ptCount val="1"/>
                <c:pt idx="0">
                  <c:v>cMin</c:v>
                </c:pt>
              </c:strCache>
            </c:strRef>
          </c:tx>
          <c:spPr>
            <a:ln w="38100" cap="rnd" cmpd="sng">
              <a:solidFill>
                <a:schemeClr val="accent1"/>
              </a:solidFill>
              <a:prstDash val="solid"/>
              <a:round/>
            </a:ln>
            <a:effectLst/>
          </c:spPr>
          <c:marker>
            <c:symbol val="none"/>
          </c:marker>
          <c:dLbls>
            <c:dLbl>
              <c:idx val="0"/>
              <c:layout>
                <c:manualLayout>
                  <c:x val="5.1993067590987898E-3"/>
                  <c:y val="8.3916083916083906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E3A-40E9-8EEF-BF632118CBC6}"/>
                </c:ext>
              </c:extLst>
            </c:dLbl>
            <c:dLbl>
              <c:idx val="2"/>
              <c:layout>
                <c:manualLayout>
                  <c:x val="1.7331022530329299E-3"/>
                  <c:y val="9.0909090909090898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E3A-40E9-8EEF-BF632118CBC6}"/>
                </c:ext>
              </c:extLst>
            </c:dLbl>
            <c:dLbl>
              <c:idx val="3"/>
              <c:layout>
                <c:manualLayout>
                  <c:x val="1.2131715771230501E-2"/>
                  <c:y val="9.7902097902097904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E3A-40E9-8EEF-BF632118CBC6}"/>
                </c:ext>
              </c:extLst>
            </c:dLbl>
            <c:dLbl>
              <c:idx val="4"/>
              <c:layout>
                <c:manualLayout>
                  <c:x val="-5.0854727303889603E-2"/>
                  <c:y val="0.12161737885214501"/>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7E3A-40E9-8EEF-BF632118CBC6}"/>
                </c:ext>
              </c:extLst>
            </c:dLbl>
            <c:dLbl>
              <c:idx val="5"/>
              <c:layout>
                <c:manualLayout>
                  <c:x val="0"/>
                  <c:y val="2.0979020979021001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E3A-40E9-8EEF-BF632118CBC6}"/>
                </c:ext>
              </c:extLst>
            </c:dLbl>
            <c:dLbl>
              <c:idx val="6"/>
              <c:layout>
                <c:manualLayout>
                  <c:x val="-6.4086697991805594E-2"/>
                  <c:y val="3.53268293275214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E3A-40E9-8EEF-BF632118CBC6}"/>
                </c:ext>
              </c:extLst>
            </c:dLbl>
            <c:dLbl>
              <c:idx val="8"/>
              <c:layout>
                <c:manualLayout>
                  <c:x val="-3.6801614575886397E-2"/>
                  <c:y val="-9.52685077819398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E3A-40E9-8EEF-BF632118CBC6}"/>
                </c:ext>
              </c:extLst>
            </c:dLbl>
            <c:dLbl>
              <c:idx val="9"/>
              <c:layout>
                <c:manualLayout>
                  <c:x val="1.5597920277296401E-2"/>
                  <c:y val="7.69230769230769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E3A-40E9-8EEF-BF632118CBC6}"/>
                </c:ext>
              </c:extLst>
            </c:dLbl>
            <c:spPr>
              <a:noFill/>
              <a:ln>
                <a:noFill/>
              </a:ln>
              <a:effectLst/>
            </c:spPr>
            <c:txPr>
              <a:bodyPr rot="0" spcFirstLastPara="0" vertOverflow="ellipsis" vert="horz" wrap="square" lIns="38100" tIns="19050" rIns="38100" bIns="19050" anchor="ctr" anchorCtr="1"/>
              <a:lstStyle/>
              <a:p>
                <a:pPr>
                  <a:defRPr lang="zh-CN" sz="14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mn-ea"/>
                    <a:cs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Sheet1!$E$3:$E$12</c:f>
              <c:numCache>
                <c:formatCode>0.00_ </c:formatCode>
                <c:ptCount val="10"/>
                <c:pt idx="0">
                  <c:v>8.0548423204419901</c:v>
                </c:pt>
                <c:pt idx="1">
                  <c:v>24.6091891712707</c:v>
                </c:pt>
                <c:pt idx="2">
                  <c:v>12.321628895027599</c:v>
                </c:pt>
                <c:pt idx="3">
                  <c:v>18.468791933701699</c:v>
                </c:pt>
                <c:pt idx="4">
                  <c:v>49.674240552486197</c:v>
                </c:pt>
                <c:pt idx="5">
                  <c:v>52.685568066298302</c:v>
                </c:pt>
                <c:pt idx="6">
                  <c:v>5.5788026519337102</c:v>
                </c:pt>
                <c:pt idx="7">
                  <c:v>55.411695027624297</c:v>
                </c:pt>
                <c:pt idx="8">
                  <c:v>12.2237550828729</c:v>
                </c:pt>
                <c:pt idx="9">
                  <c:v>1.4567244198895</c:v>
                </c:pt>
              </c:numCache>
            </c:numRef>
          </c:val>
          <c:smooth val="0"/>
          <c:extLst>
            <c:ext xmlns:c16="http://schemas.microsoft.com/office/drawing/2014/chart" uri="{C3380CC4-5D6E-409C-BE32-E72D297353CC}">
              <c16:uniqueId val="{00000013-7E3A-40E9-8EEF-BF632118CBC6}"/>
            </c:ext>
          </c:extLst>
        </c:ser>
        <c:dLbls>
          <c:showLegendKey val="0"/>
          <c:showVal val="1"/>
          <c:showCatName val="0"/>
          <c:showSerName val="0"/>
          <c:showPercent val="0"/>
          <c:showBubbleSize val="0"/>
        </c:dLbls>
        <c:smooth val="0"/>
        <c:axId val="583894052"/>
        <c:axId val="674570818"/>
      </c:lineChart>
      <c:catAx>
        <c:axId val="58389405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crossAx val="674570818"/>
        <c:crosses val="autoZero"/>
        <c:auto val="1"/>
        <c:lblAlgn val="ctr"/>
        <c:lblOffset val="100"/>
        <c:noMultiLvlLbl val="0"/>
      </c:catAx>
      <c:valAx>
        <c:axId val="67457081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zh-CN" sz="12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crossAx val="583894052"/>
        <c:crosses val="autoZero"/>
        <c:crossBetween val="between"/>
      </c:valAx>
      <c:spPr>
        <a:noFill/>
        <a:ln>
          <a:noFill/>
        </a:ln>
        <a:effectLst/>
      </c:spPr>
    </c:plotArea>
    <c:legend>
      <c:legendPos val="b"/>
      <c:legendEntry>
        <c:idx val="0"/>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Entry>
      <c:legendEntry>
        <c:idx val="1"/>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Entry>
      <c:layout>
        <c:manualLayout>
          <c:xMode val="edge"/>
          <c:yMode val="edge"/>
          <c:x val="0.14967123200667787"/>
          <c:y val="0.87666900998641628"/>
          <c:w val="0.45180225832354176"/>
          <c:h val="0.11545598285045072"/>
        </c:manualLayout>
      </c:layout>
      <c:overlay val="0"/>
      <c:spPr>
        <a:noFill/>
        <a:ln>
          <a:noFill/>
        </a:ln>
        <a:effectLst/>
      </c:spPr>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
    <c:plotVisOnly val="1"/>
    <c:dispBlanksAs val="gap"/>
    <c:showDLblsOverMax val="0"/>
  </c:chart>
  <c:spPr>
    <a:solidFill>
      <a:schemeClr val="bg1"/>
    </a:solidFill>
    <a:ln w="9525" cap="flat" cmpd="sng" algn="ctr">
      <a:noFill/>
      <a:round/>
    </a:ln>
    <a:effectLst/>
  </c:spPr>
  <c:txPr>
    <a:bodyPr/>
    <a:lstStyle/>
    <a:p>
      <a:pPr>
        <a:defRPr lang="zh-CN"/>
      </a:pPr>
      <a:endParaRPr lang="zh-CN"/>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783517835178307E-2"/>
          <c:y val="5.2957892017566503E-2"/>
          <c:w val="0.90669126691266899"/>
          <c:h val="0.58513725860603305"/>
        </c:manualLayout>
      </c:layout>
      <c:lineChart>
        <c:grouping val="standard"/>
        <c:varyColors val="0"/>
        <c:ser>
          <c:idx val="0"/>
          <c:order val="0"/>
          <c:tx>
            <c:strRef>
              <c:f>Sheet1!$D$2</c:f>
              <c:strCache>
                <c:ptCount val="1"/>
                <c:pt idx="0">
                  <c:v>bMax</c:v>
                </c:pt>
              </c:strCache>
            </c:strRef>
          </c:tx>
          <c:spPr>
            <a:ln w="38100" cap="rnd" cmpd="sng">
              <a:solidFill>
                <a:srgbClr val="FF0000"/>
              </a:solidFill>
              <a:prstDash val="sysDot"/>
              <a:round/>
            </a:ln>
            <a:effectLst/>
          </c:spPr>
          <c:marker>
            <c:symbol val="none"/>
          </c:marker>
          <c:dLbls>
            <c:dLbl>
              <c:idx val="0"/>
              <c:layout>
                <c:manualLayout>
                  <c:x val="1.8450184501845001E-3"/>
                  <c:y val="3.4874709377421903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4C4-4CB0-B021-F42031492402}"/>
                </c:ext>
              </c:extLst>
            </c:dLbl>
            <c:dLbl>
              <c:idx val="1"/>
              <c:layout>
                <c:manualLayout>
                  <c:x val="-6.12962962962963E-2"/>
                  <c:y val="3.95465356906722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4C4-4CB0-B021-F42031492402}"/>
                </c:ext>
              </c:extLst>
            </c:dLbl>
            <c:dLbl>
              <c:idx val="2"/>
              <c:layout>
                <c:manualLayout>
                  <c:x val="-2.1572094264472999E-4"/>
                  <c:y val="0.104845783863171"/>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4C4-4CB0-B021-F42031492402}"/>
                </c:ext>
              </c:extLst>
            </c:dLbl>
            <c:dLbl>
              <c:idx val="8"/>
              <c:layout>
                <c:manualLayout>
                  <c:x val="-3.6900369003690001E-3"/>
                  <c:y val="9.2999225006458297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4C4-4CB0-B021-F42031492402}"/>
                </c:ext>
              </c:extLst>
            </c:dLbl>
            <c:spPr>
              <a:noFill/>
              <a:ln>
                <a:noFill/>
              </a:ln>
              <a:effectLst/>
            </c:spPr>
            <c:txPr>
              <a:bodyPr rot="0" spcFirstLastPara="0" vertOverflow="ellipsis" vert="horz" wrap="square" lIns="38100" tIns="19050" rIns="38100" bIns="19050" anchor="ctr" anchorCtr="1"/>
              <a:lstStyle/>
              <a:p>
                <a:pPr>
                  <a:defRPr lang="zh-CN" sz="1400" b="0" i="0" u="none" strike="noStrike" kern="1200" cap="none" spc="0" normalizeH="0" baseline="0">
                    <a:solidFill>
                      <a:schemeClr val="tx1"/>
                    </a:solidFill>
                    <a:uFill>
                      <a:solidFill>
                        <a:schemeClr val="tx1"/>
                      </a:solidFill>
                    </a:uFill>
                    <a:latin typeface="Times New Roman" panose="02020603050405020304" pitchFamily="18" charset="0"/>
                    <a:ea typeface="+mn-ea"/>
                    <a:cs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Sheet1!$D$3:$D$12</c:f>
              <c:numCache>
                <c:formatCode>General</c:formatCode>
                <c:ptCount val="10"/>
                <c:pt idx="0">
                  <c:v>50</c:v>
                </c:pt>
                <c:pt idx="1">
                  <c:v>40</c:v>
                </c:pt>
                <c:pt idx="2">
                  <c:v>40</c:v>
                </c:pt>
                <c:pt idx="3">
                  <c:v>50</c:v>
                </c:pt>
                <c:pt idx="4">
                  <c:v>100</c:v>
                </c:pt>
                <c:pt idx="5">
                  <c:v>100</c:v>
                </c:pt>
                <c:pt idx="6">
                  <c:v>50</c:v>
                </c:pt>
                <c:pt idx="7">
                  <c:v>100</c:v>
                </c:pt>
                <c:pt idx="8">
                  <c:v>25</c:v>
                </c:pt>
                <c:pt idx="9">
                  <c:v>50</c:v>
                </c:pt>
              </c:numCache>
            </c:numRef>
          </c:val>
          <c:smooth val="0"/>
          <c:extLst>
            <c:ext xmlns:c16="http://schemas.microsoft.com/office/drawing/2014/chart" uri="{C3380CC4-5D6E-409C-BE32-E72D297353CC}">
              <c16:uniqueId val="{00000004-74C4-4CB0-B021-F42031492402}"/>
            </c:ext>
          </c:extLst>
        </c:ser>
        <c:ser>
          <c:idx val="1"/>
          <c:order val="1"/>
          <c:tx>
            <c:strRef>
              <c:f>Sheet1!$F$2</c:f>
              <c:strCache>
                <c:ptCount val="1"/>
                <c:pt idx="0">
                  <c:v>cMax</c:v>
                </c:pt>
              </c:strCache>
            </c:strRef>
          </c:tx>
          <c:spPr>
            <a:ln w="38100" cap="rnd" cmpd="sng">
              <a:solidFill>
                <a:schemeClr val="accent1"/>
              </a:solidFill>
              <a:prstDash val="solid"/>
              <a:round/>
            </a:ln>
            <a:effectLst/>
          </c:spPr>
          <c:marker>
            <c:symbol val="none"/>
          </c:marker>
          <c:dLbls>
            <c:dLbl>
              <c:idx val="0"/>
              <c:layout>
                <c:manualLayout>
                  <c:x val="-7.7365964419129907E-2"/>
                  <c:y val="0.11705400562229799"/>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4C4-4CB0-B021-F42031492402}"/>
                </c:ext>
              </c:extLst>
            </c:dLbl>
            <c:dLbl>
              <c:idx val="1"/>
              <c:layout>
                <c:manualLayout>
                  <c:x val="-8.6520770174191394E-2"/>
                  <c:y val="-6.48640641158970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4C4-4CB0-B021-F42031492402}"/>
                </c:ext>
              </c:extLst>
            </c:dLbl>
            <c:dLbl>
              <c:idx val="3"/>
              <c:layout>
                <c:manualLayout>
                  <c:x val="1.8450184501845001E-3"/>
                  <c:y val="8.9124257297855794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4C4-4CB0-B021-F42031492402}"/>
                </c:ext>
              </c:extLst>
            </c:dLbl>
            <c:dLbl>
              <c:idx val="4"/>
              <c:layout>
                <c:manualLayout>
                  <c:x val="-0.158501782712306"/>
                  <c:y val="-3.71905286418690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4C4-4CB0-B021-F42031492402}"/>
                </c:ext>
              </c:extLst>
            </c:dLbl>
            <c:dLbl>
              <c:idx val="5"/>
              <c:layout>
                <c:manualLayout>
                  <c:x val="-0.127600247885681"/>
                  <c:y val="9.32143501146325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4C4-4CB0-B021-F42031492402}"/>
                </c:ext>
              </c:extLst>
            </c:dLbl>
            <c:dLbl>
              <c:idx val="6"/>
              <c:layout>
                <c:manualLayout>
                  <c:x val="0"/>
                  <c:y val="8.9124257297855794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4C4-4CB0-B021-F42031492402}"/>
                </c:ext>
              </c:extLst>
            </c:dLbl>
            <c:dLbl>
              <c:idx val="7"/>
              <c:layout>
                <c:manualLayout>
                  <c:x val="-7.7985382701548006E-2"/>
                  <c:y val="0.16467941507311601"/>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4C4-4CB0-B021-F42031492402}"/>
                </c:ext>
              </c:extLst>
            </c:dLbl>
            <c:dLbl>
              <c:idx val="8"/>
              <c:layout>
                <c:manualLayout>
                  <c:x val="-4.4605205599300098E-2"/>
                  <c:y val="-0.13280553671249101"/>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4C4-4CB0-B021-F42031492402}"/>
                </c:ext>
              </c:extLst>
            </c:dLbl>
            <c:dLbl>
              <c:idx val="9"/>
              <c:layout>
                <c:manualLayout>
                  <c:x val="0"/>
                  <c:y val="0.115024600932517"/>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74C4-4CB0-B021-F42031492402}"/>
                </c:ext>
              </c:extLst>
            </c:dLbl>
            <c:spPr>
              <a:noFill/>
              <a:ln>
                <a:noFill/>
              </a:ln>
              <a:effectLst/>
            </c:spPr>
            <c:txPr>
              <a:bodyPr rot="0" spcFirstLastPara="0" vertOverflow="ellipsis" vert="horz" wrap="square" lIns="38100" tIns="19050" rIns="38100" bIns="19050" anchor="ctr" anchorCtr="1"/>
              <a:lstStyle/>
              <a:p>
                <a:pPr>
                  <a:defRPr lang="zh-CN" sz="1400" b="0" i="0" u="none" strike="noStrike" kern="1200" cap="none" spc="0" normalizeH="0" baseline="0">
                    <a:solidFill>
                      <a:schemeClr val="tx1"/>
                    </a:solidFill>
                    <a:uFill>
                      <a:solidFill>
                        <a:schemeClr val="tx1"/>
                      </a:solidFill>
                    </a:uFill>
                    <a:latin typeface="Times New Roman" panose="02020603050405020304" pitchFamily="18" charset="0"/>
                    <a:ea typeface="+mn-ea"/>
                    <a:cs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Sheet1!$F$3:$F$12</c:f>
              <c:numCache>
                <c:formatCode>0.00_ </c:formatCode>
                <c:ptCount val="10"/>
                <c:pt idx="0">
                  <c:v>46.368167513812097</c:v>
                </c:pt>
                <c:pt idx="1">
                  <c:v>40.3062320441989</c:v>
                </c:pt>
                <c:pt idx="2">
                  <c:v>45.5589472375691</c:v>
                </c:pt>
                <c:pt idx="3">
                  <c:v>38.6763160220994</c:v>
                </c:pt>
                <c:pt idx="4">
                  <c:v>83.054581767955796</c:v>
                </c:pt>
                <c:pt idx="5">
                  <c:v>76.737137569060806</c:v>
                </c:pt>
                <c:pt idx="6">
                  <c:v>24.398864806629799</c:v>
                </c:pt>
                <c:pt idx="7">
                  <c:v>77.5572049723757</c:v>
                </c:pt>
                <c:pt idx="8">
                  <c:v>26.296660773480699</c:v>
                </c:pt>
                <c:pt idx="9">
                  <c:v>40.451368674033098</c:v>
                </c:pt>
              </c:numCache>
            </c:numRef>
          </c:val>
          <c:smooth val="0"/>
          <c:extLst>
            <c:ext xmlns:c16="http://schemas.microsoft.com/office/drawing/2014/chart" uri="{C3380CC4-5D6E-409C-BE32-E72D297353CC}">
              <c16:uniqueId val="{0000000E-74C4-4CB0-B021-F42031492402}"/>
            </c:ext>
          </c:extLst>
        </c:ser>
        <c:dLbls>
          <c:showLegendKey val="0"/>
          <c:showVal val="1"/>
          <c:showCatName val="0"/>
          <c:showSerName val="0"/>
          <c:showPercent val="0"/>
          <c:showBubbleSize val="0"/>
        </c:dLbls>
        <c:smooth val="0"/>
        <c:axId val="978841249"/>
        <c:axId val="510909909"/>
      </c:lineChart>
      <c:catAx>
        <c:axId val="978841249"/>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600" b="0" i="0" u="none" strike="noStrike" kern="1200" cap="none" spc="0" normalizeH="0" baseline="0">
                <a:solidFill>
                  <a:schemeClr val="tx1"/>
                </a:solidFill>
                <a:uFill>
                  <a:solidFill>
                    <a:schemeClr val="tx1"/>
                  </a:solidFill>
                </a:uFill>
                <a:latin typeface="Times New Roman" panose="02020603050405020304" pitchFamily="18" charset="0"/>
                <a:ea typeface="+mn-ea"/>
                <a:cs typeface="Times New Roman" panose="02020603050405020304" pitchFamily="18" charset="0"/>
              </a:defRPr>
            </a:pPr>
            <a:endParaRPr lang="zh-CN"/>
          </a:p>
        </c:txPr>
        <c:crossAx val="510909909"/>
        <c:crosses val="autoZero"/>
        <c:auto val="1"/>
        <c:lblAlgn val="ctr"/>
        <c:lblOffset val="100"/>
        <c:noMultiLvlLbl val="0"/>
      </c:catAx>
      <c:valAx>
        <c:axId val="51090990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zh-CN" sz="1200" b="0" i="0" u="none" strike="noStrike" kern="1200" cap="none" spc="0" normalizeH="0" baseline="0">
                <a:solidFill>
                  <a:schemeClr val="tx1"/>
                </a:solidFill>
                <a:uFill>
                  <a:solidFill>
                    <a:schemeClr val="tx1"/>
                  </a:solidFill>
                </a:uFill>
                <a:latin typeface="Times New Roman" panose="02020603050405020304" pitchFamily="18" charset="0"/>
                <a:ea typeface="+mn-ea"/>
                <a:cs typeface="Times New Roman" panose="02020603050405020304" pitchFamily="18" charset="0"/>
              </a:defRPr>
            </a:pPr>
            <a:endParaRPr lang="zh-CN"/>
          </a:p>
        </c:txPr>
        <c:crossAx val="978841249"/>
        <c:crosses val="autoZero"/>
        <c:crossBetween val="between"/>
      </c:valAx>
      <c:spPr>
        <a:noFill/>
        <a:ln>
          <a:noFill/>
        </a:ln>
        <a:effectLst/>
      </c:spPr>
    </c:plotArea>
    <c:legend>
      <c:legendPos val="b"/>
      <c:legendEntry>
        <c:idx val="0"/>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solidFill>
                </a:uFill>
                <a:latin typeface="Times New Roman" panose="02020603050405020304" pitchFamily="18" charset="0"/>
                <a:ea typeface="+mn-ea"/>
                <a:cs typeface="Times New Roman" panose="02020603050405020304" pitchFamily="18" charset="0"/>
              </a:defRPr>
            </a:pPr>
            <a:endParaRPr lang="zh-CN"/>
          </a:p>
        </c:txPr>
      </c:legendEntry>
      <c:legendEntry>
        <c:idx val="1"/>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solidFill>
                </a:uFill>
                <a:latin typeface="Times New Roman" panose="02020603050405020304" pitchFamily="18" charset="0"/>
                <a:ea typeface="+mn-ea"/>
                <a:cs typeface="Times New Roman" panose="02020603050405020304" pitchFamily="18" charset="0"/>
              </a:defRPr>
            </a:pPr>
            <a:endParaRPr lang="zh-CN"/>
          </a:p>
        </c:txPr>
      </c:legendEntry>
      <c:layout>
        <c:manualLayout>
          <c:xMode val="edge"/>
          <c:yMode val="edge"/>
          <c:x val="0.19729890350180784"/>
          <c:y val="0.90949270490394141"/>
          <c:w val="0.40905416256481669"/>
          <c:h val="8.8282890080009169E-2"/>
        </c:manualLayout>
      </c:layout>
      <c:overlay val="0"/>
      <c:spPr>
        <a:noFill/>
        <a:ln>
          <a:noFill/>
        </a:ln>
        <a:effectLst/>
      </c:spPr>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solidFill>
              </a:uFill>
              <a:latin typeface="Times New Roman" panose="02020603050405020304" pitchFamily="18" charset="0"/>
              <a:ea typeface="+mn-ea"/>
              <a:cs typeface="Times New Roman" panose="02020603050405020304" pitchFamily="18" charset="0"/>
            </a:defRPr>
          </a:pPr>
          <a:endParaRPr lang="zh-CN"/>
        </a:p>
      </c:txPr>
    </c:legend>
    <c:plotVisOnly val="1"/>
    <c:dispBlanksAs val="gap"/>
    <c:showDLblsOverMax val="0"/>
  </c:chart>
  <c:spPr>
    <a:solidFill>
      <a:schemeClr val="bg1"/>
    </a:solidFill>
    <a:ln w="9525" cap="flat" cmpd="sng" algn="ctr">
      <a:noFill/>
      <a:round/>
    </a:ln>
    <a:effectLst/>
  </c:spPr>
  <c:txPr>
    <a:bodyPr/>
    <a:lstStyle/>
    <a:p>
      <a:pPr>
        <a:defRPr lang="zh-CN" sz="1200" u="none" strike="noStrike" kern="1200" cap="none" spc="0" normalizeH="0">
          <a:solidFill>
            <a:schemeClr val="tx1"/>
          </a:solidFill>
          <a:uFill>
            <a:solidFill>
              <a:schemeClr val="tx1"/>
            </a:solidFill>
          </a:uFill>
        </a:defRPr>
      </a:pPr>
      <a:endParaRPr lang="zh-CN"/>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3157703821224296E-2"/>
          <c:y val="2.3838314043876301E-2"/>
          <c:w val="0.91256141842204574"/>
          <c:h val="0.67669718431508041"/>
        </c:manualLayout>
      </c:layout>
      <c:lineChart>
        <c:grouping val="standard"/>
        <c:varyColors val="0"/>
        <c:ser>
          <c:idx val="0"/>
          <c:order val="0"/>
          <c:tx>
            <c:strRef>
              <c:f>'[董茹心 图表-英文版.xlsx]Sheet1'!$B$1</c:f>
              <c:strCache>
                <c:ptCount val="1"/>
                <c:pt idx="0">
                  <c:v>bMin</c:v>
                </c:pt>
              </c:strCache>
            </c:strRef>
          </c:tx>
          <c:spPr>
            <a:ln w="38100" cap="rnd" cmpd="sng">
              <a:solidFill>
                <a:srgbClr val="9BBB59"/>
              </a:solidFill>
              <a:prstDash val="dash"/>
              <a:round/>
            </a:ln>
            <a:effectLst/>
          </c:spPr>
          <c:marker>
            <c:symbol val="circle"/>
            <c:size val="7"/>
            <c:spPr>
              <a:noFill/>
              <a:ln w="9525">
                <a:noFill/>
              </a:ln>
              <a:effectLst/>
            </c:spPr>
          </c:marker>
          <c:dLbls>
            <c:dLbl>
              <c:idx val="0"/>
              <c:layout>
                <c:manualLayout>
                  <c:x val="-1.6130959493368398E-2"/>
                  <c:y val="8.05664062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FCD-4713-A892-0D525E291D93}"/>
                </c:ext>
              </c:extLst>
            </c:dLbl>
            <c:dLbl>
              <c:idx val="1"/>
              <c:layout>
                <c:manualLayout>
                  <c:x val="-1.7923288325964899E-3"/>
                  <c:y val="0.106201171875"/>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CD-4713-A892-0D525E291D93}"/>
                </c:ext>
              </c:extLst>
            </c:dLbl>
            <c:dLbl>
              <c:idx val="2"/>
              <c:layout>
                <c:manualLayout>
                  <c:x val="1.7923288325964899E-3"/>
                  <c:y val="4.3945312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CD-4713-A892-0D525E291D93}"/>
                </c:ext>
              </c:extLst>
            </c:dLbl>
            <c:dLbl>
              <c:idx val="3"/>
              <c:layout>
                <c:manualLayout>
                  <c:x val="-1.2546301828175401E-2"/>
                  <c:y val="3.66210937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CD-4713-A892-0D525E291D93}"/>
                </c:ext>
              </c:extLst>
            </c:dLbl>
            <c:dLbl>
              <c:idx val="4"/>
              <c:layout>
                <c:manualLayout>
                  <c:x val="3.5846576651929699E-3"/>
                  <c:y val="0.135498046875"/>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FCD-4713-A892-0D525E291D93}"/>
                </c:ext>
              </c:extLst>
            </c:dLbl>
            <c:dLbl>
              <c:idx val="5"/>
              <c:layout>
                <c:manualLayout>
                  <c:x val="-5.3769864977894601E-3"/>
                  <c:y val="0.12451171875"/>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FCD-4713-A892-0D525E291D93}"/>
                </c:ext>
              </c:extLst>
            </c:dLbl>
            <c:dLbl>
              <c:idx val="6"/>
              <c:layout>
                <c:manualLayout>
                  <c:x val="-1.7923288325964899E-3"/>
                  <c:y val="9.52148437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FCD-4713-A892-0D525E291D93}"/>
                </c:ext>
              </c:extLst>
            </c:dLbl>
            <c:dLbl>
              <c:idx val="7"/>
              <c:layout>
                <c:manualLayout>
                  <c:x val="1.7923288325964899E-3"/>
                  <c:y val="0.150146484375"/>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FCD-4713-A892-0D525E291D93}"/>
                </c:ext>
              </c:extLst>
            </c:dLbl>
            <c:dLbl>
              <c:idx val="8"/>
              <c:layout>
                <c:manualLayout>
                  <c:x val="-7.1693153303859503E-3"/>
                  <c:y val="9.887695312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FCD-4713-A892-0D525E291D93}"/>
                </c:ext>
              </c:extLst>
            </c:dLbl>
            <c:dLbl>
              <c:idx val="9"/>
              <c:layout>
                <c:manualLayout>
                  <c:x val="0"/>
                  <c:y val="9.52148437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FCD-4713-A892-0D525E291D93}"/>
                </c:ext>
              </c:extLst>
            </c:dLbl>
            <c:spPr>
              <a:noFill/>
              <a:ln>
                <a:noFill/>
              </a:ln>
              <a:effectLst/>
            </c:spPr>
            <c:txPr>
              <a:bodyPr rot="0" spcFirstLastPara="0" vertOverflow="ellipsis" vert="horz" wrap="square" lIns="38100" tIns="19050" rIns="38100" bIns="19050" anchor="ctr" anchorCtr="1"/>
              <a:lstStyle/>
              <a:p>
                <a:pPr>
                  <a:defRPr lang="zh-CN" sz="16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38100" cap="flat" cmpd="sng" algn="ctr">
                      <a:solidFill>
                        <a:schemeClr val="tx1">
                          <a:lumMod val="35000"/>
                          <a:lumOff val="65000"/>
                        </a:schemeClr>
                      </a:solidFill>
                      <a:round/>
                    </a:ln>
                    <a:effectLst/>
                  </c:spPr>
                </c15:leaderLines>
              </c:ext>
            </c:extLst>
          </c:dLbls>
          <c:cat>
            <c:strRef>
              <c:f>'[董茹心 图表-英文版.xlsx]Sheet1'!$A$2:$A$11</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'[董茹心 图表-英文版.xlsx]Sheet1'!$B$2:$B$11</c:f>
              <c:numCache>
                <c:formatCode>General</c:formatCode>
                <c:ptCount val="10"/>
                <c:pt idx="0">
                  <c:v>20</c:v>
                </c:pt>
                <c:pt idx="1">
                  <c:v>20</c:v>
                </c:pt>
                <c:pt idx="2">
                  <c:v>15</c:v>
                </c:pt>
                <c:pt idx="3">
                  <c:v>20</c:v>
                </c:pt>
                <c:pt idx="4">
                  <c:v>50</c:v>
                </c:pt>
                <c:pt idx="5">
                  <c:v>40</c:v>
                </c:pt>
                <c:pt idx="6">
                  <c:v>10</c:v>
                </c:pt>
                <c:pt idx="7">
                  <c:v>50</c:v>
                </c:pt>
                <c:pt idx="8">
                  <c:v>10</c:v>
                </c:pt>
                <c:pt idx="9">
                  <c:v>10</c:v>
                </c:pt>
              </c:numCache>
            </c:numRef>
          </c:val>
          <c:smooth val="0"/>
          <c:extLst>
            <c:ext xmlns:c16="http://schemas.microsoft.com/office/drawing/2014/chart" uri="{C3380CC4-5D6E-409C-BE32-E72D297353CC}">
              <c16:uniqueId val="{0000000A-9FCD-4713-A892-0D525E291D93}"/>
            </c:ext>
          </c:extLst>
        </c:ser>
        <c:ser>
          <c:idx val="1"/>
          <c:order val="1"/>
          <c:tx>
            <c:strRef>
              <c:f>'[董茹心 图表-英文版.xlsx]Sheet1'!$E$1</c:f>
              <c:strCache>
                <c:ptCount val="1"/>
                <c:pt idx="0">
                  <c:v>cMin</c:v>
                </c:pt>
              </c:strCache>
            </c:strRef>
          </c:tx>
          <c:spPr>
            <a:ln w="38100" cap="rnd">
              <a:solidFill>
                <a:srgbClr val="4F81BD"/>
              </a:solidFill>
              <a:round/>
            </a:ln>
            <a:effectLst/>
          </c:spPr>
          <c:marker>
            <c:symbol val="circle"/>
            <c:size val="7"/>
            <c:spPr>
              <a:noFill/>
              <a:ln w="9525">
                <a:noFill/>
              </a:ln>
              <a:effectLst/>
            </c:spPr>
          </c:marker>
          <c:dLbls>
            <c:dLbl>
              <c:idx val="0"/>
              <c:layout>
                <c:manualLayout>
                  <c:x val="0"/>
                  <c:y val="0.1025390625"/>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FCD-4713-A892-0D525E291D93}"/>
                </c:ext>
              </c:extLst>
            </c:dLbl>
            <c:dLbl>
              <c:idx val="1"/>
              <c:layout>
                <c:manualLayout>
                  <c:x val="-3.5846576651929699E-3"/>
                  <c:y val="4.028320312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FCD-4713-A892-0D525E291D93}"/>
                </c:ext>
              </c:extLst>
            </c:dLbl>
            <c:dLbl>
              <c:idx val="2"/>
              <c:layout>
                <c:manualLayout>
                  <c:x val="1.7923288325964899E-3"/>
                  <c:y val="8.422851562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FCD-4713-A892-0D525E291D93}"/>
                </c:ext>
              </c:extLst>
            </c:dLbl>
            <c:dLbl>
              <c:idx val="3"/>
              <c:layout>
                <c:manualLayout>
                  <c:x val="1.0753972995578899E-2"/>
                  <c:y val="0.1171875"/>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FCD-4713-A892-0D525E291D93}"/>
                </c:ext>
              </c:extLst>
            </c:dLbl>
            <c:dLbl>
              <c:idx val="4"/>
              <c:layout>
                <c:manualLayout>
                  <c:x val="-8.9616441629824291E-3"/>
                  <c:y val="1.4648437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FCD-4713-A892-0D525E291D93}"/>
                </c:ext>
              </c:extLst>
            </c:dLbl>
            <c:dLbl>
              <c:idx val="5"/>
              <c:layout>
                <c:manualLayout>
                  <c:x val="3.5846576651929699E-3"/>
                  <c:y val="2.563476562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FCD-4713-A892-0D525E291D93}"/>
                </c:ext>
              </c:extLst>
            </c:dLbl>
            <c:dLbl>
              <c:idx val="6"/>
              <c:layout>
                <c:manualLayout>
                  <c:x val="-1.7923288325964899E-3"/>
                  <c:y val="-1.831054687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FCD-4713-A892-0D525E291D93}"/>
                </c:ext>
              </c:extLst>
            </c:dLbl>
            <c:dLbl>
              <c:idx val="7"/>
              <c:layout>
                <c:manualLayout>
                  <c:x val="1.7923288325964899E-3"/>
                  <c:y val="2.929687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FCD-4713-A892-0D525E291D93}"/>
                </c:ext>
              </c:extLst>
            </c:dLbl>
            <c:dLbl>
              <c:idx val="8"/>
              <c:layout>
                <c:manualLayout>
                  <c:x val="2.33002748237543E-2"/>
                  <c:y val="3.66210937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FCD-4713-A892-0D525E291D93}"/>
                </c:ext>
              </c:extLst>
            </c:dLbl>
            <c:dLbl>
              <c:idx val="9"/>
              <c:layout>
                <c:manualLayout>
                  <c:x val="7.1693153303859503E-3"/>
                  <c:y val="9.155273437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FCD-4713-A892-0D525E291D93}"/>
                </c:ext>
              </c:extLst>
            </c:dLbl>
            <c:spPr>
              <a:noFill/>
              <a:ln>
                <a:noFill/>
              </a:ln>
              <a:effectLst/>
            </c:spPr>
            <c:txPr>
              <a:bodyPr rot="0" spcFirstLastPara="0" vertOverflow="ellipsis" vert="horz" wrap="square" lIns="38100" tIns="19050" rIns="38100" bIns="19050" anchor="ctr" anchorCtr="1"/>
              <a:lstStyle/>
              <a:p>
                <a:pPr>
                  <a:defRPr lang="zh-CN" sz="16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'[董茹心 图表-英文版.xlsx]Sheet1'!$A$2:$A$11</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'[董茹心 图表-英文版.xlsx]Sheet1'!$E$2:$E$11</c:f>
              <c:numCache>
                <c:formatCode>General</c:formatCode>
                <c:ptCount val="10"/>
                <c:pt idx="0">
                  <c:v>16.57</c:v>
                </c:pt>
                <c:pt idx="1">
                  <c:v>20.07</c:v>
                </c:pt>
                <c:pt idx="2">
                  <c:v>11.59</c:v>
                </c:pt>
                <c:pt idx="3">
                  <c:v>19.98</c:v>
                </c:pt>
                <c:pt idx="4">
                  <c:v>52.11</c:v>
                </c:pt>
                <c:pt idx="5">
                  <c:v>69.19</c:v>
                </c:pt>
                <c:pt idx="6">
                  <c:v>11.84</c:v>
                </c:pt>
                <c:pt idx="7">
                  <c:v>62.99</c:v>
                </c:pt>
                <c:pt idx="8">
                  <c:v>12.61</c:v>
                </c:pt>
                <c:pt idx="9">
                  <c:v>1.54</c:v>
                </c:pt>
              </c:numCache>
            </c:numRef>
          </c:val>
          <c:smooth val="0"/>
          <c:extLst>
            <c:ext xmlns:c16="http://schemas.microsoft.com/office/drawing/2014/chart" uri="{C3380CC4-5D6E-409C-BE32-E72D297353CC}">
              <c16:uniqueId val="{00000015-9FCD-4713-A892-0D525E291D93}"/>
            </c:ext>
          </c:extLst>
        </c:ser>
        <c:dLbls>
          <c:showLegendKey val="0"/>
          <c:showVal val="1"/>
          <c:showCatName val="0"/>
          <c:showSerName val="0"/>
          <c:showPercent val="0"/>
          <c:showBubbleSize val="0"/>
        </c:dLbls>
        <c:marker val="1"/>
        <c:smooth val="0"/>
        <c:axId val="621528926"/>
        <c:axId val="697189820"/>
      </c:lineChart>
      <c:catAx>
        <c:axId val="621528926"/>
        <c:scaling>
          <c:orientation val="minMax"/>
        </c:scaling>
        <c:delete val="0"/>
        <c:axPos val="b"/>
        <c:numFmt formatCode="General" sourceLinked="1"/>
        <c:majorTickMark val="none"/>
        <c:minorTickMark val="none"/>
        <c:tickLblPos val="nextTo"/>
        <c:spPr>
          <a:noFill/>
          <a:ln w="9525" cap="flat" cmpd="sng" algn="ctr">
            <a:solidFill>
              <a:schemeClr val="bg1">
                <a:lumMod val="95000"/>
              </a:schemeClr>
            </a:solidFill>
            <a:round/>
          </a:ln>
          <a:effectLst/>
        </c:spPr>
        <c:txPr>
          <a:bodyPr rot="-60000000" spcFirstLastPara="0" vertOverflow="ellipsis" vert="horz" wrap="square" anchor="ctr" anchorCtr="1" forceAA="0"/>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697189820"/>
        <c:crosses val="autoZero"/>
        <c:auto val="1"/>
        <c:lblAlgn val="ctr"/>
        <c:lblOffset val="100"/>
        <c:noMultiLvlLbl val="0"/>
      </c:catAx>
      <c:valAx>
        <c:axId val="697189820"/>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forceAA="0"/>
          <a:lstStyle/>
          <a:p>
            <a:pPr>
              <a:defRPr lang="zh-CN" sz="14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621528926"/>
        <c:crosses val="autoZero"/>
        <c:crossBetween val="between"/>
      </c:valAx>
      <c:spPr>
        <a:noFill/>
        <a:ln>
          <a:noFill/>
        </a:ln>
        <a:effectLst/>
      </c:spPr>
    </c:plotArea>
    <c:legend>
      <c:legendPos val="b"/>
      <c:legendEntry>
        <c:idx val="0"/>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1"/>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ayout>
        <c:manualLayout>
          <c:xMode val="edge"/>
          <c:yMode val="edge"/>
          <c:x val="0.21905354919053499"/>
          <c:y val="0.89324581102090195"/>
          <c:w val="0.348069738480697"/>
          <c:h val="0.101571946795647"/>
        </c:manualLayout>
      </c:layout>
      <c:overlay val="0"/>
      <c:spPr>
        <a:noFill/>
        <a:ln>
          <a:noFill/>
        </a:ln>
        <a:effectLst/>
      </c:spPr>
      <c:txPr>
        <a:bodyPr rot="0" spcFirstLastPara="0" vertOverflow="ellipsis" vert="horz" wrap="square" anchor="ctr" anchorCtr="1" forceAA="0"/>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
    <c:plotVisOnly val="1"/>
    <c:dispBlanksAs val="gap"/>
    <c:showDLblsOverMax val="0"/>
  </c:chart>
  <c:spPr>
    <a:solidFill>
      <a:schemeClr val="bg1"/>
    </a:solidFill>
    <a:ln w="9525" cap="flat" cmpd="sng" algn="ctr">
      <a:solidFill>
        <a:schemeClr val="bg1">
          <a:lumMod val="95000"/>
        </a:schemeClr>
      </a:solidFill>
      <a:round/>
    </a:ln>
    <a:effectLst/>
  </c:spPr>
  <c:txPr>
    <a:bodyPr/>
    <a:lstStyle/>
    <a:p>
      <a:pPr>
        <a:defRPr lang="zh-CN" sz="900">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18432665781399"/>
          <c:y val="3.7996545768566502E-2"/>
          <c:w val="0.84858601171511605"/>
          <c:h val="0.64531951640759899"/>
        </c:manualLayout>
      </c:layout>
      <c:lineChart>
        <c:grouping val="standard"/>
        <c:varyColors val="0"/>
        <c:ser>
          <c:idx val="0"/>
          <c:order val="0"/>
          <c:tx>
            <c:strRef>
              <c:f>'[董茹心 图表-英文版.xlsx]Sheet1'!$C$1</c:f>
              <c:strCache>
                <c:ptCount val="1"/>
                <c:pt idx="0">
                  <c:v>bMax</c:v>
                </c:pt>
              </c:strCache>
            </c:strRef>
          </c:tx>
          <c:spPr>
            <a:ln w="38100" cap="rnd" cmpd="sng">
              <a:solidFill>
                <a:srgbClr val="FF0000"/>
              </a:solidFill>
              <a:prstDash val="sysDot"/>
              <a:round/>
            </a:ln>
            <a:effectLst/>
          </c:spPr>
          <c:marker>
            <c:symbol val="circle"/>
            <c:size val="7"/>
            <c:spPr>
              <a:noFill/>
              <a:ln w="9525">
                <a:noFill/>
              </a:ln>
              <a:effectLst/>
            </c:spPr>
          </c:marker>
          <c:dLbls>
            <c:dLbl>
              <c:idx val="0"/>
              <c:layout>
                <c:manualLayout>
                  <c:x val="0"/>
                  <c:y val="0.120591286307054"/>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009-4E30-B636-D929A89D9E0A}"/>
                </c:ext>
              </c:extLst>
            </c:dLbl>
            <c:dLbl>
              <c:idx val="1"/>
              <c:layout>
                <c:manualLayout>
                  <c:x val="1.7273146015661001E-3"/>
                  <c:y val="5.0570539419087103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09-4E30-B636-D929A89D9E0A}"/>
                </c:ext>
              </c:extLst>
            </c:dLbl>
            <c:dLbl>
              <c:idx val="2"/>
              <c:layout>
                <c:manualLayout>
                  <c:x val="0"/>
                  <c:y val="0.120591286307054"/>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009-4E30-B636-D929A89D9E0A}"/>
                </c:ext>
              </c:extLst>
            </c:dLbl>
            <c:dLbl>
              <c:idx val="4"/>
              <c:layout>
                <c:manualLayout>
                  <c:x val="-5.8928964812849398E-3"/>
                  <c:y val="1.5337378797325401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009-4E30-B636-D929A89D9E0A}"/>
                </c:ext>
              </c:extLst>
            </c:dLbl>
            <c:dLbl>
              <c:idx val="5"/>
              <c:layout>
                <c:manualLayout>
                  <c:x val="2.10031442132457E-2"/>
                  <c:y val="2.34548226660647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009-4E30-B636-D929A89D9E0A}"/>
                </c:ext>
              </c:extLst>
            </c:dLbl>
            <c:dLbl>
              <c:idx val="7"/>
              <c:layout>
                <c:manualLayout>
                  <c:x val="3.4546292031322002E-3"/>
                  <c:y val="5.0570539419087103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009-4E30-B636-D929A89D9E0A}"/>
                </c:ext>
              </c:extLst>
            </c:dLbl>
            <c:dLbl>
              <c:idx val="8"/>
              <c:layout>
                <c:manualLayout>
                  <c:x val="0"/>
                  <c:y val="0.101141078838174"/>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009-4E30-B636-D929A89D9E0A}"/>
                </c:ext>
              </c:extLst>
            </c:dLbl>
            <c:dLbl>
              <c:idx val="9"/>
              <c:layout>
                <c:manualLayout>
                  <c:x val="-1.7273146015661001E-3"/>
                  <c:y val="5.8350622406638998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009-4E30-B636-D929A89D9E0A}"/>
                </c:ext>
              </c:extLst>
            </c:dLbl>
            <c:spPr>
              <a:noFill/>
              <a:ln>
                <a:noFill/>
              </a:ln>
              <a:effectLst/>
            </c:spPr>
            <c:txPr>
              <a:bodyPr rot="0" spcFirstLastPara="0" vertOverflow="ellipsis" vert="horz" wrap="square" lIns="38100" tIns="19050" rIns="38100" bIns="19050" anchor="ctr" anchorCtr="1"/>
              <a:lstStyle/>
              <a:p>
                <a:pPr>
                  <a:defRPr lang="zh-CN" sz="16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mn-ea"/>
                    <a:cs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'[董茹心 图表-英文版.xlsx]Sheet1'!$A$2:$A$11</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'[董茹心 图表-英文版.xlsx]Sheet1'!$C$2:$C$11</c:f>
              <c:numCache>
                <c:formatCode>General</c:formatCode>
                <c:ptCount val="10"/>
                <c:pt idx="0">
                  <c:v>50</c:v>
                </c:pt>
                <c:pt idx="1">
                  <c:v>40</c:v>
                </c:pt>
                <c:pt idx="2">
                  <c:v>40</c:v>
                </c:pt>
                <c:pt idx="3">
                  <c:v>50</c:v>
                </c:pt>
                <c:pt idx="4">
                  <c:v>100</c:v>
                </c:pt>
                <c:pt idx="5">
                  <c:v>100</c:v>
                </c:pt>
                <c:pt idx="6">
                  <c:v>50</c:v>
                </c:pt>
                <c:pt idx="7">
                  <c:v>100</c:v>
                </c:pt>
                <c:pt idx="8">
                  <c:v>25</c:v>
                </c:pt>
                <c:pt idx="9">
                  <c:v>50</c:v>
                </c:pt>
              </c:numCache>
            </c:numRef>
          </c:val>
          <c:smooth val="0"/>
          <c:extLst>
            <c:ext xmlns:c16="http://schemas.microsoft.com/office/drawing/2014/chart" uri="{C3380CC4-5D6E-409C-BE32-E72D297353CC}">
              <c16:uniqueId val="{00000008-9009-4E30-B636-D929A89D9E0A}"/>
            </c:ext>
          </c:extLst>
        </c:ser>
        <c:ser>
          <c:idx val="1"/>
          <c:order val="1"/>
          <c:tx>
            <c:strRef>
              <c:f>'[董茹心 图表-英文版.xlsx]Sheet1'!$F$1</c:f>
              <c:strCache>
                <c:ptCount val="1"/>
                <c:pt idx="0">
                  <c:v>cMax</c:v>
                </c:pt>
              </c:strCache>
            </c:strRef>
          </c:tx>
          <c:spPr>
            <a:ln w="38100" cap="rnd" cmpd="sng">
              <a:solidFill>
                <a:srgbClr val="4F81BD"/>
              </a:solidFill>
              <a:prstDash val="solid"/>
              <a:round/>
            </a:ln>
            <a:effectLst/>
          </c:spPr>
          <c:marker>
            <c:symbol val="circle"/>
            <c:size val="7"/>
            <c:spPr>
              <a:noFill/>
              <a:ln w="9525">
                <a:noFill/>
              </a:ln>
              <a:effectLst/>
            </c:spPr>
          </c:marker>
          <c:dLbls>
            <c:dLbl>
              <c:idx val="0"/>
              <c:layout>
                <c:manualLayout>
                  <c:x val="1.7273146015661101E-3"/>
                  <c:y val="3.8900414937759302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009-4E30-B636-D929A89D9E0A}"/>
                </c:ext>
              </c:extLst>
            </c:dLbl>
            <c:dLbl>
              <c:idx val="1"/>
              <c:layout>
                <c:manualLayout>
                  <c:x val="0"/>
                  <c:y val="0.116701244813278"/>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009-4E30-B636-D929A89D9E0A}"/>
                </c:ext>
              </c:extLst>
            </c:dLbl>
            <c:dLbl>
              <c:idx val="3"/>
              <c:layout>
                <c:manualLayout>
                  <c:x val="-1.7273146015661001E-3"/>
                  <c:y val="0.108921161825726"/>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009-4E30-B636-D929A89D9E0A}"/>
                </c:ext>
              </c:extLst>
            </c:dLbl>
            <c:dLbl>
              <c:idx val="4"/>
              <c:layout>
                <c:manualLayout>
                  <c:x val="3.4546292031322002E-3"/>
                  <c:y val="0.12448132780083"/>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009-4E30-B636-D929A89D9E0A}"/>
                </c:ext>
              </c:extLst>
            </c:dLbl>
            <c:dLbl>
              <c:idx val="5"/>
              <c:layout>
                <c:manualLayout>
                  <c:x val="-5.1819438046982998E-3"/>
                  <c:y val="0.12837136929460599"/>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009-4E30-B636-D929A89D9E0A}"/>
                </c:ext>
              </c:extLst>
            </c:dLbl>
            <c:dLbl>
              <c:idx val="6"/>
              <c:layout>
                <c:manualLayout>
                  <c:x val="-5.1819438046982998E-3"/>
                  <c:y val="0.108921161825726"/>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009-4E30-B636-D929A89D9E0A}"/>
                </c:ext>
              </c:extLst>
            </c:dLbl>
            <c:dLbl>
              <c:idx val="7"/>
              <c:layout>
                <c:manualLayout>
                  <c:x val="0"/>
                  <c:y val="0.16338174273858899"/>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009-4E30-B636-D929A89D9E0A}"/>
                </c:ext>
              </c:extLst>
            </c:dLbl>
            <c:dLbl>
              <c:idx val="8"/>
              <c:layout>
                <c:manualLayout>
                  <c:x val="1.31002159163978E-2"/>
                  <c:y val="-2.01249292312543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009-4E30-B636-D929A89D9E0A}"/>
                </c:ext>
              </c:extLst>
            </c:dLbl>
            <c:dLbl>
              <c:idx val="9"/>
              <c:layout>
                <c:manualLayout>
                  <c:x val="1.7273146015661001E-3"/>
                  <c:y val="0.116701244813278"/>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009-4E30-B636-D929A89D9E0A}"/>
                </c:ext>
              </c:extLst>
            </c:dLbl>
            <c:spPr>
              <a:noFill/>
              <a:ln>
                <a:noFill/>
              </a:ln>
              <a:effectLst/>
            </c:spPr>
            <c:txPr>
              <a:bodyPr rot="0" spcFirstLastPara="0" vertOverflow="ellipsis" vert="horz" wrap="square" lIns="38100" tIns="19050" rIns="38100" bIns="19050" anchor="ctr" anchorCtr="1"/>
              <a:lstStyle/>
              <a:p>
                <a:pPr>
                  <a:defRPr lang="zh-CN" sz="16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mn-ea"/>
                    <a:cs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'[董茹心 图表-英文版.xlsx]Sheet1'!$A$2:$A$11</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'[董茹心 图表-英文版.xlsx]Sheet1'!$F$2:$F$11</c:f>
              <c:numCache>
                <c:formatCode>General</c:formatCode>
                <c:ptCount val="10"/>
                <c:pt idx="0">
                  <c:v>50.84</c:v>
                </c:pt>
                <c:pt idx="1">
                  <c:v>30.81</c:v>
                </c:pt>
                <c:pt idx="2">
                  <c:v>45.9</c:v>
                </c:pt>
                <c:pt idx="3">
                  <c:v>37.51</c:v>
                </c:pt>
                <c:pt idx="4">
                  <c:v>78.760000000000005</c:v>
                </c:pt>
                <c:pt idx="5">
                  <c:v>84.37</c:v>
                </c:pt>
                <c:pt idx="6">
                  <c:v>31.94</c:v>
                </c:pt>
                <c:pt idx="7">
                  <c:v>80.17</c:v>
                </c:pt>
                <c:pt idx="8">
                  <c:v>26.38</c:v>
                </c:pt>
                <c:pt idx="9">
                  <c:v>35.35</c:v>
                </c:pt>
              </c:numCache>
            </c:numRef>
          </c:val>
          <c:smooth val="0"/>
          <c:extLst>
            <c:ext xmlns:c16="http://schemas.microsoft.com/office/drawing/2014/chart" uri="{C3380CC4-5D6E-409C-BE32-E72D297353CC}">
              <c16:uniqueId val="{00000012-9009-4E30-B636-D929A89D9E0A}"/>
            </c:ext>
          </c:extLst>
        </c:ser>
        <c:dLbls>
          <c:showLegendKey val="0"/>
          <c:showVal val="1"/>
          <c:showCatName val="0"/>
          <c:showSerName val="0"/>
          <c:showPercent val="0"/>
          <c:showBubbleSize val="0"/>
        </c:dLbls>
        <c:marker val="1"/>
        <c:smooth val="0"/>
        <c:axId val="541168973"/>
        <c:axId val="182457419"/>
      </c:lineChart>
      <c:catAx>
        <c:axId val="541168973"/>
        <c:scaling>
          <c:orientation val="minMax"/>
        </c:scaling>
        <c:delete val="0"/>
        <c:axPos val="b"/>
        <c:numFmt formatCode="General" sourceLinked="1"/>
        <c:majorTickMark val="none"/>
        <c:minorTickMark val="none"/>
        <c:tickLblPos val="nextTo"/>
        <c:spPr>
          <a:noFill/>
          <a:ln w="9525" cap="flat" cmpd="sng" algn="ctr">
            <a:solidFill>
              <a:schemeClr val="bg1">
                <a:lumMod val="95000"/>
              </a:schemeClr>
            </a:solidFill>
            <a:round/>
          </a:ln>
          <a:effectLst/>
        </c:spPr>
        <c:txPr>
          <a:bodyPr rot="-60000000" spcFirstLastPara="0" vertOverflow="ellipsis" vert="horz" wrap="square" anchor="ctr" anchorCtr="1" forceAA="0"/>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182457419"/>
        <c:crosses val="autoZero"/>
        <c:auto val="1"/>
        <c:lblAlgn val="ctr"/>
        <c:lblOffset val="100"/>
        <c:noMultiLvlLbl val="0"/>
      </c:catAx>
      <c:valAx>
        <c:axId val="182457419"/>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forceAA="0"/>
          <a:lstStyle/>
          <a:p>
            <a:pPr>
              <a:defRPr lang="zh-CN" sz="14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crossAx val="541168973"/>
        <c:crosses val="autoZero"/>
        <c:crossBetween val="between"/>
      </c:valAx>
      <c:spPr>
        <a:noFill/>
        <a:ln>
          <a:noFill/>
        </a:ln>
        <a:effectLst/>
      </c:spPr>
    </c:plotArea>
    <c:legend>
      <c:legendPos val="b"/>
      <c:legendEntry>
        <c:idx val="0"/>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微软雅黑" panose="020B0503020204020204" charset="-122"/>
                <a:cs typeface="Times New Roman" panose="02020603050405020304" pitchFamily="18" charset="0"/>
              </a:defRPr>
            </a:pPr>
            <a:endParaRPr lang="zh-CN"/>
          </a:p>
        </c:txPr>
      </c:legendEntry>
      <c:legendEntry>
        <c:idx val="1"/>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微软雅黑" panose="020B0503020204020204" charset="-122"/>
                <a:cs typeface="Times New Roman" panose="02020603050405020304" pitchFamily="18" charset="0"/>
              </a:defRPr>
            </a:pPr>
            <a:endParaRPr lang="zh-CN"/>
          </a:p>
        </c:txPr>
      </c:legendEntry>
      <c:layout>
        <c:manualLayout>
          <c:xMode val="edge"/>
          <c:yMode val="edge"/>
          <c:x val="0.201151907847372"/>
          <c:y val="0.93350604490500899"/>
          <c:w val="0.38502519798416102"/>
          <c:h val="5.9067357512953403E-2"/>
        </c:manualLayout>
      </c:layout>
      <c:overlay val="0"/>
      <c:spPr>
        <a:noFill/>
        <a:ln>
          <a:noFill/>
        </a:ln>
        <a:effectLst/>
      </c:spPr>
      <c:txPr>
        <a:bodyPr rot="0" spcFirstLastPara="0" vertOverflow="ellipsis" vert="horz" wrap="square" anchor="ctr" anchorCtr="1" forceAA="0"/>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微软雅黑" panose="020B0503020204020204" charset="-122"/>
              <a:cs typeface="Times New Roman" panose="02020603050405020304" pitchFamily="18" charset="0"/>
            </a:defRPr>
          </a:pPr>
          <a:endParaRPr lang="zh-CN"/>
        </a:p>
      </c:txPr>
    </c:legend>
    <c:plotVisOnly val="1"/>
    <c:dispBlanksAs val="gap"/>
    <c:showDLblsOverMax val="0"/>
  </c:chart>
  <c:spPr>
    <a:solidFill>
      <a:schemeClr val="bg1"/>
    </a:solidFill>
    <a:ln w="9525" cap="flat" cmpd="sng" algn="ctr">
      <a:solidFill>
        <a:schemeClr val="bg1">
          <a:lumMod val="95000"/>
        </a:schemeClr>
      </a:solidFill>
      <a:round/>
    </a:ln>
    <a:effectLst/>
  </c:spPr>
  <c:txPr>
    <a:bodyPr/>
    <a:lstStyle/>
    <a:p>
      <a:pPr>
        <a:defRPr lang="zh-CN"/>
      </a:pPr>
      <a:endParaRPr lang="zh-CN"/>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589703185196483E-2"/>
          <c:y val="2.4356782692390579E-2"/>
          <c:w val="0.90727777777777796"/>
          <c:h val="0.62300925925925899"/>
        </c:manualLayout>
      </c:layout>
      <c:lineChart>
        <c:grouping val="standard"/>
        <c:varyColors val="0"/>
        <c:ser>
          <c:idx val="0"/>
          <c:order val="0"/>
          <c:tx>
            <c:strRef>
              <c:f>Sheet1!$B$1:$B$2</c:f>
              <c:strCache>
                <c:ptCount val="1"/>
                <c:pt idx="0">
                  <c:v>bMin</c:v>
                </c:pt>
              </c:strCache>
            </c:strRef>
          </c:tx>
          <c:spPr>
            <a:ln w="38100" cap="rnd" cmpd="sng">
              <a:solidFill>
                <a:srgbClr val="00B050"/>
              </a:solidFill>
              <a:prstDash val="sysDash"/>
              <a:round/>
            </a:ln>
            <a:effectLst/>
          </c:spPr>
          <c:marker>
            <c:symbol val="none"/>
          </c:marker>
          <c:dLbls>
            <c:dLbl>
              <c:idx val="0"/>
              <c:layout>
                <c:manualLayout>
                  <c:x val="-3.1204493447056399E-3"/>
                  <c:y val="3.1612223393045299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334-45B6-8B7E-F9E9C8CE8C4C}"/>
                </c:ext>
              </c:extLst>
            </c:dLbl>
            <c:dLbl>
              <c:idx val="1"/>
              <c:layout>
                <c:manualLayout>
                  <c:x val="1.5602246723528199E-3"/>
                  <c:y val="3.1612223393045299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334-45B6-8B7E-F9E9C8CE8C4C}"/>
                </c:ext>
              </c:extLst>
            </c:dLbl>
            <c:dLbl>
              <c:idx val="2"/>
              <c:layout>
                <c:manualLayout>
                  <c:x val="-5.6870928911560497E-4"/>
                  <c:y val="9.7516447923111996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334-45B6-8B7E-F9E9C8CE8C4C}"/>
                </c:ext>
              </c:extLst>
            </c:dLbl>
            <c:dLbl>
              <c:idx val="3"/>
              <c:layout>
                <c:manualLayout>
                  <c:x val="1.5602246723528199E-3"/>
                  <c:y val="9.4836670179135898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334-45B6-8B7E-F9E9C8CE8C4C}"/>
                </c:ext>
              </c:extLst>
            </c:dLbl>
            <c:dLbl>
              <c:idx val="4"/>
              <c:layout>
                <c:manualLayout>
                  <c:x val="-2.61811257884089E-2"/>
                  <c:y val="2.7889028913518198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334-45B6-8B7E-F9E9C8CE8C4C}"/>
                </c:ext>
              </c:extLst>
            </c:dLbl>
            <c:dLbl>
              <c:idx val="5"/>
              <c:layout>
                <c:manualLayout>
                  <c:x val="1.78507675830061E-3"/>
                  <c:y val="2.6615213924520199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334-45B6-8B7E-F9E9C8CE8C4C}"/>
                </c:ext>
              </c:extLst>
            </c:dLbl>
            <c:dLbl>
              <c:idx val="6"/>
              <c:layout>
                <c:manualLayout>
                  <c:x val="1.5602246723528199E-3"/>
                  <c:y val="9.4836670179135898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334-45B6-8B7E-F9E9C8CE8C4C}"/>
                </c:ext>
              </c:extLst>
            </c:dLbl>
            <c:dLbl>
              <c:idx val="7"/>
              <c:layout>
                <c:manualLayout>
                  <c:x val="0"/>
                  <c:y val="4.7418335089567998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334-45B6-8B7E-F9E9C8CE8C4C}"/>
                </c:ext>
              </c:extLst>
            </c:dLbl>
            <c:dLbl>
              <c:idx val="8"/>
              <c:layout>
                <c:manualLayout>
                  <c:x val="1.5602246723528199E-3"/>
                  <c:y val="9.8788198103266597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334-45B6-8B7E-F9E9C8CE8C4C}"/>
                </c:ext>
              </c:extLst>
            </c:dLbl>
            <c:dLbl>
              <c:idx val="9"/>
              <c:layout>
                <c:manualLayout>
                  <c:x val="1.8908655489494101E-2"/>
                  <c:y val="3.3407746749818799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334-45B6-8B7E-F9E9C8CE8C4C}"/>
                </c:ext>
              </c:extLst>
            </c:dLbl>
            <c:spPr>
              <a:noFill/>
              <a:ln>
                <a:noFill/>
              </a:ln>
              <a:effectLst/>
            </c:spPr>
            <c:txPr>
              <a:bodyPr rot="0" spcFirstLastPara="0" vertOverflow="ellipsis" vert="horz" wrap="square" lIns="38100" tIns="19050" rIns="38100" bIns="19050" anchor="ctr" anchorCtr="1"/>
              <a:lstStyle/>
              <a:p>
                <a:pPr>
                  <a:defRPr lang="zh-CN" sz="14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mn-ea"/>
                    <a:cs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Sheet1!$B$3:$B$12</c:f>
              <c:numCache>
                <c:formatCode>General</c:formatCode>
                <c:ptCount val="10"/>
                <c:pt idx="0">
                  <c:v>20</c:v>
                </c:pt>
                <c:pt idx="1">
                  <c:v>20</c:v>
                </c:pt>
                <c:pt idx="2">
                  <c:v>15</c:v>
                </c:pt>
                <c:pt idx="3">
                  <c:v>20</c:v>
                </c:pt>
                <c:pt idx="4">
                  <c:v>50</c:v>
                </c:pt>
                <c:pt idx="5">
                  <c:v>40</c:v>
                </c:pt>
                <c:pt idx="6">
                  <c:v>10</c:v>
                </c:pt>
                <c:pt idx="7">
                  <c:v>50</c:v>
                </c:pt>
                <c:pt idx="8">
                  <c:v>10</c:v>
                </c:pt>
                <c:pt idx="9">
                  <c:v>10</c:v>
                </c:pt>
              </c:numCache>
            </c:numRef>
          </c:val>
          <c:smooth val="0"/>
          <c:extLst>
            <c:ext xmlns:c16="http://schemas.microsoft.com/office/drawing/2014/chart" uri="{C3380CC4-5D6E-409C-BE32-E72D297353CC}">
              <c16:uniqueId val="{0000000A-6334-45B6-8B7E-F9E9C8CE8C4C}"/>
            </c:ext>
          </c:extLst>
        </c:ser>
        <c:ser>
          <c:idx val="1"/>
          <c:order val="1"/>
          <c:tx>
            <c:strRef>
              <c:f>Sheet1!$E$1:$E$2</c:f>
              <c:strCache>
                <c:ptCount val="1"/>
                <c:pt idx="0">
                  <c:v>cMin</c:v>
                </c:pt>
              </c:strCache>
            </c:strRef>
          </c:tx>
          <c:spPr>
            <a:ln w="38100" cap="rnd" cmpd="sng">
              <a:solidFill>
                <a:schemeClr val="accent1"/>
              </a:solidFill>
              <a:prstDash val="solid"/>
              <a:round/>
            </a:ln>
            <a:effectLst/>
          </c:spPr>
          <c:marker>
            <c:symbol val="none"/>
          </c:marker>
          <c:dLbls>
            <c:dLbl>
              <c:idx val="0"/>
              <c:layout>
                <c:manualLayout>
                  <c:x val="0"/>
                  <c:y val="9.0885142255005297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334-45B6-8B7E-F9E9C8CE8C4C}"/>
                </c:ext>
              </c:extLst>
            </c:dLbl>
            <c:dLbl>
              <c:idx val="1"/>
              <c:layout>
                <c:manualLayout>
                  <c:x val="1.3169511785158201E-2"/>
                  <c:y val="0.10646292050692401"/>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334-45B6-8B7E-F9E9C8CE8C4C}"/>
                </c:ext>
              </c:extLst>
            </c:dLbl>
            <c:dLbl>
              <c:idx val="2"/>
              <c:layout>
                <c:manualLayout>
                  <c:x val="-1.5602246723528199E-3"/>
                  <c:y val="2.7660695468914601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334-45B6-8B7E-F9E9C8CE8C4C}"/>
                </c:ext>
              </c:extLst>
            </c:dLbl>
            <c:dLbl>
              <c:idx val="3"/>
              <c:layout>
                <c:manualLayout>
                  <c:x val="-2.73974932575939E-2"/>
                  <c:y val="-2.73361763456875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334-45B6-8B7E-F9E9C8CE8C4C}"/>
                </c:ext>
              </c:extLst>
            </c:dLbl>
            <c:dLbl>
              <c:idx val="4"/>
              <c:layout>
                <c:manualLayout>
                  <c:x val="2.0547829052800701E-2"/>
                  <c:y val="0.132328092619066"/>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334-45B6-8B7E-F9E9C8CE8C4C}"/>
                </c:ext>
              </c:extLst>
            </c:dLbl>
            <c:dLbl>
              <c:idx val="5"/>
              <c:layout>
                <c:manualLayout>
                  <c:x val="3.1204493447056399E-3"/>
                  <c:y val="3.95152792413066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334-45B6-8B7E-F9E9C8CE8C4C}"/>
                </c:ext>
              </c:extLst>
            </c:dLbl>
            <c:dLbl>
              <c:idx val="6"/>
              <c:layout>
                <c:manualLayout>
                  <c:x val="7.4973223848625497E-3"/>
                  <c:y val="-0.13347457772938501"/>
                </c:manualLayout>
              </c:layout>
              <c:dLblPos val="t"/>
              <c:showLegendKey val="0"/>
              <c:showVal val="1"/>
              <c:showCatName val="0"/>
              <c:showSerName val="0"/>
              <c:showPercent val="0"/>
              <c:showBubbleSize val="0"/>
              <c:extLst>
                <c:ext xmlns:c15="http://schemas.microsoft.com/office/drawing/2012/chart" uri="{CE6537A1-D6FC-4f65-9D91-7224C49458BB}">
                  <c15:layout>
                    <c:manualLayout>
                      <c:w val="8.9729858383910496E-2"/>
                      <c:h val="5.3069888961463099E-2"/>
                    </c:manualLayout>
                  </c15:layout>
                </c:ext>
                <c:ext xmlns:c16="http://schemas.microsoft.com/office/drawing/2014/chart" uri="{C3380CC4-5D6E-409C-BE32-E72D297353CC}">
                  <c16:uniqueId val="{00000011-6334-45B6-8B7E-F9E9C8CE8C4C}"/>
                </c:ext>
              </c:extLst>
            </c:dLbl>
            <c:dLbl>
              <c:idx val="7"/>
              <c:layout>
                <c:manualLayout>
                  <c:x val="1.9040818755206501E-3"/>
                  <c:y val="1.80583019425033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6334-45B6-8B7E-F9E9C8CE8C4C}"/>
                </c:ext>
              </c:extLst>
            </c:dLbl>
            <c:dLbl>
              <c:idx val="8"/>
              <c:layout>
                <c:manualLayout>
                  <c:x val="3.0940748696421199E-2"/>
                  <c:y val="-1.59382594625028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334-45B6-8B7E-F9E9C8CE8C4C}"/>
                </c:ext>
              </c:extLst>
            </c:dLbl>
            <c:dLbl>
              <c:idx val="9"/>
              <c:layout>
                <c:manualLayout>
                  <c:x val="1.5602246723528199E-2"/>
                  <c:y val="6.7175974710221298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6334-45B6-8B7E-F9E9C8CE8C4C}"/>
                </c:ext>
              </c:extLst>
            </c:dLbl>
            <c:spPr>
              <a:noFill/>
              <a:ln>
                <a:noFill/>
              </a:ln>
              <a:effectLst/>
            </c:spPr>
            <c:txPr>
              <a:bodyPr rot="0" spcFirstLastPara="0" vertOverflow="ellipsis" vert="horz" wrap="square" lIns="38100" tIns="19050" rIns="38100" bIns="19050" anchor="ctr" anchorCtr="1"/>
              <a:lstStyle/>
              <a:p>
                <a:pPr>
                  <a:defRPr lang="zh-CN" sz="14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mn-ea"/>
                    <a:cs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Sheet1!$E$3:$E$12</c:f>
              <c:numCache>
                <c:formatCode>0.00_ </c:formatCode>
                <c:ptCount val="10"/>
                <c:pt idx="0">
                  <c:v>14.0401585</c:v>
                </c:pt>
                <c:pt idx="1">
                  <c:v>17.4701716</c:v>
                </c:pt>
                <c:pt idx="2">
                  <c:v>20.238560799999998</c:v>
                </c:pt>
                <c:pt idx="3">
                  <c:v>20.405781000000001</c:v>
                </c:pt>
                <c:pt idx="4">
                  <c:v>47.689475999999999</c:v>
                </c:pt>
                <c:pt idx="5">
                  <c:v>73.659777000000005</c:v>
                </c:pt>
                <c:pt idx="6">
                  <c:v>11.200202600000001</c:v>
                </c:pt>
                <c:pt idx="7">
                  <c:v>63.195706999999999</c:v>
                </c:pt>
                <c:pt idx="8">
                  <c:v>10.8045838</c:v>
                </c:pt>
                <c:pt idx="9">
                  <c:v>1.0934775536000001</c:v>
                </c:pt>
              </c:numCache>
            </c:numRef>
          </c:val>
          <c:smooth val="0"/>
          <c:extLst>
            <c:ext xmlns:c16="http://schemas.microsoft.com/office/drawing/2014/chart" uri="{C3380CC4-5D6E-409C-BE32-E72D297353CC}">
              <c16:uniqueId val="{00000015-6334-45B6-8B7E-F9E9C8CE8C4C}"/>
            </c:ext>
          </c:extLst>
        </c:ser>
        <c:dLbls>
          <c:showLegendKey val="0"/>
          <c:showVal val="1"/>
          <c:showCatName val="0"/>
          <c:showSerName val="0"/>
          <c:showPercent val="0"/>
          <c:showBubbleSize val="0"/>
        </c:dLbls>
        <c:smooth val="0"/>
        <c:axId val="545483834"/>
        <c:axId val="457700008"/>
      </c:lineChart>
      <c:catAx>
        <c:axId val="54548383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crossAx val="457700008"/>
        <c:crosses val="autoZero"/>
        <c:auto val="1"/>
        <c:lblAlgn val="ctr"/>
        <c:lblOffset val="100"/>
        <c:noMultiLvlLbl val="0"/>
      </c:catAx>
      <c:valAx>
        <c:axId val="457700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zh-CN" sz="1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crossAx val="545483834"/>
        <c:crosses val="autoZero"/>
        <c:crossBetween val="between"/>
      </c:valAx>
      <c:spPr>
        <a:noFill/>
        <a:ln>
          <a:noFill/>
        </a:ln>
        <a:effectLst/>
      </c:spPr>
    </c:plotArea>
    <c:legend>
      <c:legendPos val="b"/>
      <c:legendEntry>
        <c:idx val="0"/>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Entry>
      <c:legendEntry>
        <c:idx val="1"/>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Entry>
      <c:layout>
        <c:manualLayout>
          <c:xMode val="edge"/>
          <c:yMode val="edge"/>
          <c:x val="0.15418251689849061"/>
          <c:y val="0.91804327928467788"/>
          <c:w val="0.44305082907578536"/>
          <c:h val="8.1909006581472141E-2"/>
        </c:manualLayout>
      </c:layout>
      <c:overlay val="0"/>
      <c:spPr>
        <a:noFill/>
        <a:ln>
          <a:noFill/>
        </a:ln>
        <a:effectLst/>
      </c:spPr>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
    <c:plotVisOnly val="1"/>
    <c:dispBlanksAs val="gap"/>
    <c:showDLblsOverMax val="0"/>
  </c:chart>
  <c:spPr>
    <a:solidFill>
      <a:schemeClr val="bg1"/>
    </a:solidFill>
    <a:ln w="9525" cap="flat" cmpd="sng" algn="ctr">
      <a:noFill/>
      <a:round/>
    </a:ln>
    <a:effectLst/>
  </c:spPr>
  <c:txPr>
    <a:bodyPr/>
    <a:lstStyle/>
    <a:p>
      <a:pPr>
        <a:defRPr lang="zh-CN"/>
      </a:pPr>
      <a:endParaRPr lang="zh-CN"/>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647044742149395E-2"/>
          <c:y val="2.5346466178374931E-2"/>
          <c:w val="0.89463888888888898"/>
          <c:h val="0.62300925925925899"/>
        </c:manualLayout>
      </c:layout>
      <c:lineChart>
        <c:grouping val="standard"/>
        <c:varyColors val="0"/>
        <c:ser>
          <c:idx val="0"/>
          <c:order val="0"/>
          <c:tx>
            <c:strRef>
              <c:f>Sheet1!$C$1:$C$2</c:f>
              <c:strCache>
                <c:ptCount val="1"/>
                <c:pt idx="0">
                  <c:v>bMax</c:v>
                </c:pt>
              </c:strCache>
            </c:strRef>
          </c:tx>
          <c:spPr>
            <a:ln w="38100" cap="rnd" cmpd="sng">
              <a:solidFill>
                <a:srgbClr val="FF0000"/>
              </a:solidFill>
              <a:prstDash val="sysDot"/>
              <a:round/>
            </a:ln>
            <a:effectLst/>
          </c:spPr>
          <c:marker>
            <c:symbol val="none"/>
          </c:marker>
          <c:dLbls>
            <c:dLbl>
              <c:idx val="0"/>
              <c:layout>
                <c:manualLayout>
                  <c:x val="-3.0627871362940299E-3"/>
                  <c:y val="0.11002236747506"/>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A76-4B4D-AAFA-18B613D0CDD9}"/>
                </c:ext>
              </c:extLst>
            </c:dLbl>
            <c:dLbl>
              <c:idx val="1"/>
              <c:layout>
                <c:manualLayout>
                  <c:x val="0"/>
                  <c:y val="8.2733812949640301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A76-4B4D-AAFA-18B613D0CDD9}"/>
                </c:ext>
              </c:extLst>
            </c:dLbl>
            <c:dLbl>
              <c:idx val="2"/>
              <c:layout>
                <c:manualLayout>
                  <c:x val="0"/>
                  <c:y val="8.6330935251798593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A76-4B4D-AAFA-18B613D0CDD9}"/>
                </c:ext>
              </c:extLst>
            </c:dLbl>
            <c:dLbl>
              <c:idx val="3"/>
              <c:layout>
                <c:manualLayout>
                  <c:x val="-4.59418070444104E-3"/>
                  <c:y val="2.8776978417266199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A76-4B4D-AAFA-18B613D0CDD9}"/>
                </c:ext>
              </c:extLst>
            </c:dLbl>
            <c:dLbl>
              <c:idx val="7"/>
              <c:layout>
                <c:manualLayout>
                  <c:x val="0"/>
                  <c:y val="3.9568345323740997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A76-4B4D-AAFA-18B613D0CDD9}"/>
                </c:ext>
              </c:extLst>
            </c:dLbl>
            <c:dLbl>
              <c:idx val="8"/>
              <c:layout>
                <c:manualLayout>
                  <c:x val="9.1711167866264202E-3"/>
                  <c:y val="-3.0698889614630999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A76-4B4D-AAFA-18B613D0CDD9}"/>
                </c:ext>
              </c:extLst>
            </c:dLbl>
            <c:dLbl>
              <c:idx val="9"/>
              <c:layout>
                <c:manualLayout>
                  <c:x val="-1.7413512885999501E-3"/>
                  <c:y val="2.6351094173648702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A76-4B4D-AAFA-18B613D0CDD9}"/>
                </c:ext>
              </c:extLst>
            </c:dLbl>
            <c:spPr>
              <a:noFill/>
              <a:ln>
                <a:noFill/>
              </a:ln>
              <a:effectLst/>
            </c:spPr>
            <c:txPr>
              <a:bodyPr rot="0" spcFirstLastPara="0" vertOverflow="ellipsis" vert="horz" wrap="square" lIns="38100" tIns="19050" rIns="38100" bIns="19050" anchor="ctr" anchorCtr="1"/>
              <a:lstStyle/>
              <a:p>
                <a:pPr>
                  <a:defRPr lang="zh-CN" sz="14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mn-ea"/>
                    <a:cs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Sheet1!$C$3:$C$12</c:f>
              <c:numCache>
                <c:formatCode>General</c:formatCode>
                <c:ptCount val="10"/>
                <c:pt idx="0">
                  <c:v>50</c:v>
                </c:pt>
                <c:pt idx="1">
                  <c:v>40</c:v>
                </c:pt>
                <c:pt idx="2">
                  <c:v>40</c:v>
                </c:pt>
                <c:pt idx="3">
                  <c:v>50</c:v>
                </c:pt>
                <c:pt idx="4">
                  <c:v>100</c:v>
                </c:pt>
                <c:pt idx="5">
                  <c:v>100</c:v>
                </c:pt>
                <c:pt idx="6">
                  <c:v>50</c:v>
                </c:pt>
                <c:pt idx="7">
                  <c:v>100</c:v>
                </c:pt>
                <c:pt idx="8">
                  <c:v>25</c:v>
                </c:pt>
                <c:pt idx="9">
                  <c:v>50</c:v>
                </c:pt>
              </c:numCache>
            </c:numRef>
          </c:val>
          <c:smooth val="0"/>
          <c:extLst>
            <c:ext xmlns:c16="http://schemas.microsoft.com/office/drawing/2014/chart" uri="{C3380CC4-5D6E-409C-BE32-E72D297353CC}">
              <c16:uniqueId val="{00000007-DA76-4B4D-AAFA-18B613D0CDD9}"/>
            </c:ext>
          </c:extLst>
        </c:ser>
        <c:ser>
          <c:idx val="1"/>
          <c:order val="1"/>
          <c:tx>
            <c:strRef>
              <c:f>Sheet1!$F$1:$F$2</c:f>
              <c:strCache>
                <c:ptCount val="1"/>
                <c:pt idx="0">
                  <c:v>cMax</c:v>
                </c:pt>
              </c:strCache>
            </c:strRef>
          </c:tx>
          <c:spPr>
            <a:ln w="38100" cap="rnd" cmpd="sng">
              <a:solidFill>
                <a:schemeClr val="accent1"/>
              </a:solidFill>
              <a:prstDash val="solid"/>
              <a:round/>
            </a:ln>
            <a:effectLst/>
          </c:spPr>
          <c:marker>
            <c:symbol val="none"/>
          </c:marker>
          <c:dLbls>
            <c:dLbl>
              <c:idx val="0"/>
              <c:layout>
                <c:manualLayout>
                  <c:x val="3.0627871362940299E-3"/>
                  <c:y val="2.15827338129496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A76-4B4D-AAFA-18B613D0CDD9}"/>
                </c:ext>
              </c:extLst>
            </c:dLbl>
            <c:dLbl>
              <c:idx val="1"/>
              <c:layout>
                <c:manualLayout>
                  <c:x val="3.0627871362940299E-3"/>
                  <c:y val="8.2733812949640301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A76-4B4D-AAFA-18B613D0CDD9}"/>
                </c:ext>
              </c:extLst>
            </c:dLbl>
            <c:dLbl>
              <c:idx val="3"/>
              <c:layout>
                <c:manualLayout>
                  <c:x val="4.59418070444104E-3"/>
                  <c:y val="7.5539568345323702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A76-4B4D-AAFA-18B613D0CDD9}"/>
                </c:ext>
              </c:extLst>
            </c:dLbl>
            <c:dLbl>
              <c:idx val="4"/>
              <c:layout>
                <c:manualLayout>
                  <c:x val="1.61759890146423E-2"/>
                  <c:y val="0.17323515452823801"/>
                </c:manualLayout>
              </c:layout>
              <c:dLblPos val="t"/>
              <c:showLegendKey val="0"/>
              <c:showVal val="1"/>
              <c:showCatName val="0"/>
              <c:showSerName val="0"/>
              <c:showPercent val="0"/>
              <c:showBubbleSize val="0"/>
              <c:extLst>
                <c:ext xmlns:c15="http://schemas.microsoft.com/office/drawing/2012/chart" uri="{CE6537A1-D6FC-4f65-9D91-7224C49458BB}">
                  <c15:layout>
                    <c:manualLayout>
                      <c:w val="9.1711167866264195E-2"/>
                      <c:h val="8.29523187459177E-2"/>
                    </c:manualLayout>
                  </c15:layout>
                </c:ext>
                <c:ext xmlns:c16="http://schemas.microsoft.com/office/drawing/2014/chart" uri="{C3380CC4-5D6E-409C-BE32-E72D297353CC}">
                  <c16:uniqueId val="{0000000B-DA76-4B4D-AAFA-18B613D0CDD9}"/>
                </c:ext>
              </c:extLst>
            </c:dLbl>
            <c:dLbl>
              <c:idx val="5"/>
              <c:layout>
                <c:manualLayout>
                  <c:x val="-2.5329861179013102E-2"/>
                  <c:y val="0.12129421218087599"/>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A76-4B4D-AAFA-18B613D0CDD9}"/>
                </c:ext>
              </c:extLst>
            </c:dLbl>
            <c:dLbl>
              <c:idx val="6"/>
              <c:layout>
                <c:manualLayout>
                  <c:x val="3.0627871362940299E-3"/>
                  <c:y val="8.2733812949640301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A76-4B4D-AAFA-18B613D0CDD9}"/>
                </c:ext>
              </c:extLst>
            </c:dLbl>
            <c:dLbl>
              <c:idx val="7"/>
              <c:layout>
                <c:manualLayout>
                  <c:x val="0"/>
                  <c:y val="0.169521730753869"/>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A76-4B4D-AAFA-18B613D0CDD9}"/>
                </c:ext>
              </c:extLst>
            </c:dLbl>
            <c:dLbl>
              <c:idx val="8"/>
              <c:layout>
                <c:manualLayout>
                  <c:x val="-1.5313935681470099E-3"/>
                  <c:y val="7.1942446043165506E-2"/>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A76-4B4D-AAFA-18B613D0CDD9}"/>
                </c:ext>
              </c:extLst>
            </c:dLbl>
            <c:dLbl>
              <c:idx val="9"/>
              <c:layout>
                <c:manualLayout>
                  <c:x val="6.3355319930410298E-3"/>
                  <c:y val="0.105781475407525"/>
                </c:manualLayout>
              </c:layout>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A76-4B4D-AAFA-18B613D0CDD9}"/>
                </c:ext>
              </c:extLst>
            </c:dLbl>
            <c:spPr>
              <a:noFill/>
              <a:ln>
                <a:noFill/>
              </a:ln>
              <a:effectLst/>
            </c:spPr>
            <c:txPr>
              <a:bodyPr rot="0" spcFirstLastPara="0" vertOverflow="ellipsis" vert="horz" wrap="square" lIns="38100" tIns="19050" rIns="38100" bIns="19050" anchor="ctr" anchorCtr="1"/>
              <a:lstStyle/>
              <a:p>
                <a:pPr>
                  <a:defRPr lang="zh-CN" sz="14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mn-ea"/>
                    <a:cs typeface="Times New Roman" panose="02020603050405020304" pitchFamily="18" charset="0"/>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Sheet1!$F$3:$F$12</c:f>
              <c:numCache>
                <c:formatCode>0.00_ </c:formatCode>
                <c:ptCount val="10"/>
                <c:pt idx="0">
                  <c:v>52.348595000000003</c:v>
                </c:pt>
                <c:pt idx="1">
                  <c:v>27.006889999999999</c:v>
                </c:pt>
                <c:pt idx="2">
                  <c:v>46.635509999999996</c:v>
                </c:pt>
                <c:pt idx="3">
                  <c:v>38.055644000000001</c:v>
                </c:pt>
                <c:pt idx="4">
                  <c:v>80.389411999999993</c:v>
                </c:pt>
                <c:pt idx="5">
                  <c:v>86.272452999999999</c:v>
                </c:pt>
                <c:pt idx="6">
                  <c:v>35.177802999999997</c:v>
                </c:pt>
                <c:pt idx="7">
                  <c:v>82.096396999999996</c:v>
                </c:pt>
                <c:pt idx="8">
                  <c:v>20.066956000000001</c:v>
                </c:pt>
                <c:pt idx="9">
                  <c:v>35.369101200000003</c:v>
                </c:pt>
              </c:numCache>
            </c:numRef>
          </c:val>
          <c:smooth val="0"/>
          <c:extLst>
            <c:ext xmlns:c16="http://schemas.microsoft.com/office/drawing/2014/chart" uri="{C3380CC4-5D6E-409C-BE32-E72D297353CC}">
              <c16:uniqueId val="{00000011-DA76-4B4D-AAFA-18B613D0CDD9}"/>
            </c:ext>
          </c:extLst>
        </c:ser>
        <c:dLbls>
          <c:showLegendKey val="0"/>
          <c:showVal val="1"/>
          <c:showCatName val="0"/>
          <c:showSerName val="0"/>
          <c:showPercent val="0"/>
          <c:showBubbleSize val="0"/>
        </c:dLbls>
        <c:smooth val="0"/>
        <c:axId val="85644164"/>
        <c:axId val="705038312"/>
      </c:lineChart>
      <c:catAx>
        <c:axId val="8564416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crossAx val="705038312"/>
        <c:crosses val="autoZero"/>
        <c:auto val="1"/>
        <c:lblAlgn val="ctr"/>
        <c:lblOffset val="100"/>
        <c:noMultiLvlLbl val="0"/>
      </c:catAx>
      <c:valAx>
        <c:axId val="705038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zh-CN" sz="1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crossAx val="85644164"/>
        <c:crosses val="autoZero"/>
        <c:crossBetween val="between"/>
      </c:valAx>
      <c:spPr>
        <a:noFill/>
        <a:ln>
          <a:noFill/>
        </a:ln>
        <a:effectLst/>
      </c:spPr>
    </c:plotArea>
    <c:legend>
      <c:legendPos val="b"/>
      <c:legendEntry>
        <c:idx val="0"/>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Entry>
      <c:legendEntry>
        <c:idx val="1"/>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Entry>
      <c:layout>
        <c:manualLayout>
          <c:xMode val="edge"/>
          <c:yMode val="edge"/>
          <c:x val="0.16657821859424152"/>
          <c:y val="0.91590460867227474"/>
          <c:w val="0.44156214139881228"/>
          <c:h val="8.4095362508164601E-2"/>
        </c:manualLayout>
      </c:layout>
      <c:overlay val="0"/>
      <c:spPr>
        <a:noFill/>
        <a:ln>
          <a:noFill/>
        </a:ln>
        <a:effectLst/>
      </c:spPr>
      <c:txPr>
        <a:bodyPr rot="0" spcFirstLastPara="0" vertOverflow="ellipsis" vert="horz" wrap="square" anchor="ctr" anchorCtr="1"/>
        <a:lstStyle/>
        <a:p>
          <a:pPr>
            <a:defRPr lang="zh-CN" sz="16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
    <c:plotVisOnly val="1"/>
    <c:dispBlanksAs val="gap"/>
    <c:showDLblsOverMax val="0"/>
  </c:chart>
  <c:spPr>
    <a:solidFill>
      <a:schemeClr val="bg1"/>
    </a:solidFill>
    <a:ln w="9525" cap="flat" cmpd="sng" algn="ctr">
      <a:noFill/>
      <a:round/>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432094942536805E-2"/>
          <c:y val="3.0496033710672402E-2"/>
          <c:w val="0.795111159950593"/>
          <c:h val="0.70573703734548099"/>
        </c:manualLayout>
      </c:layout>
      <c:lineChart>
        <c:grouping val="standard"/>
        <c:varyColors val="0"/>
        <c:ser>
          <c:idx val="0"/>
          <c:order val="0"/>
          <c:tx>
            <c:strRef>
              <c:f>cMin</c:f>
              <c:strCache>
                <c:ptCount val="1"/>
                <c:pt idx="0">
                  <c:v>cMin</c:v>
                </c:pt>
              </c:strCache>
            </c:strRef>
          </c:tx>
          <c:spPr>
            <a:ln w="38100" cap="rnd">
              <a:solidFill>
                <a:schemeClr val="accent1"/>
              </a:solidFill>
              <a:round/>
            </a:ln>
            <a:effectLst/>
          </c:spPr>
          <c:marker>
            <c:symbol val="none"/>
          </c:marker>
          <c:cat>
            <c:strRef>
              <c:f>Sheet1!$BD$42:$BM$42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Sheet1!$BD$43:$BM$43</c:f>
              <c:numCache>
                <c:formatCode>0.00_ </c:formatCode>
                <c:ptCount val="10"/>
                <c:pt idx="0">
                  <c:v>13.077128999999999</c:v>
                </c:pt>
                <c:pt idx="1">
                  <c:v>18.304369999999999</c:v>
                </c:pt>
                <c:pt idx="2">
                  <c:v>12.129215500000001</c:v>
                </c:pt>
                <c:pt idx="3">
                  <c:v>18.730830000000001</c:v>
                </c:pt>
                <c:pt idx="4">
                  <c:v>45.718672499999997</c:v>
                </c:pt>
                <c:pt idx="5">
                  <c:v>64.034817500000003</c:v>
                </c:pt>
                <c:pt idx="6">
                  <c:v>9.8220725000000009</c:v>
                </c:pt>
                <c:pt idx="7">
                  <c:v>56.170850000000002</c:v>
                </c:pt>
                <c:pt idx="8">
                  <c:v>10.353759999999999</c:v>
                </c:pt>
                <c:pt idx="9">
                  <c:v>0.79286924999999997</c:v>
                </c:pt>
              </c:numCache>
            </c:numRef>
          </c:val>
          <c:smooth val="0"/>
          <c:extLst>
            <c:ext xmlns:c16="http://schemas.microsoft.com/office/drawing/2014/chart" uri="{C3380CC4-5D6E-409C-BE32-E72D297353CC}">
              <c16:uniqueId val="{00000000-5E4A-47E4-A047-F6FBF5AAE50F}"/>
            </c:ext>
          </c:extLst>
        </c:ser>
        <c:ser>
          <c:idx val="1"/>
          <c:order val="1"/>
          <c:tx>
            <c:strRef>
              <c:f>cMax</c:f>
              <c:strCache>
                <c:ptCount val="1"/>
                <c:pt idx="0">
                  <c:v>cMax</c:v>
                </c:pt>
              </c:strCache>
            </c:strRef>
          </c:tx>
          <c:spPr>
            <a:ln w="38100" cap="rnd">
              <a:solidFill>
                <a:schemeClr val="accent2"/>
              </a:solidFill>
              <a:prstDash val="lgDash"/>
              <a:round/>
            </a:ln>
            <a:effectLst/>
          </c:spPr>
          <c:marker>
            <c:symbol val="none"/>
          </c:marker>
          <c:cat>
            <c:strRef>
              <c:f>Sheet1!$BD$42:$BM$42</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Sheet1!$BD$44:$BM$44</c:f>
              <c:numCache>
                <c:formatCode>0.00_ </c:formatCode>
                <c:ptCount val="10"/>
                <c:pt idx="0">
                  <c:v>50.0127825</c:v>
                </c:pt>
                <c:pt idx="1">
                  <c:v>31.553999999999998</c:v>
                </c:pt>
                <c:pt idx="2">
                  <c:v>45.5778575</c:v>
                </c:pt>
                <c:pt idx="3">
                  <c:v>37.327404999999999</c:v>
                </c:pt>
                <c:pt idx="4">
                  <c:v>83.093602500000003</c:v>
                </c:pt>
                <c:pt idx="5">
                  <c:v>84.540450000000007</c:v>
                </c:pt>
                <c:pt idx="6">
                  <c:v>30.766945</c:v>
                </c:pt>
                <c:pt idx="7">
                  <c:v>82.062417499999995</c:v>
                </c:pt>
                <c:pt idx="8">
                  <c:v>22.035129999999999</c:v>
                </c:pt>
                <c:pt idx="9">
                  <c:v>29.128045</c:v>
                </c:pt>
              </c:numCache>
            </c:numRef>
          </c:val>
          <c:smooth val="0"/>
          <c:extLst>
            <c:ext xmlns:c16="http://schemas.microsoft.com/office/drawing/2014/chart" uri="{C3380CC4-5D6E-409C-BE32-E72D297353CC}">
              <c16:uniqueId val="{00000001-5E4A-47E4-A047-F6FBF5AAE50F}"/>
            </c:ext>
          </c:extLst>
        </c:ser>
        <c:ser>
          <c:idx val="2"/>
          <c:order val="2"/>
          <c:tx>
            <c:strRef>
              <c:f>bMin</c:f>
              <c:strCache>
                <c:ptCount val="1"/>
                <c:pt idx="0">
                  <c:v>bMin</c:v>
                </c:pt>
              </c:strCache>
            </c:strRef>
          </c:tx>
          <c:spPr>
            <a:ln w="38100" cap="rnd">
              <a:solidFill>
                <a:srgbClr val="00B050"/>
              </a:solidFill>
              <a:prstDash val="lgDashDotDot"/>
              <a:round/>
            </a:ln>
            <a:effectLst/>
          </c:spPr>
          <c:marker>
            <c:symbol val="none"/>
          </c:marker>
          <c:val>
            <c:numRef>
              <c:f>Sheet1!$AQ$2:$AZ$2</c:f>
              <c:numCache>
                <c:formatCode>0.00_ </c:formatCode>
                <c:ptCount val="10"/>
                <c:pt idx="0">
                  <c:v>20</c:v>
                </c:pt>
                <c:pt idx="1">
                  <c:v>20</c:v>
                </c:pt>
                <c:pt idx="2">
                  <c:v>15</c:v>
                </c:pt>
                <c:pt idx="3">
                  <c:v>20</c:v>
                </c:pt>
                <c:pt idx="4">
                  <c:v>50</c:v>
                </c:pt>
                <c:pt idx="5">
                  <c:v>40</c:v>
                </c:pt>
                <c:pt idx="6">
                  <c:v>10</c:v>
                </c:pt>
                <c:pt idx="7">
                  <c:v>50</c:v>
                </c:pt>
                <c:pt idx="8">
                  <c:v>10</c:v>
                </c:pt>
                <c:pt idx="9">
                  <c:v>10</c:v>
                </c:pt>
              </c:numCache>
            </c:numRef>
          </c:val>
          <c:smooth val="0"/>
          <c:extLst>
            <c:ext xmlns:c16="http://schemas.microsoft.com/office/drawing/2014/chart" uri="{C3380CC4-5D6E-409C-BE32-E72D297353CC}">
              <c16:uniqueId val="{00000002-5E4A-47E4-A047-F6FBF5AAE50F}"/>
            </c:ext>
          </c:extLst>
        </c:ser>
        <c:ser>
          <c:idx val="3"/>
          <c:order val="3"/>
          <c:tx>
            <c:strRef>
              <c:f>bMax</c:f>
              <c:strCache>
                <c:ptCount val="1"/>
                <c:pt idx="0">
                  <c:v>bMax</c:v>
                </c:pt>
              </c:strCache>
            </c:strRef>
          </c:tx>
          <c:spPr>
            <a:ln w="38100" cap="rnd">
              <a:solidFill>
                <a:schemeClr val="accent4"/>
              </a:solidFill>
              <a:prstDash val="sysDash"/>
              <a:round/>
            </a:ln>
            <a:effectLst/>
          </c:spPr>
          <c:marker>
            <c:symbol val="none"/>
          </c:marker>
          <c:val>
            <c:numRef>
              <c:f>Sheet1!$BN$2:$BW$2</c:f>
              <c:numCache>
                <c:formatCode>0.00_ </c:formatCode>
                <c:ptCount val="10"/>
                <c:pt idx="0">
                  <c:v>50</c:v>
                </c:pt>
                <c:pt idx="1">
                  <c:v>40</c:v>
                </c:pt>
                <c:pt idx="2">
                  <c:v>40</c:v>
                </c:pt>
                <c:pt idx="3">
                  <c:v>50</c:v>
                </c:pt>
                <c:pt idx="4">
                  <c:v>100</c:v>
                </c:pt>
                <c:pt idx="5">
                  <c:v>100</c:v>
                </c:pt>
                <c:pt idx="6">
                  <c:v>50</c:v>
                </c:pt>
                <c:pt idx="7">
                  <c:v>100</c:v>
                </c:pt>
                <c:pt idx="8">
                  <c:v>25</c:v>
                </c:pt>
                <c:pt idx="9">
                  <c:v>50</c:v>
                </c:pt>
              </c:numCache>
            </c:numRef>
          </c:val>
          <c:smooth val="0"/>
          <c:extLst>
            <c:ext xmlns:c16="http://schemas.microsoft.com/office/drawing/2014/chart" uri="{C3380CC4-5D6E-409C-BE32-E72D297353CC}">
              <c16:uniqueId val="{00000003-5E4A-47E4-A047-F6FBF5AAE50F}"/>
            </c:ext>
          </c:extLst>
        </c:ser>
        <c:dLbls>
          <c:showLegendKey val="0"/>
          <c:showVal val="0"/>
          <c:showCatName val="0"/>
          <c:showSerName val="0"/>
          <c:showPercent val="0"/>
          <c:showBubbleSize val="0"/>
        </c:dLbls>
        <c:smooth val="0"/>
        <c:axId val="536259168"/>
        <c:axId val="536260480"/>
      </c:lineChart>
      <c:catAx>
        <c:axId val="536259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crossAx val="536260480"/>
        <c:crosses val="autoZero"/>
        <c:auto val="1"/>
        <c:lblAlgn val="ctr"/>
        <c:lblOffset val="100"/>
        <c:noMultiLvlLbl val="0"/>
      </c:catAx>
      <c:valAx>
        <c:axId val="5362604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0_ " sourceLinked="1"/>
        <c:majorTickMark val="in"/>
        <c:minorTickMark val="none"/>
        <c:tickLblPos val="nextTo"/>
        <c:spPr>
          <a:noFill/>
          <a:ln>
            <a:solidFill>
              <a:schemeClr val="accent2"/>
            </a:solidFill>
          </a:ln>
          <a:effectLst/>
        </c:spPr>
        <c:txPr>
          <a:bodyPr rot="-60000000" spcFirstLastPara="1" vertOverflow="ellipsis" vert="horz" wrap="square" anchor="ctr" anchorCtr="1"/>
          <a:lstStyle/>
          <a:p>
            <a:pPr>
              <a:defRPr lang="zh-CN"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zh-CN"/>
          </a:p>
        </c:txPr>
        <c:crossAx val="536259168"/>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lang="zh-CN" sz="1800" b="0" i="0" u="none" strike="noStrike" kern="1200" cap="none" spc="0" normalizeH="0" baseline="0">
                <a:solidFill>
                  <a:schemeClr val="tx1">
                    <a:lumMod val="65000"/>
                    <a:lumOff val="35000"/>
                  </a:schemeClr>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Entry>
      <c:legendEntry>
        <c:idx val="1"/>
        <c:txPr>
          <a:bodyPr rot="0" spcFirstLastPara="1" vertOverflow="ellipsis" vert="horz" wrap="square" anchor="ctr" anchorCtr="1"/>
          <a:lstStyle/>
          <a:p>
            <a:pPr>
              <a:defRPr lang="zh-CN" sz="1800" b="0" i="0" u="none" strike="noStrike" kern="1200" cap="none" spc="0" normalizeH="0" baseline="0">
                <a:solidFill>
                  <a:schemeClr val="tx1">
                    <a:lumMod val="65000"/>
                    <a:lumOff val="35000"/>
                  </a:schemeClr>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Entry>
      <c:legendEntry>
        <c:idx val="2"/>
        <c:txPr>
          <a:bodyPr rot="0" spcFirstLastPara="1" vertOverflow="ellipsis" vert="horz" wrap="square" anchor="ctr" anchorCtr="1"/>
          <a:lstStyle/>
          <a:p>
            <a:pPr>
              <a:defRPr lang="zh-CN" sz="1800" b="0" i="0" u="none" strike="noStrike" kern="1200" cap="none" spc="0" normalizeH="0" baseline="0">
                <a:solidFill>
                  <a:schemeClr val="tx1">
                    <a:lumMod val="65000"/>
                    <a:lumOff val="35000"/>
                  </a:schemeClr>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Entry>
      <c:legendEntry>
        <c:idx val="3"/>
        <c:txPr>
          <a:bodyPr rot="0" spcFirstLastPara="1" vertOverflow="ellipsis" vert="horz" wrap="square" anchor="ctr" anchorCtr="1"/>
          <a:lstStyle/>
          <a:p>
            <a:pPr>
              <a:defRPr lang="zh-CN" sz="1800" b="0" i="0" u="none" strike="noStrike" kern="1200" cap="none" spc="0" normalizeH="0" baseline="0">
                <a:solidFill>
                  <a:schemeClr val="tx1">
                    <a:lumMod val="65000"/>
                    <a:lumOff val="35000"/>
                  </a:schemeClr>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Entry>
      <c:layout>
        <c:manualLayout>
          <c:xMode val="edge"/>
          <c:yMode val="edge"/>
          <c:x val="0.89347885952320805"/>
          <c:y val="0.58363301827207203"/>
          <c:w val="0.104728861052056"/>
          <c:h val="0.239891471054029"/>
        </c:manualLayout>
      </c:layout>
      <c:overlay val="0"/>
      <c:spPr>
        <a:noFill/>
        <a:ln>
          <a:noFill/>
        </a:ln>
        <a:effectLst/>
      </c:spPr>
      <c:txPr>
        <a:bodyPr rot="0" spcFirstLastPara="1" vertOverflow="ellipsis" vert="horz" wrap="square" anchor="ctr" anchorCtr="1"/>
        <a:lstStyle/>
        <a:p>
          <a:pPr>
            <a:defRPr lang="zh-CN" sz="1800" b="0" i="0" u="none" strike="noStrike" kern="1200" cap="none" spc="0" normalizeH="0" baseline="0">
              <a:solidFill>
                <a:schemeClr val="tx1">
                  <a:lumMod val="65000"/>
                  <a:lumOff val="35000"/>
                </a:schemeClr>
              </a:solidFill>
              <a:uFill>
                <a:solidFill>
                  <a:schemeClr val="tx1">
                    <a:lumMod val="65000"/>
                    <a:lumOff val="35000"/>
                  </a:schemeClr>
                </a:solidFill>
              </a:uFill>
              <a:latin typeface="Times New Roman" panose="02020603050405020304" pitchFamily="18" charset="0"/>
              <a:ea typeface="+mn-ea"/>
              <a:cs typeface="Times New Roman" panose="02020603050405020304" pitchFamily="18" charset="0"/>
            </a:defRPr>
          </a:pPr>
          <a:endParaRPr lang="zh-CN"/>
        </a:p>
      </c:txPr>
    </c:legend>
    <c:plotVisOnly val="1"/>
    <c:dispBlanksAs val="gap"/>
    <c:showDLblsOverMax val="0"/>
  </c:chart>
  <c:spPr>
    <a:noFill/>
    <a:ln w="9525" cap="flat" cmpd="sng" algn="ctr">
      <a:noFill/>
      <a:round/>
    </a:ln>
    <a:effectLst/>
  </c:spPr>
  <c:txPr>
    <a:bodyPr/>
    <a:lstStyle/>
    <a:p>
      <a:pPr>
        <a:defRPr lang="zh-CN"/>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831155706200198"/>
          <c:y val="6.8999294864261401E-2"/>
          <c:w val="0.45132065972222202"/>
          <c:h val="0.65630333270722596"/>
        </c:manualLayout>
      </c:layout>
      <c:pieChart>
        <c:varyColors val="1"/>
        <c:ser>
          <c:idx val="0"/>
          <c:order val="0"/>
          <c:dPt>
            <c:idx val="0"/>
            <c:bubble3D val="0"/>
            <c:spPr>
              <a:solidFill>
                <a:schemeClr val="accent2"/>
              </a:solidFill>
              <a:ln>
                <a:noFill/>
              </a:ln>
              <a:effectLst/>
            </c:spPr>
            <c:extLst>
              <c:ext xmlns:c16="http://schemas.microsoft.com/office/drawing/2014/chart" uri="{C3380CC4-5D6E-409C-BE32-E72D297353CC}">
                <c16:uniqueId val="{00000001-B8EA-4805-A022-9F2B42ACC61D}"/>
              </c:ext>
            </c:extLst>
          </c:dPt>
          <c:dPt>
            <c:idx val="1"/>
            <c:bubble3D val="0"/>
            <c:spPr>
              <a:solidFill>
                <a:schemeClr val="accent4"/>
              </a:solidFill>
              <a:ln>
                <a:noFill/>
              </a:ln>
              <a:effectLst/>
            </c:spPr>
            <c:extLst>
              <c:ext xmlns:c16="http://schemas.microsoft.com/office/drawing/2014/chart" uri="{C3380CC4-5D6E-409C-BE32-E72D297353CC}">
                <c16:uniqueId val="{00000003-B8EA-4805-A022-9F2B42ACC61D}"/>
              </c:ext>
            </c:extLst>
          </c:dPt>
          <c:dPt>
            <c:idx val="2"/>
            <c:bubble3D val="0"/>
            <c:spPr>
              <a:solidFill>
                <a:schemeClr val="accent6"/>
              </a:solidFill>
              <a:ln>
                <a:noFill/>
              </a:ln>
              <a:effectLst/>
            </c:spPr>
            <c:extLst>
              <c:ext xmlns:c16="http://schemas.microsoft.com/office/drawing/2014/chart" uri="{C3380CC4-5D6E-409C-BE32-E72D297353CC}">
                <c16:uniqueId val="{00000005-B8EA-4805-A022-9F2B42ACC61D}"/>
              </c:ext>
            </c:extLst>
          </c:dPt>
          <c:dLbls>
            <c:spPr>
              <a:noFill/>
              <a:ln>
                <a:noFill/>
              </a:ln>
              <a:effectLst/>
            </c:spPr>
            <c:txPr>
              <a:bodyPr rot="0" spcFirstLastPara="1" vertOverflow="ellipsis" vert="horz" wrap="square" lIns="38100" tIns="19050" rIns="38100" bIns="19050" anchor="ctr" anchorCtr="1"/>
              <a:lstStyle/>
              <a:p>
                <a:pPr>
                  <a:defRPr lang="zh-CN" sz="2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zh-CN"/>
              </a:p>
            </c:txPr>
            <c:dLblPos val="bestFit"/>
            <c:showLegendKey val="0"/>
            <c:showVal val="0"/>
            <c:showCatName val="0"/>
            <c:showSerName val="0"/>
            <c:showPercent val="1"/>
            <c:showBubbleSize val="0"/>
            <c:showLeaderLines val="1"/>
            <c:leaderLines>
              <c:spPr>
                <a:ln w="9525" cap="rnd" cmpd="sng" algn="ctr">
                  <a:solidFill>
                    <a:schemeClr val="tx1">
                      <a:shade val="90000"/>
                    </a:schemeClr>
                  </a:solidFill>
                  <a:prstDash val="solid"/>
                  <a:round/>
                </a:ln>
                <a:effectLst/>
              </c:spPr>
            </c:leaderLines>
            <c:extLst>
              <c:ext xmlns:c15="http://schemas.microsoft.com/office/drawing/2012/chart" uri="{CE6537A1-D6FC-4f65-9D91-7224C49458BB}"/>
            </c:extLst>
          </c:dLbls>
          <c:cat>
            <c:strRef>
              <c:f>Sheet1!$A$63:$A$65</c:f>
              <c:strCache>
                <c:ptCount val="3"/>
                <c:pt idx="0">
                  <c:v>Positive</c:v>
                </c:pt>
                <c:pt idx="1">
                  <c:v>Negative</c:v>
                </c:pt>
                <c:pt idx="2">
                  <c:v>Physiologocal</c:v>
                </c:pt>
              </c:strCache>
            </c:strRef>
          </c:cat>
          <c:val>
            <c:numRef>
              <c:f>Sheet1!$B$63:$B$65</c:f>
              <c:numCache>
                <c:formatCode>General</c:formatCode>
                <c:ptCount val="3"/>
                <c:pt idx="0">
                  <c:v>55</c:v>
                </c:pt>
                <c:pt idx="1">
                  <c:v>25</c:v>
                </c:pt>
                <c:pt idx="2">
                  <c:v>17</c:v>
                </c:pt>
              </c:numCache>
            </c:numRef>
          </c:val>
          <c:extLst>
            <c:ext xmlns:c16="http://schemas.microsoft.com/office/drawing/2014/chart" uri="{C3380CC4-5D6E-409C-BE32-E72D297353CC}">
              <c16:uniqueId val="{00000006-B8EA-4805-A022-9F2B42ACC61D}"/>
            </c:ext>
          </c:extLst>
        </c:ser>
        <c:dLbls>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4.0486805555555602E-2"/>
          <c:y val="0.84199910931223099"/>
          <c:w val="0.89999979908099603"/>
          <c:h val="0.12044141447175299"/>
        </c:manualLayout>
      </c:layout>
      <c:overlay val="0"/>
      <c:spPr>
        <a:noFill/>
        <a:ln>
          <a:noFill/>
        </a:ln>
        <a:effectLst/>
      </c:spPr>
      <c:txPr>
        <a:bodyPr rot="0" spcFirstLastPara="1" vertOverflow="ellipsis" vert="horz" wrap="square" anchor="ctr" anchorCtr="1"/>
        <a:lstStyle/>
        <a:p>
          <a:pPr>
            <a:defRPr lang="zh-CN" sz="2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zh-CN"/>
        </a:p>
      </c:txPr>
    </c:legend>
    <c:plotVisOnly val="1"/>
    <c:dispBlanksAs val="gap"/>
    <c:showDLblsOverMax val="0"/>
  </c:chart>
  <c:spPr>
    <a:noFill/>
    <a:ln w="9525" cap="rnd" cmpd="sng" algn="ctr">
      <a:noFill/>
      <a:prstDash val="solid"/>
    </a:ln>
    <a:effectLst/>
  </c:spPr>
  <c:txPr>
    <a:bodyPr/>
    <a:lstStyle/>
    <a:p>
      <a:pPr>
        <a:defRPr lang="zh-CN"/>
      </a:pPr>
      <a:endParaRPr lang="zh-CN"/>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821145833333299"/>
          <c:y val="6.6383583646416999E-2"/>
          <c:w val="0.44823680555555601"/>
          <c:h val="0.65198080808080805"/>
        </c:manualLayout>
      </c:layout>
      <c:pieChart>
        <c:varyColors val="1"/>
        <c:ser>
          <c:idx val="0"/>
          <c:order val="0"/>
          <c:dPt>
            <c:idx val="0"/>
            <c:bubble3D val="0"/>
            <c:spPr>
              <a:solidFill>
                <a:schemeClr val="accent2"/>
              </a:solidFill>
              <a:ln>
                <a:noFill/>
              </a:ln>
              <a:effectLst/>
            </c:spPr>
            <c:extLst>
              <c:ext xmlns:c16="http://schemas.microsoft.com/office/drawing/2014/chart" uri="{C3380CC4-5D6E-409C-BE32-E72D297353CC}">
                <c16:uniqueId val="{00000001-0CA5-4500-B6C1-85F872967433}"/>
              </c:ext>
            </c:extLst>
          </c:dPt>
          <c:dPt>
            <c:idx val="1"/>
            <c:bubble3D val="0"/>
            <c:spPr>
              <a:solidFill>
                <a:schemeClr val="accent4"/>
              </a:solidFill>
              <a:ln>
                <a:noFill/>
              </a:ln>
              <a:effectLst/>
            </c:spPr>
            <c:extLst>
              <c:ext xmlns:c16="http://schemas.microsoft.com/office/drawing/2014/chart" uri="{C3380CC4-5D6E-409C-BE32-E72D297353CC}">
                <c16:uniqueId val="{00000003-0CA5-4500-B6C1-85F872967433}"/>
              </c:ext>
            </c:extLst>
          </c:dPt>
          <c:dPt>
            <c:idx val="2"/>
            <c:bubble3D val="0"/>
            <c:spPr>
              <a:solidFill>
                <a:schemeClr val="accent6"/>
              </a:solidFill>
              <a:ln>
                <a:noFill/>
              </a:ln>
              <a:effectLst/>
            </c:spPr>
            <c:extLst>
              <c:ext xmlns:c16="http://schemas.microsoft.com/office/drawing/2014/chart" uri="{C3380CC4-5D6E-409C-BE32-E72D297353CC}">
                <c16:uniqueId val="{00000005-0CA5-4500-B6C1-85F872967433}"/>
              </c:ext>
            </c:extLst>
          </c:dPt>
          <c:dLbls>
            <c:dLbl>
              <c:idx val="1"/>
              <c:layout>
                <c:manualLayout>
                  <c:x val="-0.12258924967681201"/>
                  <c:y val="-0.12465150134057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CA5-4500-B6C1-85F872967433}"/>
                </c:ext>
              </c:extLst>
            </c:dLbl>
            <c:dLbl>
              <c:idx val="2"/>
              <c:layout>
                <c:manualLayout>
                  <c:x val="0.14367216054367299"/>
                  <c:y val="1.317662052227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CA5-4500-B6C1-85F872967433}"/>
                </c:ext>
              </c:extLst>
            </c:dLbl>
            <c:spPr>
              <a:noFill/>
              <a:ln>
                <a:noFill/>
              </a:ln>
              <a:effectLst/>
            </c:spPr>
            <c:txPr>
              <a:bodyPr rot="0" spcFirstLastPara="1" vertOverflow="ellipsis" vert="horz" wrap="square" lIns="38100" tIns="19050" rIns="38100" bIns="19050" anchor="ctr" anchorCtr="1"/>
              <a:lstStyle/>
              <a:p>
                <a:pPr>
                  <a:defRPr lang="zh-CN"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zh-CN"/>
              </a:p>
            </c:txPr>
            <c:dLblPos val="bestFit"/>
            <c:showLegendKey val="0"/>
            <c:showVal val="0"/>
            <c:showCatName val="0"/>
            <c:showSerName val="0"/>
            <c:showPercent val="1"/>
            <c:showBubbleSize val="0"/>
            <c:showLeaderLines val="1"/>
            <c:leaderLines>
              <c:spPr>
                <a:ln w="9525" cap="rnd" cmpd="sng" algn="ctr">
                  <a:solidFill>
                    <a:schemeClr val="tx1">
                      <a:shade val="90000"/>
                    </a:schemeClr>
                  </a:solidFill>
                  <a:prstDash val="solid"/>
                  <a:round/>
                </a:ln>
                <a:effectLst/>
              </c:spPr>
            </c:leaderLines>
            <c:extLst>
              <c:ext xmlns:c15="http://schemas.microsoft.com/office/drawing/2012/chart" uri="{CE6537A1-D6FC-4f65-9D91-7224C49458BB}"/>
            </c:extLst>
          </c:dLbls>
          <c:cat>
            <c:strRef>
              <c:f>Sheet1!$A$48:$A$50</c:f>
              <c:strCache>
                <c:ptCount val="3"/>
                <c:pt idx="0">
                  <c:v>Positive</c:v>
                </c:pt>
                <c:pt idx="1">
                  <c:v>Negative</c:v>
                </c:pt>
                <c:pt idx="2">
                  <c:v>Physiologocal</c:v>
                </c:pt>
              </c:strCache>
            </c:strRef>
          </c:cat>
          <c:val>
            <c:numRef>
              <c:f>Sheet1!$B$48:$B$50</c:f>
              <c:numCache>
                <c:formatCode>General</c:formatCode>
                <c:ptCount val="3"/>
                <c:pt idx="0">
                  <c:v>20</c:v>
                </c:pt>
                <c:pt idx="1">
                  <c:v>35</c:v>
                </c:pt>
                <c:pt idx="2">
                  <c:v>45</c:v>
                </c:pt>
              </c:numCache>
            </c:numRef>
          </c:val>
          <c:extLst>
            <c:ext xmlns:c16="http://schemas.microsoft.com/office/drawing/2014/chart" uri="{C3380CC4-5D6E-409C-BE32-E72D297353CC}">
              <c16:uniqueId val="{00000006-0CA5-4500-B6C1-85F872967433}"/>
            </c:ext>
          </c:extLst>
        </c:ser>
        <c:dLbls>
          <c:showLegendKey val="0"/>
          <c:showVal val="0"/>
          <c:showCatName val="0"/>
          <c:showSerName val="0"/>
          <c:showPercent val="1"/>
          <c:showBubbleSize val="0"/>
          <c:showLeaderLines val="1"/>
        </c:dLbls>
        <c:firstSliceAng val="0"/>
      </c:pieChart>
      <c:spPr>
        <a:noFill/>
        <a:ln>
          <a:noFill/>
        </a:ln>
        <a:effectLst/>
      </c:spPr>
    </c:plotArea>
    <c:legend>
      <c:legendPos val="t"/>
      <c:legendEntry>
        <c:idx val="0"/>
        <c:txPr>
          <a:bodyPr rot="0" spcFirstLastPara="1" vertOverflow="ellipsis" vert="horz" wrap="square" anchor="ctr" anchorCtr="1"/>
          <a:lstStyle/>
          <a:p>
            <a:pPr>
              <a:defRPr lang="zh-CN" sz="2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zh-CN"/>
          </a:p>
        </c:txPr>
      </c:legendEntry>
      <c:legendEntry>
        <c:idx val="1"/>
        <c:txPr>
          <a:bodyPr rot="0" spcFirstLastPara="1" vertOverflow="ellipsis" vert="horz" wrap="square" anchor="ctr" anchorCtr="1"/>
          <a:lstStyle/>
          <a:p>
            <a:pPr>
              <a:defRPr lang="zh-CN" sz="2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zh-CN"/>
          </a:p>
        </c:txPr>
      </c:legendEntry>
      <c:legendEntry>
        <c:idx val="2"/>
        <c:txPr>
          <a:bodyPr rot="0" spcFirstLastPara="1" vertOverflow="ellipsis" vert="horz" wrap="square" anchor="ctr" anchorCtr="1"/>
          <a:lstStyle/>
          <a:p>
            <a:pPr>
              <a:defRPr lang="zh-CN" sz="2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zh-CN"/>
          </a:p>
        </c:txPr>
      </c:legendEntry>
      <c:layout>
        <c:manualLayout>
          <c:xMode val="edge"/>
          <c:yMode val="edge"/>
          <c:x val="5.3101909722222201E-2"/>
          <c:y val="0.79008282828282805"/>
          <c:w val="0.89999979108475103"/>
          <c:h val="0.207231451963202"/>
        </c:manualLayout>
      </c:layout>
      <c:overlay val="0"/>
      <c:spPr>
        <a:noFill/>
        <a:ln>
          <a:noFill/>
        </a:ln>
        <a:effectLst/>
      </c:spPr>
      <c:txPr>
        <a:bodyPr rot="0" spcFirstLastPara="1" vertOverflow="ellipsis" vert="horz" wrap="square" anchor="ctr" anchorCtr="1"/>
        <a:lstStyle/>
        <a:p>
          <a:pPr>
            <a:defRPr lang="zh-CN" sz="2400" b="0" i="0" u="none" strike="noStrike" kern="1200" baseline="0">
              <a:solidFill>
                <a:schemeClr val="tx1"/>
              </a:solidFill>
              <a:latin typeface="+mn-lt"/>
              <a:ea typeface="+mn-ea"/>
              <a:cs typeface="+mn-cs"/>
            </a:defRPr>
          </a:pPr>
          <a:endParaRPr lang="zh-CN"/>
        </a:p>
      </c:txPr>
    </c:legend>
    <c:plotVisOnly val="1"/>
    <c:dispBlanksAs val="gap"/>
    <c:showDLblsOverMax val="0"/>
  </c:chart>
  <c:spPr>
    <a:noFill/>
    <a:ln w="9525" cap="rnd" cmpd="sng" algn="ctr">
      <a:noFill/>
      <a:prstDash val="solid"/>
    </a:ln>
    <a:effectLst/>
  </c:spPr>
  <c:txPr>
    <a:bodyPr/>
    <a:lstStyle/>
    <a:p>
      <a:pPr>
        <a:defRPr lang="zh-CN"/>
      </a:pPr>
      <a:endParaRPr lang="zh-CN"/>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666671533987"/>
          <c:y val="0.13357796993659701"/>
          <c:w val="0.70764712567869203"/>
          <c:h val="0.74458319631137304"/>
        </c:manualLayout>
      </c:layout>
      <c:scatterChart>
        <c:scatterStyle val="lineMarker"/>
        <c:varyColors val="0"/>
        <c:ser>
          <c:idx val="0"/>
          <c:order val="0"/>
          <c:tx>
            <c:strRef>
              <c:f>Sheet1!$CI$1</c:f>
              <c:strCache>
                <c:ptCount val="1"/>
                <c:pt idx="0">
                  <c:v>稳定性（Quality 100%)</c:v>
                </c:pt>
              </c:strCache>
            </c:strRef>
          </c:tx>
          <c:spPr>
            <a:ln w="28575" cap="rnd">
              <a:noFill/>
              <a:round/>
            </a:ln>
            <a:effectLst/>
          </c:spPr>
          <c:marker>
            <c:symbol val="circle"/>
            <c:size val="5"/>
            <c:spPr>
              <a:solidFill>
                <a:schemeClr val="tx1"/>
              </a:solidFill>
              <a:ln w="34925">
                <a:solidFill>
                  <a:schemeClr val="accent1"/>
                </a:solidFill>
              </a:ln>
              <a:effectLst/>
            </c:spPr>
          </c:marker>
          <c:xVal>
            <c:numRef>
              <c:f>Sheet1!$CH$2:$CH$44</c:f>
              <c:numCache>
                <c:formatCode>General</c:formatCode>
                <c:ptCount val="43"/>
                <c:pt idx="0">
                  <c:v>76.770300000000006</c:v>
                </c:pt>
                <c:pt idx="1">
                  <c:v>68.225800000000007</c:v>
                </c:pt>
                <c:pt idx="2">
                  <c:v>74.702600000000004</c:v>
                </c:pt>
                <c:pt idx="3">
                  <c:v>56.912199999999999</c:v>
                </c:pt>
                <c:pt idx="4">
                  <c:v>45.317399999999999</c:v>
                </c:pt>
                <c:pt idx="5">
                  <c:v>68.945099999999996</c:v>
                </c:pt>
                <c:pt idx="6">
                  <c:v>67.920699999999997</c:v>
                </c:pt>
                <c:pt idx="7">
                  <c:v>57.361899999999999</c:v>
                </c:pt>
                <c:pt idx="8">
                  <c:v>48.230899999999998</c:v>
                </c:pt>
                <c:pt idx="9">
                  <c:v>55.823900000000002</c:v>
                </c:pt>
                <c:pt idx="10">
                  <c:v>72.401700000000005</c:v>
                </c:pt>
                <c:pt idx="11">
                  <c:v>59.520099999999999</c:v>
                </c:pt>
                <c:pt idx="12">
                  <c:v>78.701099999999997</c:v>
                </c:pt>
                <c:pt idx="13">
                  <c:v>74.221800000000002</c:v>
                </c:pt>
                <c:pt idx="14">
                  <c:v>71.673599999999993</c:v>
                </c:pt>
                <c:pt idx="15">
                  <c:v>50.720700000000001</c:v>
                </c:pt>
                <c:pt idx="16">
                  <c:v>69.228200000000001</c:v>
                </c:pt>
                <c:pt idx="17">
                  <c:v>84.976100000000002</c:v>
                </c:pt>
                <c:pt idx="18">
                  <c:v>62.225999999999999</c:v>
                </c:pt>
                <c:pt idx="19">
                  <c:v>59.067900000000002</c:v>
                </c:pt>
                <c:pt idx="20">
                  <c:v>75.424700000000001</c:v>
                </c:pt>
                <c:pt idx="21">
                  <c:v>72.412300000000002</c:v>
                </c:pt>
                <c:pt idx="22">
                  <c:v>67.409899999999993</c:v>
                </c:pt>
                <c:pt idx="23">
                  <c:v>90.8386</c:v>
                </c:pt>
                <c:pt idx="24">
                  <c:v>57.325499999999998</c:v>
                </c:pt>
                <c:pt idx="25">
                  <c:v>63.6081</c:v>
                </c:pt>
                <c:pt idx="26">
                  <c:v>55.089799999999997</c:v>
                </c:pt>
                <c:pt idx="27">
                  <c:v>59.201599999999999</c:v>
                </c:pt>
                <c:pt idx="28">
                  <c:v>74.589399999999998</c:v>
                </c:pt>
                <c:pt idx="29">
                  <c:v>67.432000000000002</c:v>
                </c:pt>
                <c:pt idx="30">
                  <c:v>74.521799999999999</c:v>
                </c:pt>
                <c:pt idx="31">
                  <c:v>62.7333</c:v>
                </c:pt>
                <c:pt idx="32">
                  <c:v>58.199800000000003</c:v>
                </c:pt>
                <c:pt idx="33">
                  <c:v>64.990700000000004</c:v>
                </c:pt>
                <c:pt idx="34">
                  <c:v>72.402600000000007</c:v>
                </c:pt>
                <c:pt idx="35">
                  <c:v>59.8626</c:v>
                </c:pt>
                <c:pt idx="36">
                  <c:v>51.651499999999999</c:v>
                </c:pt>
                <c:pt idx="37">
                  <c:v>60.443800000000003</c:v>
                </c:pt>
                <c:pt idx="38">
                  <c:v>72.229600000000005</c:v>
                </c:pt>
                <c:pt idx="39">
                  <c:v>77.712299999999999</c:v>
                </c:pt>
              </c:numCache>
            </c:numRef>
          </c:xVal>
          <c:yVal>
            <c:numRef>
              <c:f>Sheet1!$CI$2:$CI$44</c:f>
              <c:numCache>
                <c:formatCode>General</c:formatCode>
                <c:ptCount val="43"/>
                <c:pt idx="0">
                  <c:v>58.8429</c:v>
                </c:pt>
                <c:pt idx="1">
                  <c:v>76.326099999999997</c:v>
                </c:pt>
                <c:pt idx="2">
                  <c:v>75.868799999999993</c:v>
                </c:pt>
                <c:pt idx="3">
                  <c:v>73.292500000000004</c:v>
                </c:pt>
                <c:pt idx="4">
                  <c:v>51.259300000000003</c:v>
                </c:pt>
                <c:pt idx="5">
                  <c:v>64.73</c:v>
                </c:pt>
                <c:pt idx="6">
                  <c:v>59.440100000000001</c:v>
                </c:pt>
                <c:pt idx="7">
                  <c:v>55.689399999999999</c:v>
                </c:pt>
                <c:pt idx="8">
                  <c:v>75.267899999999997</c:v>
                </c:pt>
                <c:pt idx="9">
                  <c:v>57.502000000000002</c:v>
                </c:pt>
                <c:pt idx="10">
                  <c:v>69.7941</c:v>
                </c:pt>
                <c:pt idx="11">
                  <c:v>69.335999999999999</c:v>
                </c:pt>
                <c:pt idx="12">
                  <c:v>70.075500000000005</c:v>
                </c:pt>
                <c:pt idx="13">
                  <c:v>60.0259</c:v>
                </c:pt>
                <c:pt idx="14">
                  <c:v>67.286500000000004</c:v>
                </c:pt>
                <c:pt idx="15">
                  <c:v>59.313699999999997</c:v>
                </c:pt>
                <c:pt idx="16">
                  <c:v>70.204499999999996</c:v>
                </c:pt>
                <c:pt idx="17">
                  <c:v>78.5321</c:v>
                </c:pt>
                <c:pt idx="18">
                  <c:v>62.079000000000001</c:v>
                </c:pt>
                <c:pt idx="19">
                  <c:v>68.936000000000007</c:v>
                </c:pt>
                <c:pt idx="20">
                  <c:v>66.086100000000002</c:v>
                </c:pt>
                <c:pt idx="21">
                  <c:v>62.624499999999998</c:v>
                </c:pt>
                <c:pt idx="22">
                  <c:v>54.243000000000002</c:v>
                </c:pt>
                <c:pt idx="23">
                  <c:v>85.485299999999995</c:v>
                </c:pt>
                <c:pt idx="24">
                  <c:v>55.624699999999997</c:v>
                </c:pt>
                <c:pt idx="25">
                  <c:v>63.156500000000001</c:v>
                </c:pt>
                <c:pt idx="26">
                  <c:v>56.407499999999999</c:v>
                </c:pt>
                <c:pt idx="27">
                  <c:v>55.302</c:v>
                </c:pt>
                <c:pt idx="28">
                  <c:v>69.060299999999998</c:v>
                </c:pt>
                <c:pt idx="29">
                  <c:v>68.148399999999995</c:v>
                </c:pt>
                <c:pt idx="30">
                  <c:v>65.737300000000005</c:v>
                </c:pt>
                <c:pt idx="31">
                  <c:v>60.669400000000003</c:v>
                </c:pt>
                <c:pt idx="32">
                  <c:v>66.767499999999998</c:v>
                </c:pt>
                <c:pt idx="33">
                  <c:v>65.520799999999994</c:v>
                </c:pt>
                <c:pt idx="34">
                  <c:v>52.850700000000003</c:v>
                </c:pt>
                <c:pt idx="35">
                  <c:v>58.735799999999998</c:v>
                </c:pt>
                <c:pt idx="36">
                  <c:v>59.578499999999998</c:v>
                </c:pt>
                <c:pt idx="37">
                  <c:v>66.141300000000001</c:v>
                </c:pt>
                <c:pt idx="38">
                  <c:v>57.0779</c:v>
                </c:pt>
                <c:pt idx="39">
                  <c:v>74.517499999999998</c:v>
                </c:pt>
              </c:numCache>
            </c:numRef>
          </c:yVal>
          <c:smooth val="0"/>
          <c:extLst>
            <c:ext xmlns:c16="http://schemas.microsoft.com/office/drawing/2014/chart" uri="{C3380CC4-5D6E-409C-BE32-E72D297353CC}">
              <c16:uniqueId val="{00000000-3D88-41BE-BAC5-914CD3895E92}"/>
            </c:ext>
          </c:extLst>
        </c:ser>
        <c:dLbls>
          <c:showLegendKey val="0"/>
          <c:showVal val="0"/>
          <c:showCatName val="0"/>
          <c:showSerName val="0"/>
          <c:showPercent val="0"/>
          <c:showBubbleSize val="0"/>
        </c:dLbls>
        <c:axId val="740739096"/>
        <c:axId val="740737128"/>
      </c:scatterChart>
      <c:valAx>
        <c:axId val="740739096"/>
        <c:scaling>
          <c:orientation val="minMax"/>
        </c:scaling>
        <c:delete val="0"/>
        <c:axPos val="b"/>
        <c:majorGridlines>
          <c:spPr>
            <a:ln w="9525" cap="flat" cmpd="sng" algn="ctr">
              <a:solidFill>
                <a:schemeClr val="bg1">
                  <a:lumMod val="50000"/>
                </a:schemeClr>
              </a:solidFill>
              <a:round/>
            </a:ln>
            <a:effectLst/>
          </c:spPr>
        </c:majorGridlines>
        <c:title>
          <c:tx>
            <c:rich>
              <a:bodyPr rot="0" spcFirstLastPara="1" vertOverflow="ellipsis" vert="horz" wrap="square" anchor="ctr" anchorCtr="1"/>
              <a:lstStyle/>
              <a:p>
                <a:pPr>
                  <a:defRPr lang="zh-CN" sz="2000" b="0" i="0" u="none" strike="noStrike" kern="1200" baseline="0">
                    <a:solidFill>
                      <a:schemeClr val="tx1">
                        <a:lumMod val="65000"/>
                        <a:lumOff val="35000"/>
                      </a:schemeClr>
                    </a:solidFill>
                    <a:latin typeface="+mn-lt"/>
                    <a:ea typeface="+mn-ea"/>
                    <a:cs typeface="+mn-cs"/>
                  </a:defRPr>
                </a:pPr>
                <a:r>
                  <a:rPr lang="en-US" altLang="zh-CN" sz="2000">
                    <a:solidFill>
                      <a:sysClr val="windowText" lastClr="000000"/>
                    </a:solidFill>
                    <a:latin typeface="Times New Roman" panose="02020603050405020304" pitchFamily="18" charset="0"/>
                    <a:cs typeface="Times New Roman" panose="02020603050405020304" pitchFamily="18" charset="0"/>
                  </a:rPr>
                  <a:t>Unstability</a:t>
                </a:r>
              </a:p>
            </c:rich>
          </c:tx>
          <c:overlay val="0"/>
          <c:spPr>
            <a:noFill/>
            <a:ln>
              <a:noFill/>
            </a:ln>
            <a:effectLst/>
          </c:spPr>
          <c:txPr>
            <a:bodyPr rot="0" spcFirstLastPara="1" vertOverflow="ellipsis" vert="horz" wrap="square" anchor="ctr" anchorCtr="1"/>
            <a:lstStyle/>
            <a:p>
              <a:pPr>
                <a:defRPr lang="zh-CN" sz="2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zh-CN"/>
          </a:p>
        </c:txPr>
        <c:crossAx val="740737128"/>
        <c:crossesAt val="50"/>
        <c:crossBetween val="midCat"/>
        <c:majorUnit val="10"/>
      </c:valAx>
      <c:valAx>
        <c:axId val="740737128"/>
        <c:scaling>
          <c:orientation val="minMax"/>
          <c:max val="100"/>
        </c:scaling>
        <c:delete val="0"/>
        <c:axPos val="l"/>
        <c:majorGridlines>
          <c:spPr>
            <a:ln w="9525" cap="flat" cmpd="sng" algn="ctr">
              <a:solidFill>
                <a:schemeClr val="bg1">
                  <a:lumMod val="50000"/>
                </a:schemeClr>
              </a:solidFill>
              <a:round/>
            </a:ln>
            <a:effectLst/>
          </c:spPr>
        </c:majorGridlines>
        <c:title>
          <c:tx>
            <c:rich>
              <a:bodyPr rot="0" spcFirstLastPara="1" vertOverflow="ellipsis" wrap="square" anchor="ctr" anchorCtr="1"/>
              <a:lstStyle/>
              <a:p>
                <a:pPr>
                  <a:defRPr lang="zh-CN" sz="2000" b="0" i="0" u="none" strike="noStrike" kern="1200" baseline="0">
                    <a:solidFill>
                      <a:schemeClr val="tx1">
                        <a:lumMod val="65000"/>
                        <a:lumOff val="35000"/>
                      </a:schemeClr>
                    </a:solidFill>
                    <a:latin typeface="+mn-lt"/>
                    <a:ea typeface="+mn-ea"/>
                    <a:cs typeface="+mn-cs"/>
                  </a:defRPr>
                </a:pPr>
                <a:r>
                  <a:rPr lang="en-US" altLang="zh-CN" sz="2000">
                    <a:solidFill>
                      <a:sysClr val="windowText" lastClr="000000"/>
                    </a:solidFill>
                    <a:latin typeface="Times New Roman" panose="02020603050405020304" pitchFamily="18" charset="0"/>
                    <a:cs typeface="Times New Roman" panose="02020603050405020304" pitchFamily="18" charset="0"/>
                  </a:rPr>
                  <a:t>Introversion</a:t>
                </a:r>
                <a:endParaRPr lang="zh-CN" altLang="en-US" sz="2000">
                  <a:solidFill>
                    <a:sysClr val="windowText" lastClr="000000"/>
                  </a:solidFill>
                  <a:latin typeface="Times New Roman" panose="02020603050405020304" pitchFamily="18" charset="0"/>
                  <a:cs typeface="Times New Roman" panose="02020603050405020304" pitchFamily="18" charset="0"/>
                </a:endParaRPr>
              </a:p>
            </c:rich>
          </c:tx>
          <c:layout>
            <c:manualLayout>
              <c:xMode val="edge"/>
              <c:yMode val="edge"/>
              <c:x val="0"/>
              <c:y val="0.43092310819395702"/>
            </c:manualLayout>
          </c:layout>
          <c:overlay val="0"/>
          <c:spPr>
            <a:noFill/>
            <a:ln>
              <a:noFill/>
            </a:ln>
            <a:effectLst/>
          </c:spPr>
          <c:txPr>
            <a:bodyPr rot="0" spcFirstLastPara="1" vertOverflow="ellipsis" wrap="square" anchor="ctr" anchorCtr="1"/>
            <a:lstStyle/>
            <a:p>
              <a:pPr>
                <a:defRPr lang="zh-CN" sz="2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lang="zh-CN" sz="1600" b="0" i="0" u="none" strike="noStrike" kern="1200" baseline="0">
                <a:solidFill>
                  <a:schemeClr val="tx1">
                    <a:lumMod val="65000"/>
                    <a:lumOff val="35000"/>
                  </a:schemeClr>
                </a:solidFill>
                <a:latin typeface="+mn-lt"/>
                <a:ea typeface="+mn-ea"/>
                <a:cs typeface="+mn-cs"/>
              </a:defRPr>
            </a:pPr>
            <a:endParaRPr lang="zh-CN"/>
          </a:p>
        </c:txPr>
        <c:crossAx val="740739096"/>
        <c:crossesAt val="50"/>
        <c:crossBetween val="midCat"/>
      </c:valAx>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Sheet1!$B$1</c:f>
              <c:strCache>
                <c:ptCount val="1"/>
                <c:pt idx="0">
                  <c:v>bMin</c:v>
                </c:pt>
              </c:strCache>
            </c:strRef>
          </c:tx>
          <c:spPr>
            <a:ln w="44450" cap="rnd" cmpd="sng" algn="ctr">
              <a:solidFill>
                <a:srgbClr val="00B050"/>
              </a:solidFill>
              <a:prstDash val="sysDash"/>
              <a:round/>
            </a:ln>
          </c:spPr>
          <c:marker>
            <c:symbol val="none"/>
          </c:marker>
          <c:cat>
            <c:strRef>
              <c:f>Sheet1!$A$2:$A$11</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Sheet1!$B$2:$B$11</c:f>
              <c:numCache>
                <c:formatCode>General</c:formatCode>
                <c:ptCount val="10"/>
                <c:pt idx="0">
                  <c:v>20</c:v>
                </c:pt>
                <c:pt idx="1">
                  <c:v>20</c:v>
                </c:pt>
                <c:pt idx="2">
                  <c:v>15</c:v>
                </c:pt>
                <c:pt idx="3">
                  <c:v>20</c:v>
                </c:pt>
                <c:pt idx="4">
                  <c:v>50</c:v>
                </c:pt>
                <c:pt idx="5">
                  <c:v>40</c:v>
                </c:pt>
                <c:pt idx="6">
                  <c:v>10</c:v>
                </c:pt>
                <c:pt idx="7">
                  <c:v>50</c:v>
                </c:pt>
                <c:pt idx="8">
                  <c:v>10</c:v>
                </c:pt>
                <c:pt idx="9">
                  <c:v>10</c:v>
                </c:pt>
              </c:numCache>
            </c:numRef>
          </c:val>
          <c:extLst>
            <c:ext xmlns:c16="http://schemas.microsoft.com/office/drawing/2014/chart" uri="{C3380CC4-5D6E-409C-BE32-E72D297353CC}">
              <c16:uniqueId val="{00000000-8CF4-46A7-B4F2-B8D186E6F8ED}"/>
            </c:ext>
          </c:extLst>
        </c:ser>
        <c:ser>
          <c:idx val="1"/>
          <c:order val="1"/>
          <c:tx>
            <c:strRef>
              <c:f>Sheet1!$C$1</c:f>
              <c:strCache>
                <c:ptCount val="1"/>
                <c:pt idx="0">
                  <c:v>Mean</c:v>
                </c:pt>
              </c:strCache>
            </c:strRef>
          </c:tx>
          <c:spPr>
            <a:ln w="44450" cap="rnd" cmpd="sng" algn="ctr">
              <a:solidFill>
                <a:schemeClr val="accent1"/>
              </a:solidFill>
              <a:prstDash val="solid"/>
              <a:round/>
            </a:ln>
          </c:spPr>
          <c:marker>
            <c:symbol val="none"/>
          </c:marker>
          <c:dLbls>
            <c:dLbl>
              <c:idx val="9"/>
              <c:layout>
                <c:manualLayout>
                  <c:x val="1.9439494573141099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F4-46A7-B4F2-B8D186E6F8ED}"/>
                </c:ext>
              </c:extLst>
            </c:dLbl>
            <c:spPr>
              <a:noFill/>
              <a:ln>
                <a:noFill/>
              </a:ln>
              <a:effectLst/>
            </c:spPr>
            <c:txPr>
              <a:bodyPr rot="0" spcFirstLastPara="0" vertOverflow="ellipsis" vert="horz" wrap="square" lIns="38100" tIns="19050" rIns="38100" bIns="19050" anchor="ctr" anchorCtr="1"/>
              <a:lstStyle/>
              <a:p>
                <a:pPr>
                  <a:defRPr lang="zh-CN" sz="1800" b="0" i="0" u="none" strike="noStrike" kern="1200" cap="none" spc="0" normalizeH="0" baseline="0">
                    <a:solidFill>
                      <a:schemeClr val="tx1"/>
                    </a:solidFill>
                    <a:uFill>
                      <a:solidFill>
                        <a:schemeClr val="tx1"/>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Sheet1!$C$2:$C$11</c:f>
              <c:numCache>
                <c:formatCode>General</c:formatCode>
                <c:ptCount val="10"/>
                <c:pt idx="0">
                  <c:v>35.32</c:v>
                </c:pt>
                <c:pt idx="1">
                  <c:v>33.61</c:v>
                </c:pt>
                <c:pt idx="2">
                  <c:v>29.22</c:v>
                </c:pt>
                <c:pt idx="3">
                  <c:v>31.97</c:v>
                </c:pt>
                <c:pt idx="4">
                  <c:v>64</c:v>
                </c:pt>
                <c:pt idx="5">
                  <c:v>68.790000000000006</c:v>
                </c:pt>
                <c:pt idx="6">
                  <c:v>19.079999999999998</c:v>
                </c:pt>
                <c:pt idx="7">
                  <c:v>66.02</c:v>
                </c:pt>
                <c:pt idx="8">
                  <c:v>16.809999999999999</c:v>
                </c:pt>
                <c:pt idx="9">
                  <c:v>29.53</c:v>
                </c:pt>
              </c:numCache>
            </c:numRef>
          </c:val>
          <c:extLst>
            <c:ext xmlns:c16="http://schemas.microsoft.com/office/drawing/2014/chart" uri="{C3380CC4-5D6E-409C-BE32-E72D297353CC}">
              <c16:uniqueId val="{00000002-8CF4-46A7-B4F2-B8D186E6F8ED}"/>
            </c:ext>
          </c:extLst>
        </c:ser>
        <c:ser>
          <c:idx val="2"/>
          <c:order val="2"/>
          <c:tx>
            <c:strRef>
              <c:f>Sheet1!$D$1</c:f>
              <c:strCache>
                <c:ptCount val="1"/>
                <c:pt idx="0">
                  <c:v>bMax</c:v>
                </c:pt>
              </c:strCache>
            </c:strRef>
          </c:tx>
          <c:spPr>
            <a:ln w="44450" cap="rnd" cmpd="sng" algn="ctr">
              <a:solidFill>
                <a:srgbClr val="FF0000"/>
              </a:solidFill>
              <a:prstDash val="sysDot"/>
              <a:round/>
            </a:ln>
          </c:spPr>
          <c:marker>
            <c:symbol val="none"/>
          </c:marker>
          <c:cat>
            <c:strRef>
              <c:f>Sheet1!$A$2:$A$11</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Sheet1!$D$2:$D$11</c:f>
              <c:numCache>
                <c:formatCode>General</c:formatCode>
                <c:ptCount val="10"/>
                <c:pt idx="0">
                  <c:v>50</c:v>
                </c:pt>
                <c:pt idx="1">
                  <c:v>40</c:v>
                </c:pt>
                <c:pt idx="2">
                  <c:v>40</c:v>
                </c:pt>
                <c:pt idx="3">
                  <c:v>50</c:v>
                </c:pt>
                <c:pt idx="4">
                  <c:v>100</c:v>
                </c:pt>
                <c:pt idx="5">
                  <c:v>100</c:v>
                </c:pt>
                <c:pt idx="6">
                  <c:v>50</c:v>
                </c:pt>
                <c:pt idx="7">
                  <c:v>100</c:v>
                </c:pt>
                <c:pt idx="8">
                  <c:v>25</c:v>
                </c:pt>
                <c:pt idx="9">
                  <c:v>50</c:v>
                </c:pt>
              </c:numCache>
            </c:numRef>
          </c:val>
          <c:extLst>
            <c:ext xmlns:c16="http://schemas.microsoft.com/office/drawing/2014/chart" uri="{C3380CC4-5D6E-409C-BE32-E72D297353CC}">
              <c16:uniqueId val="{00000003-8CF4-46A7-B4F2-B8D186E6F8ED}"/>
            </c:ext>
          </c:extLst>
        </c:ser>
        <c:dLbls>
          <c:showLegendKey val="0"/>
          <c:showVal val="0"/>
          <c:showCatName val="0"/>
          <c:showSerName val="0"/>
          <c:showPercent val="0"/>
          <c:showBubbleSize val="0"/>
        </c:dLbls>
        <c:axId val="55768192"/>
        <c:axId val="55769728"/>
      </c:radarChart>
      <c:catAx>
        <c:axId val="55768192"/>
        <c:scaling>
          <c:orientation val="minMax"/>
        </c:scaling>
        <c:delete val="0"/>
        <c:axPos val="b"/>
        <c:majorGridlines/>
        <c:numFmt formatCode="General" sourceLinked="0"/>
        <c:majorTickMark val="out"/>
        <c:minorTickMark val="none"/>
        <c:tickLblPos val="nextTo"/>
        <c:txPr>
          <a:bodyPr rot="-60000000" spcFirstLastPara="0" vertOverflow="ellipsis" vert="horz" wrap="square" anchor="ctr" anchorCtr="1"/>
          <a:lstStyle/>
          <a:p>
            <a:pPr>
              <a:defRPr lang="zh-CN" sz="2000" b="0" i="0" u="none" strike="noStrike" kern="1200" cap="none" spc="0" normalizeH="0" baseline="0">
                <a:solidFill>
                  <a:schemeClr val="tx1"/>
                </a:solidFill>
                <a:uFill>
                  <a:solidFill>
                    <a:schemeClr val="tx1"/>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55769728"/>
        <c:crosses val="autoZero"/>
        <c:auto val="1"/>
        <c:lblAlgn val="ctr"/>
        <c:lblOffset val="100"/>
        <c:noMultiLvlLbl val="0"/>
      </c:catAx>
      <c:valAx>
        <c:axId val="55769728"/>
        <c:scaling>
          <c:orientation val="minMax"/>
        </c:scaling>
        <c:delete val="1"/>
        <c:axPos val="l"/>
        <c:majorGridlines>
          <c:spPr>
            <a:ln w="6350" cap="rnd" cmpd="sng" algn="ctr">
              <a:solidFill>
                <a:schemeClr val="bg2"/>
              </a:solidFill>
              <a:prstDash val="solid"/>
              <a:round/>
              <a:headEnd type="oval"/>
              <a:tailEnd type="oval"/>
            </a:ln>
          </c:spPr>
        </c:majorGridlines>
        <c:numFmt formatCode="General" sourceLinked="1"/>
        <c:majorTickMark val="cross"/>
        <c:minorTickMark val="none"/>
        <c:tickLblPos val="nextTo"/>
        <c:crossAx val="55768192"/>
        <c:crosses val="autoZero"/>
        <c:crossBetween val="between"/>
      </c:valAx>
    </c:plotArea>
    <c:legend>
      <c:legendPos val="r"/>
      <c:legendEntry>
        <c:idx val="0"/>
        <c:txPr>
          <a:bodyPr rot="0" spcFirstLastPara="0" vertOverflow="ellipsis" vert="horz" wrap="square" anchor="ctr" anchorCtr="1"/>
          <a:lstStyle/>
          <a:p>
            <a:pPr>
              <a:defRPr lang="zh-CN" sz="2000" b="0" i="0" u="none" strike="noStrike" kern="1200" cap="none" spc="0" normalizeH="0" baseline="0">
                <a:solidFill>
                  <a:schemeClr val="tx1"/>
                </a:solidFill>
                <a:uFill>
                  <a:solidFill>
                    <a:schemeClr val="tx1"/>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1"/>
        <c:txPr>
          <a:bodyPr rot="0" spcFirstLastPara="0" vertOverflow="ellipsis" vert="horz" wrap="square" anchor="ctr" anchorCtr="1"/>
          <a:lstStyle/>
          <a:p>
            <a:pPr>
              <a:defRPr lang="zh-CN" sz="2000" b="0" i="0" u="none" strike="noStrike" kern="1200" cap="none" spc="0" normalizeH="0" baseline="0">
                <a:solidFill>
                  <a:schemeClr val="tx1"/>
                </a:solidFill>
                <a:uFill>
                  <a:solidFill>
                    <a:schemeClr val="tx1"/>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2"/>
        <c:txPr>
          <a:bodyPr rot="0" spcFirstLastPara="0" vertOverflow="ellipsis" vert="horz" wrap="square" anchor="ctr" anchorCtr="1"/>
          <a:lstStyle/>
          <a:p>
            <a:pPr>
              <a:defRPr lang="zh-CN" sz="2000" b="0" i="0" u="none" strike="noStrike" kern="1200" cap="none" spc="0" normalizeH="0" baseline="0">
                <a:solidFill>
                  <a:schemeClr val="tx1"/>
                </a:solidFill>
                <a:uFill>
                  <a:solidFill>
                    <a:schemeClr val="tx1"/>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ayout>
        <c:manualLayout>
          <c:xMode val="edge"/>
          <c:yMode val="edge"/>
          <c:x val="0.80693811954120498"/>
          <c:y val="0.62263760965916803"/>
          <c:w val="0.15109482042408301"/>
          <c:h val="0.29841527100791698"/>
        </c:manualLayout>
      </c:layout>
      <c:overlay val="0"/>
      <c:txPr>
        <a:bodyPr rot="0" spcFirstLastPara="0" vertOverflow="ellipsis" vert="horz" wrap="square" anchor="ctr" anchorCtr="1"/>
        <a:lstStyle/>
        <a:p>
          <a:pPr>
            <a:defRPr lang="zh-CN" sz="2000" b="0" i="0" u="none" strike="noStrike" kern="1200" cap="none" spc="0" normalizeH="0" baseline="0">
              <a:solidFill>
                <a:schemeClr val="tx1"/>
              </a:solidFill>
              <a:uFill>
                <a:solidFill>
                  <a:schemeClr val="tx1"/>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
    <c:plotVisOnly val="1"/>
    <c:dispBlanksAs val="gap"/>
    <c:showDLblsOverMax val="0"/>
  </c:chart>
  <c:spPr>
    <a:ln w="6350" cap="flat" cmpd="sng" algn="ctr">
      <a:noFill/>
      <a:prstDash val="solid"/>
      <a:round/>
    </a:ln>
  </c:spPr>
  <c:txPr>
    <a:bodyPr/>
    <a:lstStyle/>
    <a:p>
      <a:pPr>
        <a:defRPr lang="zh-CN">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638833607337499"/>
          <c:y val="0.121152144360721"/>
          <c:w val="0.57892676876928895"/>
          <c:h val="0.81030400253053003"/>
        </c:manualLayout>
      </c:layout>
      <c:radarChart>
        <c:radarStyle val="marker"/>
        <c:varyColors val="0"/>
        <c:ser>
          <c:idx val="0"/>
          <c:order val="0"/>
          <c:tx>
            <c:strRef>
              <c:f>Sheet1!$B$36:$B$37</c:f>
              <c:strCache>
                <c:ptCount val="1"/>
                <c:pt idx="0">
                  <c:v>bMax</c:v>
                </c:pt>
              </c:strCache>
            </c:strRef>
          </c:tx>
          <c:spPr>
            <a:ln w="44450" cap="rnd">
              <a:solidFill>
                <a:srgbClr val="FF0000"/>
              </a:solidFill>
              <a:prstDash val="sysDot"/>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lang="zh-CN" sz="900" b="0" i="0" u="none" strike="noStrike" kern="1200" baseline="0">
                    <a:no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Sheet1!$A$38:$A$47</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Sheet1!$B$38:$B$47</c:f>
              <c:numCache>
                <c:formatCode>General</c:formatCode>
                <c:ptCount val="10"/>
                <c:pt idx="0">
                  <c:v>50</c:v>
                </c:pt>
                <c:pt idx="1">
                  <c:v>40</c:v>
                </c:pt>
                <c:pt idx="2">
                  <c:v>40</c:v>
                </c:pt>
                <c:pt idx="3">
                  <c:v>50</c:v>
                </c:pt>
                <c:pt idx="4">
                  <c:v>100</c:v>
                </c:pt>
                <c:pt idx="5">
                  <c:v>100</c:v>
                </c:pt>
                <c:pt idx="6">
                  <c:v>50</c:v>
                </c:pt>
                <c:pt idx="7">
                  <c:v>100</c:v>
                </c:pt>
                <c:pt idx="8">
                  <c:v>25</c:v>
                </c:pt>
                <c:pt idx="9">
                  <c:v>50</c:v>
                </c:pt>
              </c:numCache>
            </c:numRef>
          </c:val>
          <c:extLst>
            <c:ext xmlns:c16="http://schemas.microsoft.com/office/drawing/2014/chart" uri="{C3380CC4-5D6E-409C-BE32-E72D297353CC}">
              <c16:uniqueId val="{00000000-1D74-4946-818B-296006B6FB3B}"/>
            </c:ext>
          </c:extLst>
        </c:ser>
        <c:ser>
          <c:idx val="1"/>
          <c:order val="1"/>
          <c:tx>
            <c:strRef>
              <c:f>Sheet1!$C$36:$C$37</c:f>
              <c:strCache>
                <c:ptCount val="1"/>
                <c:pt idx="0">
                  <c:v>bMin</c:v>
                </c:pt>
              </c:strCache>
            </c:strRef>
          </c:tx>
          <c:spPr>
            <a:ln w="44450" cap="rnd">
              <a:solidFill>
                <a:srgbClr val="00B050"/>
              </a:solidFill>
              <a:prstDash val="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lang="zh-CN" sz="900" b="0" i="0" u="none" strike="noStrike" kern="1200" baseline="0">
                    <a:no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Sheet1!$A$38:$A$47</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Sheet1!$C$38:$C$47</c:f>
              <c:numCache>
                <c:formatCode>General</c:formatCode>
                <c:ptCount val="10"/>
                <c:pt idx="0">
                  <c:v>20</c:v>
                </c:pt>
                <c:pt idx="1">
                  <c:v>20</c:v>
                </c:pt>
                <c:pt idx="2">
                  <c:v>15</c:v>
                </c:pt>
                <c:pt idx="3">
                  <c:v>20</c:v>
                </c:pt>
                <c:pt idx="4">
                  <c:v>50</c:v>
                </c:pt>
                <c:pt idx="5">
                  <c:v>40</c:v>
                </c:pt>
                <c:pt idx="6">
                  <c:v>10</c:v>
                </c:pt>
                <c:pt idx="7">
                  <c:v>50</c:v>
                </c:pt>
                <c:pt idx="8">
                  <c:v>10</c:v>
                </c:pt>
                <c:pt idx="9">
                  <c:v>10</c:v>
                </c:pt>
              </c:numCache>
            </c:numRef>
          </c:val>
          <c:extLst>
            <c:ext xmlns:c16="http://schemas.microsoft.com/office/drawing/2014/chart" uri="{C3380CC4-5D6E-409C-BE32-E72D297353CC}">
              <c16:uniqueId val="{00000001-1D74-4946-818B-296006B6FB3B}"/>
            </c:ext>
          </c:extLst>
        </c:ser>
        <c:ser>
          <c:idx val="2"/>
          <c:order val="2"/>
          <c:tx>
            <c:strRef>
              <c:f>Sheet1!$D$36:$D$37</c:f>
              <c:strCache>
                <c:ptCount val="1"/>
                <c:pt idx="0">
                  <c:v>Mean</c:v>
                </c:pt>
              </c:strCache>
            </c:strRef>
          </c:tx>
          <c:spPr>
            <a:ln w="44450" cap="rnd">
              <a:solidFill>
                <a:schemeClr val="accent1"/>
              </a:solidFill>
              <a:round/>
            </a:ln>
            <a:effectLst/>
          </c:spPr>
          <c:marker>
            <c:symbol val="none"/>
          </c:marker>
          <c:dLbls>
            <c:dLbl>
              <c:idx val="2"/>
              <c:layout>
                <c:manualLayout>
                  <c:x val="2.1978021978022001E-2"/>
                  <c:y val="-4.782400765184210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D74-4946-818B-296006B6FB3B}"/>
                </c:ext>
              </c:extLst>
            </c:dLbl>
            <c:dLbl>
              <c:idx val="3"/>
              <c:layout>
                <c:manualLayout>
                  <c:x val="5.1282051282051301E-2"/>
                  <c:y val="-9.56480153036825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D74-4946-818B-296006B6FB3B}"/>
                </c:ext>
              </c:extLst>
            </c:dLbl>
            <c:dLbl>
              <c:idx val="4"/>
              <c:layout>
                <c:manualLayout>
                  <c:x val="-3.6630036630036597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D74-4946-818B-296006B6FB3B}"/>
                </c:ext>
              </c:extLst>
            </c:dLbl>
            <c:dLbl>
              <c:idx val="5"/>
              <c:layout>
                <c:manualLayout>
                  <c:x val="-8.7912087912087905E-2"/>
                  <c:y val="-3.347680535628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D74-4946-818B-296006B6FB3B}"/>
                </c:ext>
              </c:extLst>
            </c:dLbl>
            <c:dLbl>
              <c:idx val="7"/>
              <c:layout>
                <c:manualLayout>
                  <c:x val="-3.6630036630036597E-2"/>
                  <c:y val="-5.2606408417025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D74-4946-818B-296006B6FB3B}"/>
                </c:ext>
              </c:extLst>
            </c:dLbl>
            <c:dLbl>
              <c:idx val="8"/>
              <c:layout>
                <c:manualLayout>
                  <c:x val="-4.3956043956044001E-2"/>
                  <c:y val="-2.39120038259207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D74-4946-818B-296006B6FB3B}"/>
                </c:ext>
              </c:extLst>
            </c:dLbl>
            <c:dLbl>
              <c:idx val="9"/>
              <c:layout>
                <c:manualLayout>
                  <c:x val="-4.7619047619047603E-2"/>
                  <c:y val="-2.39120038259207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D74-4946-818B-296006B6FB3B}"/>
                </c:ext>
              </c:extLst>
            </c:dLbl>
            <c:spPr>
              <a:noFill/>
              <a:ln>
                <a:noFill/>
              </a:ln>
              <a:effectLst/>
            </c:spPr>
            <c:txPr>
              <a:bodyPr rot="0" spcFirstLastPara="1" vertOverflow="ellipsis" vert="horz" wrap="square" lIns="38100" tIns="19050" rIns="38100" bIns="19050" anchor="ctr" anchorCtr="1">
                <a:spAutoFit/>
              </a:bodyPr>
              <a:lstStyle/>
              <a:p>
                <a:pPr>
                  <a:defRPr lang="zh-CN" sz="20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Sheet1!$A$38:$A$47</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Sheet1!$D$38:$D$47</c:f>
              <c:numCache>
                <c:formatCode>General</c:formatCode>
                <c:ptCount val="10"/>
                <c:pt idx="0">
                  <c:v>34.840000000000003</c:v>
                </c:pt>
                <c:pt idx="1">
                  <c:v>33.5</c:v>
                </c:pt>
                <c:pt idx="2">
                  <c:v>28.81</c:v>
                </c:pt>
                <c:pt idx="3">
                  <c:v>31.64</c:v>
                </c:pt>
                <c:pt idx="4">
                  <c:v>64.67</c:v>
                </c:pt>
                <c:pt idx="5">
                  <c:v>68.72</c:v>
                </c:pt>
                <c:pt idx="6">
                  <c:v>18.87</c:v>
                </c:pt>
                <c:pt idx="7">
                  <c:v>66.22</c:v>
                </c:pt>
                <c:pt idx="8">
                  <c:v>16.93</c:v>
                </c:pt>
                <c:pt idx="9">
                  <c:v>30.02</c:v>
                </c:pt>
              </c:numCache>
            </c:numRef>
          </c:val>
          <c:extLst>
            <c:ext xmlns:c16="http://schemas.microsoft.com/office/drawing/2014/chart" uri="{C3380CC4-5D6E-409C-BE32-E72D297353CC}">
              <c16:uniqueId val="{00000009-1D74-4946-818B-296006B6FB3B}"/>
            </c:ext>
          </c:extLst>
        </c:ser>
        <c:dLbls>
          <c:showLegendKey val="0"/>
          <c:showVal val="1"/>
          <c:showCatName val="0"/>
          <c:showSerName val="0"/>
          <c:showPercent val="0"/>
          <c:showBubbleSize val="0"/>
        </c:dLbls>
        <c:axId val="543280144"/>
        <c:axId val="539934816"/>
      </c:radarChart>
      <c:catAx>
        <c:axId val="543280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539934816"/>
        <c:crosses val="autoZero"/>
        <c:auto val="1"/>
        <c:lblAlgn val="ctr"/>
        <c:lblOffset val="100"/>
        <c:noMultiLvlLbl val="0"/>
      </c:catAx>
      <c:valAx>
        <c:axId val="539934816"/>
        <c:scaling>
          <c:orientation val="minMax"/>
        </c:scaling>
        <c:delete val="1"/>
        <c:axPos val="l"/>
        <c:majorGridlines>
          <c:spPr>
            <a:ln w="9525" cap="flat" cmpd="sng" algn="ctr">
              <a:solidFill>
                <a:schemeClr val="tx1">
                  <a:lumMod val="15000"/>
                  <a:lumOff val="85000"/>
                </a:schemeClr>
              </a:solidFill>
              <a:round/>
              <a:headEnd type="oval"/>
            </a:ln>
            <a:effectLst/>
          </c:spPr>
        </c:majorGridlines>
        <c:numFmt formatCode="General" sourceLinked="1"/>
        <c:majorTickMark val="none"/>
        <c:minorTickMark val="none"/>
        <c:tickLblPos val="nextTo"/>
        <c:crossAx val="543280144"/>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lang="zh-CN" sz="18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1"/>
        <c:txPr>
          <a:bodyPr rot="0" spcFirstLastPara="1" vertOverflow="ellipsis" vert="horz" wrap="square" anchor="ctr" anchorCtr="1"/>
          <a:lstStyle/>
          <a:p>
            <a:pPr>
              <a:defRPr lang="zh-CN" sz="18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2"/>
        <c:txPr>
          <a:bodyPr rot="0" spcFirstLastPara="1" vertOverflow="ellipsis" vert="horz" wrap="square" anchor="ctr" anchorCtr="1"/>
          <a:lstStyle/>
          <a:p>
            <a:pPr>
              <a:defRPr lang="zh-CN" sz="18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ayout>
        <c:manualLayout>
          <c:xMode val="edge"/>
          <c:yMode val="edge"/>
          <c:x val="0.84651490260502205"/>
          <c:y val="0.63406231276213298"/>
          <c:w val="0.15113823046233299"/>
          <c:h val="0.33433193529059302"/>
        </c:manualLayout>
      </c:layout>
      <c:overlay val="0"/>
      <c:spPr>
        <a:noFill/>
        <a:ln>
          <a:noFill/>
        </a:ln>
        <a:effectLst/>
      </c:spPr>
      <c:txPr>
        <a:bodyPr rot="0" spcFirstLastPara="1" vertOverflow="ellipsis" vert="horz" wrap="square" anchor="ctr" anchorCtr="1"/>
        <a:lstStyle/>
        <a:p>
          <a:pPr>
            <a:defRPr lang="zh-CN" sz="18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
    <c:plotVisOnly val="1"/>
    <c:dispBlanksAs val="gap"/>
    <c:showDLblsOverMax val="0"/>
  </c:chart>
  <c:spPr>
    <a:noFill/>
    <a:ln w="9525" cap="flat" cmpd="sng" algn="ctr">
      <a:noFill/>
      <a:round/>
    </a:ln>
    <a:effectLst/>
  </c:spPr>
  <c:txPr>
    <a:bodyPr/>
    <a:lstStyle/>
    <a:p>
      <a:pPr>
        <a:defRPr lang="zh-CN">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marker"/>
        <c:varyColors val="0"/>
        <c:ser>
          <c:idx val="0"/>
          <c:order val="0"/>
          <c:tx>
            <c:strRef>
              <c:f>'[董茹心 图表-英文版.xlsx]Sheet1'!$B$1</c:f>
              <c:strCache>
                <c:ptCount val="1"/>
                <c:pt idx="0">
                  <c:v>bMin</c:v>
                </c:pt>
              </c:strCache>
            </c:strRef>
          </c:tx>
          <c:spPr>
            <a:ln w="44450" cap="rnd" cmpd="sng">
              <a:solidFill>
                <a:srgbClr val="00B050"/>
              </a:solidFill>
              <a:prstDash val="sysDash"/>
              <a:round/>
            </a:ln>
            <a:effectLst/>
          </c:spPr>
          <c:marker>
            <c:symbol val="none"/>
          </c:marker>
          <c:cat>
            <c:strRef>
              <c:f>'[董茹心 图表-英文版.xlsx]Sheet1'!$A$2:$A$11</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'[董茹心 图表-英文版.xlsx]Sheet1'!$B$2:$B$11</c:f>
              <c:numCache>
                <c:formatCode>General</c:formatCode>
                <c:ptCount val="10"/>
                <c:pt idx="0">
                  <c:v>20</c:v>
                </c:pt>
                <c:pt idx="1">
                  <c:v>20</c:v>
                </c:pt>
                <c:pt idx="2">
                  <c:v>15</c:v>
                </c:pt>
                <c:pt idx="3">
                  <c:v>20</c:v>
                </c:pt>
                <c:pt idx="4">
                  <c:v>50</c:v>
                </c:pt>
                <c:pt idx="5">
                  <c:v>40</c:v>
                </c:pt>
                <c:pt idx="6">
                  <c:v>10</c:v>
                </c:pt>
                <c:pt idx="7">
                  <c:v>50</c:v>
                </c:pt>
                <c:pt idx="8">
                  <c:v>10</c:v>
                </c:pt>
                <c:pt idx="9">
                  <c:v>10</c:v>
                </c:pt>
              </c:numCache>
            </c:numRef>
          </c:val>
          <c:extLst>
            <c:ext xmlns:c16="http://schemas.microsoft.com/office/drawing/2014/chart" uri="{C3380CC4-5D6E-409C-BE32-E72D297353CC}">
              <c16:uniqueId val="{00000000-0283-4F74-B183-F6554106635B}"/>
            </c:ext>
          </c:extLst>
        </c:ser>
        <c:ser>
          <c:idx val="1"/>
          <c:order val="1"/>
          <c:tx>
            <c:strRef>
              <c:f>'[董茹心 图表-英文版.xlsx]Sheet1'!$C$1</c:f>
              <c:strCache>
                <c:ptCount val="1"/>
                <c:pt idx="0">
                  <c:v>bMax</c:v>
                </c:pt>
              </c:strCache>
            </c:strRef>
          </c:tx>
          <c:spPr>
            <a:ln w="44450" cap="rnd" cmpd="sng">
              <a:solidFill>
                <a:srgbClr val="FF0000"/>
              </a:solidFill>
              <a:prstDash val="sysDot"/>
              <a:round/>
            </a:ln>
            <a:effectLst/>
          </c:spPr>
          <c:marker>
            <c:symbol val="none"/>
          </c:marker>
          <c:cat>
            <c:strRef>
              <c:f>'[董茹心 图表-英文版.xlsx]Sheet1'!$A$2:$A$11</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'[董茹心 图表-英文版.xlsx]Sheet1'!$C$2:$C$11</c:f>
              <c:numCache>
                <c:formatCode>General</c:formatCode>
                <c:ptCount val="10"/>
                <c:pt idx="0">
                  <c:v>50</c:v>
                </c:pt>
                <c:pt idx="1">
                  <c:v>40</c:v>
                </c:pt>
                <c:pt idx="2">
                  <c:v>40</c:v>
                </c:pt>
                <c:pt idx="3">
                  <c:v>50</c:v>
                </c:pt>
                <c:pt idx="4">
                  <c:v>100</c:v>
                </c:pt>
                <c:pt idx="5">
                  <c:v>100</c:v>
                </c:pt>
                <c:pt idx="6">
                  <c:v>50</c:v>
                </c:pt>
                <c:pt idx="7">
                  <c:v>100</c:v>
                </c:pt>
                <c:pt idx="8">
                  <c:v>25</c:v>
                </c:pt>
                <c:pt idx="9">
                  <c:v>50</c:v>
                </c:pt>
              </c:numCache>
            </c:numRef>
          </c:val>
          <c:extLst>
            <c:ext xmlns:c16="http://schemas.microsoft.com/office/drawing/2014/chart" uri="{C3380CC4-5D6E-409C-BE32-E72D297353CC}">
              <c16:uniqueId val="{00000001-0283-4F74-B183-F6554106635B}"/>
            </c:ext>
          </c:extLst>
        </c:ser>
        <c:ser>
          <c:idx val="2"/>
          <c:order val="2"/>
          <c:tx>
            <c:strRef>
              <c:f>'[董茹心 图表-英文版.xlsx]Sheet1'!$D$1</c:f>
              <c:strCache>
                <c:ptCount val="1"/>
                <c:pt idx="0">
                  <c:v>M</c:v>
                </c:pt>
              </c:strCache>
            </c:strRef>
          </c:tx>
          <c:spPr>
            <a:ln w="44450" cap="rnd">
              <a:solidFill>
                <a:schemeClr val="accent1"/>
              </a:solidFill>
              <a:round/>
            </a:ln>
            <a:effectLst/>
          </c:spPr>
          <c:marker>
            <c:symbol val="none"/>
          </c:marker>
          <c:dLbls>
            <c:dLbl>
              <c:idx val="5"/>
              <c:layout>
                <c:manualLayout>
                  <c:x val="2.0833333333333298E-3"/>
                  <c:y val="-3.8194444444444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283-4F74-B183-F6554106635B}"/>
                </c:ext>
              </c:extLst>
            </c:dLbl>
            <c:dLbl>
              <c:idx val="7"/>
              <c:layout>
                <c:manualLayout>
                  <c:x val="1.458333333333330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83-4F74-B183-F6554106635B}"/>
                </c:ext>
              </c:extLst>
            </c:dLbl>
            <c:spPr>
              <a:noFill/>
              <a:ln>
                <a:noFill/>
              </a:ln>
              <a:effectLst/>
            </c:spPr>
            <c:txPr>
              <a:bodyPr rot="0" spcFirstLastPara="0" vertOverflow="ellipsis" vert="horz" wrap="square" lIns="38100" tIns="19050" rIns="38100" bIns="19050" anchor="ctr" anchorCtr="1"/>
              <a:lstStyle/>
              <a:p>
                <a:pPr>
                  <a:defRPr lang="zh-CN" sz="18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'[董茹心 图表-英文版.xlsx]Sheet1'!$A$2:$A$11</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'[董茹心 图表-英文版.xlsx]Sheet1'!$D$2:$D$11</c:f>
              <c:numCache>
                <c:formatCode>General</c:formatCode>
                <c:ptCount val="10"/>
                <c:pt idx="0">
                  <c:v>40.53</c:v>
                </c:pt>
                <c:pt idx="1">
                  <c:v>25.07</c:v>
                </c:pt>
                <c:pt idx="2">
                  <c:v>28.9</c:v>
                </c:pt>
                <c:pt idx="3">
                  <c:v>31.13</c:v>
                </c:pt>
                <c:pt idx="4">
                  <c:v>65.27</c:v>
                </c:pt>
                <c:pt idx="5">
                  <c:v>77.31</c:v>
                </c:pt>
                <c:pt idx="6">
                  <c:v>25.64</c:v>
                </c:pt>
                <c:pt idx="7">
                  <c:v>71.290000000000006</c:v>
                </c:pt>
                <c:pt idx="8">
                  <c:v>16.260000000000002</c:v>
                </c:pt>
                <c:pt idx="9">
                  <c:v>29.61</c:v>
                </c:pt>
              </c:numCache>
            </c:numRef>
          </c:val>
          <c:extLst>
            <c:ext xmlns:c16="http://schemas.microsoft.com/office/drawing/2014/chart" uri="{C3380CC4-5D6E-409C-BE32-E72D297353CC}">
              <c16:uniqueId val="{00000004-0283-4F74-B183-F6554106635B}"/>
            </c:ext>
          </c:extLst>
        </c:ser>
        <c:dLbls>
          <c:showLegendKey val="0"/>
          <c:showVal val="0"/>
          <c:showCatName val="0"/>
          <c:showSerName val="0"/>
          <c:showPercent val="0"/>
          <c:showBubbleSize val="0"/>
        </c:dLbls>
        <c:axId val="882199471"/>
        <c:axId val="129979419"/>
      </c:radarChart>
      <c:catAx>
        <c:axId val="882199471"/>
        <c:scaling>
          <c:orientation val="minMax"/>
        </c:scaling>
        <c:delete val="0"/>
        <c:axPos val="b"/>
        <c:numFmt formatCode="General"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0"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129979419"/>
        <c:crosses val="autoZero"/>
        <c:auto val="1"/>
        <c:lblAlgn val="ctr"/>
        <c:lblOffset val="100"/>
        <c:noMultiLvlLbl val="0"/>
      </c:catAx>
      <c:valAx>
        <c:axId val="129979419"/>
        <c:scaling>
          <c:orientation val="minMax"/>
        </c:scaling>
        <c:delete val="1"/>
        <c:axPos val="l"/>
        <c:majorGridlines>
          <c:spPr>
            <a:ln w="0" cap="flat" cmpd="sng" algn="ctr">
              <a:solidFill>
                <a:schemeClr val="bg1">
                  <a:lumMod val="85000"/>
                </a:schemeClr>
              </a:solidFill>
              <a:prstDash val="sysDash"/>
              <a:round/>
              <a:headEnd type="oval"/>
              <a:tailEnd type="oval"/>
            </a:ln>
            <a:effectLst/>
          </c:spPr>
        </c:majorGridlines>
        <c:numFmt formatCode="General" sourceLinked="1"/>
        <c:majorTickMark val="out"/>
        <c:minorTickMark val="none"/>
        <c:tickLblPos val="nextTo"/>
        <c:crossAx val="882199471"/>
        <c:crosses val="autoZero"/>
        <c:crossBetween val="between"/>
      </c:valAx>
      <c:spPr>
        <a:noFill/>
        <a:ln>
          <a:noFill/>
        </a:ln>
        <a:effectLst/>
      </c:spPr>
    </c:plotArea>
    <c:legend>
      <c:legendPos val="b"/>
      <c:legendEntry>
        <c:idx val="0"/>
        <c:txPr>
          <a:bodyPr rot="0" spcFirstLastPara="0"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1"/>
        <c:txPr>
          <a:bodyPr rot="0" spcFirstLastPara="0"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2"/>
        <c:txPr>
          <a:bodyPr rot="0" spcFirstLastPara="0"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ayout>
        <c:manualLayout>
          <c:xMode val="edge"/>
          <c:yMode val="edge"/>
          <c:x val="0.79259629131724396"/>
          <c:y val="0.59150575176663478"/>
          <c:w val="0.15236514522821601"/>
          <c:h val="0.30264993026499298"/>
        </c:manualLayout>
      </c:layout>
      <c:overlay val="0"/>
      <c:spPr>
        <a:noFill/>
        <a:ln>
          <a:noFill/>
        </a:ln>
        <a:effectLst/>
      </c:spPr>
      <c:txPr>
        <a:bodyPr rot="0" spcFirstLastPara="0"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
    <c:plotVisOnly val="1"/>
    <c:dispBlanksAs val="gap"/>
    <c:showDLblsOverMax val="0"/>
  </c:chart>
  <c:spPr>
    <a:noFill/>
    <a:ln>
      <a:noFill/>
    </a:ln>
    <a:effectLst/>
  </c:spPr>
  <c:txPr>
    <a:bodyPr/>
    <a:lstStyle/>
    <a:p>
      <a:pPr>
        <a:defRPr lang="zh-CN">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277251672194102"/>
          <c:y val="4.6284326639429399E-2"/>
          <c:w val="0.41198754919276631"/>
          <c:h val="0.81790973975669257"/>
        </c:manualLayout>
      </c:layout>
      <c:radarChart>
        <c:radarStyle val="marker"/>
        <c:varyColors val="0"/>
        <c:ser>
          <c:idx val="0"/>
          <c:order val="0"/>
          <c:tx>
            <c:strRef>
              <c:f>Sheet1!$F$46</c:f>
              <c:strCache>
                <c:ptCount val="1"/>
                <c:pt idx="0">
                  <c:v>Mean</c:v>
                </c:pt>
              </c:strCache>
            </c:strRef>
          </c:tx>
          <c:spPr>
            <a:ln w="4445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lang="zh-CN" sz="1800" b="0" i="0" u="none" strike="noStrike" kern="1200" cap="none" spc="0" normalizeH="0" baseline="0">
                    <a:solidFill>
                      <a:schemeClr val="tx1"/>
                    </a:solidFill>
                    <a:uFill>
                      <a:solidFill>
                        <a:schemeClr val="tx1">
                          <a:lumMod val="75000"/>
                          <a:lumOff val="2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Sheet1!$G$45:$P$45</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Sheet1!$G$46:$P$46</c:f>
              <c:numCache>
                <c:formatCode>0.00_ </c:formatCode>
                <c:ptCount val="10"/>
                <c:pt idx="0">
                  <c:v>37.928821428571403</c:v>
                </c:pt>
                <c:pt idx="1">
                  <c:v>27.5362785714286</c:v>
                </c:pt>
                <c:pt idx="2">
                  <c:v>30.223542857142899</c:v>
                </c:pt>
                <c:pt idx="3">
                  <c:v>31.333135714285699</c:v>
                </c:pt>
                <c:pt idx="4">
                  <c:v>65.147411904761896</c:v>
                </c:pt>
                <c:pt idx="5">
                  <c:v>75.575599999999994</c:v>
                </c:pt>
                <c:pt idx="6">
                  <c:v>24.864004761904798</c:v>
                </c:pt>
                <c:pt idx="7">
                  <c:v>70.282161904761907</c:v>
                </c:pt>
                <c:pt idx="8">
                  <c:v>14.0771261904762</c:v>
                </c:pt>
                <c:pt idx="9">
                  <c:v>25.017823809523801</c:v>
                </c:pt>
              </c:numCache>
            </c:numRef>
          </c:val>
          <c:extLst>
            <c:ext xmlns:c16="http://schemas.microsoft.com/office/drawing/2014/chart" uri="{C3380CC4-5D6E-409C-BE32-E72D297353CC}">
              <c16:uniqueId val="{00000000-80BA-475D-918C-E1F8A9A6BD0A}"/>
            </c:ext>
          </c:extLst>
        </c:ser>
        <c:ser>
          <c:idx val="1"/>
          <c:order val="1"/>
          <c:tx>
            <c:strRef>
              <c:f>Sheet1!$F$47</c:f>
              <c:strCache>
                <c:ptCount val="1"/>
                <c:pt idx="0">
                  <c:v>bMax</c:v>
                </c:pt>
              </c:strCache>
            </c:strRef>
          </c:tx>
          <c:spPr>
            <a:ln w="44450" cap="rnd" cmpd="sng">
              <a:solidFill>
                <a:srgbClr val="FF0000"/>
              </a:solidFill>
              <a:prstDash val="sysDot"/>
              <a:round/>
            </a:ln>
            <a:effectLst/>
          </c:spPr>
          <c:marker>
            <c:symbol val="none"/>
          </c:marker>
          <c:dLbls>
            <c:delete val="1"/>
          </c:dLbls>
          <c:cat>
            <c:strRef>
              <c:f>Sheet1!$G$45:$P$45</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Sheet1!$G$47:$P$47</c:f>
              <c:numCache>
                <c:formatCode>General</c:formatCode>
                <c:ptCount val="10"/>
                <c:pt idx="0">
                  <c:v>50</c:v>
                </c:pt>
                <c:pt idx="1">
                  <c:v>40</c:v>
                </c:pt>
                <c:pt idx="2">
                  <c:v>40</c:v>
                </c:pt>
                <c:pt idx="3">
                  <c:v>50</c:v>
                </c:pt>
                <c:pt idx="4">
                  <c:v>100</c:v>
                </c:pt>
                <c:pt idx="5">
                  <c:v>100</c:v>
                </c:pt>
                <c:pt idx="6">
                  <c:v>50</c:v>
                </c:pt>
                <c:pt idx="7">
                  <c:v>100</c:v>
                </c:pt>
                <c:pt idx="8">
                  <c:v>25</c:v>
                </c:pt>
                <c:pt idx="9">
                  <c:v>50</c:v>
                </c:pt>
              </c:numCache>
            </c:numRef>
          </c:val>
          <c:extLst>
            <c:ext xmlns:c16="http://schemas.microsoft.com/office/drawing/2014/chart" uri="{C3380CC4-5D6E-409C-BE32-E72D297353CC}">
              <c16:uniqueId val="{00000001-80BA-475D-918C-E1F8A9A6BD0A}"/>
            </c:ext>
          </c:extLst>
        </c:ser>
        <c:ser>
          <c:idx val="2"/>
          <c:order val="2"/>
          <c:tx>
            <c:strRef>
              <c:f>Sheet1!$F$48</c:f>
              <c:strCache>
                <c:ptCount val="1"/>
                <c:pt idx="0">
                  <c:v>bMin</c:v>
                </c:pt>
              </c:strCache>
            </c:strRef>
          </c:tx>
          <c:spPr>
            <a:ln w="44450" cap="rnd" cmpd="sng">
              <a:solidFill>
                <a:srgbClr val="00B050"/>
              </a:solidFill>
              <a:prstDash val="sysDash"/>
              <a:round/>
            </a:ln>
            <a:effectLst/>
          </c:spPr>
          <c:marker>
            <c:symbol val="none"/>
          </c:marker>
          <c:dLbls>
            <c:delete val="1"/>
          </c:dLbls>
          <c:cat>
            <c:strRef>
              <c:f>Sheet1!$G$45:$P$45</c:f>
              <c:strCache>
                <c:ptCount val="10"/>
                <c:pt idx="0">
                  <c:v>Aggression</c:v>
                </c:pt>
                <c:pt idx="1">
                  <c:v>Stress</c:v>
                </c:pt>
                <c:pt idx="2">
                  <c:v>Tension</c:v>
                </c:pt>
                <c:pt idx="3">
                  <c:v>Suspect</c:v>
                </c:pt>
                <c:pt idx="4">
                  <c:v>Balance</c:v>
                </c:pt>
                <c:pt idx="5">
                  <c:v>Charm</c:v>
                </c:pt>
                <c:pt idx="6">
                  <c:v>Energy</c:v>
                </c:pt>
                <c:pt idx="7">
                  <c:v>Self-regulation</c:v>
                </c:pt>
                <c:pt idx="8">
                  <c:v>Inhibition</c:v>
                </c:pt>
                <c:pt idx="9">
                  <c:v>Neuroticism</c:v>
                </c:pt>
              </c:strCache>
            </c:strRef>
          </c:cat>
          <c:val>
            <c:numRef>
              <c:f>Sheet1!$G$48:$P$48</c:f>
              <c:numCache>
                <c:formatCode>General</c:formatCode>
                <c:ptCount val="10"/>
                <c:pt idx="0">
                  <c:v>20</c:v>
                </c:pt>
                <c:pt idx="1">
                  <c:v>20</c:v>
                </c:pt>
                <c:pt idx="2">
                  <c:v>15</c:v>
                </c:pt>
                <c:pt idx="3">
                  <c:v>20</c:v>
                </c:pt>
                <c:pt idx="4">
                  <c:v>50</c:v>
                </c:pt>
                <c:pt idx="5">
                  <c:v>40</c:v>
                </c:pt>
                <c:pt idx="6">
                  <c:v>10</c:v>
                </c:pt>
                <c:pt idx="7">
                  <c:v>50</c:v>
                </c:pt>
                <c:pt idx="8">
                  <c:v>10</c:v>
                </c:pt>
                <c:pt idx="9">
                  <c:v>10</c:v>
                </c:pt>
              </c:numCache>
            </c:numRef>
          </c:val>
          <c:extLst>
            <c:ext xmlns:c16="http://schemas.microsoft.com/office/drawing/2014/chart" uri="{C3380CC4-5D6E-409C-BE32-E72D297353CC}">
              <c16:uniqueId val="{00000002-80BA-475D-918C-E1F8A9A6BD0A}"/>
            </c:ext>
          </c:extLst>
        </c:ser>
        <c:dLbls>
          <c:showLegendKey val="0"/>
          <c:showVal val="1"/>
          <c:showCatName val="0"/>
          <c:showSerName val="0"/>
          <c:showPercent val="0"/>
          <c:showBubbleSize val="0"/>
        </c:dLbls>
        <c:axId val="548303056"/>
        <c:axId val="548293544"/>
      </c:radarChart>
      <c:catAx>
        <c:axId val="548303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crossAx val="548293544"/>
        <c:crosses val="autoZero"/>
        <c:auto val="1"/>
        <c:lblAlgn val="ctr"/>
        <c:lblOffset val="100"/>
        <c:noMultiLvlLbl val="0"/>
      </c:catAx>
      <c:valAx>
        <c:axId val="548293544"/>
        <c:scaling>
          <c:orientation val="minMax"/>
        </c:scaling>
        <c:delete val="1"/>
        <c:axPos val="l"/>
        <c:majorGridlines>
          <c:spPr>
            <a:ln w="9525" cap="flat" cmpd="sng" algn="ctr">
              <a:solidFill>
                <a:schemeClr val="tx1">
                  <a:lumMod val="15000"/>
                  <a:lumOff val="85000"/>
                </a:schemeClr>
              </a:solidFill>
              <a:prstDash val="sysDot"/>
              <a:round/>
              <a:headEnd type="oval" w="sm" len="sm"/>
            </a:ln>
            <a:effectLst/>
          </c:spPr>
        </c:majorGridlines>
        <c:numFmt formatCode="0.00_ " sourceLinked="1"/>
        <c:majorTickMark val="none"/>
        <c:minorTickMark val="none"/>
        <c:tickLblPos val="nextTo"/>
        <c:crossAx val="548303056"/>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1"/>
        <c:txPr>
          <a:bodyPr rot="0" spcFirstLastPara="1"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egendEntry>
        <c:idx val="2"/>
        <c:txPr>
          <a:bodyPr rot="0" spcFirstLastPara="1"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Entry>
      <c:layout>
        <c:manualLayout>
          <c:xMode val="edge"/>
          <c:yMode val="edge"/>
          <c:x val="0.84992000072145901"/>
          <c:y val="0.62918505101614397"/>
          <c:w val="0.14491430294913901"/>
          <c:h val="0.36506561201815901"/>
        </c:manualLayout>
      </c:layout>
      <c:overlay val="0"/>
      <c:spPr>
        <a:noFill/>
        <a:ln>
          <a:noFill/>
        </a:ln>
        <a:effectLst/>
      </c:spPr>
      <c:txPr>
        <a:bodyPr rot="0" spcFirstLastPara="1" vertOverflow="ellipsis" vert="horz" wrap="square" anchor="ctr" anchorCtr="1"/>
        <a:lstStyle/>
        <a:p>
          <a:pPr>
            <a:defRPr lang="zh-CN" sz="2000" b="0" i="0" u="none" strike="noStrike" kern="1200" cap="none" spc="0" normalizeH="0" baseline="0">
              <a:solidFill>
                <a:schemeClr val="tx1"/>
              </a:solidFill>
              <a:uFill>
                <a:solidFill>
                  <a:schemeClr val="tx1">
                    <a:lumMod val="65000"/>
                    <a:lumOff val="35000"/>
                  </a:schemeClr>
                </a:solidFill>
              </a:uFill>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legend>
    <c:plotVisOnly val="1"/>
    <c:dispBlanksAs val="gap"/>
    <c:showDLblsOverMax val="0"/>
  </c:chart>
  <c:spPr>
    <a:noFill/>
    <a:ln w="9525" cap="flat" cmpd="sng" algn="ctr">
      <a:noFill/>
      <a:round/>
    </a:ln>
    <a:effectLst/>
  </c:spPr>
  <c:txPr>
    <a:bodyPr/>
    <a:lstStyle/>
    <a:p>
      <a:pPr>
        <a:defRPr lang="zh-CN">
          <a:latin typeface="Times New Roman" panose="02020603050405020304" pitchFamily="18" charset="0"/>
          <a:ea typeface="Times New Roman" panose="02020603050405020304" pitchFamily="18" charset="0"/>
          <a:cs typeface="Times New Roman" panose="02020603050405020304" pitchFamily="18" charset="0"/>
          <a:sym typeface="Times New Roman" panose="02020603050405020304" pitchFamily="18"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 id="15">
  <a:schemeClr val="accent2"/>
</cs:colorStyle>
</file>

<file path=ppt/charts/colors13.xml><?xml version="1.0" encoding="utf-8"?>
<cs:colorStyle xmlns:cs="http://schemas.microsoft.com/office/drawing/2012/chartStyle" xmlns:a="http://schemas.openxmlformats.org/drawingml/2006/main" meth="withinLinear" id="18">
  <a:schemeClr val="accent5"/>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89DB9C-18C8-4AC1-A41B-2F58186898AB}" type="doc">
      <dgm:prSet loTypeId="urn:microsoft.com/office/officeart/2005/8/layout/vProcess5" loCatId="process" qsTypeId="urn:microsoft.com/office/officeart/2005/8/quickstyle/simple4" qsCatId="simple" csTypeId="urn:microsoft.com/office/officeart/2005/8/colors/colorful2" csCatId="colorful" phldr="1"/>
      <dgm:spPr/>
      <dgm:t>
        <a:bodyPr/>
        <a:lstStyle/>
        <a:p>
          <a:endParaRPr lang="en-US"/>
        </a:p>
      </dgm:t>
    </dgm:pt>
    <dgm:pt modelId="{14F3F3C9-C9B5-4E19-99D7-BBDA069871E4}">
      <dgm:prSet/>
      <dgm:spPr/>
      <dgm:t>
        <a:bodyPr/>
        <a:lstStyle/>
        <a:p>
          <a:r>
            <a:rPr lang="en-US" dirty="0">
              <a:latin typeface="Times New Roman" panose="02020603050405020304" pitchFamily="18" charset="0"/>
              <a:cs typeface="Times New Roman" panose="02020603050405020304" pitchFamily="18" charset="0"/>
            </a:rPr>
            <a:t>Senior three students in a Chinese middle school</a:t>
          </a:r>
        </a:p>
      </dgm:t>
    </dgm:pt>
    <dgm:pt modelId="{23F1BD95-F1B3-4675-9796-5CDBE88EA6E3}" type="parTrans" cxnId="{BDBDF6E4-3B9E-4048-8798-ED36C1BD98CE}">
      <dgm:prSet/>
      <dgm:spPr/>
      <dgm:t>
        <a:bodyPr/>
        <a:lstStyle/>
        <a:p>
          <a:endParaRPr lang="en-US"/>
        </a:p>
      </dgm:t>
    </dgm:pt>
    <dgm:pt modelId="{D8DB24A0-31DB-471D-A154-1FC2301E472E}" type="sibTrans" cxnId="{BDBDF6E4-3B9E-4048-8798-ED36C1BD98CE}">
      <dgm:prSet/>
      <dgm:spPr/>
      <dgm:t>
        <a:bodyPr/>
        <a:lstStyle/>
        <a:p>
          <a:endParaRPr lang="en-US"/>
        </a:p>
      </dgm:t>
    </dgm:pt>
    <dgm:pt modelId="{36729EA4-7E95-4A6A-B485-AB10132A692A}">
      <dgm:prSet/>
      <dgm:spPr/>
      <dgm:t>
        <a:bodyPr/>
        <a:lstStyle/>
        <a:p>
          <a:r>
            <a:rPr lang="en-US" dirty="0">
              <a:latin typeface="Times New Roman" panose="02020603050405020304" pitchFamily="18" charset="0"/>
              <a:cs typeface="Times New Roman" panose="02020603050405020304" pitchFamily="18" charset="0"/>
            </a:rPr>
            <a:t>Other samples</a:t>
          </a:r>
        </a:p>
      </dgm:t>
    </dgm:pt>
    <dgm:pt modelId="{59370F71-E6B2-435E-8F13-89DACF525AD9}" type="parTrans" cxnId="{4613E374-D75A-471B-82C9-7EAB61B856AE}">
      <dgm:prSet/>
      <dgm:spPr/>
      <dgm:t>
        <a:bodyPr/>
        <a:lstStyle/>
        <a:p>
          <a:endParaRPr lang="en-US"/>
        </a:p>
      </dgm:t>
    </dgm:pt>
    <dgm:pt modelId="{1CA55C86-B309-4D6A-93F2-154F4EB3EC28}" type="sibTrans" cxnId="{4613E374-D75A-471B-82C9-7EAB61B856AE}">
      <dgm:prSet/>
      <dgm:spPr/>
      <dgm:t>
        <a:bodyPr/>
        <a:lstStyle/>
        <a:p>
          <a:endParaRPr lang="en-US"/>
        </a:p>
      </dgm:t>
    </dgm:pt>
    <dgm:pt modelId="{B469CB8F-26D0-43DF-9D28-C141E567C8BE}">
      <dgm:prSet/>
      <dgm:spPr/>
      <dgm:t>
        <a:bodyPr/>
        <a:lstStyle/>
        <a:p>
          <a:r>
            <a:rPr lang="en-US" dirty="0">
              <a:latin typeface="Times New Roman" panose="02020603050405020304" pitchFamily="18" charset="0"/>
              <a:cs typeface="Times New Roman" panose="02020603050405020304" pitchFamily="18" charset="0"/>
            </a:rPr>
            <a:t>F</a:t>
          </a:r>
          <a:r>
            <a:rPr lang="en-US" altLang="zh-CN" dirty="0">
              <a:latin typeface="Times New Roman" panose="02020603050405020304" pitchFamily="18" charset="0"/>
              <a:cs typeface="Times New Roman" panose="02020603050405020304" pitchFamily="18" charset="0"/>
            </a:rPr>
            <a:t>uture direction of research</a:t>
          </a:r>
          <a:r>
            <a:rPr lang="en-US" dirty="0">
              <a:latin typeface="Times New Roman" panose="02020603050405020304" pitchFamily="18" charset="0"/>
              <a:cs typeface="Times New Roman" panose="02020603050405020304" pitchFamily="18" charset="0"/>
            </a:rPr>
            <a:t> </a:t>
          </a:r>
        </a:p>
      </dgm:t>
    </dgm:pt>
    <dgm:pt modelId="{CA86DD44-4B06-4544-A9F4-A9222AD5D748}" type="parTrans" cxnId="{48C7D066-A025-43B7-8B49-A998F925975A}">
      <dgm:prSet/>
      <dgm:spPr/>
      <dgm:t>
        <a:bodyPr/>
        <a:lstStyle/>
        <a:p>
          <a:endParaRPr lang="en-US"/>
        </a:p>
      </dgm:t>
    </dgm:pt>
    <dgm:pt modelId="{D181CDC1-21D5-4AB5-BA55-34CB7832D5BD}" type="sibTrans" cxnId="{48C7D066-A025-43B7-8B49-A998F925975A}">
      <dgm:prSet/>
      <dgm:spPr/>
      <dgm:t>
        <a:bodyPr/>
        <a:lstStyle/>
        <a:p>
          <a:endParaRPr lang="en-US"/>
        </a:p>
      </dgm:t>
    </dgm:pt>
    <dgm:pt modelId="{621B0509-C736-469A-BF6A-B286313AE4B4}" type="pres">
      <dgm:prSet presAssocID="{F089DB9C-18C8-4AC1-A41B-2F58186898AB}" presName="outerComposite" presStyleCnt="0">
        <dgm:presLayoutVars>
          <dgm:chMax val="5"/>
          <dgm:dir/>
          <dgm:resizeHandles val="exact"/>
        </dgm:presLayoutVars>
      </dgm:prSet>
      <dgm:spPr/>
    </dgm:pt>
    <dgm:pt modelId="{98C2225D-2D64-4B60-95C3-BA86119B4D4A}" type="pres">
      <dgm:prSet presAssocID="{F089DB9C-18C8-4AC1-A41B-2F58186898AB}" presName="dummyMaxCanvas" presStyleCnt="0">
        <dgm:presLayoutVars/>
      </dgm:prSet>
      <dgm:spPr/>
    </dgm:pt>
    <dgm:pt modelId="{43F52C11-8C44-461A-A963-081B27BBA78A}" type="pres">
      <dgm:prSet presAssocID="{F089DB9C-18C8-4AC1-A41B-2F58186898AB}" presName="ThreeNodes_1" presStyleLbl="node1" presStyleIdx="0" presStyleCnt="3">
        <dgm:presLayoutVars>
          <dgm:bulletEnabled val="1"/>
        </dgm:presLayoutVars>
      </dgm:prSet>
      <dgm:spPr/>
    </dgm:pt>
    <dgm:pt modelId="{EE2E8CFF-E258-48F4-A91B-414911E8B224}" type="pres">
      <dgm:prSet presAssocID="{F089DB9C-18C8-4AC1-A41B-2F58186898AB}" presName="ThreeNodes_2" presStyleLbl="node1" presStyleIdx="1" presStyleCnt="3">
        <dgm:presLayoutVars>
          <dgm:bulletEnabled val="1"/>
        </dgm:presLayoutVars>
      </dgm:prSet>
      <dgm:spPr/>
    </dgm:pt>
    <dgm:pt modelId="{3E881A2C-987D-449B-8D72-208A438AC547}" type="pres">
      <dgm:prSet presAssocID="{F089DB9C-18C8-4AC1-A41B-2F58186898AB}" presName="ThreeNodes_3" presStyleLbl="node1" presStyleIdx="2" presStyleCnt="3" custScaleX="116531">
        <dgm:presLayoutVars>
          <dgm:bulletEnabled val="1"/>
        </dgm:presLayoutVars>
      </dgm:prSet>
      <dgm:spPr/>
    </dgm:pt>
    <dgm:pt modelId="{E1B5893B-4EEC-40E0-B66D-AEBC4CE1423D}" type="pres">
      <dgm:prSet presAssocID="{F089DB9C-18C8-4AC1-A41B-2F58186898AB}" presName="ThreeConn_1-2" presStyleLbl="fgAccFollowNode1" presStyleIdx="0" presStyleCnt="2">
        <dgm:presLayoutVars>
          <dgm:bulletEnabled val="1"/>
        </dgm:presLayoutVars>
      </dgm:prSet>
      <dgm:spPr/>
    </dgm:pt>
    <dgm:pt modelId="{F56A0479-F0B3-475F-A856-C61A417FF572}" type="pres">
      <dgm:prSet presAssocID="{F089DB9C-18C8-4AC1-A41B-2F58186898AB}" presName="ThreeConn_2-3" presStyleLbl="fgAccFollowNode1" presStyleIdx="1" presStyleCnt="2">
        <dgm:presLayoutVars>
          <dgm:bulletEnabled val="1"/>
        </dgm:presLayoutVars>
      </dgm:prSet>
      <dgm:spPr/>
    </dgm:pt>
    <dgm:pt modelId="{8DA20D79-0341-4F31-81AE-531B079B1735}" type="pres">
      <dgm:prSet presAssocID="{F089DB9C-18C8-4AC1-A41B-2F58186898AB}" presName="ThreeNodes_1_text" presStyleLbl="node1" presStyleIdx="2" presStyleCnt="3">
        <dgm:presLayoutVars>
          <dgm:bulletEnabled val="1"/>
        </dgm:presLayoutVars>
      </dgm:prSet>
      <dgm:spPr/>
    </dgm:pt>
    <dgm:pt modelId="{FBFC0A79-DA9D-437F-BBFF-4E3154765CC4}" type="pres">
      <dgm:prSet presAssocID="{F089DB9C-18C8-4AC1-A41B-2F58186898AB}" presName="ThreeNodes_2_text" presStyleLbl="node1" presStyleIdx="2" presStyleCnt="3">
        <dgm:presLayoutVars>
          <dgm:bulletEnabled val="1"/>
        </dgm:presLayoutVars>
      </dgm:prSet>
      <dgm:spPr/>
    </dgm:pt>
    <dgm:pt modelId="{6C963F3A-DA77-4065-88CF-02AAAB0996BF}" type="pres">
      <dgm:prSet presAssocID="{F089DB9C-18C8-4AC1-A41B-2F58186898AB}" presName="ThreeNodes_3_text" presStyleLbl="node1" presStyleIdx="2" presStyleCnt="3">
        <dgm:presLayoutVars>
          <dgm:bulletEnabled val="1"/>
        </dgm:presLayoutVars>
      </dgm:prSet>
      <dgm:spPr/>
    </dgm:pt>
  </dgm:ptLst>
  <dgm:cxnLst>
    <dgm:cxn modelId="{82601417-845D-4F32-8C84-6A2DEBBD98CA}" type="presOf" srcId="{B469CB8F-26D0-43DF-9D28-C141E567C8BE}" destId="{6C963F3A-DA77-4065-88CF-02AAAB0996BF}" srcOrd="1" destOrd="0" presId="urn:microsoft.com/office/officeart/2005/8/layout/vProcess5"/>
    <dgm:cxn modelId="{915FF424-1E88-43AF-AEB4-4267545E7529}" type="presOf" srcId="{B469CB8F-26D0-43DF-9D28-C141E567C8BE}" destId="{3E881A2C-987D-449B-8D72-208A438AC547}" srcOrd="0" destOrd="0" presId="urn:microsoft.com/office/officeart/2005/8/layout/vProcess5"/>
    <dgm:cxn modelId="{BBED8730-C45C-440B-A8FC-25DD5F410E11}" type="presOf" srcId="{36729EA4-7E95-4A6A-B485-AB10132A692A}" destId="{EE2E8CFF-E258-48F4-A91B-414911E8B224}" srcOrd="0" destOrd="0" presId="urn:microsoft.com/office/officeart/2005/8/layout/vProcess5"/>
    <dgm:cxn modelId="{52ABB95D-B769-484C-BA63-EBC03E1BD54A}" type="presOf" srcId="{D8DB24A0-31DB-471D-A154-1FC2301E472E}" destId="{E1B5893B-4EEC-40E0-B66D-AEBC4CE1423D}" srcOrd="0" destOrd="0" presId="urn:microsoft.com/office/officeart/2005/8/layout/vProcess5"/>
    <dgm:cxn modelId="{74A00F61-9FD3-48F2-87FC-15175AA58D58}" type="presOf" srcId="{F089DB9C-18C8-4AC1-A41B-2F58186898AB}" destId="{621B0509-C736-469A-BF6A-B286313AE4B4}" srcOrd="0" destOrd="0" presId="urn:microsoft.com/office/officeart/2005/8/layout/vProcess5"/>
    <dgm:cxn modelId="{48C7D066-A025-43B7-8B49-A998F925975A}" srcId="{F089DB9C-18C8-4AC1-A41B-2F58186898AB}" destId="{B469CB8F-26D0-43DF-9D28-C141E567C8BE}" srcOrd="2" destOrd="0" parTransId="{CA86DD44-4B06-4544-A9F4-A9222AD5D748}" sibTransId="{D181CDC1-21D5-4AB5-BA55-34CB7832D5BD}"/>
    <dgm:cxn modelId="{4613E374-D75A-471B-82C9-7EAB61B856AE}" srcId="{F089DB9C-18C8-4AC1-A41B-2F58186898AB}" destId="{36729EA4-7E95-4A6A-B485-AB10132A692A}" srcOrd="1" destOrd="0" parTransId="{59370F71-E6B2-435E-8F13-89DACF525AD9}" sibTransId="{1CA55C86-B309-4D6A-93F2-154F4EB3EC28}"/>
    <dgm:cxn modelId="{90430583-33DD-4FAF-B952-95CFEA362BC2}" type="presOf" srcId="{36729EA4-7E95-4A6A-B485-AB10132A692A}" destId="{FBFC0A79-DA9D-437F-BBFF-4E3154765CC4}" srcOrd="1" destOrd="0" presId="urn:microsoft.com/office/officeart/2005/8/layout/vProcess5"/>
    <dgm:cxn modelId="{BDBDF6E4-3B9E-4048-8798-ED36C1BD98CE}" srcId="{F089DB9C-18C8-4AC1-A41B-2F58186898AB}" destId="{14F3F3C9-C9B5-4E19-99D7-BBDA069871E4}" srcOrd="0" destOrd="0" parTransId="{23F1BD95-F1B3-4675-9796-5CDBE88EA6E3}" sibTransId="{D8DB24A0-31DB-471D-A154-1FC2301E472E}"/>
    <dgm:cxn modelId="{7BF3B6F3-7450-49CE-8FA7-50AD6D9EC6D2}" type="presOf" srcId="{1CA55C86-B309-4D6A-93F2-154F4EB3EC28}" destId="{F56A0479-F0B3-475F-A856-C61A417FF572}" srcOrd="0" destOrd="0" presId="urn:microsoft.com/office/officeart/2005/8/layout/vProcess5"/>
    <dgm:cxn modelId="{8F10F4F3-E683-4F8E-B633-B6EF64BB22DB}" type="presOf" srcId="{14F3F3C9-C9B5-4E19-99D7-BBDA069871E4}" destId="{43F52C11-8C44-461A-A963-081B27BBA78A}" srcOrd="0" destOrd="0" presId="urn:microsoft.com/office/officeart/2005/8/layout/vProcess5"/>
    <dgm:cxn modelId="{2B045DFE-5FE5-4F7D-A491-68F35CE39326}" type="presOf" srcId="{14F3F3C9-C9B5-4E19-99D7-BBDA069871E4}" destId="{8DA20D79-0341-4F31-81AE-531B079B1735}" srcOrd="1" destOrd="0" presId="urn:microsoft.com/office/officeart/2005/8/layout/vProcess5"/>
    <dgm:cxn modelId="{B35D7142-1D56-44BC-9B09-FABD6838D266}" type="presParOf" srcId="{621B0509-C736-469A-BF6A-B286313AE4B4}" destId="{98C2225D-2D64-4B60-95C3-BA86119B4D4A}" srcOrd="0" destOrd="0" presId="urn:microsoft.com/office/officeart/2005/8/layout/vProcess5"/>
    <dgm:cxn modelId="{AD651811-7245-450D-8496-20E385619D9C}" type="presParOf" srcId="{621B0509-C736-469A-BF6A-B286313AE4B4}" destId="{43F52C11-8C44-461A-A963-081B27BBA78A}" srcOrd="1" destOrd="0" presId="urn:microsoft.com/office/officeart/2005/8/layout/vProcess5"/>
    <dgm:cxn modelId="{C9F7CEBB-11D7-45B8-AD69-0E607D9D68A1}" type="presParOf" srcId="{621B0509-C736-469A-BF6A-B286313AE4B4}" destId="{EE2E8CFF-E258-48F4-A91B-414911E8B224}" srcOrd="2" destOrd="0" presId="urn:microsoft.com/office/officeart/2005/8/layout/vProcess5"/>
    <dgm:cxn modelId="{46E989DE-B78C-42AF-B797-4C3E89D98393}" type="presParOf" srcId="{621B0509-C736-469A-BF6A-B286313AE4B4}" destId="{3E881A2C-987D-449B-8D72-208A438AC547}" srcOrd="3" destOrd="0" presId="urn:microsoft.com/office/officeart/2005/8/layout/vProcess5"/>
    <dgm:cxn modelId="{D7CC38E5-33ED-4DDD-A218-99A813CFC045}" type="presParOf" srcId="{621B0509-C736-469A-BF6A-B286313AE4B4}" destId="{E1B5893B-4EEC-40E0-B66D-AEBC4CE1423D}" srcOrd="4" destOrd="0" presId="urn:microsoft.com/office/officeart/2005/8/layout/vProcess5"/>
    <dgm:cxn modelId="{9922D375-88F2-4974-BFE1-355B6021C7B0}" type="presParOf" srcId="{621B0509-C736-469A-BF6A-B286313AE4B4}" destId="{F56A0479-F0B3-475F-A856-C61A417FF572}" srcOrd="5" destOrd="0" presId="urn:microsoft.com/office/officeart/2005/8/layout/vProcess5"/>
    <dgm:cxn modelId="{37C794F0-CB74-4A73-8EC2-E34C5F911F7E}" type="presParOf" srcId="{621B0509-C736-469A-BF6A-B286313AE4B4}" destId="{8DA20D79-0341-4F31-81AE-531B079B1735}" srcOrd="6" destOrd="0" presId="urn:microsoft.com/office/officeart/2005/8/layout/vProcess5"/>
    <dgm:cxn modelId="{0CDCDF17-5AC3-43E9-99C9-9819E5ADB88B}" type="presParOf" srcId="{621B0509-C736-469A-BF6A-B286313AE4B4}" destId="{FBFC0A79-DA9D-437F-BBFF-4E3154765CC4}" srcOrd="7" destOrd="0" presId="urn:microsoft.com/office/officeart/2005/8/layout/vProcess5"/>
    <dgm:cxn modelId="{4227B521-4FD6-4E58-A1B8-C7F95338CAEB}" type="presParOf" srcId="{621B0509-C736-469A-BF6A-B286313AE4B4}" destId="{6C963F3A-DA77-4065-88CF-02AAAB0996B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F52C11-8C44-461A-A963-081B27BBA78A}">
      <dsp:nvSpPr>
        <dsp:cNvPr id="0" name=""/>
        <dsp:cNvSpPr/>
      </dsp:nvSpPr>
      <dsp:spPr>
        <a:xfrm>
          <a:off x="-240004" y="0"/>
          <a:ext cx="5807380" cy="1579433"/>
        </a:xfrm>
        <a:prstGeom prst="roundRect">
          <a:avLst>
            <a:gd name="adj" fmla="val 10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latin typeface="Times New Roman" panose="02020603050405020304" pitchFamily="18" charset="0"/>
              <a:cs typeface="Times New Roman" panose="02020603050405020304" pitchFamily="18" charset="0"/>
            </a:rPr>
            <a:t>Senior three students in a Chinese middle school</a:t>
          </a:r>
        </a:p>
      </dsp:txBody>
      <dsp:txXfrm>
        <a:off x="-193744" y="46260"/>
        <a:ext cx="4103048" cy="1486913"/>
      </dsp:txXfrm>
    </dsp:sp>
    <dsp:sp modelId="{EE2E8CFF-E258-48F4-A91B-414911E8B224}">
      <dsp:nvSpPr>
        <dsp:cNvPr id="0" name=""/>
        <dsp:cNvSpPr/>
      </dsp:nvSpPr>
      <dsp:spPr>
        <a:xfrm>
          <a:off x="272411" y="1842672"/>
          <a:ext cx="5807380" cy="1579433"/>
        </a:xfrm>
        <a:prstGeom prst="roundRect">
          <a:avLst>
            <a:gd name="adj" fmla="val 10000"/>
          </a:avLst>
        </a:prstGeom>
        <a:gradFill rotWithShape="0">
          <a:gsLst>
            <a:gs pos="0">
              <a:schemeClr val="accent2">
                <a:hueOff val="444793"/>
                <a:satOff val="-9942"/>
                <a:lumOff val="-9412"/>
                <a:alphaOff val="0"/>
                <a:tint val="96000"/>
                <a:lumMod val="104000"/>
              </a:schemeClr>
            </a:gs>
            <a:gs pos="100000">
              <a:schemeClr val="accent2">
                <a:hueOff val="444793"/>
                <a:satOff val="-9942"/>
                <a:lumOff val="-9412"/>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latin typeface="Times New Roman" panose="02020603050405020304" pitchFamily="18" charset="0"/>
              <a:cs typeface="Times New Roman" panose="02020603050405020304" pitchFamily="18" charset="0"/>
            </a:rPr>
            <a:t>Other samples</a:t>
          </a:r>
        </a:p>
      </dsp:txBody>
      <dsp:txXfrm>
        <a:off x="318671" y="1888932"/>
        <a:ext cx="4175812" cy="1486913"/>
      </dsp:txXfrm>
    </dsp:sp>
    <dsp:sp modelId="{3E881A2C-987D-449B-8D72-208A438AC547}">
      <dsp:nvSpPr>
        <dsp:cNvPr id="0" name=""/>
        <dsp:cNvSpPr/>
      </dsp:nvSpPr>
      <dsp:spPr>
        <a:xfrm>
          <a:off x="304818" y="3685345"/>
          <a:ext cx="6767398" cy="1579433"/>
        </a:xfrm>
        <a:prstGeom prst="roundRect">
          <a:avLst>
            <a:gd name="adj" fmla="val 10000"/>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latin typeface="Times New Roman" panose="02020603050405020304" pitchFamily="18" charset="0"/>
              <a:cs typeface="Times New Roman" panose="02020603050405020304" pitchFamily="18" charset="0"/>
            </a:rPr>
            <a:t>F</a:t>
          </a:r>
          <a:r>
            <a:rPr lang="en-US" altLang="zh-CN" sz="3100" kern="1200" dirty="0">
              <a:latin typeface="Times New Roman" panose="02020603050405020304" pitchFamily="18" charset="0"/>
              <a:cs typeface="Times New Roman" panose="02020603050405020304" pitchFamily="18" charset="0"/>
            </a:rPr>
            <a:t>uture direction of research</a:t>
          </a:r>
          <a:r>
            <a:rPr lang="en-US" sz="3100" kern="1200" dirty="0">
              <a:latin typeface="Times New Roman" panose="02020603050405020304" pitchFamily="18" charset="0"/>
              <a:cs typeface="Times New Roman" panose="02020603050405020304" pitchFamily="18" charset="0"/>
            </a:rPr>
            <a:t> </a:t>
          </a:r>
        </a:p>
      </dsp:txBody>
      <dsp:txXfrm>
        <a:off x="351078" y="3731605"/>
        <a:ext cx="4881410" cy="1486913"/>
      </dsp:txXfrm>
    </dsp:sp>
    <dsp:sp modelId="{E1B5893B-4EEC-40E0-B66D-AEBC4CE1423D}">
      <dsp:nvSpPr>
        <dsp:cNvPr id="0" name=""/>
        <dsp:cNvSpPr/>
      </dsp:nvSpPr>
      <dsp:spPr>
        <a:xfrm>
          <a:off x="4540743" y="1197737"/>
          <a:ext cx="1026631" cy="1026631"/>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771735" y="1197737"/>
        <a:ext cx="564647" cy="772540"/>
      </dsp:txXfrm>
    </dsp:sp>
    <dsp:sp modelId="{F56A0479-F0B3-475F-A856-C61A417FF572}">
      <dsp:nvSpPr>
        <dsp:cNvPr id="0" name=""/>
        <dsp:cNvSpPr/>
      </dsp:nvSpPr>
      <dsp:spPr>
        <a:xfrm>
          <a:off x="5053159" y="3029880"/>
          <a:ext cx="1026631" cy="1026631"/>
        </a:xfrm>
        <a:prstGeom prst="downArrow">
          <a:avLst>
            <a:gd name="adj1" fmla="val 55000"/>
            <a:gd name="adj2" fmla="val 45000"/>
          </a:avLst>
        </a:prstGeom>
        <a:solidFill>
          <a:schemeClr val="accent2">
            <a:tint val="40000"/>
            <a:alpha val="90000"/>
            <a:hueOff val="982140"/>
            <a:satOff val="-50066"/>
            <a:lumOff val="-5179"/>
            <a:alphaOff val="0"/>
          </a:schemeClr>
        </a:solidFill>
        <a:ln w="9525" cap="rnd" cmpd="sng" algn="ctr">
          <a:solidFill>
            <a:schemeClr val="accent2">
              <a:tint val="40000"/>
              <a:alpha val="90000"/>
              <a:hueOff val="982140"/>
              <a:satOff val="-50066"/>
              <a:lumOff val="-517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284151" y="3029880"/>
        <a:ext cx="564647" cy="77254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0.83582</cdr:x>
      <cdr:y>0</cdr:y>
    </cdr:from>
    <cdr:to>
      <cdr:x>1</cdr:x>
      <cdr:y>0.1373</cdr:y>
    </cdr:to>
    <cdr:sp macro="" textlink="">
      <cdr:nvSpPr>
        <cdr:cNvPr id="2" name="矩形 1"/>
        <cdr:cNvSpPr/>
      </cdr:nvSpPr>
      <cdr:spPr>
        <a:xfrm xmlns:a="http://schemas.openxmlformats.org/drawingml/2006/main">
          <a:off x="4814339" y="-1606062"/>
          <a:ext cx="945661" cy="543848"/>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r>
            <a:rPr lang="en-US" altLang="zh-CN" sz="2800" dirty="0">
              <a:latin typeface="Times New Roman" panose="02020603050405020304" pitchFamily="18" charset="0"/>
              <a:cs typeface="Times New Roman" panose="02020603050405020304" pitchFamily="18" charset="0"/>
            </a:rPr>
            <a:t>M</a:t>
          </a:r>
          <a:endParaRPr lang="zh-CN" altLang="en-US" sz="2800" dirty="0">
            <a:latin typeface="Times New Roman" panose="02020603050405020304" pitchFamily="18"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0.82631</cdr:x>
      <cdr:y>0</cdr:y>
    </cdr:from>
    <cdr:to>
      <cdr:x>1</cdr:x>
      <cdr:y>0.17368</cdr:y>
    </cdr:to>
    <cdr:sp macro="" textlink="">
      <cdr:nvSpPr>
        <cdr:cNvPr id="2" name="矩形 1"/>
        <cdr:cNvSpPr/>
      </cdr:nvSpPr>
      <cdr:spPr>
        <a:xfrm xmlns:a="http://schemas.openxmlformats.org/drawingml/2006/main">
          <a:off x="4759568" y="-1607046"/>
          <a:ext cx="1000432" cy="687754"/>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r>
            <a:rPr lang="en-US" altLang="zh-CN" sz="2800" dirty="0">
              <a:latin typeface="Times New Roman" panose="02020603050405020304" pitchFamily="18" charset="0"/>
              <a:cs typeface="Times New Roman" panose="02020603050405020304" pitchFamily="18" charset="0"/>
            </a:rPr>
            <a:t>Vi</a:t>
          </a:r>
          <a:endParaRPr lang="zh-CN" altLang="en-US" sz="2800" dirty="0">
            <a:latin typeface="Times New Roman" panose="02020603050405020304" pitchFamily="18" charset="0"/>
            <a:cs typeface="Times New Roman" panose="02020603050405020304"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0.95306</cdr:x>
      <cdr:y>0.49119</cdr:y>
    </cdr:from>
    <cdr:to>
      <cdr:x>0.99428</cdr:x>
      <cdr:y>0.53229</cdr:y>
    </cdr:to>
    <cdr:sp macro="" textlink="">
      <cdr:nvSpPr>
        <cdr:cNvPr id="2" name="矩形 1"/>
        <cdr:cNvSpPr/>
      </cdr:nvSpPr>
      <cdr:spPr>
        <a:xfrm xmlns:a="http://schemas.openxmlformats.org/drawingml/2006/main">
          <a:off x="5286376" y="1593850"/>
          <a:ext cx="228600" cy="133350"/>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endParaRPr lang="zh-CN" altLang="en-US" sz="1100"/>
        </a:p>
      </cdr:txBody>
    </cdr:sp>
  </cdr:relSizeAnchor>
  <cdr:relSizeAnchor xmlns:cdr="http://schemas.openxmlformats.org/drawingml/2006/chartDrawing">
    <cdr:from>
      <cdr:x>0.8352</cdr:x>
      <cdr:y>0.46211</cdr:y>
    </cdr:from>
    <cdr:to>
      <cdr:x>1</cdr:x>
      <cdr:y>0.72509</cdr:y>
    </cdr:to>
    <cdr:sp macro="" textlink="">
      <cdr:nvSpPr>
        <cdr:cNvPr id="3" name="矩形 2"/>
        <cdr:cNvSpPr/>
      </cdr:nvSpPr>
      <cdr:spPr>
        <a:xfrm xmlns:a="http://schemas.openxmlformats.org/drawingml/2006/main">
          <a:off x="7723384" y="1957485"/>
          <a:ext cx="1523999" cy="1113961"/>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r>
            <a:rPr lang="en-US" altLang="zh-CN" sz="2400" dirty="0">
              <a:latin typeface="Times New Roman" panose="02020603050405020304" pitchFamily="18" charset="0"/>
              <a:cs typeface="Times New Roman" panose="02020603050405020304" pitchFamily="18" charset="0"/>
            </a:rPr>
            <a:t>%</a:t>
          </a:r>
        </a:p>
        <a:p xmlns:a="http://schemas.openxmlformats.org/drawingml/2006/main">
          <a:r>
            <a:rPr lang="en-US" altLang="zh-CN" sz="2000" dirty="0">
              <a:latin typeface="Times New Roman" panose="02020603050405020304" pitchFamily="18" charset="0"/>
              <a:cs typeface="Times New Roman" panose="02020603050405020304" pitchFamily="18" charset="0"/>
            </a:rPr>
            <a:t>Extraversion</a:t>
          </a:r>
          <a:endParaRPr lang="zh-CN" altLang="en-US" sz="90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0.44143</cdr:x>
      <cdr:y>0.08415</cdr:y>
    </cdr:from>
    <cdr:to>
      <cdr:x>0.53657</cdr:x>
      <cdr:y>0.15068</cdr:y>
    </cdr:to>
    <cdr:sp macro="" textlink="">
      <cdr:nvSpPr>
        <cdr:cNvPr id="4" name="矩形 3"/>
        <cdr:cNvSpPr/>
      </cdr:nvSpPr>
      <cdr:spPr>
        <a:xfrm xmlns:a="http://schemas.openxmlformats.org/drawingml/2006/main">
          <a:off x="2740026" y="273050"/>
          <a:ext cx="590550" cy="215900"/>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endParaRPr lang="zh-CN" altLang="en-US" sz="1100"/>
        </a:p>
      </cdr:txBody>
    </cdr:sp>
  </cdr:relSizeAnchor>
  <cdr:relSizeAnchor xmlns:cdr="http://schemas.openxmlformats.org/drawingml/2006/chartDrawing">
    <cdr:from>
      <cdr:x>0.36446</cdr:x>
      <cdr:y>0</cdr:y>
    </cdr:from>
    <cdr:to>
      <cdr:x>0.59924</cdr:x>
      <cdr:y>0.09779</cdr:y>
    </cdr:to>
    <cdr:sp macro="" textlink="">
      <cdr:nvSpPr>
        <cdr:cNvPr id="5" name="矩形 4"/>
        <cdr:cNvSpPr/>
      </cdr:nvSpPr>
      <cdr:spPr>
        <a:xfrm xmlns:a="http://schemas.openxmlformats.org/drawingml/2006/main">
          <a:off x="3370302" y="0"/>
          <a:ext cx="2171081" cy="414215"/>
        </a:xfrm>
        <a:prstGeom xmlns:a="http://schemas.openxmlformats.org/drawingml/2006/main" prst="rect">
          <a:avLst/>
        </a:prstGeom>
      </cdr:spPr>
      <cdr:txBody>
        <a:bodyPr xmlns:a="http://schemas.openxmlformats.org/drawingml/2006/main" vertOverflow="clip" vert="horz" wrap="square" lIns="45720" tIns="45720" rIns="45720" bIns="45720" rtlCol="0" anchor="t" anchorCtr="0">
          <a:normAutofit/>
        </a:bodyPr>
        <a:lstStyle xmlns:a="http://schemas.openxmlformats.org/drawingml/2006/main"/>
        <a:p xmlns:a="http://schemas.openxmlformats.org/drawingml/2006/main">
          <a:r>
            <a:rPr lang="en-US" altLang="zh-CN" sz="2000" dirty="0">
              <a:solidFill>
                <a:sysClr val="windowText" lastClr="000000"/>
              </a:solidFill>
            </a:rPr>
            <a:t>%  </a:t>
          </a:r>
          <a:r>
            <a:rPr lang="en-US" altLang="zh-CN" sz="2000" dirty="0">
              <a:solidFill>
                <a:sysClr val="windowText" lastClr="000000"/>
              </a:solidFill>
              <a:latin typeface="Times New Roman" panose="02020603050405020304" pitchFamily="18" charset="0"/>
              <a:cs typeface="Times New Roman" panose="02020603050405020304" pitchFamily="18" charset="0"/>
            </a:rPr>
            <a:t>Stability</a:t>
          </a:r>
          <a:endParaRPr lang="zh-CN" altLang="en-US" sz="2000" dirty="0">
            <a:solidFill>
              <a:sysClr val="windowText" lastClr="000000"/>
            </a:solidFill>
            <a:latin typeface="Times New Roman" panose="02020603050405020304" pitchFamily="18" charset="0"/>
            <a:cs typeface="Times New Roman" panose="02020603050405020304"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13" name="Text Placeholder 9"/>
          <p:cNvSpPr>
            <a:spLocks noGrp="1"/>
          </p:cNvSpPr>
          <p:nvPr>
            <p:ph type="body" sz="quarter" idx="13" hasCustomPrompt="1"/>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EAB04-CBF5-4BE2-9E20-0187620DCA74}"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a:t>单击此处编辑母版标题样式</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EAB04-CBF5-4BE2-9E20-0187620DCA74}"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a:t>单击此处编辑母版标题样式</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2589212" y="627405"/>
            <a:ext cx="6477000" cy="528381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1292415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117735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a:xfrm>
            <a:off x="2589212" y="2133600"/>
            <a:ext cx="8915400" cy="377762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1158553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36729503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14854373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39022996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1070979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25552768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12828167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1380551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EAB04-CBF5-4BE2-9E20-0187620DCA74}"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31154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62864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EAB04-CBF5-4BE2-9E20-0187620DCA74}"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99480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编辑母版文本样式</a:t>
            </a:r>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3469159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525351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33767267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0DF0A7-9A3C-425A-A2D1-BBDEE2C3117B}"/>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7D639D9-F04F-437B-AE08-09C04756C8A7}"/>
              </a:ext>
            </a:extLst>
          </p:cNvPr>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4" name="页脚占位符 3">
            <a:extLst>
              <a:ext uri="{FF2B5EF4-FFF2-40B4-BE49-F238E27FC236}">
                <a16:creationId xmlns:a16="http://schemas.microsoft.com/office/drawing/2014/main" id="{FC40FCCD-751D-4083-AEE7-FCBFAAEF6F3C}"/>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03B760A2-E4F0-4CB5-84B4-5691318E2C50}"/>
              </a:ext>
            </a:extLst>
          </p:cNvPr>
          <p:cNvSpPr>
            <a:spLocks noGrp="1"/>
          </p:cNvSpPr>
          <p:nvPr>
            <p:ph type="sldNum" sz="quarter" idx="12"/>
          </p:nvPr>
        </p:nvSpPr>
        <p:spPr/>
        <p:txBody>
          <a:body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413168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7190747" y="2126222"/>
            <a:ext cx="4313864" cy="3777622"/>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2589212" y="2548966"/>
            <a:ext cx="4342893" cy="3354060"/>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7166957" y="2545738"/>
            <a:ext cx="4338674" cy="3354060"/>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6323012" y="446088"/>
            <a:ext cx="5181600" cy="5414963"/>
          </a:xfrm>
        </p:spPr>
        <p:txBody>
          <a:bodyPr anchor="ct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0EAB04-CBF5-4BE2-9E20-0187620DCA7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D756E57C-FA72-4AB4-A1A9-D85B39E4EBF5}" type="datetimeFigureOut">
              <a:rPr lang="zh-CN" altLang="en-US" smtClean="0"/>
              <a:t>2019/6/23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EAB04-CBF5-4BE2-9E20-0187620DCA7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0EAB04-CBF5-4BE2-9E20-0187620DCA7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756E57C-FA72-4AB4-A1A9-D85B39E4EBF5}" type="datetimeFigureOut">
              <a:rPr lang="zh-CN" altLang="en-US" smtClean="0"/>
              <a:t>2019/6/23</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0EAB04-CBF5-4BE2-9E20-0187620DCA74}" type="slidenum">
              <a:rPr lang="zh-CN" altLang="en-US" smtClean="0"/>
              <a:t>‹#›</a:t>
            </a:fld>
            <a:endParaRPr lang="zh-CN" altLang="en-US"/>
          </a:p>
        </p:txBody>
      </p:sp>
    </p:spTree>
    <p:extLst>
      <p:ext uri="{BB962C8B-B14F-4D97-AF65-F5344CB8AC3E}">
        <p14:creationId xmlns:p14="http://schemas.microsoft.com/office/powerpoint/2010/main" val="107836730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0025B7-2B13-4802-BAA0-545297B7901F}"/>
              </a:ext>
            </a:extLst>
          </p:cNvPr>
          <p:cNvSpPr>
            <a:spLocks noGrp="1"/>
          </p:cNvSpPr>
          <p:nvPr>
            <p:ph type="ctrTitle"/>
          </p:nvPr>
        </p:nvSpPr>
        <p:spPr>
          <a:xfrm>
            <a:off x="2135876" y="887104"/>
            <a:ext cx="10056124" cy="3282952"/>
          </a:xfrm>
        </p:spPr>
        <p:txBody>
          <a:bodyPr>
            <a:normAutofit fontScale="90000"/>
          </a:bodyPr>
          <a:lstStyle/>
          <a:p>
            <a:r>
              <a:rPr lang="en-US" altLang="zh-CN" b="1" dirty="0"/>
              <a:t>The Application of Vibraimage Technology in Detecting Chinese Psycho-emotional State</a:t>
            </a:r>
            <a:endParaRPr lang="zh-CN" altLang="en-US" dirty="0"/>
          </a:p>
        </p:txBody>
      </p:sp>
      <p:sp>
        <p:nvSpPr>
          <p:cNvPr id="3" name="副标题 2">
            <a:extLst>
              <a:ext uri="{FF2B5EF4-FFF2-40B4-BE49-F238E27FC236}">
                <a16:creationId xmlns:a16="http://schemas.microsoft.com/office/drawing/2014/main" id="{67429245-BACC-410C-A7DC-4C076FD71E6C}"/>
              </a:ext>
            </a:extLst>
          </p:cNvPr>
          <p:cNvSpPr>
            <a:spLocks noGrp="1"/>
          </p:cNvSpPr>
          <p:nvPr>
            <p:ph type="subTitle" idx="1"/>
          </p:nvPr>
        </p:nvSpPr>
        <p:spPr>
          <a:xfrm>
            <a:off x="7308601" y="4893386"/>
            <a:ext cx="9143549" cy="1684833"/>
          </a:xfrm>
        </p:spPr>
        <p:txBody>
          <a:bodyPr>
            <a:normAutofit lnSpcReduction="10000"/>
          </a:bodyPr>
          <a:lstStyle/>
          <a:p>
            <a:r>
              <a:rPr lang="en-US" altLang="zh-CN" sz="4000" dirty="0"/>
              <a:t>Xue Yunzhen</a:t>
            </a:r>
          </a:p>
          <a:p>
            <a:r>
              <a:rPr lang="en-US" altLang="zh-CN" sz="2600" dirty="0"/>
              <a:t>Shanxi Medical University</a:t>
            </a:r>
          </a:p>
          <a:p>
            <a:r>
              <a:rPr lang="en-US" altLang="zh-CN" sz="2600" dirty="0"/>
              <a:t>2019.6.26</a:t>
            </a:r>
            <a:endParaRPr lang="zh-CN" altLang="en-US" sz="2600" dirty="0"/>
          </a:p>
        </p:txBody>
      </p:sp>
    </p:spTree>
    <p:extLst>
      <p:ext uri="{BB962C8B-B14F-4D97-AF65-F5344CB8AC3E}">
        <p14:creationId xmlns:p14="http://schemas.microsoft.com/office/powerpoint/2010/main" val="233692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p:nvPr>
            <p:extLst>
              <p:ext uri="{D42A27DB-BD31-4B8C-83A1-F6EECF244321}">
                <p14:modId xmlns:p14="http://schemas.microsoft.com/office/powerpoint/2010/main" val="1188045079"/>
              </p:ext>
            </p:extLst>
          </p:nvPr>
        </p:nvGraphicFramePr>
        <p:xfrm>
          <a:off x="2287659" y="321580"/>
          <a:ext cx="9380710" cy="5588560"/>
        </p:xfrm>
        <a:graphic>
          <a:graphicData uri="http://schemas.openxmlformats.org/drawingml/2006/chart">
            <c:chart xmlns:c="http://schemas.openxmlformats.org/drawingml/2006/chart" xmlns:r="http://schemas.openxmlformats.org/officeDocument/2006/relationships" r:id="rId2"/>
          </a:graphicData>
        </a:graphic>
      </p:graphicFrame>
      <p:sp>
        <p:nvSpPr>
          <p:cNvPr id="5" name="矩形 4"/>
          <p:cNvSpPr/>
          <p:nvPr/>
        </p:nvSpPr>
        <p:spPr>
          <a:xfrm>
            <a:off x="3647440" y="6074898"/>
            <a:ext cx="6543822" cy="461665"/>
          </a:xfrm>
          <a:prstGeom prst="rect">
            <a:avLst/>
          </a:prstGeom>
        </p:spPr>
        <p:txBody>
          <a:bodyPr wrap="square">
            <a:spAutoFit/>
          </a:bodyPr>
          <a:lstStyle/>
          <a:p>
            <a:pPr algn="ctr">
              <a:spcAft>
                <a:spcPts val="0"/>
              </a:spcAft>
            </a:pPr>
            <a:r>
              <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rPr>
              <a:t>Figure 1</a:t>
            </a:r>
            <a:r>
              <a:rPr lang="en-US" altLang="zh-CN" sz="2400"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rPr>
              <a:t>Students’ mean and reference range</a:t>
            </a:r>
            <a:endPar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表 4"/>
          <p:cNvGraphicFramePr/>
          <p:nvPr>
            <p:extLst>
              <p:ext uri="{D42A27DB-BD31-4B8C-83A1-F6EECF244321}">
                <p14:modId xmlns:p14="http://schemas.microsoft.com/office/powerpoint/2010/main" val="3903447606"/>
              </p:ext>
            </p:extLst>
          </p:nvPr>
        </p:nvGraphicFramePr>
        <p:xfrm>
          <a:off x="1563076" y="640862"/>
          <a:ext cx="10628923" cy="5759938"/>
        </p:xfrm>
        <a:graphic>
          <a:graphicData uri="http://schemas.openxmlformats.org/drawingml/2006/chart">
            <c:chart xmlns:c="http://schemas.openxmlformats.org/drawingml/2006/chart" xmlns:r="http://schemas.openxmlformats.org/officeDocument/2006/relationships" r:id="rId2"/>
          </a:graphicData>
        </a:graphic>
      </p:graphicFrame>
      <p:sp>
        <p:nvSpPr>
          <p:cNvPr id="37" name="矩形 36"/>
          <p:cNvSpPr/>
          <p:nvPr/>
        </p:nvSpPr>
        <p:spPr>
          <a:xfrm>
            <a:off x="2885440" y="6286714"/>
            <a:ext cx="7313637" cy="461665"/>
          </a:xfrm>
          <a:prstGeom prst="rect">
            <a:avLst/>
          </a:prstGeom>
        </p:spPr>
        <p:txBody>
          <a:bodyPr wrap="square">
            <a:spAutoFit/>
          </a:bodyPr>
          <a:lstStyle/>
          <a:p>
            <a:pPr algn="ctr">
              <a:spcAft>
                <a:spcPts val="0"/>
              </a:spcAft>
            </a:pPr>
            <a:r>
              <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rPr>
              <a:t>Figure 2</a:t>
            </a:r>
            <a:r>
              <a:rPr lang="en-US" altLang="zh-CN" sz="2400" kern="1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rPr>
              <a:t>Students’ mean and reference range</a:t>
            </a:r>
            <a:endPar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椭圆 1"/>
          <p:cNvSpPr/>
          <p:nvPr/>
        </p:nvSpPr>
        <p:spPr>
          <a:xfrm>
            <a:off x="4374107" y="2797791"/>
            <a:ext cx="716508" cy="63120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图表 7"/>
          <p:cNvGraphicFramePr/>
          <p:nvPr/>
        </p:nvGraphicFramePr>
        <p:xfrm>
          <a:off x="953416" y="1606062"/>
          <a:ext cx="5760000" cy="39609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图表 8"/>
          <p:cNvGraphicFramePr/>
          <p:nvPr/>
        </p:nvGraphicFramePr>
        <p:xfrm>
          <a:off x="6338278" y="1607046"/>
          <a:ext cx="576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8"/>
          <p:cNvSpPr>
            <a:spLocks noChangeArrowheads="1"/>
          </p:cNvSpPr>
          <p:nvPr/>
        </p:nvSpPr>
        <p:spPr bwMode="auto">
          <a:xfrm>
            <a:off x="922216" y="47239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4" name="矩形 13"/>
          <p:cNvSpPr/>
          <p:nvPr/>
        </p:nvSpPr>
        <p:spPr>
          <a:xfrm>
            <a:off x="3773125" y="5852594"/>
            <a:ext cx="5880584" cy="461665"/>
          </a:xfrm>
          <a:prstGeom prst="rect">
            <a:avLst/>
          </a:prstGeom>
        </p:spPr>
        <p:txBody>
          <a:bodyPr wrap="none">
            <a:spAutoFit/>
          </a:bodyPr>
          <a:lstStyle/>
          <a:p>
            <a:pPr algn="ctr">
              <a:spcAft>
                <a:spcPts val="0"/>
              </a:spcAft>
            </a:pPr>
            <a:r>
              <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rPr>
              <a:t>Figure 3   Students’ psycho-emotional state</a:t>
            </a:r>
            <a:r>
              <a:rPr lang="en-US" altLang="zh-CN" sz="2000" b="1" kern="100"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sz="3200" b="1"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p:nvPr/>
        </p:nvGraphicFramePr>
        <p:xfrm>
          <a:off x="2530402" y="1025769"/>
          <a:ext cx="9247383" cy="4806461"/>
        </p:xfrm>
        <a:graphic>
          <a:graphicData uri="http://schemas.openxmlformats.org/drawingml/2006/chart">
            <c:chart xmlns:c="http://schemas.openxmlformats.org/drawingml/2006/chart" xmlns:r="http://schemas.openxmlformats.org/officeDocument/2006/relationships" r:id="rId2"/>
          </a:graphicData>
        </a:graphic>
      </p:graphicFrame>
      <p:sp>
        <p:nvSpPr>
          <p:cNvPr id="5" name="文本框 4"/>
          <p:cNvSpPr txBox="1"/>
          <p:nvPr/>
        </p:nvSpPr>
        <p:spPr>
          <a:xfrm>
            <a:off x="3934460" y="5831840"/>
            <a:ext cx="6613525" cy="768350"/>
          </a:xfrm>
          <a:prstGeom prst="rect">
            <a:avLst/>
          </a:prstGeom>
          <a:noFill/>
        </p:spPr>
        <p:txBody>
          <a:bodyPr wrap="square" rtlCol="0">
            <a:spAutoFit/>
          </a:bodyPr>
          <a:lstStyle/>
          <a:p>
            <a:r>
              <a:rPr lang="en-US" altLang="zh-CN" sz="2400" b="1" dirty="0">
                <a:latin typeface="Times New Roman" panose="02020603050405020304" pitchFamily="18" charset="0"/>
                <a:cs typeface="Times New Roman" panose="02020603050405020304" pitchFamily="18" charset="0"/>
              </a:rPr>
              <a:t>Figure 4   Individual personality tendency</a:t>
            </a:r>
            <a:endParaRPr lang="zh-CN" altLang="zh-CN" sz="2000" b="1" dirty="0">
              <a:latin typeface="Times New Roman" panose="02020603050405020304" pitchFamily="18" charset="0"/>
              <a:cs typeface="Times New Roman" panose="02020603050405020304" pitchFamily="18" charset="0"/>
            </a:endParaRPr>
          </a:p>
          <a:p>
            <a:endParaRPr lang="zh-CN" altLang="en-US"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3851856512"/>
              </p:ext>
            </p:extLst>
          </p:nvPr>
        </p:nvGraphicFramePr>
        <p:xfrm>
          <a:off x="1869412" y="1379787"/>
          <a:ext cx="9545999" cy="4954320"/>
        </p:xfrm>
        <a:graphic>
          <a:graphicData uri="http://schemas.openxmlformats.org/drawingml/2006/table">
            <a:tbl>
              <a:tblPr firstRow="1" firstCol="1" bandRow="1">
                <a:tableStyleId>{0E3FDE45-AF77-4B5C-9715-49D594BDF05E}</a:tableStyleId>
              </a:tblPr>
              <a:tblGrid>
                <a:gridCol w="1583140">
                  <a:extLst>
                    <a:ext uri="{9D8B030D-6E8A-4147-A177-3AD203B41FA5}">
                      <a16:colId xmlns:a16="http://schemas.microsoft.com/office/drawing/2014/main" val="20000"/>
                    </a:ext>
                  </a:extLst>
                </a:gridCol>
                <a:gridCol w="1152000">
                  <a:extLst>
                    <a:ext uri="{9D8B030D-6E8A-4147-A177-3AD203B41FA5}">
                      <a16:colId xmlns:a16="http://schemas.microsoft.com/office/drawing/2014/main" val="20001"/>
                    </a:ext>
                  </a:extLst>
                </a:gridCol>
                <a:gridCol w="523912">
                  <a:extLst>
                    <a:ext uri="{9D8B030D-6E8A-4147-A177-3AD203B41FA5}">
                      <a16:colId xmlns:a16="http://schemas.microsoft.com/office/drawing/2014/main" val="20002"/>
                    </a:ext>
                  </a:extLst>
                </a:gridCol>
                <a:gridCol w="1152607">
                  <a:extLst>
                    <a:ext uri="{9D8B030D-6E8A-4147-A177-3AD203B41FA5}">
                      <a16:colId xmlns:a16="http://schemas.microsoft.com/office/drawing/2014/main" val="20003"/>
                    </a:ext>
                  </a:extLst>
                </a:gridCol>
                <a:gridCol w="1152607">
                  <a:extLst>
                    <a:ext uri="{9D8B030D-6E8A-4147-A177-3AD203B41FA5}">
                      <a16:colId xmlns:a16="http://schemas.microsoft.com/office/drawing/2014/main" val="20004"/>
                    </a:ext>
                  </a:extLst>
                </a:gridCol>
                <a:gridCol w="523912">
                  <a:extLst>
                    <a:ext uri="{9D8B030D-6E8A-4147-A177-3AD203B41FA5}">
                      <a16:colId xmlns:a16="http://schemas.microsoft.com/office/drawing/2014/main" val="20005"/>
                    </a:ext>
                  </a:extLst>
                </a:gridCol>
                <a:gridCol w="1152607">
                  <a:extLst>
                    <a:ext uri="{9D8B030D-6E8A-4147-A177-3AD203B41FA5}">
                      <a16:colId xmlns:a16="http://schemas.microsoft.com/office/drawing/2014/main" val="20006"/>
                    </a:ext>
                  </a:extLst>
                </a:gridCol>
                <a:gridCol w="1152607">
                  <a:extLst>
                    <a:ext uri="{9D8B030D-6E8A-4147-A177-3AD203B41FA5}">
                      <a16:colId xmlns:a16="http://schemas.microsoft.com/office/drawing/2014/main" val="20007"/>
                    </a:ext>
                  </a:extLst>
                </a:gridCol>
                <a:gridCol w="1152607">
                  <a:extLst>
                    <a:ext uri="{9D8B030D-6E8A-4147-A177-3AD203B41FA5}">
                      <a16:colId xmlns:a16="http://schemas.microsoft.com/office/drawing/2014/main" val="20008"/>
                    </a:ext>
                  </a:extLst>
                </a:gridCol>
              </a:tblGrid>
              <a:tr h="0">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Parameters</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gridSpan="3">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male</a:t>
                      </a:r>
                      <a:r>
                        <a:rPr lang="zh-CN" sz="1800" kern="100" dirty="0">
                          <a:effectLst/>
                          <a:latin typeface="Times New Roman" panose="02020603050405020304" pitchFamily="18" charset="0"/>
                          <a:cs typeface="Times New Roman" panose="02020603050405020304" pitchFamily="18" charset="0"/>
                        </a:rPr>
                        <a:t>（</a:t>
                      </a:r>
                      <a:r>
                        <a:rPr lang="en-US" sz="1800" kern="100" dirty="0">
                          <a:effectLst/>
                          <a:latin typeface="Times New Roman" panose="02020603050405020304" pitchFamily="18" charset="0"/>
                          <a:cs typeface="Times New Roman" panose="02020603050405020304" pitchFamily="18" charset="0"/>
                        </a:rPr>
                        <a:t>n=22</a:t>
                      </a:r>
                      <a:r>
                        <a:rPr lang="zh-CN" sz="1800" kern="100" dirty="0">
                          <a:effectLst/>
                          <a:latin typeface="Times New Roman" panose="02020603050405020304" pitchFamily="18" charset="0"/>
                          <a:cs typeface="Times New Roman" panose="02020603050405020304" pitchFamily="18" charset="0"/>
                        </a:rPr>
                        <a:t>）</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hMerge="1">
                  <a:txBody>
                    <a:bodyPr/>
                    <a:lstStyle/>
                    <a:p>
                      <a:endParaRPr lang="zh-CN"/>
                    </a:p>
                  </a:txBody>
                  <a:tcPr/>
                </a:tc>
                <a:tc hMerge="1">
                  <a:txBody>
                    <a:bodyPr/>
                    <a:lstStyle/>
                    <a:p>
                      <a:endParaRPr lang="zh-CN"/>
                    </a:p>
                  </a:txBody>
                  <a:tcPr/>
                </a:tc>
                <a:tc gridSpan="3">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female</a:t>
                      </a:r>
                      <a:r>
                        <a:rPr lang="zh-CN" sz="1800" kern="100" dirty="0">
                          <a:effectLst/>
                          <a:latin typeface="Times New Roman" panose="02020603050405020304" pitchFamily="18" charset="0"/>
                          <a:cs typeface="Times New Roman" panose="02020603050405020304" pitchFamily="18" charset="0"/>
                        </a:rPr>
                        <a:t>（</a:t>
                      </a:r>
                      <a:r>
                        <a:rPr lang="en-US" sz="1800" kern="100" dirty="0">
                          <a:effectLst/>
                          <a:latin typeface="Times New Roman" panose="02020603050405020304" pitchFamily="18" charset="0"/>
                          <a:cs typeface="Times New Roman" panose="02020603050405020304" pitchFamily="18" charset="0"/>
                        </a:rPr>
                        <a:t>n=14</a:t>
                      </a:r>
                      <a:r>
                        <a:rPr lang="zh-CN" sz="1800" kern="100" dirty="0">
                          <a:effectLst/>
                          <a:latin typeface="Times New Roman" panose="02020603050405020304" pitchFamily="18" charset="0"/>
                          <a:cs typeface="Times New Roman" panose="02020603050405020304" pitchFamily="18" charset="0"/>
                        </a:rPr>
                        <a:t>）</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hMerge="1">
                  <a:txBody>
                    <a:bodyPr/>
                    <a:lstStyle/>
                    <a:p>
                      <a:endParaRPr lang="zh-CN"/>
                    </a:p>
                  </a:txBody>
                  <a:tcPr/>
                </a:tc>
                <a:tc hMerge="1">
                  <a:txBody>
                    <a:bodyPr/>
                    <a:lstStyle/>
                    <a:p>
                      <a:endParaRPr lang="zh-CN"/>
                    </a:p>
                  </a:txBody>
                  <a:tcP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t</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p</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00"/>
                  </a:ext>
                </a:extLst>
              </a:tr>
              <a:tr h="360000">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Aggression</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37.88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5.18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39.09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5.39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-0.67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0.06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01"/>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Stress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23.29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4.89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27.59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4.31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-2.69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0.01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02"/>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Tension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30.76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6.8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30.83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4.12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-0.03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0.98</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03"/>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Suspect</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30.01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4.31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31.86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3.74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-1.32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04"/>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Balance</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66.18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7.43</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67.92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7.73</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-0.67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0.51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05"/>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Charm</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80.39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6.44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76.86</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3.99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1.84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0.08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06"/>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Energy</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24.46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5.86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25.91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3.99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-0.81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0.42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07"/>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Self-regulation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73.23</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4.97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72.42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0" dirty="0">
                          <a:effectLst/>
                          <a:latin typeface="Times New Roman" panose="02020603050405020304" pitchFamily="18" charset="0"/>
                          <a:cs typeface="Times New Roman" panose="02020603050405020304" pitchFamily="18" charset="0"/>
                        </a:rPr>
                        <a:t>±</a:t>
                      </a:r>
                      <a:endParaRPr lang="zh-CN" altLang="en-US" sz="1800" dirty="0">
                        <a:latin typeface="Times New Roman" panose="02020603050405020304" pitchFamily="18" charset="0"/>
                        <a:cs typeface="Times New Roman" panose="02020603050405020304" pitchFamily="18" charset="0"/>
                      </a:endParaRPr>
                    </a:p>
                  </a:txBody>
                  <a:tcPr marL="55127" marR="55127" marT="0" marB="0" anchor="ctr"/>
                </a:tc>
                <a:tc>
                  <a:txBody>
                    <a:bodyPr/>
                    <a:lstStyle/>
                    <a:p>
                      <a:pPr algn="ctr"/>
                      <a:r>
                        <a:rPr lang="en-US" sz="1800" kern="0" dirty="0">
                          <a:effectLst/>
                          <a:latin typeface="Times New Roman" panose="02020603050405020304" pitchFamily="18" charset="0"/>
                          <a:cs typeface="Times New Roman" panose="02020603050405020304" pitchFamily="18" charset="0"/>
                        </a:rPr>
                        <a:t>5.35</a:t>
                      </a:r>
                      <a:endParaRPr lang="zh-CN" altLang="en-US" sz="1800" dirty="0">
                        <a:latin typeface="Times New Roman" panose="02020603050405020304" pitchFamily="18" charset="0"/>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0.46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0.65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08"/>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Inhibition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14.77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2.02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14.46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0" dirty="0">
                          <a:effectLst/>
                          <a:latin typeface="Times New Roman" panose="02020603050405020304" pitchFamily="18" charset="0"/>
                          <a:cs typeface="Times New Roman" panose="02020603050405020304" pitchFamily="18" charset="0"/>
                        </a:rPr>
                        <a:t>±</a:t>
                      </a:r>
                      <a:endParaRPr lang="zh-CN" altLang="en-US" sz="1800" dirty="0">
                        <a:latin typeface="Times New Roman" panose="02020603050405020304" pitchFamily="18" charset="0"/>
                        <a:cs typeface="Times New Roman" panose="02020603050405020304" pitchFamily="18" charset="0"/>
                      </a:endParaRPr>
                    </a:p>
                  </a:txBody>
                  <a:tcPr marL="55127" marR="55127" marT="0" marB="0" anchor="ctr"/>
                </a:tc>
                <a:tc>
                  <a:txBody>
                    <a:bodyPr/>
                    <a:lstStyle/>
                    <a:p>
                      <a:pPr algn="ctr"/>
                      <a:r>
                        <a:rPr lang="en-US" sz="1800" kern="0" dirty="0">
                          <a:effectLst/>
                          <a:latin typeface="Times New Roman" panose="02020603050405020304" pitchFamily="18" charset="0"/>
                          <a:cs typeface="Times New Roman" panose="02020603050405020304" pitchFamily="18" charset="0"/>
                        </a:rPr>
                        <a:t>1.45</a:t>
                      </a:r>
                      <a:endParaRPr lang="zh-CN" altLang="en-US" sz="1800" dirty="0">
                        <a:latin typeface="Times New Roman" panose="02020603050405020304" pitchFamily="18" charset="0"/>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0.62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09"/>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Neuroticism</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22.36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9.79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21.06</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0" dirty="0">
                          <a:effectLst/>
                          <a:latin typeface="Times New Roman" panose="02020603050405020304" pitchFamily="18" charset="0"/>
                          <a:cs typeface="Times New Roman" panose="02020603050405020304" pitchFamily="18" charset="0"/>
                        </a:rPr>
                        <a:t>±</a:t>
                      </a:r>
                      <a:endParaRPr lang="zh-CN" altLang="en-US" sz="1800" dirty="0">
                        <a:latin typeface="Times New Roman" panose="02020603050405020304" pitchFamily="18" charset="0"/>
                        <a:cs typeface="Times New Roman" panose="02020603050405020304" pitchFamily="18" charset="0"/>
                      </a:endParaRPr>
                    </a:p>
                  </a:txBody>
                  <a:tcPr marL="55127" marR="55127" marT="0" marB="0" anchor="ctr"/>
                </a:tc>
                <a:tc>
                  <a:txBody>
                    <a:bodyPr/>
                    <a:lstStyle/>
                    <a:p>
                      <a:pPr algn="ctr"/>
                      <a:r>
                        <a:rPr lang="en-US" sz="1800" kern="0" dirty="0">
                          <a:effectLst/>
                          <a:latin typeface="Times New Roman" panose="02020603050405020304" pitchFamily="18" charset="0"/>
                          <a:cs typeface="Times New Roman" panose="02020603050405020304" pitchFamily="18" charset="0"/>
                        </a:rPr>
                        <a:t>8.08</a:t>
                      </a:r>
                      <a:endParaRPr lang="zh-CN" altLang="en-US" sz="1800" dirty="0">
                        <a:latin typeface="Times New Roman" panose="02020603050405020304" pitchFamily="18" charset="0"/>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0.41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0.68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10"/>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Positive</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61.07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4.67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60.78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0" dirty="0">
                          <a:effectLst/>
                          <a:latin typeface="Times New Roman" panose="02020603050405020304" pitchFamily="18" charset="0"/>
                          <a:cs typeface="Times New Roman" panose="02020603050405020304" pitchFamily="18" charset="0"/>
                        </a:rPr>
                        <a:t>±</a:t>
                      </a:r>
                      <a:endParaRPr lang="zh-CN" altLang="en-US" sz="1800" dirty="0">
                        <a:latin typeface="Times New Roman" panose="02020603050405020304" pitchFamily="18" charset="0"/>
                        <a:cs typeface="Times New Roman" panose="02020603050405020304" pitchFamily="18" charset="0"/>
                      </a:endParaRPr>
                    </a:p>
                  </a:txBody>
                  <a:tcPr marL="55127" marR="55127" marT="0" marB="0" anchor="ctr"/>
                </a:tc>
                <a:tc>
                  <a:txBody>
                    <a:bodyPr/>
                    <a:lstStyle/>
                    <a:p>
                      <a:pPr algn="ctr"/>
                      <a:r>
                        <a:rPr lang="en-US" sz="1800" kern="0" dirty="0">
                          <a:effectLst/>
                          <a:latin typeface="Times New Roman" panose="02020603050405020304" pitchFamily="18" charset="0"/>
                          <a:cs typeface="Times New Roman" panose="02020603050405020304" pitchFamily="18" charset="0"/>
                        </a:rPr>
                        <a:t>4.04</a:t>
                      </a:r>
                      <a:endParaRPr lang="zh-CN" altLang="en-US" sz="1800" dirty="0">
                        <a:latin typeface="Times New Roman" panose="02020603050405020304" pitchFamily="18" charset="0"/>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0.19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0.85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11"/>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Negative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30.49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6.56 </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32.34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0" dirty="0">
                          <a:effectLst/>
                          <a:latin typeface="Times New Roman" panose="02020603050405020304" pitchFamily="18" charset="0"/>
                          <a:cs typeface="Times New Roman" panose="02020603050405020304" pitchFamily="18" charset="0"/>
                        </a:rPr>
                        <a:t>±</a:t>
                      </a:r>
                      <a:endParaRPr lang="zh-CN" altLang="en-US" sz="1800" dirty="0">
                        <a:latin typeface="Times New Roman" panose="02020603050405020304" pitchFamily="18" charset="0"/>
                        <a:cs typeface="Times New Roman" panose="02020603050405020304" pitchFamily="18" charset="0"/>
                      </a:endParaRPr>
                    </a:p>
                  </a:txBody>
                  <a:tcPr marL="55127" marR="55127" marT="0" marB="0" anchor="ctr"/>
                </a:tc>
                <a:tc>
                  <a:txBody>
                    <a:bodyPr/>
                    <a:lstStyle/>
                    <a:p>
                      <a:pPr algn="ctr"/>
                      <a:r>
                        <a:rPr lang="en-US" sz="1800" kern="0" dirty="0">
                          <a:effectLst/>
                          <a:latin typeface="Times New Roman" panose="02020603050405020304" pitchFamily="18" charset="0"/>
                          <a:cs typeface="Times New Roman" panose="02020603050405020304" pitchFamily="18" charset="0"/>
                        </a:rPr>
                        <a:t>3.64</a:t>
                      </a:r>
                      <a:endParaRPr lang="zh-CN" altLang="en-US" sz="1800" dirty="0">
                        <a:latin typeface="Times New Roman" panose="02020603050405020304" pitchFamily="18" charset="0"/>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-1.38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0.18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12"/>
                  </a:ext>
                </a:extLst>
              </a:tr>
              <a:tr h="360000">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Physical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18.56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5.88 </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tc>
                <a:tc>
                  <a:txBody>
                    <a:bodyPr/>
                    <a:lstStyle/>
                    <a:p>
                      <a:pPr algn="ctr">
                        <a:spcAft>
                          <a:spcPts val="0"/>
                        </a:spcAft>
                      </a:pPr>
                      <a:r>
                        <a:rPr lang="en-US" sz="1800" kern="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17.76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tc>
                <a:tc>
                  <a:txBody>
                    <a:bodyPr/>
                    <a:lstStyle/>
                    <a:p>
                      <a:pPr algn="ctr"/>
                      <a:r>
                        <a:rPr lang="en-US" sz="1800" kern="0" dirty="0">
                          <a:effectLst/>
                          <a:latin typeface="Times New Roman" panose="02020603050405020304" pitchFamily="18" charset="0"/>
                          <a:cs typeface="Times New Roman" panose="02020603050405020304" pitchFamily="18" charset="0"/>
                        </a:rPr>
                        <a:t>±</a:t>
                      </a:r>
                      <a:endParaRPr lang="zh-CN" altLang="en-US" sz="1800" dirty="0">
                        <a:latin typeface="Times New Roman" panose="02020603050405020304" pitchFamily="18" charset="0"/>
                        <a:cs typeface="Times New Roman" panose="02020603050405020304" pitchFamily="18" charset="0"/>
                      </a:endParaRPr>
                    </a:p>
                  </a:txBody>
                  <a:tcPr marL="55127" marR="55127" marT="0" marB="0" anchor="ctr"/>
                </a:tc>
                <a:tc>
                  <a:txBody>
                    <a:bodyPr/>
                    <a:lstStyle/>
                    <a:p>
                      <a:pPr algn="ctr"/>
                      <a:r>
                        <a:rPr lang="en-US" sz="1800" kern="0" dirty="0">
                          <a:effectLst/>
                          <a:latin typeface="Times New Roman" panose="02020603050405020304" pitchFamily="18" charset="0"/>
                          <a:cs typeface="Times New Roman" panose="02020603050405020304" pitchFamily="18" charset="0"/>
                        </a:rPr>
                        <a:t>4.65</a:t>
                      </a:r>
                      <a:endParaRPr lang="zh-CN" altLang="en-US" sz="1800" dirty="0">
                        <a:latin typeface="Times New Roman" panose="02020603050405020304" pitchFamily="18" charset="0"/>
                        <a:cs typeface="Times New Roman" panose="02020603050405020304" pitchFamily="18" charset="0"/>
                      </a:endParaRPr>
                    </a:p>
                  </a:txBody>
                  <a:tcPr marL="55127" marR="55127" marT="0" marB="0"/>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0.45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0.66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5127" marR="55127" marT="0" marB="0" anchor="ctr"/>
                </a:tc>
                <a:extLst>
                  <a:ext uri="{0D108BD9-81ED-4DB2-BD59-A6C34878D82A}">
                    <a16:rowId xmlns:a16="http://schemas.microsoft.com/office/drawing/2014/main" val="10013"/>
                  </a:ext>
                </a:extLst>
              </a:tr>
            </a:tbl>
          </a:graphicData>
        </a:graphic>
      </p:graphicFrame>
      <p:sp>
        <p:nvSpPr>
          <p:cNvPr id="3" name="矩形 2"/>
          <p:cNvSpPr/>
          <p:nvPr/>
        </p:nvSpPr>
        <p:spPr>
          <a:xfrm>
            <a:off x="10473387" y="1951630"/>
            <a:ext cx="791570" cy="3343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762132" y="795012"/>
            <a:ext cx="5363776" cy="461665"/>
          </a:xfrm>
          <a:prstGeom prst="rect">
            <a:avLst/>
          </a:prstGeom>
        </p:spPr>
        <p:txBody>
          <a:bodyPr wrap="none">
            <a:spAutoFit/>
          </a:bodyPr>
          <a:lstStyle/>
          <a:p>
            <a:pPr algn="ctr">
              <a:spcAft>
                <a:spcPts val="0"/>
              </a:spcAft>
            </a:pPr>
            <a:r>
              <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rPr>
              <a:t>Table 2   t test between different gender</a:t>
            </a:r>
            <a:endPar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400" b="1" dirty="0"/>
              <a:t>Discussion </a:t>
            </a:r>
            <a:endParaRPr lang="zh-CN" altLang="en-US" sz="4400" b="1" dirty="0"/>
          </a:p>
        </p:txBody>
      </p:sp>
      <p:sp>
        <p:nvSpPr>
          <p:cNvPr id="3" name="内容占位符 2"/>
          <p:cNvSpPr>
            <a:spLocks noGrp="1"/>
          </p:cNvSpPr>
          <p:nvPr>
            <p:ph idx="1"/>
          </p:nvPr>
        </p:nvSpPr>
        <p:spPr>
          <a:xfrm>
            <a:off x="2190465" y="1617260"/>
            <a:ext cx="9778621" cy="5192973"/>
          </a:xfrm>
        </p:spPr>
        <p:txBody>
          <a:bodyPr>
            <a:normAutofit fontScale="92500" lnSpcReduction="10000"/>
          </a:bodyPr>
          <a:lstStyle/>
          <a:p>
            <a:r>
              <a:rPr lang="en-US" altLang="zh-CN" sz="3600" dirty="0">
                <a:latin typeface="Times New Roman" panose="02020603050405020304" pitchFamily="18" charset="0"/>
                <a:cs typeface="Times New Roman" panose="02020603050405020304" pitchFamily="18" charset="0"/>
              </a:rPr>
              <a:t>Students' anxiety level is relatively high.</a:t>
            </a:r>
          </a:p>
          <a:p>
            <a:pPr marL="0" indent="0">
              <a:buNone/>
            </a:pPr>
            <a:r>
              <a:rPr lang="en-US" altLang="zh-CN" sz="3600" dirty="0">
                <a:latin typeface="Times New Roman" panose="02020603050405020304" pitchFamily="18" charset="0"/>
                <a:cs typeface="Times New Roman" panose="02020603050405020304" pitchFamily="18" charset="0"/>
              </a:rPr>
              <a:t>    It may be because the students in this class are in the state of coping with the college entrance examination.</a:t>
            </a:r>
          </a:p>
          <a:p>
            <a:r>
              <a:rPr lang="en-US" altLang="zh-CN" sz="3600" dirty="0">
                <a:latin typeface="Times New Roman" panose="02020603050405020304" pitchFamily="18" charset="0"/>
                <a:cs typeface="Times New Roman" panose="02020603050405020304" pitchFamily="18" charset="0"/>
              </a:rPr>
              <a:t>Most students tend to be extroverted and stable.</a:t>
            </a:r>
          </a:p>
          <a:p>
            <a:pPr marL="0" indent="0">
              <a:buNone/>
            </a:pPr>
            <a:r>
              <a:rPr lang="en-US" altLang="zh-CN" sz="3600" dirty="0">
                <a:latin typeface="Times New Roman" panose="02020603050405020304" pitchFamily="18" charset="0"/>
                <a:cs typeface="Times New Roman" panose="02020603050405020304" pitchFamily="18" charset="0"/>
              </a:rPr>
              <a:t>    Students with high extroversion are active, proactively participate in and integrate into the group.</a:t>
            </a:r>
          </a:p>
          <a:p>
            <a:r>
              <a:rPr lang="en-US" altLang="zh-CN" sz="3600" dirty="0">
                <a:latin typeface="Times New Roman" panose="02020603050405020304" pitchFamily="18" charset="0"/>
                <a:cs typeface="Times New Roman" panose="02020603050405020304" pitchFamily="18" charset="0"/>
              </a:rPr>
              <a:t>Stress of girls is significantly higher than that of boys.</a:t>
            </a:r>
          </a:p>
          <a:p>
            <a:pPr marL="0" indent="0">
              <a:buNone/>
            </a:pPr>
            <a:r>
              <a:rPr lang="en-US" altLang="zh-CN" sz="3600" dirty="0">
                <a:latin typeface="Times New Roman" panose="02020603050405020304" pitchFamily="18" charset="0"/>
                <a:cs typeface="Times New Roman" panose="02020603050405020304" pitchFamily="18" charset="0"/>
              </a:rPr>
              <a:t>    Studies have shown that women tend to respond more emotionally to stressful situations.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grpSp>
        <p:nvGrpSpPr>
          <p:cNvPr id="7" name="Group 6"/>
          <p:cNvGrpSpPr>
            <a:grpSpLocks noGrp="1" noUngrp="1" noRot="1" noChangeAspect="1" noMove="1" noResize="1"/>
          </p:cNvGrpSpPr>
          <p:nvPr/>
        </p:nvGrpSpPr>
        <p:grpSpPr>
          <a:xfrm>
            <a:off x="9" y="228600"/>
            <a:ext cx="2851523" cy="6638625"/>
            <a:chOff x="2487613" y="285750"/>
            <a:chExt cx="2428875" cy="5654676"/>
          </a:xfrm>
        </p:grpSpPr>
        <p:sp>
          <p:nvSpPr>
            <p:cNvPr id="8"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p:cNvGrpSpPr>
            <a:grpSpLocks noGrp="1" noUngrp="1" noRot="1" noChangeAspect="1" noMove="1" noResize="1"/>
          </p:cNvGrpSpPr>
          <p:nvPr/>
        </p:nvGrpSpPr>
        <p:grpSpPr>
          <a:xfrm>
            <a:off x="27224" y="157"/>
            <a:ext cx="2356675" cy="6853096"/>
            <a:chOff x="6627813" y="195610"/>
            <a:chExt cx="1952625" cy="5678141"/>
          </a:xfrm>
        </p:grpSpPr>
        <p:sp>
          <p:nvSpPr>
            <p:cNvPr id="22"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p:cNvSpPr>
            <a:spLocks noGrp="1" noRot="1" noChangeAspect="1" noMove="1" noResize="1" noEditPoints="1" noAdjustHandles="1" noChangeArrowheads="1" noChangeShapeType="1" noTextEdit="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6"/>
          <p:cNvSpPr>
            <a:spLocks noGrp="1" noRot="1" noChangeAspect="1" noMove="1" noResize="1" noEditPoints="1" noAdjustHandles="1" noChangeArrowheads="1" noChangeShapeType="1" noTextEdit="1"/>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39" name="Rectangle 38"/>
          <p:cNvSpPr>
            <a:spLocks noGrp="1" noRot="1" noChangeAspect="1" noMove="1" noResize="1" noEditPoints="1" noAdjustHandles="1" noChangeArrowheads="1" noChangeShapeType="1" noTextEdit="1"/>
          </p:cNvSpPr>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标题 1"/>
          <p:cNvSpPr>
            <a:spLocks noGrp="1"/>
          </p:cNvSpPr>
          <p:nvPr>
            <p:ph type="title"/>
          </p:nvPr>
        </p:nvSpPr>
        <p:spPr>
          <a:xfrm>
            <a:off x="1464337" y="878847"/>
            <a:ext cx="9263325" cy="3410475"/>
          </a:xfrm>
        </p:spPr>
        <p:txBody>
          <a:bodyPr vert="horz" lIns="91440" tIns="45720" rIns="91440" bIns="45720" rtlCol="0" anchor="ctr">
            <a:normAutofit/>
          </a:bodyPr>
          <a:lstStyle/>
          <a:p>
            <a:pPr algn="ctr">
              <a:lnSpc>
                <a:spcPct val="150000"/>
              </a:lnSpc>
            </a:pPr>
            <a:r>
              <a:rPr lang="en-US" altLang="zh-CN" sz="4600" b="1" dirty="0">
                <a:latin typeface="Times New Roman" panose="02020603050405020304" pitchFamily="18" charset="0"/>
                <a:cs typeface="Times New Roman" panose="02020603050405020304" pitchFamily="18" charset="0"/>
              </a:rPr>
              <a:t>Other samples</a:t>
            </a:r>
            <a:endParaRPr lang="en-US" altLang="zh-CN" sz="4600" dirty="0"/>
          </a:p>
        </p:txBody>
      </p:sp>
      <p:sp>
        <p:nvSpPr>
          <p:cNvPr id="41" name="Rectangle 40"/>
          <p:cNvSpPr>
            <a:spLocks noGrp="1" noRot="1" noChangeAspect="1" noMove="1" noResize="1" noEditPoints="1" noAdjustHandles="1" noChangeArrowheads="1" noChangeShapeType="1" noTextEdit="1"/>
          </p:cNvSpPr>
          <p:nvPr/>
        </p:nvSpPr>
        <p:spPr>
          <a:xfrm>
            <a:off x="0" y="4550424"/>
            <a:ext cx="12192000" cy="2307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43" name="Freeform 11"/>
          <p:cNvSpPr>
            <a:spLocks noGrp="1" noRot="1" noChangeAspect="1" noMove="1" noResize="1" noEditPoints="1" noAdjustHandles="1" noChangeArrowheads="1" noChangeShapeType="1" noTextEdit="1"/>
          </p:cNvSpPr>
          <p:nvPr/>
        </p:nvSpPr>
        <p:spPr bwMode="auto">
          <a:xfrm flipV="1">
            <a:off x="-4189" y="5019122"/>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1" name="Rectangle 10"/>
          <p:cNvSpPr>
            <a:spLocks noGrp="1" noRot="1" noChangeAspect="1" noMove="1" noResize="1" noEditPoints="1" noAdjustHandles="1" noChangeArrowheads="1" noChangeShapeType="1" noTextEdit="1"/>
          </p:cNvSpPr>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标题 1"/>
          <p:cNvSpPr>
            <a:spLocks noGrp="1"/>
          </p:cNvSpPr>
          <p:nvPr>
            <p:ph type="title"/>
          </p:nvPr>
        </p:nvSpPr>
        <p:spPr>
          <a:xfrm>
            <a:off x="1038035" y="260684"/>
            <a:ext cx="3650279" cy="1259894"/>
          </a:xfrm>
        </p:spPr>
        <p:txBody>
          <a:bodyPr vert="horz" lIns="91440" tIns="45720" rIns="91440" bIns="45720" rtlCol="0" anchor="t">
            <a:normAutofit/>
          </a:bodyPr>
          <a:lstStyle/>
          <a:p>
            <a:r>
              <a:rPr lang="en-US" altLang="zh-CN" sz="4400" b="1" dirty="0"/>
              <a:t>Team work</a:t>
            </a:r>
          </a:p>
        </p:txBody>
      </p:sp>
      <p:sp>
        <p:nvSpPr>
          <p:cNvPr id="13" name="Rectangle 12"/>
          <p:cNvSpPr>
            <a:spLocks noGrp="1" noRot="1" noChangeAspect="1" noMove="1" noResize="1" noEditPoints="1" noAdjustHandles="1" noChangeArrowheads="1" noChangeShapeType="1" noTextEdit="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内容占位符 2"/>
          <p:cNvSpPr txBox="1"/>
          <p:nvPr/>
        </p:nvSpPr>
        <p:spPr>
          <a:xfrm>
            <a:off x="665747" y="1139160"/>
            <a:ext cx="11582402" cy="5349872"/>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90000"/>
              </a:lnSpc>
            </a:pPr>
            <a:r>
              <a:rPr lang="en-US" altLang="zh-CN" sz="2400" b="1" dirty="0">
                <a:latin typeface="Times New Roman" panose="02020603050405020304" pitchFamily="18" charset="0"/>
                <a:cs typeface="Times New Roman" panose="02020603050405020304" pitchFamily="18" charset="0"/>
              </a:rPr>
              <a:t>1.  </a:t>
            </a:r>
            <a:r>
              <a:rPr lang="en-US" altLang="zh-CN" sz="2400" i="1" dirty="0">
                <a:latin typeface="Times New Roman" panose="02020603050405020304" pitchFamily="18" charset="0"/>
                <a:cs typeface="Times New Roman" panose="02020603050405020304" pitchFamily="18" charset="0"/>
              </a:rPr>
              <a:t>Investigation on the emotional state of senior three students -- based on </a:t>
            </a:r>
            <a:r>
              <a:rPr lang="en-US" altLang="zh-CN" sz="2400" i="1" dirty="0" err="1">
                <a:latin typeface="Times New Roman" panose="02020603050405020304" pitchFamily="18" charset="0"/>
                <a:cs typeface="Times New Roman" panose="02020603050405020304" pitchFamily="18" charset="0"/>
              </a:rPr>
              <a:t>vibraimage</a:t>
            </a:r>
            <a:r>
              <a:rPr lang="en-US" altLang="zh-CN" sz="2400" i="1" dirty="0">
                <a:latin typeface="Times New Roman" panose="02020603050405020304" pitchFamily="18" charset="0"/>
                <a:cs typeface="Times New Roman" panose="02020603050405020304" pitchFamily="18" charset="0"/>
              </a:rPr>
              <a:t> technology</a:t>
            </a:r>
          </a:p>
          <a:p>
            <a:pPr marL="0" indent="0">
              <a:lnSpc>
                <a:spcPct val="90000"/>
              </a:lnSpc>
              <a:spcAft>
                <a:spcPts val="1200"/>
              </a:spcAft>
              <a:buNone/>
            </a:pPr>
            <a:r>
              <a:rPr lang="en-US" altLang="zh-CN" sz="2400" i="1"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Han Yihe, Li Yue, Dong </a:t>
            </a:r>
            <a:r>
              <a:rPr lang="en-US" altLang="zh-CN" sz="2400" dirty="0" err="1">
                <a:latin typeface="Times New Roman" panose="02020603050405020304" pitchFamily="18" charset="0"/>
                <a:cs typeface="Times New Roman" panose="02020603050405020304" pitchFamily="18" charset="0"/>
              </a:rPr>
              <a:t>Ruxin</a:t>
            </a:r>
            <a:r>
              <a:rPr lang="en-US" altLang="zh-CN" sz="2400" dirty="0">
                <a:latin typeface="Times New Roman" panose="02020603050405020304" pitchFamily="18" charset="0"/>
                <a:cs typeface="Times New Roman" panose="02020603050405020304" pitchFamily="18" charset="0"/>
              </a:rPr>
              <a:t>, Kou </a:t>
            </a:r>
            <a:r>
              <a:rPr lang="en-US" altLang="zh-CN" sz="2400" dirty="0" err="1">
                <a:latin typeface="Times New Roman" panose="02020603050405020304" pitchFamily="18" charset="0"/>
                <a:cs typeface="Times New Roman" panose="02020603050405020304" pitchFamily="18" charset="0"/>
              </a:rPr>
              <a:t>Zhiping</a:t>
            </a:r>
            <a:r>
              <a:rPr lang="en-US" altLang="zh-CN" sz="2400" dirty="0">
                <a:latin typeface="Times New Roman" panose="02020603050405020304" pitchFamily="18" charset="0"/>
                <a:cs typeface="Times New Roman" panose="02020603050405020304" pitchFamily="18" charset="0"/>
              </a:rPr>
              <a:t>, </a:t>
            </a:r>
            <a:r>
              <a:rPr lang="en-US" altLang="zh-CN" sz="2400" dirty="0" err="1">
                <a:latin typeface="Times New Roman" panose="02020603050405020304" pitchFamily="18" charset="0"/>
                <a:cs typeface="Times New Roman" panose="02020603050405020304" pitchFamily="18" charset="0"/>
              </a:rPr>
              <a:t>Xue</a:t>
            </a:r>
            <a:r>
              <a:rPr lang="en-US" altLang="zh-CN" sz="2400" dirty="0">
                <a:latin typeface="Times New Roman" panose="02020603050405020304" pitchFamily="18" charset="0"/>
                <a:cs typeface="Times New Roman" panose="02020603050405020304" pitchFamily="18" charset="0"/>
              </a:rPr>
              <a:t> </a:t>
            </a:r>
            <a:r>
              <a:rPr lang="en-US" altLang="zh-CN" sz="2400" dirty="0" err="1">
                <a:latin typeface="Times New Roman" panose="02020603050405020304" pitchFamily="18" charset="0"/>
                <a:cs typeface="Times New Roman" panose="02020603050405020304" pitchFamily="18" charset="0"/>
              </a:rPr>
              <a:t>Yunzhen</a:t>
            </a:r>
            <a:r>
              <a:rPr lang="en-US" altLang="zh-CN" sz="2400" dirty="0">
                <a:latin typeface="Times New Roman" panose="02020603050405020304" pitchFamily="18" charset="0"/>
                <a:cs typeface="Times New Roman" panose="02020603050405020304" pitchFamily="18" charset="0"/>
              </a:rPr>
              <a:t>*</a:t>
            </a:r>
          </a:p>
          <a:p>
            <a:pPr marL="0" indent="0">
              <a:lnSpc>
                <a:spcPct val="90000"/>
              </a:lnSpc>
            </a:pPr>
            <a:r>
              <a:rPr lang="en-US" altLang="zh-CN" sz="2400" b="1" i="1" dirty="0">
                <a:latin typeface="Times New Roman" panose="02020603050405020304" pitchFamily="18" charset="0"/>
                <a:cs typeface="Times New Roman" panose="02020603050405020304" pitchFamily="18" charset="0"/>
              </a:rPr>
              <a:t>2. </a:t>
            </a:r>
            <a:r>
              <a:rPr lang="en-US" altLang="zh-CN" sz="2400" i="1" dirty="0">
                <a:latin typeface="Times New Roman" panose="02020603050405020304" pitchFamily="18" charset="0"/>
                <a:cs typeface="Times New Roman" panose="02020603050405020304" pitchFamily="18" charset="0"/>
              </a:rPr>
              <a:t>The application of </a:t>
            </a:r>
            <a:r>
              <a:rPr lang="en-US" altLang="zh-CN" sz="2400" i="1" dirty="0" err="1">
                <a:latin typeface="Times New Roman" panose="02020603050405020304" pitchFamily="18" charset="0"/>
                <a:cs typeface="Times New Roman" panose="02020603050405020304" pitchFamily="18" charset="0"/>
              </a:rPr>
              <a:t>vibraimage</a:t>
            </a:r>
            <a:r>
              <a:rPr lang="en-US" altLang="zh-CN" sz="2400" i="1" dirty="0">
                <a:latin typeface="Times New Roman" panose="02020603050405020304" pitchFamily="18" charset="0"/>
                <a:cs typeface="Times New Roman" panose="02020603050405020304" pitchFamily="18" charset="0"/>
              </a:rPr>
              <a:t> technology in psychopaths</a:t>
            </a:r>
          </a:p>
          <a:p>
            <a:pPr marL="0" indent="0">
              <a:lnSpc>
                <a:spcPct val="90000"/>
              </a:lnSpc>
              <a:spcAft>
                <a:spcPts val="1200"/>
              </a:spcAft>
              <a:buNone/>
            </a:pPr>
            <a:r>
              <a:rPr lang="en-US" altLang="zh-CN" sz="2400" i="1"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Li Yue, Han Yihe, Dong </a:t>
            </a:r>
            <a:r>
              <a:rPr lang="en-US" altLang="zh-CN" sz="2400" dirty="0" err="1">
                <a:latin typeface="Times New Roman" panose="02020603050405020304" pitchFamily="18" charset="0"/>
                <a:cs typeface="Times New Roman" panose="02020603050405020304" pitchFamily="18" charset="0"/>
              </a:rPr>
              <a:t>Ruxin</a:t>
            </a:r>
            <a:r>
              <a:rPr lang="en-US" altLang="zh-CN" sz="2400" dirty="0">
                <a:latin typeface="Times New Roman" panose="02020603050405020304" pitchFamily="18" charset="0"/>
                <a:cs typeface="Times New Roman" panose="02020603050405020304" pitchFamily="18" charset="0"/>
              </a:rPr>
              <a:t>, Bai </a:t>
            </a:r>
            <a:r>
              <a:rPr lang="en-US" altLang="zh-CN" sz="2400" dirty="0" err="1">
                <a:latin typeface="Times New Roman" panose="02020603050405020304" pitchFamily="18" charset="0"/>
                <a:cs typeface="Times New Roman" panose="02020603050405020304" pitchFamily="18" charset="0"/>
              </a:rPr>
              <a:t>Kejun</a:t>
            </a:r>
            <a:r>
              <a:rPr lang="en-US" altLang="zh-CN" sz="2400" dirty="0">
                <a:latin typeface="Times New Roman" panose="02020603050405020304" pitchFamily="18" charset="0"/>
                <a:cs typeface="Times New Roman" panose="02020603050405020304" pitchFamily="18" charset="0"/>
              </a:rPr>
              <a:t>, </a:t>
            </a:r>
            <a:r>
              <a:rPr lang="en-US" altLang="zh-CN" sz="2400" dirty="0" err="1">
                <a:latin typeface="Times New Roman" panose="02020603050405020304" pitchFamily="18" charset="0"/>
                <a:cs typeface="Times New Roman" panose="02020603050405020304" pitchFamily="18" charset="0"/>
              </a:rPr>
              <a:t>Xue</a:t>
            </a:r>
            <a:r>
              <a:rPr lang="en-US" altLang="zh-CN" sz="2400" dirty="0">
                <a:latin typeface="Times New Roman" panose="02020603050405020304" pitchFamily="18" charset="0"/>
                <a:cs typeface="Times New Roman" panose="02020603050405020304" pitchFamily="18" charset="0"/>
              </a:rPr>
              <a:t> </a:t>
            </a:r>
            <a:r>
              <a:rPr lang="en-US" altLang="zh-CN" sz="2400" dirty="0" err="1">
                <a:latin typeface="Times New Roman" panose="02020603050405020304" pitchFamily="18" charset="0"/>
                <a:cs typeface="Times New Roman" panose="02020603050405020304" pitchFamily="18" charset="0"/>
              </a:rPr>
              <a:t>Yunzhen</a:t>
            </a:r>
            <a:r>
              <a:rPr lang="en-US" altLang="zh-CN" sz="2400" dirty="0">
                <a:latin typeface="Times New Roman" panose="02020603050405020304" pitchFamily="18" charset="0"/>
                <a:cs typeface="Times New Roman" panose="02020603050405020304" pitchFamily="18" charset="0"/>
              </a:rPr>
              <a:t>* </a:t>
            </a:r>
            <a:r>
              <a:rPr lang="en-US" altLang="zh-CN" sz="2400" i="1" dirty="0">
                <a:latin typeface="Times New Roman" panose="02020603050405020304" pitchFamily="18" charset="0"/>
                <a:cs typeface="Times New Roman" panose="02020603050405020304" pitchFamily="18" charset="0"/>
              </a:rPr>
              <a:t>   </a:t>
            </a:r>
          </a:p>
          <a:p>
            <a:pPr marL="0" indent="0">
              <a:lnSpc>
                <a:spcPct val="90000"/>
              </a:lnSpc>
            </a:pPr>
            <a:r>
              <a:rPr lang="en-US" altLang="zh-CN" sz="2400" b="1" i="1" dirty="0">
                <a:latin typeface="Times New Roman" panose="02020603050405020304" pitchFamily="18" charset="0"/>
                <a:cs typeface="Times New Roman" panose="02020603050405020304" pitchFamily="18" charset="0"/>
              </a:rPr>
              <a:t>3. </a:t>
            </a:r>
            <a:r>
              <a:rPr lang="en-US" altLang="zh-CN" sz="2400" i="1" dirty="0">
                <a:latin typeface="Times New Roman" panose="02020603050405020304" pitchFamily="18" charset="0"/>
                <a:cs typeface="Times New Roman" panose="02020603050405020304" pitchFamily="18" charset="0"/>
              </a:rPr>
              <a:t>Psycho-emotional state measurement for teachers in a middle school based on </a:t>
            </a:r>
            <a:r>
              <a:rPr lang="en-US" altLang="zh-CN" sz="2400" i="1" dirty="0" err="1">
                <a:latin typeface="Times New Roman" panose="02020603050405020304" pitchFamily="18" charset="0"/>
                <a:cs typeface="Times New Roman" panose="02020603050405020304" pitchFamily="18" charset="0"/>
              </a:rPr>
              <a:t>vibraimage</a:t>
            </a:r>
            <a:r>
              <a:rPr lang="en-US" altLang="zh-CN" sz="2400" i="1" dirty="0">
                <a:latin typeface="Times New Roman" panose="02020603050405020304" pitchFamily="18" charset="0"/>
                <a:cs typeface="Times New Roman" panose="02020603050405020304" pitchFamily="18" charset="0"/>
              </a:rPr>
              <a:t> technology</a:t>
            </a:r>
          </a:p>
          <a:p>
            <a:pPr marL="0" indent="0">
              <a:lnSpc>
                <a:spcPct val="90000"/>
              </a:lnSpc>
              <a:spcAft>
                <a:spcPts val="1200"/>
              </a:spcAft>
              <a:buNone/>
            </a:pPr>
            <a:r>
              <a:rPr lang="en-US" altLang="zh-CN" sz="2400" dirty="0">
                <a:latin typeface="Times New Roman" panose="02020603050405020304" pitchFamily="18" charset="0"/>
                <a:cs typeface="Times New Roman" panose="02020603050405020304" pitchFamily="18" charset="0"/>
              </a:rPr>
              <a:t>     Dong </a:t>
            </a:r>
            <a:r>
              <a:rPr lang="en-US" altLang="zh-CN" sz="2400" dirty="0" err="1">
                <a:latin typeface="Times New Roman" panose="02020603050405020304" pitchFamily="18" charset="0"/>
                <a:cs typeface="Times New Roman" panose="02020603050405020304" pitchFamily="18" charset="0"/>
              </a:rPr>
              <a:t>Ruxin</a:t>
            </a:r>
            <a:r>
              <a:rPr lang="en-US" altLang="zh-CN" sz="2400" dirty="0">
                <a:latin typeface="Times New Roman" panose="02020603050405020304" pitchFamily="18" charset="0"/>
                <a:cs typeface="Times New Roman" panose="02020603050405020304" pitchFamily="18" charset="0"/>
              </a:rPr>
              <a:t>, Han Yihe, Li Yue, Tian Feng, </a:t>
            </a:r>
            <a:r>
              <a:rPr lang="en-US" altLang="zh-CN" sz="2400" dirty="0" err="1">
                <a:latin typeface="Times New Roman" panose="02020603050405020304" pitchFamily="18" charset="0"/>
                <a:cs typeface="Times New Roman" panose="02020603050405020304" pitchFamily="18" charset="0"/>
              </a:rPr>
              <a:t>Xue</a:t>
            </a:r>
            <a:r>
              <a:rPr lang="en-US" altLang="zh-CN" sz="2400" dirty="0">
                <a:latin typeface="Times New Roman" panose="02020603050405020304" pitchFamily="18" charset="0"/>
                <a:cs typeface="Times New Roman" panose="02020603050405020304" pitchFamily="18" charset="0"/>
              </a:rPr>
              <a:t> </a:t>
            </a:r>
            <a:r>
              <a:rPr lang="en-US" altLang="zh-CN" sz="2400" dirty="0" err="1">
                <a:latin typeface="Times New Roman" panose="02020603050405020304" pitchFamily="18" charset="0"/>
                <a:cs typeface="Times New Roman" panose="02020603050405020304" pitchFamily="18" charset="0"/>
              </a:rPr>
              <a:t>Yunzhen</a:t>
            </a:r>
            <a:r>
              <a:rPr lang="en-US" altLang="zh-CN" sz="2400" dirty="0">
                <a:latin typeface="Times New Roman" panose="02020603050405020304" pitchFamily="18" charset="0"/>
                <a:cs typeface="Times New Roman" panose="02020603050405020304" pitchFamily="18" charset="0"/>
              </a:rPr>
              <a:t>*   </a:t>
            </a:r>
          </a:p>
          <a:p>
            <a:pPr marL="0" indent="0">
              <a:lnSpc>
                <a:spcPct val="90000"/>
              </a:lnSpc>
            </a:pPr>
            <a:r>
              <a:rPr lang="en-US" altLang="zh-CN" sz="2400" b="1" i="1" dirty="0">
                <a:latin typeface="Times New Roman" panose="02020603050405020304" pitchFamily="18" charset="0"/>
                <a:cs typeface="Times New Roman" panose="02020603050405020304" pitchFamily="18" charset="0"/>
              </a:rPr>
              <a:t>4. </a:t>
            </a:r>
            <a:r>
              <a:rPr lang="en-US" altLang="zh-CN" sz="2400" i="1" dirty="0">
                <a:latin typeface="Times New Roman" panose="02020603050405020304" pitchFamily="18" charset="0"/>
                <a:cs typeface="Times New Roman" panose="02020603050405020304" pitchFamily="18" charset="0"/>
              </a:rPr>
              <a:t>Characteristics of high school students' psycho-emotional state-based on </a:t>
            </a:r>
            <a:r>
              <a:rPr lang="en-US" altLang="zh-CN" sz="2400" i="1" dirty="0" err="1">
                <a:latin typeface="Times New Roman" panose="02020603050405020304" pitchFamily="18" charset="0"/>
                <a:cs typeface="Times New Roman" panose="02020603050405020304" pitchFamily="18" charset="0"/>
              </a:rPr>
              <a:t>vibraimage</a:t>
            </a:r>
            <a:r>
              <a:rPr lang="en-US" altLang="zh-CN" sz="2400" i="1" dirty="0">
                <a:latin typeface="Times New Roman" panose="02020603050405020304" pitchFamily="18" charset="0"/>
                <a:cs typeface="Times New Roman" panose="02020603050405020304" pitchFamily="18" charset="0"/>
              </a:rPr>
              <a:t> technology</a:t>
            </a:r>
          </a:p>
          <a:p>
            <a:pPr marL="0" indent="0">
              <a:lnSpc>
                <a:spcPct val="90000"/>
              </a:lnSpc>
              <a:spcAft>
                <a:spcPts val="1200"/>
              </a:spcAft>
              <a:buNone/>
            </a:pPr>
            <a:r>
              <a:rPr lang="en-US" altLang="zh-CN" sz="2400" dirty="0">
                <a:latin typeface="Times New Roman" panose="02020603050405020304" pitchFamily="18" charset="0"/>
                <a:cs typeface="Times New Roman" panose="02020603050405020304" pitchFamily="18" charset="0"/>
              </a:rPr>
              <a:t>     Mao </a:t>
            </a:r>
            <a:r>
              <a:rPr lang="en-US" altLang="zh-CN" sz="2400" dirty="0" err="1">
                <a:latin typeface="Times New Roman" panose="02020603050405020304" pitchFamily="18" charset="0"/>
                <a:cs typeface="Times New Roman" panose="02020603050405020304" pitchFamily="18" charset="0"/>
              </a:rPr>
              <a:t>Ruishu</a:t>
            </a:r>
            <a:r>
              <a:rPr lang="en-US" altLang="zh-CN" sz="2400" dirty="0">
                <a:latin typeface="Times New Roman" panose="02020603050405020304" pitchFamily="18" charset="0"/>
                <a:cs typeface="Times New Roman" panose="02020603050405020304" pitchFamily="18" charset="0"/>
              </a:rPr>
              <a:t>, Ma Ting, Zhang </a:t>
            </a:r>
            <a:r>
              <a:rPr lang="en-US" altLang="zh-CN" sz="2400" dirty="0" err="1">
                <a:latin typeface="Times New Roman" panose="02020603050405020304" pitchFamily="18" charset="0"/>
                <a:cs typeface="Times New Roman" panose="02020603050405020304" pitchFamily="18" charset="0"/>
              </a:rPr>
              <a:t>Zhenfang</a:t>
            </a:r>
            <a:r>
              <a:rPr lang="en-US" altLang="zh-CN" sz="2400" dirty="0">
                <a:latin typeface="Times New Roman" panose="02020603050405020304" pitchFamily="18" charset="0"/>
                <a:cs typeface="Times New Roman" panose="02020603050405020304" pitchFamily="18" charset="0"/>
              </a:rPr>
              <a:t>, Chen Yu, </a:t>
            </a:r>
            <a:r>
              <a:rPr lang="en-US" altLang="zh-CN" sz="2400" dirty="0" err="1">
                <a:latin typeface="Times New Roman" panose="02020603050405020304" pitchFamily="18" charset="0"/>
                <a:cs typeface="Times New Roman" panose="02020603050405020304" pitchFamily="18" charset="0"/>
              </a:rPr>
              <a:t>Xue</a:t>
            </a:r>
            <a:r>
              <a:rPr lang="en-US" altLang="zh-CN" sz="2400" dirty="0">
                <a:latin typeface="Times New Roman" panose="02020603050405020304" pitchFamily="18" charset="0"/>
                <a:cs typeface="Times New Roman" panose="02020603050405020304" pitchFamily="18" charset="0"/>
              </a:rPr>
              <a:t> </a:t>
            </a:r>
            <a:r>
              <a:rPr lang="en-US" altLang="zh-CN" sz="2400" dirty="0" err="1">
                <a:latin typeface="Times New Roman" panose="02020603050405020304" pitchFamily="18" charset="0"/>
                <a:cs typeface="Times New Roman" panose="02020603050405020304" pitchFamily="18" charset="0"/>
              </a:rPr>
              <a:t>Yunzhen</a:t>
            </a:r>
            <a:r>
              <a:rPr lang="en-US" altLang="zh-CN" sz="2400" dirty="0">
                <a:latin typeface="Times New Roman" panose="02020603050405020304" pitchFamily="18" charset="0"/>
                <a:cs typeface="Times New Roman" panose="02020603050405020304" pitchFamily="18" charset="0"/>
              </a:rPr>
              <a:t>*</a:t>
            </a:r>
          </a:p>
          <a:p>
            <a:pPr marL="0" indent="0">
              <a:lnSpc>
                <a:spcPct val="90000"/>
              </a:lnSpc>
            </a:pPr>
            <a:r>
              <a:rPr lang="en-US" altLang="zh-CN" sz="2400" b="1" i="1" dirty="0">
                <a:latin typeface="Times New Roman" panose="02020603050405020304" pitchFamily="18" charset="0"/>
                <a:cs typeface="Times New Roman" panose="02020603050405020304" pitchFamily="18" charset="0"/>
              </a:rPr>
              <a:t>5. </a:t>
            </a:r>
            <a:r>
              <a:rPr lang="en-US" altLang="zh-CN" sz="2400" i="1" dirty="0">
                <a:latin typeface="Times New Roman" panose="02020603050405020304" pitchFamily="18" charset="0"/>
                <a:cs typeface="Times New Roman" panose="02020603050405020304" pitchFamily="18" charset="0"/>
              </a:rPr>
              <a:t>Assessment of Psycho-emotional State of Patients with Schizophrenia</a:t>
            </a:r>
          </a:p>
          <a:p>
            <a:pPr marL="0" indent="0">
              <a:lnSpc>
                <a:spcPct val="90000"/>
              </a:lnSpc>
              <a:buNone/>
            </a:pPr>
            <a:r>
              <a:rPr lang="en-US" altLang="zh-CN" sz="2400" dirty="0">
                <a:latin typeface="Times New Roman" panose="02020603050405020304" pitchFamily="18" charset="0"/>
                <a:cs typeface="Times New Roman" panose="02020603050405020304" pitchFamily="18" charset="0"/>
              </a:rPr>
              <a:t>     Zhang Jian, </a:t>
            </a:r>
            <a:r>
              <a:rPr lang="en-US" altLang="zh-CN" sz="2400" dirty="0" err="1">
                <a:latin typeface="Times New Roman" panose="02020603050405020304" pitchFamily="18" charset="0"/>
                <a:cs typeface="Times New Roman" panose="02020603050405020304" pitchFamily="18" charset="0"/>
              </a:rPr>
              <a:t>Xue</a:t>
            </a:r>
            <a:r>
              <a:rPr lang="en-US" altLang="zh-CN" sz="2400" dirty="0">
                <a:latin typeface="Times New Roman" panose="02020603050405020304" pitchFamily="18" charset="0"/>
                <a:cs typeface="Times New Roman" panose="02020603050405020304" pitchFamily="18" charset="0"/>
              </a:rPr>
              <a:t> </a:t>
            </a:r>
            <a:r>
              <a:rPr lang="en-US" altLang="zh-CN" sz="2400" dirty="0" err="1">
                <a:latin typeface="Times New Roman" panose="02020603050405020304" pitchFamily="18" charset="0"/>
                <a:cs typeface="Times New Roman" panose="02020603050405020304" pitchFamily="18" charset="0"/>
              </a:rPr>
              <a:t>Yunzhen</a:t>
            </a:r>
            <a:r>
              <a:rPr lang="en-US" altLang="zh-CN" sz="2400" dirty="0">
                <a:latin typeface="Times New Roman" panose="02020603050405020304" pitchFamily="18" charset="0"/>
                <a:cs typeface="Times New Roman" panose="02020603050405020304" pitchFamily="18" charset="0"/>
              </a:rPr>
              <a:t>*        </a:t>
            </a:r>
          </a:p>
        </p:txBody>
      </p:sp>
      <p:pic>
        <p:nvPicPr>
          <p:cNvPr id="8" name="Graphic 7"/>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17243" y="4811441"/>
            <a:ext cx="2244465" cy="2244465"/>
          </a:xfrm>
          <a:prstGeom prst="rect">
            <a:avLst/>
          </a:prstGeom>
        </p:spPr>
      </p:pic>
      <p:sp>
        <p:nvSpPr>
          <p:cNvPr id="15" name="Freeform 14"/>
          <p:cNvSpPr>
            <a:spLocks noGrp="1" noRot="1" noChangeAspect="1" noMove="1" noResize="1" noEditPoints="1" noAdjustHandles="1" noChangeArrowheads="1" noChangeShapeType="1" noTextEdit="1"/>
          </p:cNvSpPr>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400" b="1" dirty="0"/>
              <a:t>Participants</a:t>
            </a:r>
            <a:r>
              <a:rPr lang="en-US" altLang="zh-CN" dirty="0"/>
              <a:t> </a:t>
            </a:r>
            <a:endParaRPr lang="zh-CN" altLang="en-US" dirty="0"/>
          </a:p>
        </p:txBody>
      </p:sp>
      <p:sp>
        <p:nvSpPr>
          <p:cNvPr id="3" name="内容占位符 2"/>
          <p:cNvSpPr>
            <a:spLocks noGrp="1"/>
          </p:cNvSpPr>
          <p:nvPr>
            <p:ph idx="1"/>
          </p:nvPr>
        </p:nvSpPr>
        <p:spPr>
          <a:xfrm>
            <a:off x="2589211" y="2133600"/>
            <a:ext cx="9489057" cy="4287672"/>
          </a:xfrm>
        </p:spPr>
        <p:txBody>
          <a:bodyPr>
            <a:normAutofit lnSpcReduction="10000"/>
          </a:bodyPr>
          <a:lstStyle/>
          <a:p>
            <a:r>
              <a:rPr lang="en-US" altLang="zh-CN" sz="2400" dirty="0">
                <a:latin typeface="Times New Roman" panose="02020603050405020304" pitchFamily="18" charset="0"/>
                <a:cs typeface="Times New Roman" panose="02020603050405020304" pitchFamily="18" charset="0"/>
              </a:rPr>
              <a:t>The study was conducted in different samples. </a:t>
            </a:r>
          </a:p>
          <a:p>
            <a:pPr marL="0" indent="0">
              <a:buNone/>
            </a:pPr>
            <a:r>
              <a:rPr lang="en-US" altLang="zh-CN" sz="3000" dirty="0">
                <a:latin typeface="Times New Roman" panose="02020603050405020304" pitchFamily="18" charset="0"/>
                <a:cs typeface="Times New Roman" panose="02020603050405020304" pitchFamily="18" charset="0"/>
              </a:rPr>
              <a:t>Including</a:t>
            </a:r>
            <a:r>
              <a:rPr lang="en-US" altLang="zh-CN" sz="3600" b="1" dirty="0">
                <a:latin typeface="Times New Roman" panose="02020603050405020304" pitchFamily="18" charset="0"/>
                <a:cs typeface="Times New Roman" panose="02020603050405020304" pitchFamily="18" charset="0"/>
              </a:rPr>
              <a:t> </a:t>
            </a:r>
          </a:p>
          <a:p>
            <a:pPr marL="0" indent="0">
              <a:buNone/>
            </a:pPr>
            <a:r>
              <a:rPr lang="en-US" altLang="zh-CN" sz="2400" dirty="0">
                <a:latin typeface="Times New Roman" panose="02020603050405020304" pitchFamily="18" charset="0"/>
                <a:cs typeface="Times New Roman" panose="02020603050405020304" pitchFamily="18" charset="0"/>
              </a:rPr>
              <a:t>    229 psychopaths’ patients from a psychiatric hospital</a:t>
            </a:r>
          </a:p>
          <a:p>
            <a:pPr marL="0" indent="0">
              <a:buNone/>
            </a:pPr>
            <a:r>
              <a:rPr lang="en-US" altLang="zh-CN" sz="2400" dirty="0">
                <a:latin typeface="Times New Roman" panose="02020603050405020304" pitchFamily="18" charset="0"/>
                <a:cs typeface="Times New Roman" panose="02020603050405020304" pitchFamily="18" charset="0"/>
              </a:rPr>
              <a:t>    181 schizophrenia patients</a:t>
            </a:r>
          </a:p>
          <a:p>
            <a:pPr marL="0" indent="0">
              <a:buNone/>
            </a:pPr>
            <a:r>
              <a:rPr lang="en-US" altLang="zh-CN" sz="2400" dirty="0">
                <a:latin typeface="Times New Roman" panose="02020603050405020304" pitchFamily="18" charset="0"/>
                <a:cs typeface="Times New Roman" panose="02020603050405020304" pitchFamily="18" charset="0"/>
              </a:rPr>
              <a:t>    40 high school teachers</a:t>
            </a:r>
          </a:p>
          <a:p>
            <a:pPr marL="0" indent="0">
              <a:buNone/>
            </a:pPr>
            <a:r>
              <a:rPr lang="en-US" altLang="zh-CN" sz="2400" dirty="0">
                <a:latin typeface="Times New Roman" panose="02020603050405020304" pitchFamily="18" charset="0"/>
                <a:cs typeface="Times New Roman" panose="02020603050405020304" pitchFamily="18" charset="0"/>
              </a:rPr>
              <a:t>    40 grade three students </a:t>
            </a:r>
          </a:p>
          <a:p>
            <a:pPr marL="0" indent="0">
              <a:buNone/>
            </a:pPr>
            <a:r>
              <a:rPr lang="en-US" altLang="zh-CN" sz="2400" dirty="0">
                <a:latin typeface="Times New Roman" panose="02020603050405020304" pitchFamily="18" charset="0"/>
                <a:cs typeface="Times New Roman" panose="02020603050405020304" pitchFamily="18" charset="0"/>
              </a:rPr>
              <a:t>    98 grade two students from a senior high school in China.</a:t>
            </a:r>
          </a:p>
          <a:p>
            <a:pPr marL="0" indent="0">
              <a:buNone/>
            </a:pPr>
            <a:endParaRPr lang="en-US" altLang="zh-CN" sz="24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 We have gotten the informed consent of all the participants. </a:t>
            </a:r>
            <a:endParaRPr lang="zh-CN" altLang="zh-CN" sz="2400" dirty="0">
              <a:latin typeface="Times New Roman" panose="02020603050405020304" pitchFamily="18" charset="0"/>
              <a:cs typeface="Times New Roman" panose="02020603050405020304" pitchFamily="18" charset="0"/>
            </a:endParaRPr>
          </a:p>
          <a:p>
            <a:endParaRPr lang="zh-CN"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5" name="Rectangle 44"/>
          <p:cNvSpPr>
            <a:spLocks noGrp="1" noRot="1" noChangeAspect="1" noMove="1" noResize="1" noEditPoints="1" noAdjustHandles="1" noChangeArrowheads="1" noChangeShapeType="1" noTextEdit="1"/>
          </p:cNvSpPr>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p:cNvSpPr>
            <a:spLocks noGrp="1"/>
          </p:cNvSpPr>
          <p:nvPr>
            <p:ph type="title"/>
          </p:nvPr>
        </p:nvSpPr>
        <p:spPr>
          <a:xfrm>
            <a:off x="1046019" y="942108"/>
            <a:ext cx="3256550" cy="4969113"/>
          </a:xfrm>
        </p:spPr>
        <p:txBody>
          <a:bodyPr anchor="ctr">
            <a:normAutofit/>
          </a:bodyPr>
          <a:lstStyle/>
          <a:p>
            <a:r>
              <a:rPr lang="en-US" altLang="zh-CN" sz="5400" b="1" dirty="0">
                <a:solidFill>
                  <a:schemeClr val="tx2">
                    <a:lumMod val="75000"/>
                  </a:schemeClr>
                </a:solidFill>
              </a:rPr>
              <a:t>Result</a:t>
            </a:r>
            <a:r>
              <a:rPr lang="en-US" altLang="zh-CN" dirty="0">
                <a:solidFill>
                  <a:schemeClr val="tx2">
                    <a:lumMod val="75000"/>
                  </a:schemeClr>
                </a:solidFill>
              </a:rPr>
              <a:t> </a:t>
            </a:r>
            <a:endParaRPr lang="zh-CN" altLang="en-US" dirty="0">
              <a:solidFill>
                <a:schemeClr val="tx2">
                  <a:lumMod val="75000"/>
                </a:schemeClr>
              </a:solidFill>
            </a:endParaRPr>
          </a:p>
        </p:txBody>
      </p:sp>
      <p:sp>
        <p:nvSpPr>
          <p:cNvPr id="47" name="Rectangle 46"/>
          <p:cNvSpPr>
            <a:spLocks noGrp="1" noRot="1" noChangeAspect="1" noMove="1" noResize="1" noEditPoints="1" noAdjustHandles="1" noChangeArrowheads="1" noChangeShapeType="1" noTextEdit="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49" name="Straight Connector 48"/>
          <p:cNvCxnSpPr>
            <a:cxnSpLocks noGrp="1" noRot="1" noChangeAspect="1" noMove="1" noResize="1" noEditPoints="1" noAdjustHandles="1" noChangeArrowheads="1" noChangeShapeType="1"/>
          </p:cNvCxnSpPr>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51" name="Group 50"/>
          <p:cNvGrpSpPr>
            <a:grpSpLocks noGrp="1" noUngrp="1" noRot="1" noChangeAspect="1" noMove="1" noResize="1"/>
          </p:cNvGrpSpPr>
          <p:nvPr/>
        </p:nvGrpSpPr>
        <p:grpSpPr>
          <a:xfrm flipH="1">
            <a:off x="6009967" y="0"/>
            <a:ext cx="6176982" cy="6853245"/>
            <a:chOff x="2487613" y="285750"/>
            <a:chExt cx="2428876" cy="5654676"/>
          </a:xfrm>
          <a:solidFill>
            <a:schemeClr val="bg1">
              <a:alpha val="30000"/>
            </a:schemeClr>
          </a:solidFill>
        </p:grpSpPr>
        <p:sp>
          <p:nvSpPr>
            <p:cNvPr id="52"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53"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54"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55"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56"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57"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8"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9"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60" name="Freeform 19"/>
            <p:cNvSpPr/>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61"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62"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63"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内容占位符 2"/>
          <p:cNvSpPr>
            <a:spLocks noGrp="1"/>
          </p:cNvSpPr>
          <p:nvPr>
            <p:ph idx="1"/>
          </p:nvPr>
        </p:nvSpPr>
        <p:spPr>
          <a:xfrm>
            <a:off x="5049062" y="942108"/>
            <a:ext cx="6455549" cy="4969114"/>
          </a:xfrm>
        </p:spPr>
        <p:txBody>
          <a:bodyPr anchor="ctr">
            <a:normAutofit/>
          </a:bodyPr>
          <a:lstStyle/>
          <a:p>
            <a:pPr>
              <a:lnSpc>
                <a:spcPct val="150000"/>
              </a:lnSpc>
            </a:pPr>
            <a:r>
              <a:rPr lang="en-US" altLang="zh-CN" sz="2800" b="1" dirty="0">
                <a:latin typeface="Times New Roman" panose="02020603050405020304" pitchFamily="18" charset="0"/>
                <a:cs typeface="Times New Roman" panose="02020603050405020304" pitchFamily="18" charset="0"/>
              </a:rPr>
              <a:t> Description of participants</a:t>
            </a:r>
          </a:p>
          <a:p>
            <a:pPr>
              <a:lnSpc>
                <a:spcPct val="150000"/>
              </a:lnSpc>
            </a:pPr>
            <a:r>
              <a:rPr lang="en-US" altLang="zh-CN" sz="2800" b="1" dirty="0">
                <a:solidFill>
                  <a:schemeClr val="tx2">
                    <a:lumMod val="75000"/>
                  </a:schemeClr>
                </a:solidFill>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Parameter distribution</a:t>
            </a:r>
          </a:p>
          <a:p>
            <a:pPr>
              <a:lnSpc>
                <a:spcPct val="150000"/>
              </a:lnSpc>
            </a:pPr>
            <a:r>
              <a:rPr lang="en-US" altLang="zh-CN" sz="2800" b="1" dirty="0">
                <a:latin typeface="Times New Roman" panose="02020603050405020304" pitchFamily="18" charset="0"/>
                <a:cs typeface="Times New Roman" panose="02020603050405020304" pitchFamily="18" charset="0"/>
              </a:rPr>
              <a:t> Extremum of the parameters</a:t>
            </a:r>
          </a:p>
          <a:p>
            <a:pPr>
              <a:lnSpc>
                <a:spcPct val="150000"/>
              </a:lnSpc>
            </a:pPr>
            <a:r>
              <a:rPr lang="en-US" altLang="zh-CN" sz="2800" b="1" dirty="0">
                <a:solidFill>
                  <a:schemeClr val="tx2">
                    <a:lumMod val="75000"/>
                  </a:schemeClr>
                </a:solidFill>
                <a:latin typeface="Times New Roman" panose="02020603050405020304" pitchFamily="18" charset="0"/>
                <a:cs typeface="Times New Roman" panose="02020603050405020304" pitchFamily="18" charset="0"/>
              </a:rPr>
              <a:t> </a:t>
            </a:r>
            <a:r>
              <a:rPr lang="en-US" altLang="zh-CN" sz="2800" b="1" dirty="0">
                <a:latin typeface="Times New Roman" panose="02020603050405020304" pitchFamily="18" charset="0"/>
                <a:cs typeface="Times New Roman" panose="02020603050405020304" pitchFamily="18" charset="0"/>
              </a:rPr>
              <a:t>Difference test of genders</a:t>
            </a:r>
            <a:endParaRPr lang="zh-CN" altLang="zh-CN" sz="2800" dirty="0">
              <a:latin typeface="Times New Roman" panose="02020603050405020304" pitchFamily="18" charset="0"/>
              <a:cs typeface="Times New Roman" panose="02020603050405020304" pitchFamily="18" charset="0"/>
            </a:endParaRPr>
          </a:p>
          <a:p>
            <a:pPr>
              <a:lnSpc>
                <a:spcPct val="150000"/>
              </a:lnSpc>
            </a:pPr>
            <a:r>
              <a:rPr lang="en-US" altLang="zh-CN" sz="2800" b="1" dirty="0">
                <a:latin typeface="Times New Roman" panose="02020603050405020304" pitchFamily="18" charset="0"/>
                <a:cs typeface="Times New Roman" panose="02020603050405020304" pitchFamily="18" charset="0"/>
              </a:rPr>
              <a:t> Difference test of various factors</a:t>
            </a:r>
            <a:endParaRPr lang="zh-CN" altLang="en-US" sz="2800" dirty="0">
              <a:solidFill>
                <a:schemeClr val="tx2">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标题 1">
            <a:extLst>
              <a:ext uri="{FF2B5EF4-FFF2-40B4-BE49-F238E27FC236}">
                <a16:creationId xmlns:a16="http://schemas.microsoft.com/office/drawing/2014/main" id="{4EAFCC69-8206-4D1C-AF1E-66E27D28F6FC}"/>
              </a:ext>
            </a:extLst>
          </p:cNvPr>
          <p:cNvSpPr>
            <a:spLocks noGrp="1"/>
          </p:cNvSpPr>
          <p:nvPr>
            <p:ph type="title"/>
          </p:nvPr>
        </p:nvSpPr>
        <p:spPr>
          <a:xfrm>
            <a:off x="1259893" y="3016738"/>
            <a:ext cx="2741584" cy="3113699"/>
          </a:xfrm>
        </p:spPr>
        <p:txBody>
          <a:bodyPr>
            <a:normAutofit/>
          </a:bodyPr>
          <a:lstStyle/>
          <a:p>
            <a:r>
              <a:rPr lang="en-US" altLang="zh-CN" sz="4800" b="1" dirty="0">
                <a:solidFill>
                  <a:schemeClr val="bg1"/>
                </a:solidFill>
              </a:rPr>
              <a:t>Content </a:t>
            </a:r>
            <a:endParaRPr lang="zh-CN" altLang="en-US" sz="4800" b="1" dirty="0">
              <a:solidFill>
                <a:schemeClr val="bg1"/>
              </a:solidFill>
            </a:endParaRPr>
          </a:p>
        </p:txBody>
      </p:sp>
      <p:sp>
        <p:nvSpPr>
          <p:cNvPr id="12"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aphicFrame>
        <p:nvGraphicFramePr>
          <p:cNvPr id="5" name="内容占位符 2">
            <a:extLst>
              <a:ext uri="{FF2B5EF4-FFF2-40B4-BE49-F238E27FC236}">
                <a16:creationId xmlns:a16="http://schemas.microsoft.com/office/drawing/2014/main" id="{4317AEA3-B152-4FF8-BF36-8487A81043BF}"/>
              </a:ext>
            </a:extLst>
          </p:cNvPr>
          <p:cNvGraphicFramePr>
            <a:graphicFrameLocks noGrp="1"/>
          </p:cNvGraphicFramePr>
          <p:nvPr>
            <p:ph idx="1"/>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758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400" b="1" dirty="0"/>
              <a:t>Description of participants</a:t>
            </a:r>
            <a:br>
              <a:rPr lang="en-US" altLang="zh-CN" sz="4400" b="1" dirty="0"/>
            </a:br>
            <a:r>
              <a:rPr lang="zh-CN" altLang="zh-CN" dirty="0"/>
              <a:t> </a:t>
            </a:r>
            <a:endParaRPr lang="zh-CN" altLang="en-US" dirty="0"/>
          </a:p>
        </p:txBody>
      </p:sp>
      <p:sp>
        <p:nvSpPr>
          <p:cNvPr id="12" name="内容占位符 11"/>
          <p:cNvSpPr>
            <a:spLocks noGrp="1"/>
          </p:cNvSpPr>
          <p:nvPr>
            <p:ph idx="1"/>
          </p:nvPr>
        </p:nvSpPr>
        <p:spPr>
          <a:xfrm>
            <a:off x="2589212" y="2133600"/>
            <a:ext cx="9200552" cy="3777622"/>
          </a:xfrm>
        </p:spPr>
        <p:txBody>
          <a:bodyPr>
            <a:normAutofit/>
          </a:bodyPr>
          <a:lstStyle/>
          <a:p>
            <a:pPr marL="0" indent="0">
              <a:buNone/>
            </a:pPr>
            <a:r>
              <a:rPr lang="en-US" altLang="zh-CN" sz="2800" dirty="0">
                <a:latin typeface="Times New Roman" panose="02020603050405020304" pitchFamily="18" charset="0"/>
                <a:cs typeface="Times New Roman" panose="02020603050405020304" pitchFamily="18" charset="0"/>
              </a:rPr>
              <a:t>The demographic information of each paper</a:t>
            </a:r>
            <a:endParaRPr lang="zh-CN" alt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84900" y="326930"/>
            <a:ext cx="8911687" cy="1280890"/>
          </a:xfrm>
        </p:spPr>
        <p:txBody>
          <a:bodyPr>
            <a:normAutofit fontScale="90000"/>
          </a:bodyPr>
          <a:lstStyle/>
          <a:p>
            <a:r>
              <a:rPr lang="en-US" altLang="zh-CN" sz="4400" b="1" dirty="0"/>
              <a:t>Description of participants</a:t>
            </a:r>
            <a:br>
              <a:rPr lang="en-US" altLang="zh-CN" sz="4400" b="1" dirty="0"/>
            </a:br>
            <a:endParaRPr lang="zh-CN" altLang="en-US" dirty="0"/>
          </a:p>
        </p:txBody>
      </p:sp>
      <p:graphicFrame>
        <p:nvGraphicFramePr>
          <p:cNvPr id="5" name="内容占位符 4"/>
          <p:cNvGraphicFramePr>
            <a:graphicFrameLocks noGrp="1"/>
          </p:cNvGraphicFramePr>
          <p:nvPr>
            <p:ph idx="1"/>
          </p:nvPr>
        </p:nvGraphicFramePr>
        <p:xfrm>
          <a:off x="2432685" y="1607820"/>
          <a:ext cx="8443595" cy="4943475"/>
        </p:xfrm>
        <a:graphic>
          <a:graphicData uri="http://schemas.openxmlformats.org/drawingml/2006/table">
            <a:tbl>
              <a:tblPr firstRow="1" firstCol="1" bandRow="1">
                <a:tableStyleId>{21E4AEA4-8DFA-4A89-87EB-49C32662AFE0}</a:tableStyleId>
              </a:tblPr>
              <a:tblGrid>
                <a:gridCol w="1739900">
                  <a:extLst>
                    <a:ext uri="{9D8B030D-6E8A-4147-A177-3AD203B41FA5}">
                      <a16:colId xmlns:a16="http://schemas.microsoft.com/office/drawing/2014/main" val="20000"/>
                    </a:ext>
                  </a:extLst>
                </a:gridCol>
                <a:gridCol w="3295015">
                  <a:extLst>
                    <a:ext uri="{9D8B030D-6E8A-4147-A177-3AD203B41FA5}">
                      <a16:colId xmlns:a16="http://schemas.microsoft.com/office/drawing/2014/main" val="20001"/>
                    </a:ext>
                  </a:extLst>
                </a:gridCol>
                <a:gridCol w="1704975">
                  <a:extLst>
                    <a:ext uri="{9D8B030D-6E8A-4147-A177-3AD203B41FA5}">
                      <a16:colId xmlns:a16="http://schemas.microsoft.com/office/drawing/2014/main" val="20002"/>
                    </a:ext>
                  </a:extLst>
                </a:gridCol>
                <a:gridCol w="1703705">
                  <a:extLst>
                    <a:ext uri="{9D8B030D-6E8A-4147-A177-3AD203B41FA5}">
                      <a16:colId xmlns:a16="http://schemas.microsoft.com/office/drawing/2014/main" val="20003"/>
                    </a:ext>
                  </a:extLst>
                </a:gridCol>
              </a:tblGrid>
              <a:tr h="554355">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Variable</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  Group</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r>
                        <a:rPr lang="en-US" sz="1800" kern="0" dirty="0">
                          <a:effectLst/>
                          <a:latin typeface="Times New Roman" panose="02020603050405020304" pitchFamily="18" charset="0"/>
                          <a:cs typeface="Times New Roman" panose="02020603050405020304" pitchFamily="18" charset="0"/>
                        </a:rPr>
                        <a:t>  n</a:t>
                      </a:r>
                      <a:endParaRPr lang="zh-CN" altLang="en-US" sz="1800" dirty="0">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Percent</a:t>
                      </a:r>
                      <a:r>
                        <a:rPr lang="zh-CN" sz="1800" kern="0" dirty="0">
                          <a:effectLst/>
                          <a:latin typeface="Times New Roman" panose="02020603050405020304" pitchFamily="18" charset="0"/>
                          <a:cs typeface="Times New Roman" panose="02020603050405020304" pitchFamily="18" charset="0"/>
                        </a:rPr>
                        <a:t>（</a:t>
                      </a:r>
                      <a:r>
                        <a:rPr lang="en-US" sz="1800" kern="0" dirty="0">
                          <a:effectLst/>
                          <a:latin typeface="Times New Roman" panose="02020603050405020304" pitchFamily="18" charset="0"/>
                          <a:cs typeface="Times New Roman" panose="02020603050405020304" pitchFamily="18" charset="0"/>
                        </a:rPr>
                        <a:t>%</a:t>
                      </a:r>
                      <a:r>
                        <a:rPr lang="zh-CN" sz="1800" kern="0" dirty="0">
                          <a:effectLst/>
                          <a:latin typeface="Times New Roman" panose="02020603050405020304" pitchFamily="18" charset="0"/>
                          <a:cs typeface="Times New Roman" panose="02020603050405020304" pitchFamily="18" charset="0"/>
                        </a:rPr>
                        <a: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74320">
                <a:tc rowSpan="2">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Gender</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Man</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170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74.24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74320">
                <a:tc vMerge="1">
                  <a:txBody>
                    <a:bodyPr/>
                    <a:lstStyle/>
                    <a:p>
                      <a:endParaRPr lang="zh-CN"/>
                    </a:p>
                  </a:txBody>
                  <a:tcP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Woman</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59</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25.76</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74320">
                <a:tc rowSpan="5">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Age</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&lt;18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1.31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74320">
                <a:tc vMerge="1">
                  <a:txBody>
                    <a:bodyPr/>
                    <a:lstStyle/>
                    <a:p>
                      <a:endParaRPr lang="zh-CN"/>
                    </a:p>
                  </a:txBody>
                  <a:tcP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18~40</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75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32.75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74320">
                <a:tc vMerge="1">
                  <a:txBody>
                    <a:bodyPr/>
                    <a:lstStyle/>
                    <a:p>
                      <a:endParaRPr lang="zh-CN"/>
                    </a:p>
                  </a:txBody>
                  <a:tcP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41~65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135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58.95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74320">
                <a:tc vMerge="1">
                  <a:txBody>
                    <a:bodyPr/>
                    <a:lstStyle/>
                    <a:p>
                      <a:endParaRPr lang="zh-CN"/>
                    </a:p>
                  </a:txBody>
                  <a:tcP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&gt;65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4.37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74320">
                <a:tc vMerge="1">
                  <a:txBody>
                    <a:bodyPr/>
                    <a:lstStyle/>
                    <a:p>
                      <a:endParaRPr lang="zh-CN"/>
                    </a:p>
                  </a:txBody>
                  <a:tcP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No clear</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6</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2.62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74320">
                <a:tc rowSpan="5">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IBM</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Thin</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3.06</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74320">
                <a:tc vMerge="1">
                  <a:txBody>
                    <a:bodyPr/>
                    <a:lstStyle/>
                    <a:p>
                      <a:endParaRPr lang="zh-CN"/>
                    </a:p>
                  </a:txBody>
                  <a:tcP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Normal</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79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34.50</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74320">
                <a:tc vMerge="1">
                  <a:txBody>
                    <a:bodyPr/>
                    <a:lstStyle/>
                    <a:p>
                      <a:endParaRPr lang="zh-CN"/>
                    </a:p>
                  </a:txBody>
                  <a:tcP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Overweight</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75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32.75</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274320">
                <a:tc vMerge="1">
                  <a:txBody>
                    <a:bodyPr/>
                    <a:lstStyle/>
                    <a:p>
                      <a:endParaRPr lang="zh-CN"/>
                    </a:p>
                  </a:txBody>
                  <a:tcP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Obese</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67</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29.26</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r h="274320">
                <a:tc vMerge="1">
                  <a:txBody>
                    <a:bodyPr/>
                    <a:lstStyle/>
                    <a:p>
                      <a:endParaRPr lang="zh-CN"/>
                    </a:p>
                  </a:txBody>
                  <a:tcP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No clear</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0.44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2"/>
                  </a:ext>
                </a:extLst>
              </a:tr>
              <a:tr h="274320">
                <a:tc rowSpan="4">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Clinical Diagnosis</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Schizophrenia</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181</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79.04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3"/>
                  </a:ext>
                </a:extLst>
              </a:tr>
              <a:tr h="274320">
                <a:tc vMerge="1">
                  <a:txBody>
                    <a:bodyPr/>
                    <a:lstStyle/>
                    <a:p>
                      <a:endParaRPr lang="zh-CN"/>
                    </a:p>
                  </a:txBody>
                  <a:tcP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Depression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4</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1.75</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4"/>
                  </a:ext>
                </a:extLst>
              </a:tr>
              <a:tr h="274320">
                <a:tc vMerge="1">
                  <a:txBody>
                    <a:bodyPr/>
                    <a:lstStyle/>
                    <a:p>
                      <a:endParaRPr lang="zh-CN"/>
                    </a:p>
                  </a:txBody>
                  <a:tcP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Bipolar Disorder</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28</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12.23</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5"/>
                  </a:ext>
                </a:extLst>
              </a:tr>
              <a:tr h="274320">
                <a:tc vMerge="1">
                  <a:txBody>
                    <a:bodyPr/>
                    <a:lstStyle/>
                    <a:p>
                      <a:endParaRPr lang="zh-CN"/>
                    </a:p>
                  </a:txBody>
                  <a:tcP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Other</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16</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6.99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6"/>
                  </a:ext>
                </a:extLst>
              </a:tr>
            </a:tbl>
          </a:graphicData>
        </a:graphic>
      </p:graphicFrame>
      <p:sp>
        <p:nvSpPr>
          <p:cNvPr id="7" name="内容占位符 10"/>
          <p:cNvSpPr txBox="1"/>
          <p:nvPr/>
        </p:nvSpPr>
        <p:spPr>
          <a:xfrm>
            <a:off x="3320415" y="1162685"/>
            <a:ext cx="7289165" cy="445135"/>
          </a:xfrm>
          <a:prstGeom prst="rect">
            <a:avLst/>
          </a:prstGeom>
        </p:spPr>
        <p:txBody>
          <a:bodyPr vert="horz" lIns="91440" tIns="45720" rIns="91440" bIns="45720" rtlCol="0">
            <a:normAutofit fontScale="95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ltLang="zh-CN" sz="2200" b="1" dirty="0"/>
              <a:t>Table 1   Demographics of psychopaths (n=229)</a:t>
            </a:r>
            <a:endParaRPr lang="zh-CN" altLang="zh-CN" dirty="0"/>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83130" y="523875"/>
            <a:ext cx="8513445" cy="851535"/>
          </a:xfrm>
        </p:spPr>
        <p:txBody>
          <a:bodyPr>
            <a:normAutofit fontScale="90000"/>
          </a:bodyPr>
          <a:lstStyle/>
          <a:p>
            <a:r>
              <a:rPr lang="en-US" altLang="zh-CN" sz="4400" b="1" dirty="0"/>
              <a:t>Description of participants</a:t>
            </a:r>
            <a:br>
              <a:rPr lang="en-US" altLang="zh-CN" sz="4400" b="1" dirty="0"/>
            </a:br>
            <a:r>
              <a:rPr lang="zh-CN" altLang="zh-CN" dirty="0"/>
              <a:t> </a:t>
            </a:r>
            <a:endParaRPr lang="zh-CN" altLang="en-US" dirty="0"/>
          </a:p>
        </p:txBody>
      </p:sp>
      <p:graphicFrame>
        <p:nvGraphicFramePr>
          <p:cNvPr id="8" name="表格 7"/>
          <p:cNvGraphicFramePr>
            <a:graphicFrameLocks noGrp="1"/>
          </p:cNvGraphicFramePr>
          <p:nvPr>
            <p:extLst>
              <p:ext uri="{D42A27DB-BD31-4B8C-83A1-F6EECF244321}">
                <p14:modId xmlns:p14="http://schemas.microsoft.com/office/powerpoint/2010/main" val="4069609055"/>
              </p:ext>
            </p:extLst>
          </p:nvPr>
        </p:nvGraphicFramePr>
        <p:xfrm>
          <a:off x="2592925" y="1998467"/>
          <a:ext cx="8911687" cy="4390851"/>
        </p:xfrm>
        <a:graphic>
          <a:graphicData uri="http://schemas.openxmlformats.org/drawingml/2006/table">
            <a:tbl>
              <a:tblPr firstRow="1" firstCol="1" bandRow="1">
                <a:tableStyleId>{21E4AEA4-8DFA-4A89-87EB-49C32662AFE0}</a:tableStyleId>
              </a:tblPr>
              <a:tblGrid>
                <a:gridCol w="1265201">
                  <a:extLst>
                    <a:ext uri="{9D8B030D-6E8A-4147-A177-3AD203B41FA5}">
                      <a16:colId xmlns:a16="http://schemas.microsoft.com/office/drawing/2014/main" val="20000"/>
                    </a:ext>
                  </a:extLst>
                </a:gridCol>
                <a:gridCol w="3689685">
                  <a:extLst>
                    <a:ext uri="{9D8B030D-6E8A-4147-A177-3AD203B41FA5}">
                      <a16:colId xmlns:a16="http://schemas.microsoft.com/office/drawing/2014/main" val="20001"/>
                    </a:ext>
                  </a:extLst>
                </a:gridCol>
                <a:gridCol w="1900989">
                  <a:extLst>
                    <a:ext uri="{9D8B030D-6E8A-4147-A177-3AD203B41FA5}">
                      <a16:colId xmlns:a16="http://schemas.microsoft.com/office/drawing/2014/main" val="20002"/>
                    </a:ext>
                  </a:extLst>
                </a:gridCol>
                <a:gridCol w="2055812">
                  <a:extLst>
                    <a:ext uri="{9D8B030D-6E8A-4147-A177-3AD203B41FA5}">
                      <a16:colId xmlns:a16="http://schemas.microsoft.com/office/drawing/2014/main" val="20003"/>
                    </a:ext>
                  </a:extLst>
                </a:gridCol>
              </a:tblGrid>
              <a:tr h="826851">
                <a:tc>
                  <a:txBody>
                    <a:bodyPr/>
                    <a:lstStyle/>
                    <a:p>
                      <a:pPr marL="0" marR="0" lvl="0" indent="0" algn="ctr" defTabSz="457200" rtl="0" eaLnBrk="1" fontAlgn="auto" latinLnBrk="0" hangingPunct="1">
                        <a:lnSpc>
                          <a:spcPct val="100000"/>
                        </a:lnSpc>
                        <a:spcBef>
                          <a:spcPts val="0"/>
                        </a:spcBef>
                        <a:spcAft>
                          <a:spcPts val="0"/>
                        </a:spcAft>
                        <a:buClrTx/>
                        <a:buSzTx/>
                        <a:buFontTx/>
                        <a:buNone/>
                        <a:defRPr/>
                      </a:pPr>
                      <a:r>
                        <a:rPr lang="en-US" altLang="zh-CN" sz="2000" kern="0" dirty="0">
                          <a:effectLst/>
                          <a:latin typeface="Times New Roman" panose="02020603050405020304" pitchFamily="18" charset="0"/>
                          <a:cs typeface="Times New Roman" panose="02020603050405020304" pitchFamily="18" charset="0"/>
                        </a:rPr>
                        <a:t>Variable</a:t>
                      </a:r>
                      <a:endParaRPr lang="zh-CN" sz="2000" dirty="0">
                        <a:effectLst/>
                        <a:latin typeface="Times New Roman" panose="02020603050405020304" pitchFamily="18" charset="0"/>
                        <a:ea typeface="等线"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Characteristic</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n</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Percent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extLst>
                  <a:ext uri="{0D108BD9-81ED-4DB2-BD59-A6C34878D82A}">
                    <a16:rowId xmlns:a16="http://schemas.microsoft.com/office/drawing/2014/main" val="10000"/>
                  </a:ext>
                </a:extLst>
              </a:tr>
              <a:tr h="396000">
                <a:tc rowSpan="2">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Gender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Male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136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75.10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extLst>
                  <a:ext uri="{0D108BD9-81ED-4DB2-BD59-A6C34878D82A}">
                    <a16:rowId xmlns:a16="http://schemas.microsoft.com/office/drawing/2014/main" val="10001"/>
                  </a:ext>
                </a:extLst>
              </a:tr>
              <a:tr h="396000">
                <a:tc vMerge="1">
                  <a:txBody>
                    <a:bodyPr/>
                    <a:lstStyle/>
                    <a:p>
                      <a:endParaRPr lang="zh-CN"/>
                    </a:p>
                  </a:txBody>
                  <a:tcP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Female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45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24.90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extLst>
                  <a:ext uri="{0D108BD9-81ED-4DB2-BD59-A6C34878D82A}">
                    <a16:rowId xmlns:a16="http://schemas.microsoft.com/office/drawing/2014/main" val="10002"/>
                  </a:ext>
                </a:extLst>
              </a:tr>
              <a:tr h="396000">
                <a:tc rowSpan="4">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Age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&lt;18 years old</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extLst>
                  <a:ext uri="{0D108BD9-81ED-4DB2-BD59-A6C34878D82A}">
                    <a16:rowId xmlns:a16="http://schemas.microsoft.com/office/drawing/2014/main" val="10003"/>
                  </a:ext>
                </a:extLst>
              </a:tr>
              <a:tr h="396000">
                <a:tc vMerge="1">
                  <a:txBody>
                    <a:bodyPr/>
                    <a:lstStyle/>
                    <a:p>
                      <a:endParaRPr lang="zh-CN"/>
                    </a:p>
                  </a:txBody>
                  <a:tcP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18-65 years old</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166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91.7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extLst>
                  <a:ext uri="{0D108BD9-81ED-4DB2-BD59-A6C34878D82A}">
                    <a16:rowId xmlns:a16="http://schemas.microsoft.com/office/drawing/2014/main" val="10004"/>
                  </a:ext>
                </a:extLst>
              </a:tr>
              <a:tr h="396000">
                <a:tc vMerge="1">
                  <a:txBody>
                    <a:bodyPr/>
                    <a:lstStyle/>
                    <a:p>
                      <a:endParaRPr lang="zh-CN"/>
                    </a:p>
                  </a:txBody>
                  <a:tcP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&gt;65 years old</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4.4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extLst>
                  <a:ext uri="{0D108BD9-81ED-4DB2-BD59-A6C34878D82A}">
                    <a16:rowId xmlns:a16="http://schemas.microsoft.com/office/drawing/2014/main" val="10005"/>
                  </a:ext>
                </a:extLst>
              </a:tr>
              <a:tr h="396000">
                <a:tc vMerge="1">
                  <a:txBody>
                    <a:bodyPr/>
                    <a:lstStyle/>
                    <a:p>
                      <a:endParaRPr lang="zh-CN"/>
                    </a:p>
                  </a:txBody>
                  <a:tcP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Unknown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extLst>
                  <a:ext uri="{0D108BD9-81ED-4DB2-BD59-A6C34878D82A}">
                    <a16:rowId xmlns:a16="http://schemas.microsoft.com/office/drawing/2014/main" val="10006"/>
                  </a:ext>
                </a:extLst>
              </a:tr>
              <a:tr h="396000">
                <a:tc rowSpan="3">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Subtype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Paranoia schizophrenia</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99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54.70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extLst>
                  <a:ext uri="{0D108BD9-81ED-4DB2-BD59-A6C34878D82A}">
                    <a16:rowId xmlns:a16="http://schemas.microsoft.com/office/drawing/2014/main" val="10007"/>
                  </a:ext>
                </a:extLst>
              </a:tr>
              <a:tr h="396000">
                <a:tc vMerge="1">
                  <a:txBody>
                    <a:bodyPr/>
                    <a:lstStyle/>
                    <a:p>
                      <a:endParaRPr lang="zh-CN"/>
                    </a:p>
                  </a:txBody>
                  <a:tcP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Undifferentiated schizophrenia;</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68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37.60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extLst>
                  <a:ext uri="{0D108BD9-81ED-4DB2-BD59-A6C34878D82A}">
                    <a16:rowId xmlns:a16="http://schemas.microsoft.com/office/drawing/2014/main" val="10008"/>
                  </a:ext>
                </a:extLst>
              </a:tr>
              <a:tr h="396000">
                <a:tc vMerge="1">
                  <a:txBody>
                    <a:bodyPr/>
                    <a:lstStyle/>
                    <a:p>
                      <a:endParaRPr lang="zh-CN"/>
                    </a:p>
                  </a:txBody>
                  <a:tcP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others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7.70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7208" marR="37208" marT="0" marB="0" anchor="ctr"/>
                </a:tc>
                <a:extLst>
                  <a:ext uri="{0D108BD9-81ED-4DB2-BD59-A6C34878D82A}">
                    <a16:rowId xmlns:a16="http://schemas.microsoft.com/office/drawing/2014/main" val="10009"/>
                  </a:ext>
                </a:extLst>
              </a:tr>
            </a:tbl>
          </a:graphicData>
        </a:graphic>
      </p:graphicFrame>
      <p:sp>
        <p:nvSpPr>
          <p:cNvPr id="11" name="内容占位符 10"/>
          <p:cNvSpPr>
            <a:spLocks noGrp="1"/>
          </p:cNvSpPr>
          <p:nvPr>
            <p:ph idx="1"/>
          </p:nvPr>
        </p:nvSpPr>
        <p:spPr>
          <a:xfrm>
            <a:off x="2592705" y="1375410"/>
            <a:ext cx="9353550" cy="685165"/>
          </a:xfrm>
        </p:spPr>
        <p:txBody>
          <a:bodyPr>
            <a:noAutofit/>
          </a:bodyPr>
          <a:lstStyle/>
          <a:p>
            <a:r>
              <a:rPr lang="en-US" altLang="zh-CN" sz="2200" b="1" dirty="0"/>
              <a:t>Table 2   Demographics of schizophrenia patients (n=181)</a:t>
            </a:r>
          </a:p>
          <a:p>
            <a:endParaRPr lang="en-US" altLang="zh-CN" sz="22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03975" y="493935"/>
            <a:ext cx="8911687" cy="1280890"/>
          </a:xfrm>
        </p:spPr>
        <p:txBody>
          <a:bodyPr>
            <a:normAutofit fontScale="90000"/>
          </a:bodyPr>
          <a:lstStyle/>
          <a:p>
            <a:r>
              <a:rPr lang="en-US" altLang="zh-CN" sz="4400" b="1" dirty="0"/>
              <a:t>Description of participants</a:t>
            </a:r>
            <a:br>
              <a:rPr lang="en-US" altLang="zh-CN" b="1" dirty="0">
                <a:latin typeface="Times New Roman" panose="02020603050405020304" pitchFamily="18" charset="0"/>
                <a:cs typeface="Times New Roman" panose="02020603050405020304" pitchFamily="18" charset="0"/>
              </a:rPr>
            </a:br>
            <a:r>
              <a:rPr lang="zh-CN" altLang="zh-CN" dirty="0"/>
              <a:t> </a:t>
            </a:r>
            <a:endParaRPr lang="zh-CN" altLang="en-US" dirty="0"/>
          </a:p>
        </p:txBody>
      </p:sp>
      <p:graphicFrame>
        <p:nvGraphicFramePr>
          <p:cNvPr id="3" name="内容占位符 2"/>
          <p:cNvGraphicFramePr>
            <a:graphicFrameLocks noGrp="1"/>
          </p:cNvGraphicFramePr>
          <p:nvPr>
            <p:ph idx="1"/>
          </p:nvPr>
        </p:nvGraphicFramePr>
        <p:xfrm>
          <a:off x="2034126" y="2184141"/>
          <a:ext cx="8911686" cy="2726822"/>
        </p:xfrm>
        <a:graphic>
          <a:graphicData uri="http://schemas.openxmlformats.org/drawingml/2006/table">
            <a:tbl>
              <a:tblPr firstRow="1" firstCol="1" bandRow="1">
                <a:tableStyleId>{21E4AEA4-8DFA-4A89-87EB-49C32662AFE0}</a:tableStyleId>
              </a:tblPr>
              <a:tblGrid>
                <a:gridCol w="1979074">
                  <a:extLst>
                    <a:ext uri="{9D8B030D-6E8A-4147-A177-3AD203B41FA5}">
                      <a16:colId xmlns:a16="http://schemas.microsoft.com/office/drawing/2014/main" val="20000"/>
                    </a:ext>
                  </a:extLst>
                </a:gridCol>
                <a:gridCol w="2391508">
                  <a:extLst>
                    <a:ext uri="{9D8B030D-6E8A-4147-A177-3AD203B41FA5}">
                      <a16:colId xmlns:a16="http://schemas.microsoft.com/office/drawing/2014/main" val="20001"/>
                    </a:ext>
                  </a:extLst>
                </a:gridCol>
                <a:gridCol w="2461846">
                  <a:extLst>
                    <a:ext uri="{9D8B030D-6E8A-4147-A177-3AD203B41FA5}">
                      <a16:colId xmlns:a16="http://schemas.microsoft.com/office/drawing/2014/main" val="20002"/>
                    </a:ext>
                  </a:extLst>
                </a:gridCol>
                <a:gridCol w="2079258">
                  <a:extLst>
                    <a:ext uri="{9D8B030D-6E8A-4147-A177-3AD203B41FA5}">
                      <a16:colId xmlns:a16="http://schemas.microsoft.com/office/drawing/2014/main" val="20003"/>
                    </a:ext>
                  </a:extLst>
                </a:gridCol>
              </a:tblGrid>
              <a:tr h="854822">
                <a:tc>
                  <a:txBody>
                    <a:bodyPr/>
                    <a:lstStyle/>
                    <a:p>
                      <a:pPr marL="0" marR="0" lvl="0" indent="0" algn="ctr" defTabSz="457200" rtl="0" eaLnBrk="1" fontAlgn="auto" latinLnBrk="0" hangingPunct="1">
                        <a:lnSpc>
                          <a:spcPct val="100000"/>
                        </a:lnSpc>
                        <a:spcBef>
                          <a:spcPts val="0"/>
                        </a:spcBef>
                        <a:spcAft>
                          <a:spcPts val="0"/>
                        </a:spcAft>
                        <a:buClrTx/>
                        <a:buSzTx/>
                        <a:buFontTx/>
                        <a:buNone/>
                        <a:defRPr/>
                      </a:pPr>
                      <a:r>
                        <a:rPr lang="en-US" altLang="zh-CN" sz="2000" kern="0" dirty="0">
                          <a:effectLst/>
                          <a:latin typeface="Times New Roman" panose="02020603050405020304" pitchFamily="18" charset="0"/>
                          <a:cs typeface="Times New Roman" panose="02020603050405020304" pitchFamily="18" charset="0"/>
                        </a:rPr>
                        <a:t>Variable</a:t>
                      </a:r>
                      <a:r>
                        <a:rPr lang="en-US" sz="2000" kern="10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Characteristic</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Number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Percent</a:t>
                      </a:r>
                      <a:r>
                        <a:rPr lang="en-US" sz="2000" kern="100">
                          <a:effectLst/>
                          <a:latin typeface="Times New Roman" panose="02020603050405020304" pitchFamily="18" charset="0"/>
                          <a:cs typeface="Times New Roman" panose="02020603050405020304" pitchFamily="18" charset="0"/>
                        </a:rPr>
                        <a:t>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68000">
                <a:tc rowSpan="2">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Gender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Male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22.5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68000">
                <a:tc vMerge="1">
                  <a:txBody>
                    <a:bodyPr/>
                    <a:lstStyle/>
                    <a:p>
                      <a:endParaRPr lang="zh-CN"/>
                    </a:p>
                  </a:txBody>
                  <a:tcP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Female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31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77.5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68000">
                <a:tc rowSpan="2">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Disciplines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Arts</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23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57.5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68000">
                <a:tc vMerge="1">
                  <a:txBody>
                    <a:bodyPr/>
                    <a:lstStyle/>
                    <a:p>
                      <a:endParaRPr lang="zh-CN"/>
                    </a:p>
                  </a:txBody>
                  <a:tcP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Science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17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42.5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
        <p:nvSpPr>
          <p:cNvPr id="5" name="内容占位符 10"/>
          <p:cNvSpPr txBox="1"/>
          <p:nvPr/>
        </p:nvSpPr>
        <p:spPr>
          <a:xfrm>
            <a:off x="3171190" y="1521460"/>
            <a:ext cx="7584440" cy="81534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ltLang="zh-CN" sz="2200" b="1" dirty="0"/>
              <a:t>Table 3   Demographics of teachers (n=40)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33845" y="514255"/>
            <a:ext cx="8911687" cy="1280890"/>
          </a:xfrm>
        </p:spPr>
        <p:txBody>
          <a:bodyPr>
            <a:normAutofit fontScale="90000"/>
          </a:bodyPr>
          <a:lstStyle/>
          <a:p>
            <a:r>
              <a:rPr lang="en-US" altLang="zh-CN" sz="4400" b="1" dirty="0"/>
              <a:t>Description of participants</a:t>
            </a:r>
            <a:br>
              <a:rPr lang="en-US" altLang="zh-CN" b="1" dirty="0">
                <a:latin typeface="Times New Roman" panose="02020603050405020304" pitchFamily="18" charset="0"/>
                <a:cs typeface="Times New Roman" panose="02020603050405020304" pitchFamily="18" charset="0"/>
              </a:rPr>
            </a:br>
            <a:r>
              <a:rPr lang="zh-CN" altLang="zh-CN" dirty="0"/>
              <a:t> </a:t>
            </a:r>
            <a:endParaRPr lang="zh-CN" altLang="en-US" dirty="0"/>
          </a:p>
        </p:txBody>
      </p:sp>
      <p:graphicFrame>
        <p:nvGraphicFramePr>
          <p:cNvPr id="3" name="内容占位符 2"/>
          <p:cNvGraphicFramePr>
            <a:graphicFrameLocks noGrp="1"/>
          </p:cNvGraphicFramePr>
          <p:nvPr>
            <p:ph idx="1"/>
            <p:extLst>
              <p:ext uri="{D42A27DB-BD31-4B8C-83A1-F6EECF244321}">
                <p14:modId xmlns:p14="http://schemas.microsoft.com/office/powerpoint/2010/main" val="2849951534"/>
              </p:ext>
            </p:extLst>
          </p:nvPr>
        </p:nvGraphicFramePr>
        <p:xfrm>
          <a:off x="2592925" y="2308485"/>
          <a:ext cx="8911688" cy="3060000"/>
        </p:xfrm>
        <a:graphic>
          <a:graphicData uri="http://schemas.openxmlformats.org/drawingml/2006/table">
            <a:tbl>
              <a:tblPr firstRow="1" firstCol="1" bandRow="1">
                <a:tableStyleId>{21E4AEA4-8DFA-4A89-87EB-49C32662AFE0}</a:tableStyleId>
              </a:tblPr>
              <a:tblGrid>
                <a:gridCol w="2135383">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1445846">
                  <a:extLst>
                    <a:ext uri="{9D8B030D-6E8A-4147-A177-3AD203B41FA5}">
                      <a16:colId xmlns:a16="http://schemas.microsoft.com/office/drawing/2014/main" val="20002"/>
                    </a:ext>
                  </a:extLst>
                </a:gridCol>
                <a:gridCol w="1904712">
                  <a:extLst>
                    <a:ext uri="{9D8B030D-6E8A-4147-A177-3AD203B41FA5}">
                      <a16:colId xmlns:a16="http://schemas.microsoft.com/office/drawing/2014/main" val="20003"/>
                    </a:ext>
                  </a:extLst>
                </a:gridCol>
                <a:gridCol w="1393747">
                  <a:extLst>
                    <a:ext uri="{9D8B030D-6E8A-4147-A177-3AD203B41FA5}">
                      <a16:colId xmlns:a16="http://schemas.microsoft.com/office/drawing/2014/main" val="20004"/>
                    </a:ext>
                  </a:extLst>
                </a:gridCol>
              </a:tblGrid>
              <a:tr h="612000">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Test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Gender</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Number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Percent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Total</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612000">
                <a:tc rowSpan="2">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Pre-test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Male</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22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61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rowSpan="2">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612000">
                <a:tc vMerge="1">
                  <a:txBody>
                    <a:bodyPr/>
                    <a:lstStyle/>
                    <a:p>
                      <a:endParaRPr lang="zh-CN"/>
                    </a:p>
                  </a:txBody>
                  <a:tcP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Female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a:tc>
                <a:extLst>
                  <a:ext uri="{0D108BD9-81ED-4DB2-BD59-A6C34878D82A}">
                    <a16:rowId xmlns:a16="http://schemas.microsoft.com/office/drawing/2014/main" val="10002"/>
                  </a:ext>
                </a:extLst>
              </a:tr>
              <a:tr h="612000">
                <a:tc rowSpan="2">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Post-test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Male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56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rowSpan="2">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39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612000">
                <a:tc vMerge="1">
                  <a:txBody>
                    <a:bodyPr/>
                    <a:lstStyle/>
                    <a:p>
                      <a:endParaRPr lang="zh-CN"/>
                    </a:p>
                  </a:txBody>
                  <a:tcP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Female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44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vMerge="1">
                  <a:txBody>
                    <a:bodyPr/>
                    <a:lstStyle/>
                    <a:p>
                      <a:endParaRPr lang="zh-CN"/>
                    </a:p>
                  </a:txBody>
                  <a:tcPr/>
                </a:tc>
                <a:extLst>
                  <a:ext uri="{0D108BD9-81ED-4DB2-BD59-A6C34878D82A}">
                    <a16:rowId xmlns:a16="http://schemas.microsoft.com/office/drawing/2014/main" val="10004"/>
                  </a:ext>
                </a:extLst>
              </a:tr>
            </a:tbl>
          </a:graphicData>
        </a:graphic>
      </p:graphicFrame>
      <p:sp>
        <p:nvSpPr>
          <p:cNvPr id="5" name="内容占位符 10"/>
          <p:cNvSpPr txBox="1"/>
          <p:nvPr/>
        </p:nvSpPr>
        <p:spPr>
          <a:xfrm>
            <a:off x="3281680" y="1735455"/>
            <a:ext cx="9432925" cy="107442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ltLang="zh-CN" sz="2200" b="1" dirty="0"/>
              <a:t>Table 4   Demographics of grade 3 students </a:t>
            </a:r>
            <a:endParaRPr lang="zh-CN" altLang="zh-CN" sz="2200" dirty="0"/>
          </a:p>
          <a:p>
            <a:endParaRPr lang="zh-CN" altLang="en-US"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400" b="1" dirty="0"/>
              <a:t>Description of participants</a:t>
            </a:r>
            <a:br>
              <a:rPr lang="en-US" altLang="zh-CN" b="1" dirty="0">
                <a:latin typeface="Times New Roman" panose="02020603050405020304" pitchFamily="18" charset="0"/>
                <a:cs typeface="Times New Roman" panose="02020603050405020304" pitchFamily="18" charset="0"/>
              </a:rPr>
            </a:br>
            <a:r>
              <a:rPr lang="zh-CN" altLang="zh-CN" dirty="0"/>
              <a:t> </a:t>
            </a:r>
            <a:endParaRPr lang="zh-CN" altLang="en-US" dirty="0"/>
          </a:p>
        </p:txBody>
      </p:sp>
      <p:sp>
        <p:nvSpPr>
          <p:cNvPr id="5" name="内容占位符 10"/>
          <p:cNvSpPr txBox="1"/>
          <p:nvPr/>
        </p:nvSpPr>
        <p:spPr>
          <a:xfrm>
            <a:off x="3132455" y="1714500"/>
            <a:ext cx="9024620" cy="66484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ltLang="zh-CN" sz="2200" b="1" dirty="0"/>
              <a:t>Table 5   Demographics of grade 2 students (n=98)</a:t>
            </a:r>
          </a:p>
        </p:txBody>
      </p:sp>
      <p:graphicFrame>
        <p:nvGraphicFramePr>
          <p:cNvPr id="7" name="内容占位符 6"/>
          <p:cNvGraphicFramePr>
            <a:graphicFrameLocks noGrp="1"/>
          </p:cNvGraphicFramePr>
          <p:nvPr>
            <p:ph idx="1"/>
          </p:nvPr>
        </p:nvGraphicFramePr>
        <p:xfrm>
          <a:off x="2592925" y="2432268"/>
          <a:ext cx="8915409" cy="3060000"/>
        </p:xfrm>
        <a:graphic>
          <a:graphicData uri="http://schemas.openxmlformats.org/drawingml/2006/table">
            <a:tbl>
              <a:tblPr firstRow="1" firstCol="1" bandRow="1">
                <a:tableStyleId>{21E4AEA4-8DFA-4A89-87EB-49C32662AFE0}</a:tableStyleId>
              </a:tblPr>
              <a:tblGrid>
                <a:gridCol w="2245206">
                  <a:extLst>
                    <a:ext uri="{9D8B030D-6E8A-4147-A177-3AD203B41FA5}">
                      <a16:colId xmlns:a16="http://schemas.microsoft.com/office/drawing/2014/main" val="20000"/>
                    </a:ext>
                  </a:extLst>
                </a:gridCol>
                <a:gridCol w="2470245">
                  <a:extLst>
                    <a:ext uri="{9D8B030D-6E8A-4147-A177-3AD203B41FA5}">
                      <a16:colId xmlns:a16="http://schemas.microsoft.com/office/drawing/2014/main" val="20001"/>
                    </a:ext>
                  </a:extLst>
                </a:gridCol>
                <a:gridCol w="2210937">
                  <a:extLst>
                    <a:ext uri="{9D8B030D-6E8A-4147-A177-3AD203B41FA5}">
                      <a16:colId xmlns:a16="http://schemas.microsoft.com/office/drawing/2014/main" val="20002"/>
                    </a:ext>
                  </a:extLst>
                </a:gridCol>
                <a:gridCol w="1989021">
                  <a:extLst>
                    <a:ext uri="{9D8B030D-6E8A-4147-A177-3AD203B41FA5}">
                      <a16:colId xmlns:a16="http://schemas.microsoft.com/office/drawing/2014/main" val="20003"/>
                    </a:ext>
                  </a:extLst>
                </a:gridCol>
              </a:tblGrid>
              <a:tr h="612000">
                <a:tc>
                  <a:txBody>
                    <a:bodyPr/>
                    <a:lstStyle/>
                    <a:p>
                      <a:endParaRPr lang="zh-CN" sz="2000" kern="100" dirty="0">
                        <a:effectLst/>
                        <a:latin typeface="Times New Roman" panose="02020603050405020304" pitchFamily="18" charset="0"/>
                        <a:cs typeface="Times New Roman" panose="02020603050405020304" pitchFamily="18" charset="0"/>
                      </a:endParaRPr>
                    </a:p>
                  </a:txBody>
                  <a:tcPr marL="68558" marR="68558"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Characteristic</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Number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extLst>
                  <a:ext uri="{0D108BD9-81ED-4DB2-BD59-A6C34878D82A}">
                    <a16:rowId xmlns:a16="http://schemas.microsoft.com/office/drawing/2014/main" val="10000"/>
                  </a:ext>
                </a:extLst>
              </a:tr>
              <a:tr h="612000">
                <a:tc rowSpan="2">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Gender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Male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44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44.9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extLst>
                  <a:ext uri="{0D108BD9-81ED-4DB2-BD59-A6C34878D82A}">
                    <a16:rowId xmlns:a16="http://schemas.microsoft.com/office/drawing/2014/main" val="10001"/>
                  </a:ext>
                </a:extLst>
              </a:tr>
              <a:tr h="612000">
                <a:tc vMerge="1">
                  <a:txBody>
                    <a:bodyPr/>
                    <a:lstStyle/>
                    <a:p>
                      <a:endParaRPr lang="zh-CN"/>
                    </a:p>
                  </a:txBody>
                  <a:tcP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Female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55.1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extLst>
                  <a:ext uri="{0D108BD9-81ED-4DB2-BD59-A6C34878D82A}">
                    <a16:rowId xmlns:a16="http://schemas.microsoft.com/office/drawing/2014/main" val="10002"/>
                  </a:ext>
                </a:extLst>
              </a:tr>
              <a:tr h="612000">
                <a:tc rowSpan="2">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 Discipline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Arts</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51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extLst>
                  <a:ext uri="{0D108BD9-81ED-4DB2-BD59-A6C34878D82A}">
                    <a16:rowId xmlns:a16="http://schemas.microsoft.com/office/drawing/2014/main" val="10003"/>
                  </a:ext>
                </a:extLst>
              </a:tr>
              <a:tr h="612000">
                <a:tc vMerge="1">
                  <a:txBody>
                    <a:bodyPr/>
                    <a:lstStyle/>
                    <a:p>
                      <a:endParaRPr lang="zh-CN"/>
                    </a:p>
                  </a:txBody>
                  <a:tcP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Science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47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48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58" marR="68558"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22110" y="624110"/>
            <a:ext cx="8911687" cy="1280890"/>
          </a:xfrm>
        </p:spPr>
        <p:txBody>
          <a:bodyPr/>
          <a:lstStyle/>
          <a:p>
            <a:r>
              <a:rPr lang="en-US" altLang="zh-CN" sz="4400" b="1" dirty="0"/>
              <a:t>Parameter distribution</a:t>
            </a:r>
          </a:p>
        </p:txBody>
      </p:sp>
      <p:sp>
        <p:nvSpPr>
          <p:cNvPr id="4" name="矩形 3"/>
          <p:cNvSpPr/>
          <p:nvPr/>
        </p:nvSpPr>
        <p:spPr>
          <a:xfrm>
            <a:off x="2592926" y="1905000"/>
            <a:ext cx="8740822" cy="1481175"/>
          </a:xfrm>
          <a:prstGeom prst="rect">
            <a:avLst/>
          </a:prstGeom>
        </p:spPr>
        <p:txBody>
          <a:bodyPr wrap="square">
            <a:spAutoFit/>
          </a:bodyPr>
          <a:lstStyle/>
          <a:p>
            <a:pPr indent="152400" algn="just">
              <a:lnSpc>
                <a:spcPct val="150000"/>
              </a:lnSpc>
              <a:spcAft>
                <a:spcPts val="0"/>
              </a:spcAft>
            </a:pPr>
            <a:r>
              <a:rPr lang="en-US" altLang="zh-CN" sz="3200" kern="100" dirty="0">
                <a:latin typeface="Times New Roman" panose="02020603050405020304" pitchFamily="18" charset="0"/>
                <a:ea typeface="宋体" panose="02010600030101010101" pitchFamily="2" charset="-122"/>
                <a:cs typeface="Times New Roman" panose="02020603050405020304" pitchFamily="18" charset="0"/>
              </a:rPr>
              <a:t>The mean values of the 10 parameters of the all subjects are all within the reference norm range.</a:t>
            </a:r>
            <a:endParaRPr lang="zh-CN" altLang="zh-CN" sz="3200" kern="100" dirty="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400" b="1" dirty="0"/>
              <a:t>Parameter distribution</a:t>
            </a:r>
          </a:p>
        </p:txBody>
      </p:sp>
      <p:graphicFrame>
        <p:nvGraphicFramePr>
          <p:cNvPr id="5" name="图表 4"/>
          <p:cNvGraphicFramePr/>
          <p:nvPr>
            <p:extLst>
              <p:ext uri="{D42A27DB-BD31-4B8C-83A1-F6EECF244321}">
                <p14:modId xmlns:p14="http://schemas.microsoft.com/office/powerpoint/2010/main" val="3424745919"/>
              </p:ext>
            </p:extLst>
          </p:nvPr>
        </p:nvGraphicFramePr>
        <p:xfrm>
          <a:off x="2123440" y="1559560"/>
          <a:ext cx="8481060" cy="4408805"/>
        </p:xfrm>
        <a:graphic>
          <a:graphicData uri="http://schemas.openxmlformats.org/drawingml/2006/chart">
            <c:chart xmlns:c="http://schemas.openxmlformats.org/drawingml/2006/chart" xmlns:r="http://schemas.openxmlformats.org/officeDocument/2006/relationships" r:id="rId2"/>
          </a:graphicData>
        </a:graphic>
      </p:graphicFrame>
      <p:sp>
        <p:nvSpPr>
          <p:cNvPr id="3" name="矩形 2"/>
          <p:cNvSpPr/>
          <p:nvPr/>
        </p:nvSpPr>
        <p:spPr>
          <a:xfrm>
            <a:off x="2655989" y="6086127"/>
            <a:ext cx="6880153" cy="430887"/>
          </a:xfrm>
          <a:prstGeom prst="rect">
            <a:avLst/>
          </a:prstGeom>
        </p:spPr>
        <p:txBody>
          <a:bodyPr wrap="none">
            <a:spAutoFit/>
          </a:bodyPr>
          <a:lstStyle/>
          <a:p>
            <a:pPr algn="ctr">
              <a:spcAft>
                <a:spcPts val="0"/>
              </a:spcAft>
            </a:pPr>
            <a:r>
              <a:rPr lang="en-US" altLang="zh-CN" sz="2200" b="1" kern="100" dirty="0">
                <a:latin typeface="Times New Roman" panose="02020603050405020304" pitchFamily="18" charset="0"/>
                <a:ea typeface="宋体" panose="02010600030101010101" pitchFamily="2" charset="-122"/>
                <a:cs typeface="Times New Roman" panose="02020603050405020304" pitchFamily="18" charset="0"/>
              </a:rPr>
              <a:t>Figure 1   </a:t>
            </a:r>
            <a:r>
              <a:rPr lang="en-US" altLang="zh-CN" sz="2200" b="1" kern="0" dirty="0">
                <a:latin typeface="Times New Roman" panose="02020603050405020304" pitchFamily="18" charset="0"/>
                <a:ea typeface="宋体" panose="02010600030101010101" pitchFamily="2" charset="-122"/>
                <a:cs typeface="Times New Roman" panose="02020603050405020304" pitchFamily="18" charset="0"/>
              </a:rPr>
              <a:t>Psychosis patients’ mean and reference range</a:t>
            </a:r>
            <a:endParaRPr lang="zh-CN" altLang="zh-CN" sz="2200"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96075" y="563785"/>
            <a:ext cx="8911687" cy="1280890"/>
          </a:xfrm>
        </p:spPr>
        <p:txBody>
          <a:bodyPr/>
          <a:lstStyle/>
          <a:p>
            <a:r>
              <a:rPr lang="en-US" altLang="zh-CN" sz="4400" b="1" dirty="0"/>
              <a:t>Parameter distribution</a:t>
            </a:r>
          </a:p>
        </p:txBody>
      </p:sp>
      <p:graphicFrame>
        <p:nvGraphicFramePr>
          <p:cNvPr id="7" name="图表 6"/>
          <p:cNvGraphicFramePr/>
          <p:nvPr>
            <p:extLst>
              <p:ext uri="{D42A27DB-BD31-4B8C-83A1-F6EECF244321}">
                <p14:modId xmlns:p14="http://schemas.microsoft.com/office/powerpoint/2010/main" val="3198422021"/>
              </p:ext>
            </p:extLst>
          </p:nvPr>
        </p:nvGraphicFramePr>
        <p:xfrm>
          <a:off x="2395855" y="1503045"/>
          <a:ext cx="8117205" cy="4239260"/>
        </p:xfrm>
        <a:graphic>
          <a:graphicData uri="http://schemas.openxmlformats.org/drawingml/2006/chart">
            <c:chart xmlns:c="http://schemas.openxmlformats.org/drawingml/2006/chart" xmlns:r="http://schemas.openxmlformats.org/officeDocument/2006/relationships" r:id="rId2"/>
          </a:graphicData>
        </a:graphic>
      </p:graphicFrame>
      <p:sp>
        <p:nvSpPr>
          <p:cNvPr id="8" name="矩形 7"/>
          <p:cNvSpPr/>
          <p:nvPr/>
        </p:nvSpPr>
        <p:spPr>
          <a:xfrm>
            <a:off x="3057977" y="5803050"/>
            <a:ext cx="7407542" cy="430887"/>
          </a:xfrm>
          <a:prstGeom prst="rect">
            <a:avLst/>
          </a:prstGeom>
        </p:spPr>
        <p:txBody>
          <a:bodyPr wrap="none">
            <a:spAutoFit/>
          </a:bodyPr>
          <a:lstStyle/>
          <a:p>
            <a:pPr algn="ctr">
              <a:spcAft>
                <a:spcPts val="0"/>
              </a:spcAft>
            </a:pPr>
            <a:r>
              <a:rPr lang="en-US" altLang="zh-CN" sz="2200" b="1" kern="100" dirty="0">
                <a:latin typeface="Times New Roman" panose="02020603050405020304" pitchFamily="18" charset="0"/>
                <a:ea typeface="宋体" panose="02010600030101010101" pitchFamily="2" charset="-122"/>
                <a:cs typeface="Times New Roman" panose="02020603050405020304" pitchFamily="18" charset="0"/>
              </a:rPr>
              <a:t>Figure 2   </a:t>
            </a:r>
            <a:r>
              <a:rPr lang="en-US" altLang="zh-CN" sz="2200" b="1" kern="0" dirty="0">
                <a:latin typeface="Times New Roman" panose="02020603050405020304" pitchFamily="18" charset="0"/>
                <a:ea typeface="宋体" panose="02010600030101010101" pitchFamily="2" charset="-122"/>
                <a:cs typeface="Times New Roman" panose="02020603050405020304" pitchFamily="18" charset="0"/>
              </a:rPr>
              <a:t>Schizophrenia Patients’ mean and reference range</a:t>
            </a:r>
            <a:endParaRPr lang="zh-CN" altLang="zh-CN" sz="2200"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400" b="1" dirty="0"/>
              <a:t>Parameter distribution</a:t>
            </a:r>
          </a:p>
        </p:txBody>
      </p:sp>
      <p:sp>
        <p:nvSpPr>
          <p:cNvPr id="8" name="矩形 7"/>
          <p:cNvSpPr/>
          <p:nvPr/>
        </p:nvSpPr>
        <p:spPr>
          <a:xfrm>
            <a:off x="3829002" y="6018446"/>
            <a:ext cx="5804539" cy="430887"/>
          </a:xfrm>
          <a:prstGeom prst="rect">
            <a:avLst/>
          </a:prstGeom>
        </p:spPr>
        <p:txBody>
          <a:bodyPr wrap="none">
            <a:spAutoFit/>
          </a:bodyPr>
          <a:lstStyle/>
          <a:p>
            <a:pPr algn="ctr">
              <a:spcAft>
                <a:spcPts val="0"/>
              </a:spcAft>
            </a:pPr>
            <a:r>
              <a:rPr lang="en-US" altLang="zh-CN" sz="2200" b="1" kern="100" dirty="0">
                <a:latin typeface="Times New Roman" panose="02020603050405020304" pitchFamily="18" charset="0"/>
                <a:ea typeface="宋体" panose="02010600030101010101" pitchFamily="2" charset="-122"/>
                <a:cs typeface="Times New Roman" panose="02020603050405020304" pitchFamily="18" charset="0"/>
              </a:rPr>
              <a:t>Figure 3   </a:t>
            </a:r>
            <a:r>
              <a:rPr lang="en-US" altLang="zh-CN" sz="2200" b="1" kern="0" dirty="0">
                <a:latin typeface="Times New Roman" panose="02020603050405020304" pitchFamily="18" charset="0"/>
                <a:ea typeface="宋体" panose="02010600030101010101" pitchFamily="2" charset="-122"/>
                <a:cs typeface="Times New Roman" panose="02020603050405020304" pitchFamily="18" charset="0"/>
              </a:rPr>
              <a:t>Teachers’ mean and reference range</a:t>
            </a:r>
            <a:endParaRPr lang="zh-CN" altLang="zh-CN" sz="2200"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graphicFrame>
        <p:nvGraphicFramePr>
          <p:cNvPr id="5" name="图表 4"/>
          <p:cNvGraphicFramePr/>
          <p:nvPr>
            <p:extLst>
              <p:ext uri="{D42A27DB-BD31-4B8C-83A1-F6EECF244321}">
                <p14:modId xmlns:p14="http://schemas.microsoft.com/office/powerpoint/2010/main" val="1547804898"/>
              </p:ext>
            </p:extLst>
          </p:nvPr>
        </p:nvGraphicFramePr>
        <p:xfrm>
          <a:off x="1858498" y="1609136"/>
          <a:ext cx="9372600" cy="462475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4E9F44E-02E7-4A97-B7DB-1DB0F1F4EB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154F2546-BFC4-4B9A-B22A-40C22269F5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4BB2355B-3CC7-4F78-AEE5-42361DBF49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031B8A19-2FD3-4302-91CF-C8B6F93B3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73162A24-700C-424E-96EC-86CB156D05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1F0C1D92-E435-4491-B392-AB951E055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0212CAD4-9EC5-41A6-B23D-EBA0527104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6EFDEEEF-07D4-42EA-BAF2-B6FB6442DD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F4FA7A2-4814-4283-AED6-51BE578606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3A80AF23-BF8E-4209-B9DE-1D2A637B4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19128847-0CCA-451D-A00A-2855A4D6D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5007ABF4-C6D7-4D5A-B621-E22A6CDE24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C626D9E0-6E9C-49D1-9350-E85A88DD35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3F22DE9C-F188-48E2-A82C-4434A8EEE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157"/>
            <a:ext cx="2356675" cy="6853096"/>
            <a:chOff x="6627813" y="195610"/>
            <a:chExt cx="1952625" cy="5678141"/>
          </a:xfrm>
        </p:grpSpPr>
        <p:sp>
          <p:nvSpPr>
            <p:cNvPr id="22" name="Freeform 27">
              <a:extLst>
                <a:ext uri="{FF2B5EF4-FFF2-40B4-BE49-F238E27FC236}">
                  <a16:creationId xmlns:a16="http://schemas.microsoft.com/office/drawing/2014/main" id="{02013AA2-1F55-4C5D-AA37-2F66C2056B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1FB61D00-6151-464C-A1C0-2F19F6413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A5ED6B64-D948-4BCE-9D88-5BB2FDD8F3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F89D4BEB-9156-4620-A774-3B780CC758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B4A8D726-AC9C-413C-BA61-279C42A85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F17D811C-C413-4847-8A99-0C428A5835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75BC74C6-A8D3-43B7-88D6-D36F1C038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7EEDAFB-AA1B-4B29-B0D8-E3F097A30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2037E8F3-503E-4F56-81D4-C0058A8556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B3B14D57-F75A-402A-B35D-98E84AD685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4AFB6E2F-5AF1-4DB0-851C-8F7492A9E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6725B281-5E62-47B4-873A-9B1261423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6A10670B-6568-4038-91D8-392C78C0CF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6">
            <a:extLst>
              <a:ext uri="{FF2B5EF4-FFF2-40B4-BE49-F238E27FC236}">
                <a16:creationId xmlns:a16="http://schemas.microsoft.com/office/drawing/2014/main" id="{62163DB6-3EE7-474C-8726-1A05F7DE42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39" name="Rectangle 38">
            <a:extLst>
              <a:ext uri="{FF2B5EF4-FFF2-40B4-BE49-F238E27FC236}">
                <a16:creationId xmlns:a16="http://schemas.microsoft.com/office/drawing/2014/main" id="{F2EA518E-6C90-4FB8-9D88-C59B749893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标题 1">
            <a:extLst>
              <a:ext uri="{FF2B5EF4-FFF2-40B4-BE49-F238E27FC236}">
                <a16:creationId xmlns:a16="http://schemas.microsoft.com/office/drawing/2014/main" id="{B528B229-E7C8-4204-9439-5419FC5463B9}"/>
              </a:ext>
            </a:extLst>
          </p:cNvPr>
          <p:cNvSpPr>
            <a:spLocks noGrp="1"/>
          </p:cNvSpPr>
          <p:nvPr>
            <p:ph type="title"/>
          </p:nvPr>
        </p:nvSpPr>
        <p:spPr>
          <a:xfrm>
            <a:off x="1464337" y="878847"/>
            <a:ext cx="9263325" cy="3410475"/>
          </a:xfrm>
        </p:spPr>
        <p:txBody>
          <a:bodyPr vert="horz" lIns="91440" tIns="45720" rIns="91440" bIns="45720" rtlCol="0" anchor="ctr">
            <a:normAutofit fontScale="90000"/>
          </a:bodyPr>
          <a:lstStyle/>
          <a:p>
            <a:pPr algn="ctr">
              <a:lnSpc>
                <a:spcPct val="150000"/>
              </a:lnSpc>
            </a:pPr>
            <a:r>
              <a:rPr lang="en-US" altLang="zh-CN" sz="3800" b="1" dirty="0">
                <a:latin typeface="Times New Roman" panose="02020603050405020304" pitchFamily="18" charset="0"/>
                <a:cs typeface="Times New Roman" panose="02020603050405020304" pitchFamily="18" charset="0"/>
              </a:rPr>
              <a:t>Psycho-emotional state measurement for senior three students in a middle school in China -- based on </a:t>
            </a:r>
            <a:r>
              <a:rPr lang="en-US" altLang="zh-CN" sz="3800" b="1" dirty="0" err="1">
                <a:latin typeface="Times New Roman" panose="02020603050405020304" pitchFamily="18" charset="0"/>
                <a:cs typeface="Times New Roman" panose="02020603050405020304" pitchFamily="18" charset="0"/>
              </a:rPr>
              <a:t>vibraimage</a:t>
            </a:r>
            <a:r>
              <a:rPr lang="en-US" altLang="zh-CN" sz="3800" b="1" dirty="0">
                <a:latin typeface="Times New Roman" panose="02020603050405020304" pitchFamily="18" charset="0"/>
                <a:cs typeface="Times New Roman" panose="02020603050405020304" pitchFamily="18" charset="0"/>
              </a:rPr>
              <a:t> technology</a:t>
            </a:r>
            <a:br>
              <a:rPr lang="en-US" altLang="zh-CN" sz="3800" dirty="0"/>
            </a:br>
            <a:endParaRPr lang="en-US" altLang="zh-CN" sz="3800" dirty="0"/>
          </a:p>
        </p:txBody>
      </p:sp>
      <p:sp>
        <p:nvSpPr>
          <p:cNvPr id="41" name="Rectangle 40">
            <a:extLst>
              <a:ext uri="{FF2B5EF4-FFF2-40B4-BE49-F238E27FC236}">
                <a16:creationId xmlns:a16="http://schemas.microsoft.com/office/drawing/2014/main" id="{51AFC3C9-5F6F-4B0C-B9BC-4538C1E6F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0424"/>
            <a:ext cx="12192000" cy="2307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43" name="Freeform 11">
            <a:extLst>
              <a:ext uri="{FF2B5EF4-FFF2-40B4-BE49-F238E27FC236}">
                <a16:creationId xmlns:a16="http://schemas.microsoft.com/office/drawing/2014/main" id="{BA844245-4805-4DD5-AF47-842A0B27FA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5019122"/>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Tree>
    <p:extLst>
      <p:ext uri="{BB962C8B-B14F-4D97-AF65-F5344CB8AC3E}">
        <p14:creationId xmlns:p14="http://schemas.microsoft.com/office/powerpoint/2010/main" val="3499096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buClrTx/>
              <a:buSzTx/>
              <a:buFontTx/>
            </a:pPr>
            <a:r>
              <a:rPr lang="en-US" altLang="zh-CN" sz="4400" b="1" dirty="0"/>
              <a:t>Parameter distribution</a:t>
            </a:r>
          </a:p>
        </p:txBody>
      </p:sp>
      <p:sp>
        <p:nvSpPr>
          <p:cNvPr id="8" name="矩形 7"/>
          <p:cNvSpPr/>
          <p:nvPr/>
        </p:nvSpPr>
        <p:spPr>
          <a:xfrm>
            <a:off x="2710996" y="5803050"/>
            <a:ext cx="8101513" cy="430887"/>
          </a:xfrm>
          <a:prstGeom prst="rect">
            <a:avLst/>
          </a:prstGeom>
        </p:spPr>
        <p:txBody>
          <a:bodyPr wrap="none">
            <a:spAutoFit/>
          </a:bodyPr>
          <a:lstStyle/>
          <a:p>
            <a:pPr algn="ctr">
              <a:spcAft>
                <a:spcPts val="0"/>
              </a:spcAft>
            </a:pPr>
            <a:r>
              <a:rPr lang="en-US" altLang="zh-CN" sz="2200" b="1" kern="100" dirty="0">
                <a:latin typeface="Times New Roman" panose="02020603050405020304" pitchFamily="18" charset="0"/>
                <a:ea typeface="宋体" panose="02010600030101010101" pitchFamily="2" charset="-122"/>
                <a:cs typeface="Times New Roman" panose="02020603050405020304" pitchFamily="18" charset="0"/>
              </a:rPr>
              <a:t>Figure 4   Post-text of grade 3 students’ mean </a:t>
            </a:r>
            <a:r>
              <a:rPr lang="en-US" altLang="zh-CN" sz="2200" b="1" kern="0" dirty="0">
                <a:latin typeface="Times New Roman" panose="02020603050405020304" pitchFamily="18" charset="0"/>
                <a:ea typeface="宋体" panose="02010600030101010101" pitchFamily="2" charset="-122"/>
                <a:cs typeface="Times New Roman" panose="02020603050405020304" pitchFamily="18" charset="0"/>
              </a:rPr>
              <a:t>and reference range</a:t>
            </a:r>
            <a:r>
              <a:rPr lang="en-US" altLang="zh-CN" sz="2000" b="1" kern="100"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sz="2000" b="1" kern="100" dirty="0">
              <a:latin typeface="Times New Roman" panose="02020603050405020304" pitchFamily="18" charset="0"/>
              <a:ea typeface="宋体" panose="02010600030101010101" pitchFamily="2" charset="-122"/>
              <a:cs typeface="Times New Roman" panose="02020603050405020304" pitchFamily="18" charset="0"/>
            </a:endParaRPr>
          </a:p>
        </p:txBody>
      </p:sp>
      <p:graphicFrame>
        <p:nvGraphicFramePr>
          <p:cNvPr id="11" name="图表 10"/>
          <p:cNvGraphicFramePr/>
          <p:nvPr>
            <p:extLst>
              <p:ext uri="{D42A27DB-BD31-4B8C-83A1-F6EECF244321}">
                <p14:modId xmlns:p14="http://schemas.microsoft.com/office/powerpoint/2010/main" val="2396538098"/>
              </p:ext>
            </p:extLst>
          </p:nvPr>
        </p:nvGraphicFramePr>
        <p:xfrm>
          <a:off x="2592705" y="1556239"/>
          <a:ext cx="8362510" cy="40222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buClrTx/>
              <a:buSzTx/>
              <a:buFontTx/>
            </a:pPr>
            <a:r>
              <a:rPr lang="en-US" altLang="zh-CN" sz="4400" b="1" dirty="0"/>
              <a:t>Parameter distribution</a:t>
            </a:r>
          </a:p>
        </p:txBody>
      </p:sp>
      <p:sp>
        <p:nvSpPr>
          <p:cNvPr id="8" name="矩形 7"/>
          <p:cNvSpPr/>
          <p:nvPr/>
        </p:nvSpPr>
        <p:spPr>
          <a:xfrm>
            <a:off x="2963933" y="5882425"/>
            <a:ext cx="6876819" cy="430887"/>
          </a:xfrm>
          <a:prstGeom prst="rect">
            <a:avLst/>
          </a:prstGeom>
        </p:spPr>
        <p:txBody>
          <a:bodyPr wrap="none">
            <a:spAutoFit/>
          </a:bodyPr>
          <a:lstStyle/>
          <a:p>
            <a:pPr algn="ctr">
              <a:spcAft>
                <a:spcPts val="0"/>
              </a:spcAft>
            </a:pPr>
            <a:r>
              <a:rPr lang="en-US" altLang="zh-CN" sz="2200" b="1" kern="100" dirty="0">
                <a:latin typeface="Times New Roman" panose="02020603050405020304" pitchFamily="18" charset="0"/>
                <a:ea typeface="宋体" panose="02010600030101010101" pitchFamily="2" charset="-122"/>
                <a:cs typeface="Times New Roman" panose="02020603050405020304" pitchFamily="18" charset="0"/>
              </a:rPr>
              <a:t>Figure 5    Grade 2 students’ mean </a:t>
            </a:r>
            <a:r>
              <a:rPr lang="en-US" altLang="zh-CN" sz="2200" b="1" kern="0" dirty="0">
                <a:latin typeface="Times New Roman" panose="02020603050405020304" pitchFamily="18" charset="0"/>
                <a:ea typeface="宋体" panose="02010600030101010101" pitchFamily="2" charset="-122"/>
                <a:cs typeface="Times New Roman" panose="02020603050405020304" pitchFamily="18" charset="0"/>
              </a:rPr>
              <a:t>and reference range</a:t>
            </a:r>
            <a:r>
              <a:rPr lang="en-US" altLang="zh-CN" sz="2000" b="1" kern="100" dirty="0">
                <a:latin typeface="Times New Roman" panose="02020603050405020304" pitchFamily="18" charset="0"/>
                <a:ea typeface="宋体" panose="02010600030101010101" pitchFamily="2" charset="-122"/>
                <a:cs typeface="Times New Roman" panose="02020603050405020304" pitchFamily="18" charset="0"/>
              </a:rPr>
              <a:t> </a:t>
            </a:r>
            <a:endParaRPr lang="zh-CN" altLang="zh-CN" sz="2000" b="1" kern="100" dirty="0">
              <a:latin typeface="Times New Roman" panose="02020603050405020304" pitchFamily="18" charset="0"/>
              <a:ea typeface="宋体" panose="02010600030101010101" pitchFamily="2" charset="-122"/>
              <a:cs typeface="Times New Roman" panose="02020603050405020304" pitchFamily="18" charset="0"/>
            </a:endParaRPr>
          </a:p>
        </p:txBody>
      </p:sp>
      <p:graphicFrame>
        <p:nvGraphicFramePr>
          <p:cNvPr id="5" name="图表 4"/>
          <p:cNvGraphicFramePr/>
          <p:nvPr>
            <p:extLst>
              <p:ext uri="{D42A27DB-BD31-4B8C-83A1-F6EECF244321}">
                <p14:modId xmlns:p14="http://schemas.microsoft.com/office/powerpoint/2010/main" val="1472099323"/>
              </p:ext>
            </p:extLst>
          </p:nvPr>
        </p:nvGraphicFramePr>
        <p:xfrm>
          <a:off x="1975484" y="1658619"/>
          <a:ext cx="9278669" cy="44872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400" b="1" dirty="0"/>
              <a:t>Parameter distribution</a:t>
            </a:r>
          </a:p>
        </p:txBody>
      </p:sp>
      <p:sp>
        <p:nvSpPr>
          <p:cNvPr id="6" name="矩形 5"/>
          <p:cNvSpPr/>
          <p:nvPr/>
        </p:nvSpPr>
        <p:spPr>
          <a:xfrm>
            <a:off x="2328545" y="1283900"/>
            <a:ext cx="9863455" cy="429895"/>
          </a:xfrm>
          <a:prstGeom prst="rect">
            <a:avLst/>
          </a:prstGeom>
        </p:spPr>
        <p:txBody>
          <a:bodyPr wrap="square">
            <a:spAutoFit/>
          </a:bodyPr>
          <a:lstStyle/>
          <a:p>
            <a:r>
              <a:rPr lang="en-US" altLang="zh-CN" sz="2200" b="1" dirty="0">
                <a:latin typeface="Times New Roman" panose="02020603050405020304" pitchFamily="18" charset="0"/>
                <a:cs typeface="Times New Roman" panose="02020603050405020304" pitchFamily="18" charset="0"/>
              </a:rPr>
              <a:t>Table 6   Difference between psychopath’s mean and reference mean</a:t>
            </a:r>
            <a:r>
              <a:rPr lang="zh-CN" altLang="en-US" sz="2200" b="1" dirty="0">
                <a:latin typeface="Times New Roman" panose="02020603050405020304" pitchFamily="18" charset="0"/>
                <a:cs typeface="Times New Roman" panose="02020603050405020304" pitchFamily="18" charset="0"/>
              </a:rPr>
              <a:t>（</a:t>
            </a:r>
            <a:r>
              <a:rPr lang="en-US" altLang="zh-CN" sz="2200" b="1" dirty="0">
                <a:latin typeface="Times New Roman" panose="02020603050405020304" pitchFamily="18" charset="0"/>
                <a:cs typeface="Times New Roman" panose="02020603050405020304" pitchFamily="18" charset="0"/>
              </a:rPr>
              <a:t>n=229</a:t>
            </a:r>
            <a:r>
              <a:rPr lang="zh-CN" altLang="en-US" sz="2200" b="1" dirty="0">
                <a:latin typeface="Times New Roman" panose="02020603050405020304" pitchFamily="18" charset="0"/>
                <a:cs typeface="Times New Roman" panose="02020603050405020304" pitchFamily="18" charset="0"/>
              </a:rPr>
              <a:t>）</a:t>
            </a:r>
          </a:p>
        </p:txBody>
      </p:sp>
      <p:graphicFrame>
        <p:nvGraphicFramePr>
          <p:cNvPr id="7" name="表格 6"/>
          <p:cNvGraphicFramePr>
            <a:graphicFrameLocks noGrp="1"/>
          </p:cNvGraphicFramePr>
          <p:nvPr/>
        </p:nvGraphicFramePr>
        <p:xfrm>
          <a:off x="2767262" y="1832480"/>
          <a:ext cx="8558463" cy="4581060"/>
        </p:xfrm>
        <a:graphic>
          <a:graphicData uri="http://schemas.openxmlformats.org/drawingml/2006/table">
            <a:tbl>
              <a:tblPr firstRow="1" firstCol="1" bandRow="1">
                <a:tableStyleId>{21E4AEA4-8DFA-4A89-87EB-49C32662AFE0}</a:tableStyleId>
              </a:tblPr>
              <a:tblGrid>
                <a:gridCol w="1996268">
                  <a:extLst>
                    <a:ext uri="{9D8B030D-6E8A-4147-A177-3AD203B41FA5}">
                      <a16:colId xmlns:a16="http://schemas.microsoft.com/office/drawing/2014/main" val="20000"/>
                    </a:ext>
                  </a:extLst>
                </a:gridCol>
                <a:gridCol w="1564141">
                  <a:extLst>
                    <a:ext uri="{9D8B030D-6E8A-4147-A177-3AD203B41FA5}">
                      <a16:colId xmlns:a16="http://schemas.microsoft.com/office/drawing/2014/main" val="20001"/>
                    </a:ext>
                  </a:extLst>
                </a:gridCol>
                <a:gridCol w="2407255">
                  <a:extLst>
                    <a:ext uri="{9D8B030D-6E8A-4147-A177-3AD203B41FA5}">
                      <a16:colId xmlns:a16="http://schemas.microsoft.com/office/drawing/2014/main" val="20002"/>
                    </a:ext>
                  </a:extLst>
                </a:gridCol>
                <a:gridCol w="1323474">
                  <a:extLst>
                    <a:ext uri="{9D8B030D-6E8A-4147-A177-3AD203B41FA5}">
                      <a16:colId xmlns:a16="http://schemas.microsoft.com/office/drawing/2014/main" val="20003"/>
                    </a:ext>
                  </a:extLst>
                </a:gridCol>
                <a:gridCol w="1267325">
                  <a:extLst>
                    <a:ext uri="{9D8B030D-6E8A-4147-A177-3AD203B41FA5}">
                      <a16:colId xmlns:a16="http://schemas.microsoft.com/office/drawing/2014/main" val="20004"/>
                    </a:ext>
                  </a:extLst>
                </a:gridCol>
              </a:tblGrid>
              <a:tr h="621060">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Parameter</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M</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M (reference norm) </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t</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p</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96000">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Aggression</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35.32</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0.61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0.544</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96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Stress</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33.61</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6.92</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96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Tension</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29.22</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27.5</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3.30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96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Suspect</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31.97</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35</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9.76</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96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Balance</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64</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75</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16.57</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96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Charm</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68.79</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1.51</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0.133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96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Energy</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19.08</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23.99</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96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Self-regulation</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66.02</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75</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16.08</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96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Inhibition</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16.81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17.5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3.69</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96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Neuroticism</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29.53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0.51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0.610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8" name="矩形 7"/>
          <p:cNvSpPr/>
          <p:nvPr/>
        </p:nvSpPr>
        <p:spPr>
          <a:xfrm>
            <a:off x="10218819" y="2873404"/>
            <a:ext cx="962527" cy="7539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0218819" y="3674869"/>
            <a:ext cx="962527" cy="75398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0194757" y="4825864"/>
            <a:ext cx="1010653" cy="1181903"/>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heel(1)">
                                      <p:cBhvr>
                                        <p:cTn id="1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buClrTx/>
              <a:buSzTx/>
              <a:buFontTx/>
            </a:pPr>
            <a:r>
              <a:rPr lang="en-US" altLang="zh-CN" sz="4400" b="1" dirty="0"/>
              <a:t>Parameter distribution</a:t>
            </a:r>
          </a:p>
        </p:txBody>
      </p:sp>
      <p:sp>
        <p:nvSpPr>
          <p:cNvPr id="6" name="矩形 5"/>
          <p:cNvSpPr/>
          <p:nvPr/>
        </p:nvSpPr>
        <p:spPr>
          <a:xfrm>
            <a:off x="2592705" y="1466215"/>
            <a:ext cx="8935085" cy="429895"/>
          </a:xfrm>
          <a:prstGeom prst="rect">
            <a:avLst/>
          </a:prstGeom>
        </p:spPr>
        <p:txBody>
          <a:bodyPr wrap="square">
            <a:spAutoFit/>
          </a:bodyPr>
          <a:lstStyle/>
          <a:p>
            <a:r>
              <a:rPr lang="en-US" altLang="zh-CN" sz="2200" b="1" dirty="0">
                <a:latin typeface="Times New Roman" panose="02020603050405020304" pitchFamily="18" charset="0"/>
                <a:cs typeface="Times New Roman" panose="02020603050405020304" pitchFamily="18" charset="0"/>
              </a:rPr>
              <a:t>Table 7   Difference between teachers’ mean and reference mean</a:t>
            </a:r>
            <a:r>
              <a:rPr lang="zh-CN" altLang="en-US" sz="2200" b="1" dirty="0">
                <a:latin typeface="Times New Roman" panose="02020603050405020304" pitchFamily="18" charset="0"/>
                <a:cs typeface="Times New Roman" panose="02020603050405020304" pitchFamily="18" charset="0"/>
              </a:rPr>
              <a:t>（</a:t>
            </a:r>
            <a:r>
              <a:rPr lang="en-US" altLang="zh-CN" sz="2200" b="1" dirty="0">
                <a:latin typeface="Times New Roman" panose="02020603050405020304" pitchFamily="18" charset="0"/>
                <a:cs typeface="Times New Roman" panose="02020603050405020304" pitchFamily="18" charset="0"/>
              </a:rPr>
              <a:t>n=40</a:t>
            </a:r>
            <a:r>
              <a:rPr lang="zh-CN" altLang="en-US" sz="2200" b="1" dirty="0">
                <a:latin typeface="Times New Roman" panose="02020603050405020304" pitchFamily="18" charset="0"/>
                <a:cs typeface="Times New Roman" panose="02020603050405020304" pitchFamily="18" charset="0"/>
              </a:rPr>
              <a:t>）</a:t>
            </a:r>
          </a:p>
        </p:txBody>
      </p:sp>
      <p:graphicFrame>
        <p:nvGraphicFramePr>
          <p:cNvPr id="3" name="表格 2"/>
          <p:cNvGraphicFramePr>
            <a:graphicFrameLocks noGrp="1"/>
          </p:cNvGraphicFramePr>
          <p:nvPr/>
        </p:nvGraphicFramePr>
        <p:xfrm>
          <a:off x="2498507" y="1896191"/>
          <a:ext cx="8718884" cy="4575315"/>
        </p:xfrm>
        <a:graphic>
          <a:graphicData uri="http://schemas.openxmlformats.org/drawingml/2006/table">
            <a:tbl>
              <a:tblPr firstRow="1" firstCol="1" bandRow="1">
                <a:tableStyleId>{21E4AEA4-8DFA-4A89-87EB-49C32662AFE0}</a:tableStyleId>
              </a:tblPr>
              <a:tblGrid>
                <a:gridCol w="1841008">
                  <a:extLst>
                    <a:ext uri="{9D8B030D-6E8A-4147-A177-3AD203B41FA5}">
                      <a16:colId xmlns:a16="http://schemas.microsoft.com/office/drawing/2014/main" val="20000"/>
                    </a:ext>
                  </a:extLst>
                </a:gridCol>
                <a:gridCol w="1554589">
                  <a:extLst>
                    <a:ext uri="{9D8B030D-6E8A-4147-A177-3AD203B41FA5}">
                      <a16:colId xmlns:a16="http://schemas.microsoft.com/office/drawing/2014/main" val="20001"/>
                    </a:ext>
                  </a:extLst>
                </a:gridCol>
                <a:gridCol w="2381816">
                  <a:extLst>
                    <a:ext uri="{9D8B030D-6E8A-4147-A177-3AD203B41FA5}">
                      <a16:colId xmlns:a16="http://schemas.microsoft.com/office/drawing/2014/main" val="20002"/>
                    </a:ext>
                  </a:extLst>
                </a:gridCol>
                <a:gridCol w="1501827">
                  <a:extLst>
                    <a:ext uri="{9D8B030D-6E8A-4147-A177-3AD203B41FA5}">
                      <a16:colId xmlns:a16="http://schemas.microsoft.com/office/drawing/2014/main" val="20003"/>
                    </a:ext>
                  </a:extLst>
                </a:gridCol>
                <a:gridCol w="1439644">
                  <a:extLst>
                    <a:ext uri="{9D8B030D-6E8A-4147-A177-3AD203B41FA5}">
                      <a16:colId xmlns:a16="http://schemas.microsoft.com/office/drawing/2014/main" val="20004"/>
                    </a:ext>
                  </a:extLst>
                </a:gridCol>
              </a:tblGrid>
              <a:tr h="615315">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Parameters</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M</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M</a:t>
                      </a: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reference norm</a:t>
                      </a:r>
                      <a:r>
                        <a:rPr lang="zh-CN" sz="2000" kern="0">
                          <a:effectLst/>
                          <a:latin typeface="Times New Roman" panose="02020603050405020304" pitchFamily="18" charset="0"/>
                          <a:cs typeface="Times New Roman" panose="02020603050405020304" pitchFamily="18" charset="0"/>
                        </a:rPr>
                        <a:t>）</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t</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p</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96000">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Aggression</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40.53</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35.0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5.795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96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Stress</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25.07</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30.0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5.600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96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Tension</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28.90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27.5</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0.983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0.332</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96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Suspect</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31.13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35.0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4.984</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96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Balance</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65.27</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75.0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7.003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96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Charm</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77.31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70.0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6.353</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96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Energy</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25.64</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30.0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3.655</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96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Self-Regulation</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71.29</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75.0</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3.764</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0.001</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96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Inhibition</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16.26</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17.5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2.564</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0.014</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96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Neuroticism</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29.61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30.0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0.199</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0.843</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8" name="矩形 7"/>
          <p:cNvSpPr/>
          <p:nvPr/>
        </p:nvSpPr>
        <p:spPr>
          <a:xfrm>
            <a:off x="10110000" y="2538025"/>
            <a:ext cx="962527" cy="31626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0109598" y="2954187"/>
            <a:ext cx="962527" cy="37699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0109835" y="3732530"/>
            <a:ext cx="962660" cy="69405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114915" y="4505960"/>
            <a:ext cx="929005" cy="3575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0085936" y="4943081"/>
            <a:ext cx="986591" cy="1134224"/>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2000"/>
                                        <p:tgtEl>
                                          <p:spTgt spid="11"/>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1)">
                                      <p:cBhvr>
                                        <p:cTn id="19" dur="2000"/>
                                        <p:tgtEl>
                                          <p:spTgt spid="10"/>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heel(1)">
                                      <p:cBhvr>
                                        <p:cTn id="23"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0" grpId="0" bldLvl="0" animBg="1"/>
      <p:bldP spid="11" grpId="0" bldLvl="0" animBg="1"/>
      <p:bldP spid="12" grpId="0" bldLvl="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buClrTx/>
              <a:buSzTx/>
              <a:buFontTx/>
            </a:pPr>
            <a:r>
              <a:rPr lang="en-US" altLang="zh-CN" sz="4400" b="1" dirty="0"/>
              <a:t>Parameter distribution</a:t>
            </a:r>
          </a:p>
        </p:txBody>
      </p:sp>
      <p:sp>
        <p:nvSpPr>
          <p:cNvPr id="6" name="矩形 5"/>
          <p:cNvSpPr/>
          <p:nvPr/>
        </p:nvSpPr>
        <p:spPr>
          <a:xfrm>
            <a:off x="1755775" y="1403985"/>
            <a:ext cx="10228580" cy="429895"/>
          </a:xfrm>
          <a:prstGeom prst="rect">
            <a:avLst/>
          </a:prstGeom>
        </p:spPr>
        <p:txBody>
          <a:bodyPr wrap="square">
            <a:spAutoFit/>
          </a:bodyPr>
          <a:lstStyle/>
          <a:p>
            <a:r>
              <a:rPr lang="en-US" altLang="zh-CN" sz="2200" b="1" dirty="0">
                <a:latin typeface="Times New Roman" panose="02020603050405020304" pitchFamily="18" charset="0"/>
                <a:cs typeface="Times New Roman" panose="02020603050405020304" pitchFamily="18" charset="0"/>
              </a:rPr>
              <a:t>Table 8   Difference between grade 3 students’ mean and reference mean </a:t>
            </a:r>
            <a:endParaRPr lang="zh-CN" altLang="en-US" sz="2200" b="1" dirty="0">
              <a:latin typeface="Times New Roman" panose="02020603050405020304" pitchFamily="18" charset="0"/>
              <a:cs typeface="Times New Roman" panose="02020603050405020304" pitchFamily="18" charset="0"/>
            </a:endParaRPr>
          </a:p>
        </p:txBody>
      </p:sp>
      <p:graphicFrame>
        <p:nvGraphicFramePr>
          <p:cNvPr id="4" name="表格 3"/>
          <p:cNvGraphicFramePr>
            <a:graphicFrameLocks noGrp="1"/>
          </p:cNvGraphicFramePr>
          <p:nvPr/>
        </p:nvGraphicFramePr>
        <p:xfrm>
          <a:off x="1925051" y="1905000"/>
          <a:ext cx="9648317" cy="4797530"/>
        </p:xfrm>
        <a:graphic>
          <a:graphicData uri="http://schemas.openxmlformats.org/drawingml/2006/table">
            <a:tbl>
              <a:tblPr firstRow="1" firstCol="1" bandRow="1">
                <a:tableStyleId>{21E4AEA4-8DFA-4A89-87EB-49C32662AFE0}</a:tableStyleId>
              </a:tblPr>
              <a:tblGrid>
                <a:gridCol w="1712540">
                  <a:extLst>
                    <a:ext uri="{9D8B030D-6E8A-4147-A177-3AD203B41FA5}">
                      <a16:colId xmlns:a16="http://schemas.microsoft.com/office/drawing/2014/main" val="20000"/>
                    </a:ext>
                  </a:extLst>
                </a:gridCol>
                <a:gridCol w="1455777">
                  <a:extLst>
                    <a:ext uri="{9D8B030D-6E8A-4147-A177-3AD203B41FA5}">
                      <a16:colId xmlns:a16="http://schemas.microsoft.com/office/drawing/2014/main" val="20001"/>
                    </a:ext>
                  </a:extLst>
                </a:gridCol>
                <a:gridCol w="10800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1080000">
                  <a:extLst>
                    <a:ext uri="{9D8B030D-6E8A-4147-A177-3AD203B41FA5}">
                      <a16:colId xmlns:a16="http://schemas.microsoft.com/office/drawing/2014/main" val="20004"/>
                    </a:ext>
                  </a:extLst>
                </a:gridCol>
                <a:gridCol w="1080000">
                  <a:extLst>
                    <a:ext uri="{9D8B030D-6E8A-4147-A177-3AD203B41FA5}">
                      <a16:colId xmlns:a16="http://schemas.microsoft.com/office/drawing/2014/main" val="20005"/>
                    </a:ext>
                  </a:extLst>
                </a:gridCol>
                <a:gridCol w="1080000">
                  <a:extLst>
                    <a:ext uri="{9D8B030D-6E8A-4147-A177-3AD203B41FA5}">
                      <a16:colId xmlns:a16="http://schemas.microsoft.com/office/drawing/2014/main" val="20006"/>
                    </a:ext>
                  </a:extLst>
                </a:gridCol>
                <a:gridCol w="1080000">
                  <a:extLst>
                    <a:ext uri="{9D8B030D-6E8A-4147-A177-3AD203B41FA5}">
                      <a16:colId xmlns:a16="http://schemas.microsoft.com/office/drawing/2014/main" val="20007"/>
                    </a:ext>
                  </a:extLst>
                </a:gridCol>
              </a:tblGrid>
              <a:tr h="388313">
                <a:tc rowSpan="2">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Parameter</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rowSpan="2">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M</a:t>
                      </a:r>
                      <a:endParaRPr lang="zh-CN" sz="2000" kern="100">
                        <a:effectLst/>
                        <a:latin typeface="Times New Roman" panose="02020603050405020304" pitchFamily="18" charset="0"/>
                        <a:cs typeface="Times New Roman" panose="02020603050405020304" pitchFamily="18" charset="0"/>
                      </a:endParaRPr>
                    </a:p>
                    <a:p>
                      <a:pPr algn="ctr">
                        <a:spcAft>
                          <a:spcPts val="0"/>
                        </a:spcAft>
                      </a:pPr>
                      <a:r>
                        <a:rPr lang="en-US" sz="2000" kern="0">
                          <a:effectLst/>
                          <a:latin typeface="Times New Roman" panose="02020603050405020304" pitchFamily="18" charset="0"/>
                          <a:cs typeface="Times New Roman" panose="02020603050405020304" pitchFamily="18" charset="0"/>
                        </a:rPr>
                        <a:t>(reference norm)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gridSpan="3">
                  <a:txBody>
                    <a:bodyPr/>
                    <a:lstStyle/>
                    <a:p>
                      <a:pPr algn="ctr">
                        <a:lnSpc>
                          <a:spcPts val="1200"/>
                        </a:lnSpc>
                        <a:spcAft>
                          <a:spcPts val="0"/>
                        </a:spcAft>
                      </a:pPr>
                      <a:r>
                        <a:rPr lang="en-US" sz="2000" kern="100" dirty="0">
                          <a:effectLst/>
                          <a:latin typeface="Times New Roman" panose="02020603050405020304" pitchFamily="18" charset="0"/>
                          <a:cs typeface="Times New Roman" panose="02020603050405020304" pitchFamily="18" charset="0"/>
                        </a:rPr>
                        <a:t>pre-test(n=36)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hMerge="1">
                  <a:txBody>
                    <a:bodyPr/>
                    <a:lstStyle/>
                    <a:p>
                      <a:endParaRPr lang="zh-CN"/>
                    </a:p>
                  </a:txBody>
                  <a:tcPr/>
                </a:tc>
                <a:tc hMerge="1">
                  <a:txBody>
                    <a:bodyPr/>
                    <a:lstStyle/>
                    <a:p>
                      <a:endParaRPr lang="zh-CN"/>
                    </a:p>
                  </a:txBody>
                  <a:tcPr/>
                </a:tc>
                <a:tc gridSpan="3">
                  <a:txBody>
                    <a:bodyPr/>
                    <a:lstStyle/>
                    <a:p>
                      <a:pPr algn="ctr">
                        <a:lnSpc>
                          <a:spcPts val="1200"/>
                        </a:lnSpc>
                        <a:spcAft>
                          <a:spcPts val="0"/>
                        </a:spcAft>
                      </a:pPr>
                      <a:r>
                        <a:rPr lang="en-US" sz="2000" kern="100" dirty="0">
                          <a:effectLst/>
                          <a:latin typeface="Times New Roman" panose="02020603050405020304" pitchFamily="18" charset="0"/>
                          <a:cs typeface="Times New Roman" panose="02020603050405020304" pitchFamily="18" charset="0"/>
                        </a:rPr>
                        <a:t> post-test(n=39)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0"/>
                  </a:ext>
                </a:extLst>
              </a:tr>
              <a:tr h="388313">
                <a:tc vMerge="1">
                  <a:txBody>
                    <a:bodyPr/>
                    <a:lstStyle/>
                    <a:p>
                      <a:endParaRPr lang="zh-CN"/>
                    </a:p>
                  </a:txBody>
                  <a:tcPr/>
                </a:tc>
                <a:tc vMerge="1">
                  <a:txBody>
                    <a:bodyPr/>
                    <a:lstStyle/>
                    <a:p>
                      <a:endParaRPr lang="zh-CN"/>
                    </a:p>
                  </a:txBody>
                  <a:tcP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M</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indent="133350" algn="ctr">
                        <a:lnSpc>
                          <a:spcPts val="1200"/>
                        </a:lnSpc>
                        <a:spcAft>
                          <a:spcPts val="0"/>
                        </a:spcAft>
                      </a:pPr>
                      <a:r>
                        <a:rPr lang="en-US" altLang="zh-CN" sz="2000" kern="100" dirty="0">
                          <a:effectLst/>
                          <a:latin typeface="Times New Roman" panose="02020603050405020304" pitchFamily="18" charset="0"/>
                          <a:ea typeface="宋体" panose="02010600030101010101" pitchFamily="2" charset="-122"/>
                          <a:cs typeface="Times New Roman" panose="02020603050405020304" pitchFamily="18" charset="0"/>
                        </a:rPr>
                        <a:t>p</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M</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indent="133350"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01"/>
                  </a:ext>
                </a:extLst>
              </a:tr>
              <a:tr h="388313">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Aggression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38.35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100" dirty="0">
                          <a:effectLst/>
                          <a:latin typeface="Times New Roman" panose="02020603050405020304" pitchFamily="18" charset="0"/>
                          <a:cs typeface="Times New Roman" panose="02020603050405020304" pitchFamily="18" charset="0"/>
                        </a:rPr>
                        <a:t>3.849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0.028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37.93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3.306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0.002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02"/>
                  </a:ext>
                </a:extLst>
              </a:tr>
              <a:tr h="388313">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Stress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24.97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altLang="zh-CN" sz="2000" kern="100" dirty="0">
                          <a:effectLst/>
                          <a:latin typeface="Times New Roman" panose="02020603050405020304" pitchFamily="18" charset="0"/>
                          <a:cs typeface="Times New Roman" panose="02020603050405020304" pitchFamily="18" charset="0"/>
                        </a:rPr>
                        <a:t>﹣</a:t>
                      </a:r>
                      <a:r>
                        <a:rPr lang="en-US" sz="2000" kern="100" dirty="0">
                          <a:effectLst/>
                          <a:latin typeface="Times New Roman" panose="02020603050405020304" pitchFamily="18" charset="0"/>
                          <a:cs typeface="Times New Roman" panose="02020603050405020304" pitchFamily="18" charset="0"/>
                        </a:rPr>
                        <a:t>3.383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27.54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-3.007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0.004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03"/>
                  </a:ext>
                </a:extLst>
              </a:tr>
              <a:tr h="388313">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Tension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30.79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100" dirty="0">
                          <a:effectLst/>
                          <a:latin typeface="Times New Roman" panose="02020603050405020304" pitchFamily="18" charset="0"/>
                          <a:cs typeface="Times New Roman" panose="02020603050405020304" pitchFamily="18" charset="0"/>
                        </a:rPr>
                        <a:t>9.302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30.22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3.302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0.002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04"/>
                  </a:ext>
                </a:extLst>
              </a:tr>
              <a:tr h="388313">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Suspect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30.73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zh-CN" sz="2000" kern="100" dirty="0">
                          <a:effectLst/>
                          <a:latin typeface="Times New Roman" panose="02020603050405020304" pitchFamily="18" charset="0"/>
                          <a:cs typeface="Times New Roman" panose="02020603050405020304" pitchFamily="18" charset="0"/>
                        </a:rPr>
                        <a:t>﹣</a:t>
                      </a:r>
                      <a:r>
                        <a:rPr lang="en-US" sz="2000" kern="100" dirty="0">
                          <a:effectLst/>
                          <a:latin typeface="Times New Roman" panose="02020603050405020304" pitchFamily="18" charset="0"/>
                          <a:cs typeface="Times New Roman" panose="02020603050405020304" pitchFamily="18" charset="0"/>
                        </a:rPr>
                        <a:t>5.951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31.33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-7.760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0.000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05"/>
                  </a:ext>
                </a:extLst>
              </a:tr>
              <a:tr h="388313">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Balance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66.86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zh-CN" sz="2000" kern="100" dirty="0">
                          <a:effectLst/>
                          <a:latin typeface="Times New Roman" panose="02020603050405020304" pitchFamily="18" charset="0"/>
                          <a:cs typeface="Times New Roman" panose="02020603050405020304" pitchFamily="18" charset="0"/>
                        </a:rPr>
                        <a:t>﹣</a:t>
                      </a:r>
                      <a:r>
                        <a:rPr lang="en-US" sz="2000" kern="100" dirty="0">
                          <a:effectLst/>
                          <a:latin typeface="Times New Roman" panose="02020603050405020304" pitchFamily="18" charset="0"/>
                          <a:cs typeface="Times New Roman" panose="02020603050405020304" pitchFamily="18" charset="0"/>
                        </a:rPr>
                        <a:t>6.184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65.15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-8.940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0.000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06"/>
                  </a:ext>
                </a:extLst>
              </a:tr>
              <a:tr h="388313">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Charm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79.02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100" dirty="0">
                          <a:effectLst/>
                          <a:latin typeface="Times New Roman" panose="02020603050405020304" pitchFamily="18" charset="0"/>
                          <a:cs typeface="Times New Roman" panose="02020603050405020304" pitchFamily="18" charset="0"/>
                        </a:rPr>
                        <a:t>6.527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75.58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5.547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07"/>
                  </a:ext>
                </a:extLst>
              </a:tr>
              <a:tr h="388313">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Energy</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25.03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zh-CN" sz="2000" kern="100">
                          <a:effectLst/>
                          <a:latin typeface="Times New Roman" panose="02020603050405020304" pitchFamily="18" charset="0"/>
                          <a:cs typeface="Times New Roman" panose="02020603050405020304" pitchFamily="18" charset="0"/>
                        </a:rPr>
                        <a:t>﹣</a:t>
                      </a:r>
                      <a:r>
                        <a:rPr lang="en-US" sz="2000" kern="100">
                          <a:effectLst/>
                          <a:latin typeface="Times New Roman" panose="02020603050405020304" pitchFamily="18" charset="0"/>
                          <a:cs typeface="Times New Roman" panose="02020603050405020304" pitchFamily="18" charset="0"/>
                        </a:rPr>
                        <a:t>5.745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24.86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-5.266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08"/>
                  </a:ext>
                </a:extLst>
              </a:tr>
              <a:tr h="388313">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Self-regulation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75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72.91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zh-CN" sz="2000" kern="100">
                          <a:effectLst/>
                          <a:latin typeface="Times New Roman" panose="02020603050405020304" pitchFamily="18" charset="0"/>
                          <a:cs typeface="Times New Roman" panose="02020603050405020304" pitchFamily="18" charset="0"/>
                        </a:rPr>
                        <a:t>﹣</a:t>
                      </a:r>
                      <a:r>
                        <a:rPr lang="en-US" sz="2000" kern="100">
                          <a:effectLst/>
                          <a:latin typeface="Times New Roman" panose="02020603050405020304" pitchFamily="18" charset="0"/>
                          <a:cs typeface="Times New Roman" panose="02020603050405020304" pitchFamily="18" charset="0"/>
                        </a:rPr>
                        <a:t>2.474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70.28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-5.780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09"/>
                  </a:ext>
                </a:extLst>
              </a:tr>
              <a:tr h="388313">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Inhibition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14.65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zh-CN" sz="2000" kern="100">
                          <a:effectLst/>
                          <a:latin typeface="Times New Roman" panose="02020603050405020304" pitchFamily="18" charset="0"/>
                          <a:cs typeface="Times New Roman" panose="02020603050405020304" pitchFamily="18" charset="0"/>
                        </a:rPr>
                        <a:t>﹣</a:t>
                      </a:r>
                      <a:r>
                        <a:rPr lang="en-US" sz="2000" kern="100">
                          <a:effectLst/>
                          <a:latin typeface="Times New Roman" panose="02020603050405020304" pitchFamily="18" charset="0"/>
                          <a:cs typeface="Times New Roman" panose="02020603050405020304" pitchFamily="18" charset="0"/>
                        </a:rPr>
                        <a:t>9.485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14.08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-14.364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10"/>
                  </a:ext>
                </a:extLst>
              </a:tr>
              <a:tr h="388313">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Neuroticism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21.85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zh-CN" sz="2000" kern="100">
                          <a:effectLst/>
                          <a:latin typeface="Times New Roman" panose="02020603050405020304" pitchFamily="18" charset="0"/>
                          <a:cs typeface="Times New Roman" panose="02020603050405020304" pitchFamily="18" charset="0"/>
                        </a:rPr>
                        <a:t>﹣</a:t>
                      </a:r>
                      <a:r>
                        <a:rPr lang="en-US" sz="2000" kern="100">
                          <a:effectLst/>
                          <a:latin typeface="Times New Roman" panose="02020603050405020304" pitchFamily="18" charset="0"/>
                          <a:cs typeface="Times New Roman" panose="02020603050405020304" pitchFamily="18" charset="0"/>
                        </a:rPr>
                        <a:t>5.395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25.02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-4.365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40528" marR="40528" marT="0" marB="0" anchor="ctr"/>
                </a:tc>
                <a:extLst>
                  <a:ext uri="{0D108BD9-81ED-4DB2-BD59-A6C34878D82A}">
                    <a16:rowId xmlns:a16="http://schemas.microsoft.com/office/drawing/2014/main" val="10011"/>
                  </a:ext>
                </a:extLst>
              </a:tr>
            </a:tbl>
          </a:graphicData>
        </a:graphic>
      </p:graphicFrame>
      <p:sp>
        <p:nvSpPr>
          <p:cNvPr id="8" name="矩形 7"/>
          <p:cNvSpPr/>
          <p:nvPr/>
        </p:nvSpPr>
        <p:spPr>
          <a:xfrm>
            <a:off x="10542085" y="2799950"/>
            <a:ext cx="962527" cy="31626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0542085" y="3178163"/>
            <a:ext cx="962527" cy="371401"/>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0542085" y="3996463"/>
            <a:ext cx="962528" cy="71991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542085" y="3597804"/>
            <a:ext cx="962526" cy="3714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0518020" y="5172642"/>
            <a:ext cx="986591" cy="144472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0530052" y="4753001"/>
            <a:ext cx="962526" cy="3714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7325643" y="2799950"/>
            <a:ext cx="962527" cy="31626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7325643" y="3178163"/>
            <a:ext cx="962527" cy="371401"/>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7325643" y="3996463"/>
            <a:ext cx="962528" cy="71991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7325643" y="3597804"/>
            <a:ext cx="962526" cy="3714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7301578" y="5172642"/>
            <a:ext cx="986591" cy="144472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7313610" y="4753001"/>
            <a:ext cx="962526" cy="3714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750"/>
                                        <p:tgtEl>
                                          <p:spTgt spid="8"/>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heel(1)">
                                      <p:cBhvr>
                                        <p:cTn id="10" dur="750"/>
                                        <p:tgtEl>
                                          <p:spTgt spid="11"/>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750"/>
                                        <p:tgtEl>
                                          <p:spTgt spid="9"/>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heel(1)">
                                      <p:cBhvr>
                                        <p:cTn id="16" dur="750"/>
                                        <p:tgtEl>
                                          <p:spTgt spid="10"/>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750"/>
                                        <p:tgtEl>
                                          <p:spTgt spid="12"/>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750"/>
                                        <p:tgtEl>
                                          <p:spTgt spid="13"/>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heel(1)">
                                      <p:cBhvr>
                                        <p:cTn id="25" dur="750"/>
                                        <p:tgtEl>
                                          <p:spTgt spid="14"/>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heel(1)">
                                      <p:cBhvr>
                                        <p:cTn id="28" dur="750"/>
                                        <p:tgtEl>
                                          <p:spTgt spid="17"/>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heel(1)">
                                      <p:cBhvr>
                                        <p:cTn id="31" dur="750"/>
                                        <p:tgtEl>
                                          <p:spTgt spid="15"/>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heel(1)">
                                      <p:cBhvr>
                                        <p:cTn id="34" dur="750"/>
                                        <p:tgtEl>
                                          <p:spTgt spid="16"/>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heel(1)">
                                      <p:cBhvr>
                                        <p:cTn id="37" dur="750"/>
                                        <p:tgtEl>
                                          <p:spTgt spid="18"/>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heel(1)">
                                      <p:cBhvr>
                                        <p:cTn id="40"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buClrTx/>
              <a:buSzTx/>
              <a:buFontTx/>
            </a:pPr>
            <a:r>
              <a:rPr lang="en-US" altLang="zh-CN" sz="4400" b="1" dirty="0"/>
              <a:t>Parameter distribution</a:t>
            </a:r>
          </a:p>
        </p:txBody>
      </p:sp>
      <p:sp>
        <p:nvSpPr>
          <p:cNvPr id="6" name="矩形 5"/>
          <p:cNvSpPr/>
          <p:nvPr/>
        </p:nvSpPr>
        <p:spPr>
          <a:xfrm>
            <a:off x="1976120" y="1586230"/>
            <a:ext cx="11900535" cy="429895"/>
          </a:xfrm>
          <a:prstGeom prst="rect">
            <a:avLst/>
          </a:prstGeom>
        </p:spPr>
        <p:txBody>
          <a:bodyPr wrap="square">
            <a:spAutoFit/>
          </a:bodyPr>
          <a:lstStyle/>
          <a:p>
            <a:r>
              <a:rPr lang="en-US" altLang="zh-CN" sz="2200" b="1" dirty="0">
                <a:latin typeface="Times New Roman" panose="02020603050405020304" pitchFamily="18" charset="0"/>
                <a:cs typeface="Times New Roman" panose="02020603050405020304" pitchFamily="18" charset="0"/>
              </a:rPr>
              <a:t>Table 9   Difference between grade 2 students’ mean and reference mean</a:t>
            </a:r>
            <a:r>
              <a:rPr lang="zh-CN" altLang="en-US" sz="2200" b="1" dirty="0">
                <a:latin typeface="Times New Roman" panose="02020603050405020304" pitchFamily="18" charset="0"/>
                <a:cs typeface="Times New Roman" panose="02020603050405020304" pitchFamily="18" charset="0"/>
              </a:rPr>
              <a:t>（</a:t>
            </a:r>
            <a:r>
              <a:rPr lang="en-US" altLang="zh-CN" sz="2200" b="1" dirty="0">
                <a:latin typeface="Times New Roman" panose="02020603050405020304" pitchFamily="18" charset="0"/>
                <a:cs typeface="Times New Roman" panose="02020603050405020304" pitchFamily="18" charset="0"/>
              </a:rPr>
              <a:t>n=98</a:t>
            </a:r>
            <a:r>
              <a:rPr lang="zh-CN" altLang="en-US" sz="2200" b="1" dirty="0">
                <a:latin typeface="Times New Roman" panose="02020603050405020304" pitchFamily="18" charset="0"/>
                <a:cs typeface="Times New Roman" panose="02020603050405020304" pitchFamily="18" charset="0"/>
              </a:rPr>
              <a:t>）</a:t>
            </a:r>
          </a:p>
        </p:txBody>
      </p:sp>
      <p:graphicFrame>
        <p:nvGraphicFramePr>
          <p:cNvPr id="5" name="表格 4"/>
          <p:cNvGraphicFramePr>
            <a:graphicFrameLocks noGrp="1"/>
          </p:cNvGraphicFramePr>
          <p:nvPr/>
        </p:nvGraphicFramePr>
        <p:xfrm>
          <a:off x="1736725" y="2118360"/>
          <a:ext cx="9962515" cy="4344670"/>
        </p:xfrm>
        <a:graphic>
          <a:graphicData uri="http://schemas.openxmlformats.org/drawingml/2006/table">
            <a:tbl>
              <a:tblPr firstRow="1" firstCol="1" bandRow="1">
                <a:tableStyleId>{21E4AEA4-8DFA-4A89-87EB-49C32662AFE0}</a:tableStyleId>
              </a:tblPr>
              <a:tblGrid>
                <a:gridCol w="2267585">
                  <a:extLst>
                    <a:ext uri="{9D8B030D-6E8A-4147-A177-3AD203B41FA5}">
                      <a16:colId xmlns:a16="http://schemas.microsoft.com/office/drawing/2014/main" val="20000"/>
                    </a:ext>
                  </a:extLst>
                </a:gridCol>
                <a:gridCol w="1776095">
                  <a:extLst>
                    <a:ext uri="{9D8B030D-6E8A-4147-A177-3AD203B41FA5}">
                      <a16:colId xmlns:a16="http://schemas.microsoft.com/office/drawing/2014/main" val="20001"/>
                    </a:ext>
                  </a:extLst>
                </a:gridCol>
                <a:gridCol w="2604770">
                  <a:extLst>
                    <a:ext uri="{9D8B030D-6E8A-4147-A177-3AD203B41FA5}">
                      <a16:colId xmlns:a16="http://schemas.microsoft.com/office/drawing/2014/main" val="20002"/>
                    </a:ext>
                  </a:extLst>
                </a:gridCol>
                <a:gridCol w="1512570">
                  <a:extLst>
                    <a:ext uri="{9D8B030D-6E8A-4147-A177-3AD203B41FA5}">
                      <a16:colId xmlns:a16="http://schemas.microsoft.com/office/drawing/2014/main" val="20003"/>
                    </a:ext>
                  </a:extLst>
                </a:gridCol>
                <a:gridCol w="1801495">
                  <a:extLst>
                    <a:ext uri="{9D8B030D-6E8A-4147-A177-3AD203B41FA5}">
                      <a16:colId xmlns:a16="http://schemas.microsoft.com/office/drawing/2014/main" val="20004"/>
                    </a:ext>
                  </a:extLst>
                </a:gridCol>
              </a:tblGrid>
              <a:tr h="394970">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Parameter</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M(reference norm)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p</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94970">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Aggression</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42.04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11.28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0.000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9497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Stress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15.27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9497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Tension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35.51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27.5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16.93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0.000</a:t>
                      </a:r>
                      <a:r>
                        <a:rPr lang="zh-CN" sz="2000" kern="10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9497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Suspect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32.46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7.24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0.000</a:t>
                      </a:r>
                      <a:r>
                        <a:rPr lang="zh-CN" sz="2000" kern="10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9497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Balance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63.54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13.81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0.000</a:t>
                      </a:r>
                      <a:r>
                        <a:rPr lang="zh-CN" sz="2000" kern="10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9497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Charm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81.26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21.99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0.000</a:t>
                      </a:r>
                      <a:r>
                        <a:rPr lang="zh-CN" sz="2000" kern="10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9497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Energy</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28.51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1.98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0.051</a:t>
                      </a:r>
                      <a:r>
                        <a:rPr lang="zh-CN" sz="2000" kern="10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9497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Self-regulation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72.28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5.18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0.000</a:t>
                      </a:r>
                      <a:r>
                        <a:rPr lang="zh-CN" sz="2000" kern="10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9497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Inhibition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13.21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37.97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9497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uroticism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17.93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16.49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0.000</a:t>
                      </a:r>
                      <a:r>
                        <a:rPr lang="zh-CN" sz="2000" kern="10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8" name="矩形 7"/>
          <p:cNvSpPr/>
          <p:nvPr/>
        </p:nvSpPr>
        <p:spPr>
          <a:xfrm>
            <a:off x="10236736" y="2544275"/>
            <a:ext cx="962527" cy="31626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0237007" y="2938816"/>
            <a:ext cx="962527" cy="371401"/>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248801" y="3310243"/>
            <a:ext cx="962526" cy="3714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0236736" y="3807989"/>
            <a:ext cx="962528" cy="71991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0236736" y="4527885"/>
            <a:ext cx="962526" cy="3714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0237073" y="5018621"/>
            <a:ext cx="986591" cy="144472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750"/>
                                        <p:tgtEl>
                                          <p:spTgt spid="8"/>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heel(1)">
                                      <p:cBhvr>
                                        <p:cTn id="10" dur="750"/>
                                        <p:tgtEl>
                                          <p:spTgt spid="11"/>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750"/>
                                        <p:tgtEl>
                                          <p:spTgt spid="9"/>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heel(1)">
                                      <p:cBhvr>
                                        <p:cTn id="16" dur="750"/>
                                        <p:tgtEl>
                                          <p:spTgt spid="10"/>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heel(1)">
                                      <p:cBhvr>
                                        <p:cTn id="19" dur="750"/>
                                        <p:tgtEl>
                                          <p:spTgt spid="12"/>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heel(1)">
                                      <p:cBhvr>
                                        <p:cTn id="22"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1" grpId="0" bldLvl="0" animBg="1"/>
      <p:bldP spid="10" grpId="0" bldLvl="0" animBg="1"/>
      <p:bldP spid="13" grpId="0" bldLvl="0" animBg="1"/>
      <p:bldP spid="12" grpId="0" bldLvl="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49085" y="185592"/>
            <a:ext cx="8911687" cy="1280890"/>
          </a:xfrm>
        </p:spPr>
        <p:txBody>
          <a:bodyPr/>
          <a:lstStyle/>
          <a:p>
            <a:pPr algn="l">
              <a:buClrTx/>
              <a:buSzTx/>
              <a:buFontTx/>
            </a:pPr>
            <a:r>
              <a:rPr lang="en-US" altLang="zh-CN" sz="4400" b="1" dirty="0"/>
              <a:t>Extremum of the parameters</a:t>
            </a:r>
          </a:p>
        </p:txBody>
      </p:sp>
      <p:graphicFrame>
        <p:nvGraphicFramePr>
          <p:cNvPr id="4" name="内容占位符 3"/>
          <p:cNvGraphicFramePr>
            <a:graphicFrameLocks noGrp="1"/>
          </p:cNvGraphicFramePr>
          <p:nvPr>
            <p:ph idx="1"/>
          </p:nvPr>
        </p:nvGraphicFramePr>
        <p:xfrm>
          <a:off x="1628273" y="1313492"/>
          <a:ext cx="9395074" cy="5464808"/>
        </p:xfrm>
        <a:graphic>
          <a:graphicData uri="http://schemas.openxmlformats.org/drawingml/2006/table">
            <a:tbl>
              <a:tblPr firstRow="1" firstCol="1" bandRow="1">
                <a:tableStyleId>{21E4AEA4-8DFA-4A89-87EB-49C32662AFE0}</a:tableStyleId>
              </a:tblPr>
              <a:tblGrid>
                <a:gridCol w="1535168">
                  <a:extLst>
                    <a:ext uri="{9D8B030D-6E8A-4147-A177-3AD203B41FA5}">
                      <a16:colId xmlns:a16="http://schemas.microsoft.com/office/drawing/2014/main" val="20000"/>
                    </a:ext>
                  </a:extLst>
                </a:gridCol>
                <a:gridCol w="1972607">
                  <a:extLst>
                    <a:ext uri="{9D8B030D-6E8A-4147-A177-3AD203B41FA5}">
                      <a16:colId xmlns:a16="http://schemas.microsoft.com/office/drawing/2014/main" val="20001"/>
                    </a:ext>
                  </a:extLst>
                </a:gridCol>
                <a:gridCol w="975994">
                  <a:extLst>
                    <a:ext uri="{9D8B030D-6E8A-4147-A177-3AD203B41FA5}">
                      <a16:colId xmlns:a16="http://schemas.microsoft.com/office/drawing/2014/main" val="20002"/>
                    </a:ext>
                  </a:extLst>
                </a:gridCol>
                <a:gridCol w="632807">
                  <a:extLst>
                    <a:ext uri="{9D8B030D-6E8A-4147-A177-3AD203B41FA5}">
                      <a16:colId xmlns:a16="http://schemas.microsoft.com/office/drawing/2014/main" val="20003"/>
                    </a:ext>
                  </a:extLst>
                </a:gridCol>
                <a:gridCol w="738793">
                  <a:extLst>
                    <a:ext uri="{9D8B030D-6E8A-4147-A177-3AD203B41FA5}">
                      <a16:colId xmlns:a16="http://schemas.microsoft.com/office/drawing/2014/main" val="20004"/>
                    </a:ext>
                  </a:extLst>
                </a:gridCol>
                <a:gridCol w="1515979">
                  <a:extLst>
                    <a:ext uri="{9D8B030D-6E8A-4147-A177-3AD203B41FA5}">
                      <a16:colId xmlns:a16="http://schemas.microsoft.com/office/drawing/2014/main" val="20005"/>
                    </a:ext>
                  </a:extLst>
                </a:gridCol>
                <a:gridCol w="1052625">
                  <a:extLst>
                    <a:ext uri="{9D8B030D-6E8A-4147-A177-3AD203B41FA5}">
                      <a16:colId xmlns:a16="http://schemas.microsoft.com/office/drawing/2014/main" val="20006"/>
                    </a:ext>
                  </a:extLst>
                </a:gridCol>
                <a:gridCol w="971101">
                  <a:extLst>
                    <a:ext uri="{9D8B030D-6E8A-4147-A177-3AD203B41FA5}">
                      <a16:colId xmlns:a16="http://schemas.microsoft.com/office/drawing/2014/main" val="20007"/>
                    </a:ext>
                  </a:extLst>
                </a:gridCol>
              </a:tblGrid>
              <a:tr h="464639">
                <a:tc>
                  <a:txBody>
                    <a:bodyPr/>
                    <a:lstStyle/>
                    <a:p>
                      <a:pPr algn="ctr">
                        <a:spcAft>
                          <a:spcPts val="0"/>
                        </a:spcAft>
                      </a:pPr>
                      <a:r>
                        <a:rPr lang="en-US" sz="1400" kern="0" dirty="0">
                          <a:effectLst/>
                          <a:latin typeface="Times New Roman" panose="02020603050405020304" pitchFamily="18" charset="0"/>
                          <a:cs typeface="Times New Roman" panose="02020603050405020304" pitchFamily="18" charset="0"/>
                        </a:rPr>
                        <a:t> </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Parameter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gridSpan="3">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Measured value</a:t>
                      </a:r>
                      <a:r>
                        <a:rPr lang="zh-CN" sz="1600" kern="0" dirty="0">
                          <a:effectLst/>
                          <a:latin typeface="Times New Roman" panose="02020603050405020304" pitchFamily="18" charset="0"/>
                          <a:cs typeface="Times New Roman" panose="02020603050405020304" pitchFamily="18" charset="0"/>
                        </a:rPr>
                        <a:t>（</a:t>
                      </a:r>
                      <a:r>
                        <a:rPr lang="en-US" sz="1600" kern="0" dirty="0">
                          <a:effectLst/>
                          <a:latin typeface="Times New Roman" panose="02020603050405020304" pitchFamily="18" charset="0"/>
                          <a:cs typeface="Times New Roman" panose="02020603050405020304" pitchFamily="18" charset="0"/>
                        </a:rPr>
                        <a:t>n=181</a:t>
                      </a:r>
                      <a:r>
                        <a:rPr lang="zh-CN" sz="1600" kern="0" dirty="0">
                          <a:effectLst/>
                          <a:latin typeface="Times New Roman" panose="02020603050405020304" pitchFamily="18" charset="0"/>
                          <a:cs typeface="Times New Roman" panose="02020603050405020304" pitchFamily="18" charset="0"/>
                        </a:rPr>
                        <a: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hMerge="1">
                  <a:txBody>
                    <a:bodyPr/>
                    <a:lstStyle/>
                    <a:p>
                      <a:endParaRPr lang="zh-CN"/>
                    </a:p>
                  </a:txBody>
                  <a:tcPr/>
                </a:tc>
                <a:tc hMerge="1">
                  <a:txBody>
                    <a:bodyPr/>
                    <a:lstStyle/>
                    <a:p>
                      <a:endParaRPr lang="zh-CN"/>
                    </a:p>
                  </a:txBody>
                  <a:tcP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Reference range</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p</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00"/>
                  </a:ext>
                </a:extLst>
              </a:tr>
              <a:tr h="232320">
                <a:tc rowSpan="10">
                  <a:txBody>
                    <a:bodyPr/>
                    <a:lstStyle/>
                    <a:p>
                      <a:pPr algn="ctr">
                        <a:spcAft>
                          <a:spcPts val="0"/>
                        </a:spcAft>
                      </a:pPr>
                      <a:r>
                        <a:rPr lang="en-US" sz="2000" kern="0" dirty="0" err="1">
                          <a:effectLst/>
                          <a:latin typeface="Times New Roman" panose="02020603050405020304" pitchFamily="18" charset="0"/>
                          <a:cs typeface="Times New Roman" panose="02020603050405020304" pitchFamily="18" charset="0"/>
                        </a:rPr>
                        <a:t>cMin</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Aggression</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8.05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3.49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-46.08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extLst>
                  <a:ext uri="{0D108BD9-81ED-4DB2-BD59-A6C34878D82A}">
                    <a16:rowId xmlns:a16="http://schemas.microsoft.com/office/drawing/2014/main" val="10001"/>
                  </a:ext>
                </a:extLst>
              </a:tr>
              <a:tr h="251097">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Stress</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24.61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6.35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9.76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extLst>
                  <a:ext uri="{0D108BD9-81ED-4DB2-BD59-A6C34878D82A}">
                    <a16:rowId xmlns:a16="http://schemas.microsoft.com/office/drawing/2014/main" val="10002"/>
                  </a:ext>
                </a:extLst>
              </a:tr>
              <a:tr h="251097">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Tension</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12.32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7.50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15</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-4.80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tc>
                  <a:txBody>
                    <a:bodyPr/>
                    <a:lstStyle/>
                    <a:p>
                      <a:pPr algn="ctr">
                        <a:spcAft>
                          <a:spcPts val="0"/>
                        </a:spcAft>
                      </a:pPr>
                      <a:r>
                        <a:rPr lang="zh-CN"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0.001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tc>
                <a:extLst>
                  <a:ext uri="{0D108BD9-81ED-4DB2-BD59-A6C34878D82A}">
                    <a16:rowId xmlns:a16="http://schemas.microsoft.com/office/drawing/2014/main" val="10003"/>
                  </a:ext>
                </a:extLst>
              </a:tr>
              <a:tr h="251097">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Suspect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18.47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3.78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-5.45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04"/>
                  </a:ext>
                </a:extLst>
              </a:tr>
              <a:tr h="251097">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Balance</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49.67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12.97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-0.34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0.736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05"/>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Charm</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52.69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19.26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40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8.86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06"/>
                  </a:ext>
                </a:extLst>
              </a:tr>
              <a:tr h="232320">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Energy</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5.58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2.67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-22.29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07"/>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Self-regulation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55.41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10.85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6.71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08"/>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Inhibition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12.22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1.75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17.10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09"/>
                  </a:ext>
                </a:extLst>
              </a:tr>
              <a:tr h="232320">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Neuroticism</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1.46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0.90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10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-127.23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10"/>
                  </a:ext>
                </a:extLst>
              </a:tr>
              <a:tr h="251097">
                <a:tc rowSpan="10">
                  <a:txBody>
                    <a:bodyPr/>
                    <a:lstStyle/>
                    <a:p>
                      <a:pPr algn="ctr">
                        <a:spcAft>
                          <a:spcPts val="0"/>
                        </a:spcAft>
                      </a:pPr>
                      <a:r>
                        <a:rPr lang="en-US" sz="2000" kern="0" dirty="0" err="1">
                          <a:effectLst/>
                          <a:latin typeface="Times New Roman" panose="02020603050405020304" pitchFamily="18" charset="0"/>
                          <a:cs typeface="Times New Roman" panose="02020603050405020304" pitchFamily="18" charset="0"/>
                        </a:rPr>
                        <a:t>cMax</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Aggression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46.37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10.47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21.68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11"/>
                  </a:ext>
                </a:extLst>
              </a:tr>
              <a:tr h="251097">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Stress</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40.31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8.66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40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0.48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0.635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12"/>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Tension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45.56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6.01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40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12.44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13"/>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Suspect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38.68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5.13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50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-29.69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14"/>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Balance</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83.05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7.48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100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-30.48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15"/>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Charm</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76.74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12.18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100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-25.69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16"/>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Energy</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24.40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9.06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50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-38.03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17"/>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Self-regulation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77.56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8.57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100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-35.24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0.001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18"/>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Inhibition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26.30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7.14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25</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2.44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0.016</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19"/>
                  </a:ext>
                </a:extLst>
              </a:tr>
              <a:tr h="251097">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Neuroticism</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40.45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21.68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-5.93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tc>
                  <a:txBody>
                    <a:bodyPr/>
                    <a:lstStyle/>
                    <a:p>
                      <a:pPr algn="ctr">
                        <a:spcAft>
                          <a:spcPts val="0"/>
                        </a:spcAft>
                      </a:pPr>
                      <a:r>
                        <a:rPr lang="zh-CN"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0.001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1253" marR="21253" marT="0" marB="0" anchor="ctr"/>
                </a:tc>
                <a:extLst>
                  <a:ext uri="{0D108BD9-81ED-4DB2-BD59-A6C34878D82A}">
                    <a16:rowId xmlns:a16="http://schemas.microsoft.com/office/drawing/2014/main" val="10020"/>
                  </a:ext>
                </a:extLst>
              </a:tr>
            </a:tbl>
          </a:graphicData>
        </a:graphic>
      </p:graphicFrame>
      <p:sp>
        <p:nvSpPr>
          <p:cNvPr id="3" name="矩形 2"/>
          <p:cNvSpPr/>
          <p:nvPr/>
        </p:nvSpPr>
        <p:spPr>
          <a:xfrm>
            <a:off x="1628140" y="883285"/>
            <a:ext cx="11077575" cy="429895"/>
          </a:xfrm>
          <a:prstGeom prst="rect">
            <a:avLst/>
          </a:prstGeom>
        </p:spPr>
        <p:txBody>
          <a:bodyPr wrap="square">
            <a:spAutoFit/>
          </a:bodyPr>
          <a:lstStyle/>
          <a:p>
            <a:pPr algn="l">
              <a:buClrTx/>
              <a:buSzTx/>
              <a:buFontTx/>
            </a:pPr>
            <a:r>
              <a:rPr lang="en-US" altLang="zh-CN" sz="2200" b="1" kern="100" dirty="0">
                <a:latin typeface="Times New Roman" panose="02020603050405020304" pitchFamily="18" charset="0"/>
                <a:ea typeface="宋体" panose="02010600030101010101" pitchFamily="2" charset="-122"/>
              </a:rPr>
              <a:t>Table10   Comparison between schizophrenia patients' extremum and reference range</a:t>
            </a:r>
          </a:p>
        </p:txBody>
      </p:sp>
      <p:sp>
        <p:nvSpPr>
          <p:cNvPr id="5" name="矩形 4"/>
          <p:cNvSpPr/>
          <p:nvPr/>
        </p:nvSpPr>
        <p:spPr>
          <a:xfrm>
            <a:off x="10130586" y="4774675"/>
            <a:ext cx="794085" cy="2450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6" name="矩形 5"/>
          <p:cNvSpPr/>
          <p:nvPr/>
        </p:nvSpPr>
        <p:spPr>
          <a:xfrm>
            <a:off x="10130586" y="6267723"/>
            <a:ext cx="794085" cy="2450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矩形 6"/>
          <p:cNvSpPr/>
          <p:nvPr/>
        </p:nvSpPr>
        <p:spPr>
          <a:xfrm>
            <a:off x="10146630" y="1775825"/>
            <a:ext cx="794085" cy="25656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矩形 7"/>
          <p:cNvSpPr/>
          <p:nvPr/>
        </p:nvSpPr>
        <p:spPr>
          <a:xfrm>
            <a:off x="10146631" y="4282841"/>
            <a:ext cx="794085" cy="2450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9" name="矩形 8"/>
          <p:cNvSpPr/>
          <p:nvPr/>
        </p:nvSpPr>
        <p:spPr>
          <a:xfrm>
            <a:off x="10146630" y="2273437"/>
            <a:ext cx="794085" cy="50986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0" name="矩形 9"/>
          <p:cNvSpPr/>
          <p:nvPr/>
        </p:nvSpPr>
        <p:spPr>
          <a:xfrm>
            <a:off x="10166684" y="3288594"/>
            <a:ext cx="794085" cy="25656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a:off x="10146630" y="4011519"/>
            <a:ext cx="794085" cy="25656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2000"/>
                                        <p:tgtEl>
                                          <p:spTgt spid="5"/>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heel(1)">
                                      <p:cBhvr>
                                        <p:cTn id="14" dur="2000"/>
                                        <p:tgtEl>
                                          <p:spTgt spid="6"/>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heel(1)">
                                      <p:cBhvr>
                                        <p:cTn id="20" dur="2000"/>
                                        <p:tgtEl>
                                          <p:spTgt spid="9"/>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heel(1)">
                                      <p:cBhvr>
                                        <p:cTn id="23" dur="2000"/>
                                        <p:tgtEl>
                                          <p:spTgt spid="10"/>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heel(1)">
                                      <p:cBhvr>
                                        <p:cTn id="2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a:spLocks noGrp="1" noRot="1" noChangeAspect="1" noMove="1" noResize="1" noEditPoints="1" noAdjustHandles="1" noChangeArrowheads="1" noChangeShapeType="1" noTextEdit="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1"/>
          <p:cNvSpPr>
            <a:spLocks noGrp="1" noRot="1" noChangeAspect="1" noMove="1" noResize="1" noEditPoints="1" noAdjustHandles="1" noChangeArrowheads="1" noChangeShapeType="1" noTextEdit="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9" name="图表 8"/>
          <p:cNvGraphicFramePr/>
          <p:nvPr>
            <p:extLst>
              <p:ext uri="{D42A27DB-BD31-4B8C-83A1-F6EECF244321}">
                <p14:modId xmlns:p14="http://schemas.microsoft.com/office/powerpoint/2010/main" val="3089126644"/>
              </p:ext>
            </p:extLst>
          </p:nvPr>
        </p:nvGraphicFramePr>
        <p:xfrm>
          <a:off x="931985" y="1936047"/>
          <a:ext cx="5510725" cy="37169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图表 10"/>
          <p:cNvGraphicFramePr/>
          <p:nvPr>
            <p:extLst>
              <p:ext uri="{D42A27DB-BD31-4B8C-83A1-F6EECF244321}">
                <p14:modId xmlns:p14="http://schemas.microsoft.com/office/powerpoint/2010/main" val="821586437"/>
              </p:ext>
            </p:extLst>
          </p:nvPr>
        </p:nvGraphicFramePr>
        <p:xfrm>
          <a:off x="6575425" y="1904999"/>
          <a:ext cx="5510725" cy="3716949"/>
        </p:xfrm>
        <a:graphic>
          <a:graphicData uri="http://schemas.openxmlformats.org/drawingml/2006/chart">
            <c:chart xmlns:c="http://schemas.openxmlformats.org/drawingml/2006/chart" xmlns:r="http://schemas.openxmlformats.org/officeDocument/2006/relationships" r:id="rId3"/>
          </a:graphicData>
        </a:graphic>
      </p:graphicFrame>
      <p:sp>
        <p:nvSpPr>
          <p:cNvPr id="6" name="矩形 5"/>
          <p:cNvSpPr/>
          <p:nvPr/>
        </p:nvSpPr>
        <p:spPr>
          <a:xfrm>
            <a:off x="1403683" y="5889078"/>
            <a:ext cx="9793705" cy="429895"/>
          </a:xfrm>
          <a:prstGeom prst="rect">
            <a:avLst/>
          </a:prstGeom>
        </p:spPr>
        <p:txBody>
          <a:bodyPr wrap="square">
            <a:spAutoFit/>
          </a:bodyPr>
          <a:lstStyle/>
          <a:p>
            <a:pPr algn="ctr">
              <a:spcAft>
                <a:spcPts val="0"/>
              </a:spcAft>
            </a:pPr>
            <a:r>
              <a:rPr lang="en-US" altLang="zh-CN" sz="2200" b="1" kern="100" dirty="0">
                <a:latin typeface="Times New Roman" panose="02020603050405020304" pitchFamily="18" charset="0"/>
                <a:ea typeface="宋体" panose="02010600030101010101" pitchFamily="2" charset="-122"/>
                <a:cs typeface="Times New Roman" panose="02020603050405020304" pitchFamily="18" charset="0"/>
              </a:rPr>
              <a:t>Figure 6 </a:t>
            </a:r>
            <a:r>
              <a:rPr lang="en-US" altLang="zh-CN" sz="2200" b="1" kern="100" dirty="0">
                <a:latin typeface="宋体" panose="02010600030101010101" pitchFamily="2" charset="-122"/>
                <a:ea typeface="宋体" panose="02010600030101010101" pitchFamily="2" charset="-122"/>
                <a:cs typeface="宋体" panose="02010600030101010101" pitchFamily="2" charset="-122"/>
              </a:rPr>
              <a:t> </a:t>
            </a:r>
            <a:r>
              <a:rPr lang="en-US" altLang="zh-CN" sz="2200" b="1" kern="100" dirty="0">
                <a:latin typeface="Times New Roman" panose="02020603050405020304" pitchFamily="18" charset="0"/>
                <a:ea typeface="宋体" panose="02010600030101010101" pitchFamily="2" charset="-122"/>
                <a:cs typeface="Times New Roman" panose="02020603050405020304" pitchFamily="18" charset="0"/>
              </a:rPr>
              <a:t>S</a:t>
            </a:r>
            <a:r>
              <a:rPr lang="en-US" altLang="zh-CN" sz="2200" b="1" kern="0" dirty="0">
                <a:latin typeface="Times New Roman" panose="02020603050405020304" pitchFamily="18" charset="0"/>
                <a:ea typeface="宋体" panose="02010600030101010101" pitchFamily="2" charset="-122"/>
                <a:cs typeface="Times New Roman" panose="02020603050405020304" pitchFamily="18" charset="0"/>
              </a:rPr>
              <a:t>chizophrenia patients' extremum and reference range</a:t>
            </a:r>
            <a:endParaRPr lang="zh-CN" altLang="zh-CN" sz="2200"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标题 1"/>
          <p:cNvSpPr>
            <a:spLocks noGrp="1"/>
          </p:cNvSpPr>
          <p:nvPr>
            <p:ph type="title"/>
          </p:nvPr>
        </p:nvSpPr>
        <p:spPr>
          <a:xfrm>
            <a:off x="2592925" y="624110"/>
            <a:ext cx="8911687" cy="1280890"/>
          </a:xfrm>
        </p:spPr>
        <p:txBody>
          <a:bodyPr/>
          <a:lstStyle/>
          <a:p>
            <a:pPr algn="l">
              <a:buClrTx/>
              <a:buSzTx/>
              <a:buFontTx/>
            </a:pPr>
            <a:r>
              <a:rPr lang="en-US" altLang="zh-CN" sz="4400" b="1" dirty="0"/>
              <a:t>Extremum of the parameters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35725" y="146222"/>
            <a:ext cx="8911687" cy="1280890"/>
          </a:xfrm>
        </p:spPr>
        <p:txBody>
          <a:bodyPr/>
          <a:lstStyle/>
          <a:p>
            <a:pPr algn="l">
              <a:buClrTx/>
              <a:buSzTx/>
              <a:buFontTx/>
            </a:pPr>
            <a:r>
              <a:rPr lang="en-US" altLang="zh-CN" sz="4400" b="1" dirty="0"/>
              <a:t>Extremum of the parameters</a:t>
            </a:r>
          </a:p>
        </p:txBody>
      </p:sp>
      <p:sp>
        <p:nvSpPr>
          <p:cNvPr id="3" name="矩形 2"/>
          <p:cNvSpPr/>
          <p:nvPr/>
        </p:nvSpPr>
        <p:spPr>
          <a:xfrm>
            <a:off x="2551464" y="786667"/>
            <a:ext cx="8409305" cy="768350"/>
          </a:xfrm>
          <a:prstGeom prst="rect">
            <a:avLst/>
          </a:prstGeom>
        </p:spPr>
        <p:txBody>
          <a:bodyPr wrap="square">
            <a:spAutoFit/>
          </a:bodyPr>
          <a:lstStyle/>
          <a:p>
            <a:r>
              <a:rPr lang="en-US" altLang="zh-CN" sz="2200" b="1" kern="100" dirty="0">
                <a:latin typeface="Times New Roman" panose="02020603050405020304" pitchFamily="18" charset="0"/>
                <a:ea typeface="宋体" panose="02010600030101010101" pitchFamily="2" charset="-122"/>
              </a:rPr>
              <a:t>Table 11</a:t>
            </a:r>
            <a:r>
              <a:rPr lang="en-US" altLang="zh-CN" sz="2200" b="1" kern="100" dirty="0">
                <a:solidFill>
                  <a:srgbClr val="FF0000"/>
                </a:solidFill>
                <a:latin typeface="Times New Roman" panose="02020603050405020304" pitchFamily="18" charset="0"/>
                <a:ea typeface="宋体" panose="02010600030101010101" pitchFamily="2" charset="-122"/>
              </a:rPr>
              <a:t>   </a:t>
            </a:r>
            <a:r>
              <a:rPr lang="en-US" altLang="zh-CN" sz="2200" b="1" dirty="0">
                <a:latin typeface="Times New Roman" panose="02020603050405020304" pitchFamily="18" charset="0"/>
                <a:ea typeface="宋体" panose="02010600030101010101" pitchFamily="2" charset="-122"/>
              </a:rPr>
              <a:t>Comparison between teachers' extremum and reference range</a:t>
            </a:r>
            <a:endParaRPr lang="zh-CN" altLang="en-US" sz="2200" dirty="0"/>
          </a:p>
        </p:txBody>
      </p:sp>
      <p:graphicFrame>
        <p:nvGraphicFramePr>
          <p:cNvPr id="14" name="内容占位符 13"/>
          <p:cNvGraphicFramePr>
            <a:graphicFrameLocks noGrp="1"/>
          </p:cNvGraphicFramePr>
          <p:nvPr>
            <p:ph idx="1"/>
          </p:nvPr>
        </p:nvGraphicFramePr>
        <p:xfrm>
          <a:off x="1712493" y="1232813"/>
          <a:ext cx="9248276" cy="5575100"/>
        </p:xfrm>
        <a:graphic>
          <a:graphicData uri="http://schemas.openxmlformats.org/drawingml/2006/table">
            <a:tbl>
              <a:tblPr firstRow="1" firstCol="1" bandRow="1">
                <a:tableStyleId>{21E4AEA4-8DFA-4A89-87EB-49C32662AFE0}</a:tableStyleId>
              </a:tblPr>
              <a:tblGrid>
                <a:gridCol w="1163053">
                  <a:extLst>
                    <a:ext uri="{9D8B030D-6E8A-4147-A177-3AD203B41FA5}">
                      <a16:colId xmlns:a16="http://schemas.microsoft.com/office/drawing/2014/main" val="20000"/>
                    </a:ext>
                  </a:extLst>
                </a:gridCol>
                <a:gridCol w="2141621">
                  <a:extLst>
                    <a:ext uri="{9D8B030D-6E8A-4147-A177-3AD203B41FA5}">
                      <a16:colId xmlns:a16="http://schemas.microsoft.com/office/drawing/2014/main" val="20001"/>
                    </a:ext>
                  </a:extLst>
                </a:gridCol>
                <a:gridCol w="1004369">
                  <a:extLst>
                    <a:ext uri="{9D8B030D-6E8A-4147-A177-3AD203B41FA5}">
                      <a16:colId xmlns:a16="http://schemas.microsoft.com/office/drawing/2014/main" val="20002"/>
                    </a:ext>
                  </a:extLst>
                </a:gridCol>
                <a:gridCol w="274990">
                  <a:extLst>
                    <a:ext uri="{9D8B030D-6E8A-4147-A177-3AD203B41FA5}">
                      <a16:colId xmlns:a16="http://schemas.microsoft.com/office/drawing/2014/main" val="20003"/>
                    </a:ext>
                  </a:extLst>
                </a:gridCol>
                <a:gridCol w="1207167">
                  <a:extLst>
                    <a:ext uri="{9D8B030D-6E8A-4147-A177-3AD203B41FA5}">
                      <a16:colId xmlns:a16="http://schemas.microsoft.com/office/drawing/2014/main" val="20004"/>
                    </a:ext>
                  </a:extLst>
                </a:gridCol>
                <a:gridCol w="1545218">
                  <a:extLst>
                    <a:ext uri="{9D8B030D-6E8A-4147-A177-3AD203B41FA5}">
                      <a16:colId xmlns:a16="http://schemas.microsoft.com/office/drawing/2014/main" val="20005"/>
                    </a:ext>
                  </a:extLst>
                </a:gridCol>
                <a:gridCol w="955929">
                  <a:extLst>
                    <a:ext uri="{9D8B030D-6E8A-4147-A177-3AD203B41FA5}">
                      <a16:colId xmlns:a16="http://schemas.microsoft.com/office/drawing/2014/main" val="20006"/>
                    </a:ext>
                  </a:extLst>
                </a:gridCol>
                <a:gridCol w="955929">
                  <a:extLst>
                    <a:ext uri="{9D8B030D-6E8A-4147-A177-3AD203B41FA5}">
                      <a16:colId xmlns:a16="http://schemas.microsoft.com/office/drawing/2014/main" val="20007"/>
                    </a:ext>
                  </a:extLst>
                </a:gridCol>
              </a:tblGrid>
              <a:tr h="266563">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Parameter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gridSpan="3">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Measured value</a:t>
                      </a:r>
                      <a:r>
                        <a:rPr lang="zh-CN" sz="1600" kern="0">
                          <a:effectLst/>
                          <a:latin typeface="Times New Roman" panose="02020603050405020304" pitchFamily="18" charset="0"/>
                          <a:cs typeface="Times New Roman" panose="02020603050405020304" pitchFamily="18" charset="0"/>
                        </a:rPr>
                        <a:t>（</a:t>
                      </a:r>
                      <a:r>
                        <a:rPr lang="en-US" sz="1600" kern="0">
                          <a:effectLst/>
                          <a:latin typeface="Times New Roman" panose="02020603050405020304" pitchFamily="18" charset="0"/>
                          <a:cs typeface="Times New Roman" panose="02020603050405020304" pitchFamily="18" charset="0"/>
                        </a:rPr>
                        <a:t>n=40</a:t>
                      </a:r>
                      <a:r>
                        <a:rPr lang="zh-CN"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hMerge="1">
                  <a:txBody>
                    <a:bodyPr/>
                    <a:lstStyle/>
                    <a:p>
                      <a:endParaRPr lang="zh-CN"/>
                    </a:p>
                  </a:txBody>
                  <a:tcPr/>
                </a:tc>
                <a:tc hMerge="1">
                  <a:txBody>
                    <a:bodyPr/>
                    <a:lstStyle/>
                    <a:p>
                      <a:endParaRPr lang="zh-CN"/>
                    </a:p>
                  </a:txBody>
                  <a:tcP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Reference range</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p</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00"/>
                  </a:ext>
                </a:extLst>
              </a:tr>
              <a:tr h="266563">
                <a:tc rowSpan="10">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cMin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Aggression</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16.57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6.51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3.335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extLst>
                  <a:ext uri="{0D108BD9-81ED-4DB2-BD59-A6C34878D82A}">
                    <a16:rowId xmlns:a16="http://schemas.microsoft.com/office/drawing/2014/main" val="10001"/>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Stress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20.07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4.95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0.093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0.926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extLst>
                  <a:ext uri="{0D108BD9-81ED-4DB2-BD59-A6C34878D82A}">
                    <a16:rowId xmlns:a16="http://schemas.microsoft.com/office/drawing/2014/main" val="10002"/>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Tension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11.59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7.43</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2.899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tc>
                <a:extLst>
                  <a:ext uri="{0D108BD9-81ED-4DB2-BD59-A6C34878D82A}">
                    <a16:rowId xmlns:a16="http://schemas.microsoft.com/office/drawing/2014/main" val="10003"/>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Suspect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19.97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5.24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0.028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0.978</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04"/>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Balance</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52.11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12.50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1.067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0.292</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05"/>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Charm</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69.18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10.44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40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17.676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06"/>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Energy</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11.84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4.21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2.764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07"/>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Self-regulation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62.98</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7.91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10.381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08"/>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Inhibition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12.60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1.91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8.605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09"/>
                  </a:ext>
                </a:extLst>
              </a:tr>
              <a:tr h="213251">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Neuroticism</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1.53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1.05</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50.618</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10"/>
                  </a:ext>
                </a:extLst>
              </a:tr>
              <a:tr h="266563">
                <a:tc rowSpan="10">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cMax</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Aggression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50.83</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6.43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0820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0.417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11"/>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Stress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30.80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6.85</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40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8.482</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12"/>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Tension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45.89</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6.07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40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6.137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13"/>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Suspect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37.50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4.34</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50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18.179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14"/>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Balance</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78.76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7.64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100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17.578</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15"/>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Charm</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84.37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5.20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100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18.996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16"/>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Energy</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31.93 </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7.63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14.958</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17"/>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Self-regulation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80.16</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6.13</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100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20.460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18"/>
                  </a:ext>
                </a:extLst>
              </a:tr>
              <a:tr h="26656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Inhibition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26.37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6.33</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1.375</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0.177</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19"/>
                  </a:ext>
                </a:extLst>
              </a:tr>
              <a:tr h="266563">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Neuroticism</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35.35</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14.99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en-US" sz="1600" kern="0" dirty="0">
                          <a:effectLst/>
                          <a:latin typeface="Times New Roman" panose="02020603050405020304" pitchFamily="18" charset="0"/>
                          <a:cs typeface="Times New Roman" panose="02020603050405020304" pitchFamily="18" charset="0"/>
                        </a:rPr>
                        <a:t>50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6.180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tc>
                  <a:txBody>
                    <a:bodyPr/>
                    <a:lstStyle/>
                    <a:p>
                      <a:pPr algn="ctr">
                        <a:spcAft>
                          <a:spcPts val="0"/>
                        </a:spcAft>
                      </a:pPr>
                      <a:r>
                        <a:rPr lang="zh-CN"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0.001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20734" marR="20734" marT="0" marB="0" anchor="ctr"/>
                </a:tc>
                <a:extLst>
                  <a:ext uri="{0D108BD9-81ED-4DB2-BD59-A6C34878D82A}">
                    <a16:rowId xmlns:a16="http://schemas.microsoft.com/office/drawing/2014/main" val="10020"/>
                  </a:ext>
                </a:extLst>
              </a:tr>
            </a:tbl>
          </a:graphicData>
        </a:graphic>
      </p:graphicFrame>
      <p:sp>
        <p:nvSpPr>
          <p:cNvPr id="7" name="矩形 6"/>
          <p:cNvSpPr/>
          <p:nvPr/>
        </p:nvSpPr>
        <p:spPr>
          <a:xfrm>
            <a:off x="10082464" y="2042567"/>
            <a:ext cx="794085" cy="25656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矩形 7"/>
          <p:cNvSpPr/>
          <p:nvPr/>
        </p:nvSpPr>
        <p:spPr>
          <a:xfrm>
            <a:off x="10082464" y="4666528"/>
            <a:ext cx="794085" cy="2450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9" name="矩形 8"/>
          <p:cNvSpPr/>
          <p:nvPr/>
        </p:nvSpPr>
        <p:spPr>
          <a:xfrm>
            <a:off x="10082464" y="3906801"/>
            <a:ext cx="794085" cy="25656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heel(1)">
                                      <p:cBhvr>
                                        <p:cTn id="10" dur="2000"/>
                                        <p:tgtEl>
                                          <p:spTgt spid="8"/>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a:spLocks noGrp="1" noRot="1" noChangeAspect="1" noMove="1" noResize="1" noEditPoints="1" noAdjustHandles="1" noChangeArrowheads="1" noChangeShapeType="1" noTextEdit="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1"/>
          <p:cNvSpPr>
            <a:spLocks noGrp="1" noRot="1" noChangeAspect="1" noMove="1" noResize="1" noEditPoints="1" noAdjustHandles="1" noChangeArrowheads="1" noChangeShapeType="1" noTextEdit="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矩形 5"/>
          <p:cNvSpPr/>
          <p:nvPr/>
        </p:nvSpPr>
        <p:spPr>
          <a:xfrm>
            <a:off x="3224159" y="6003925"/>
            <a:ext cx="6272002" cy="429895"/>
          </a:xfrm>
          <a:prstGeom prst="rect">
            <a:avLst/>
          </a:prstGeom>
        </p:spPr>
        <p:txBody>
          <a:bodyPr wrap="square">
            <a:spAutoFit/>
          </a:bodyPr>
          <a:lstStyle/>
          <a:p>
            <a:pPr algn="l">
              <a:buClrTx/>
              <a:buSzTx/>
              <a:buFontTx/>
            </a:pPr>
            <a:r>
              <a:rPr lang="en-US" altLang="zh-CN" sz="2200" b="1" kern="100" dirty="0">
                <a:latin typeface="Times New Roman" panose="02020603050405020304" pitchFamily="18" charset="0"/>
                <a:ea typeface="宋体" panose="02010600030101010101" pitchFamily="2" charset="-122"/>
              </a:rPr>
              <a:t>Figure 7   Teachers' extremum and reference range</a:t>
            </a:r>
          </a:p>
        </p:txBody>
      </p:sp>
      <p:sp>
        <p:nvSpPr>
          <p:cNvPr id="13" name="标题 1"/>
          <p:cNvSpPr>
            <a:spLocks noGrp="1"/>
          </p:cNvSpPr>
          <p:nvPr>
            <p:ph type="title"/>
          </p:nvPr>
        </p:nvSpPr>
        <p:spPr>
          <a:xfrm>
            <a:off x="2592925" y="624110"/>
            <a:ext cx="8911687" cy="1280890"/>
          </a:xfrm>
        </p:spPr>
        <p:txBody>
          <a:bodyPr/>
          <a:lstStyle/>
          <a:p>
            <a:pPr algn="l">
              <a:buClrTx/>
              <a:buSzTx/>
              <a:buFontTx/>
            </a:pPr>
            <a:r>
              <a:rPr lang="en-US" altLang="zh-CN" sz="4400" b="1" dirty="0"/>
              <a:t>Extremum of the parameters</a:t>
            </a:r>
          </a:p>
        </p:txBody>
      </p:sp>
      <p:graphicFrame>
        <p:nvGraphicFramePr>
          <p:cNvPr id="15" name="图表 14"/>
          <p:cNvGraphicFramePr/>
          <p:nvPr>
            <p:extLst>
              <p:ext uri="{D42A27DB-BD31-4B8C-83A1-F6EECF244321}">
                <p14:modId xmlns:p14="http://schemas.microsoft.com/office/powerpoint/2010/main" val="2227535110"/>
              </p:ext>
            </p:extLst>
          </p:nvPr>
        </p:nvGraphicFramePr>
        <p:xfrm>
          <a:off x="784860" y="1905000"/>
          <a:ext cx="5458460" cy="39770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图表 15"/>
          <p:cNvGraphicFramePr/>
          <p:nvPr>
            <p:extLst>
              <p:ext uri="{D42A27DB-BD31-4B8C-83A1-F6EECF244321}">
                <p14:modId xmlns:p14="http://schemas.microsoft.com/office/powerpoint/2010/main" val="646020360"/>
              </p:ext>
            </p:extLst>
          </p:nvPr>
        </p:nvGraphicFramePr>
        <p:xfrm>
          <a:off x="6360160" y="1904365"/>
          <a:ext cx="5458460" cy="397705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6F5BB2-A63D-4046-8FDD-4607E4563D41}"/>
              </a:ext>
            </a:extLst>
          </p:cNvPr>
          <p:cNvSpPr>
            <a:spLocks noGrp="1"/>
          </p:cNvSpPr>
          <p:nvPr>
            <p:ph type="title"/>
          </p:nvPr>
        </p:nvSpPr>
        <p:spPr/>
        <p:txBody>
          <a:bodyPr/>
          <a:lstStyle/>
          <a:p>
            <a:r>
              <a:rPr lang="en-US" altLang="zh-CN" sz="4400" b="1" dirty="0"/>
              <a:t>Introduction</a:t>
            </a:r>
            <a:r>
              <a:rPr lang="en-US" altLang="zh-CN" dirty="0"/>
              <a:t> </a:t>
            </a:r>
            <a:endParaRPr lang="zh-CN" altLang="en-US" dirty="0"/>
          </a:p>
        </p:txBody>
      </p:sp>
      <p:sp>
        <p:nvSpPr>
          <p:cNvPr id="3" name="内容占位符 2">
            <a:extLst>
              <a:ext uri="{FF2B5EF4-FFF2-40B4-BE49-F238E27FC236}">
                <a16:creationId xmlns:a16="http://schemas.microsoft.com/office/drawing/2014/main" id="{E0A671C3-E4C0-415F-8EF8-8B3AF9B5A6CB}"/>
              </a:ext>
            </a:extLst>
          </p:cNvPr>
          <p:cNvSpPr>
            <a:spLocks noGrp="1"/>
          </p:cNvSpPr>
          <p:nvPr>
            <p:ph idx="1"/>
          </p:nvPr>
        </p:nvSpPr>
        <p:spPr>
          <a:xfrm>
            <a:off x="2589212" y="2149812"/>
            <a:ext cx="8821333" cy="3761409"/>
          </a:xfrm>
        </p:spPr>
        <p:txBody>
          <a:bodyPr>
            <a:normAutofit/>
          </a:bodyPr>
          <a:lstStyle/>
          <a:p>
            <a:r>
              <a:rPr lang="en-US" altLang="zh-CN" sz="3200" dirty="0">
                <a:latin typeface="Times New Roman" panose="02020603050405020304" pitchFamily="18" charset="0"/>
                <a:cs typeface="Times New Roman" panose="02020603050405020304" pitchFamily="18" charset="0"/>
              </a:rPr>
              <a:t>The performance of college entrance examination is crucial for getting admission into one’s preferred choice of college or university. </a:t>
            </a:r>
          </a:p>
          <a:p>
            <a:r>
              <a:rPr lang="en-US" altLang="zh-CN" sz="3200" dirty="0">
                <a:latin typeface="Times New Roman" panose="02020603050405020304" pitchFamily="18" charset="0"/>
                <a:cs typeface="Times New Roman" panose="02020603050405020304" pitchFamily="18" charset="0"/>
              </a:rPr>
              <a:t>How to diagnose the students’ psycho-emotional state quickly and accurately has a profound meaning to these students.</a:t>
            </a:r>
          </a:p>
        </p:txBody>
      </p:sp>
      <p:sp>
        <p:nvSpPr>
          <p:cNvPr id="4" name="矩形 3">
            <a:extLst>
              <a:ext uri="{FF2B5EF4-FFF2-40B4-BE49-F238E27FC236}">
                <a16:creationId xmlns:a16="http://schemas.microsoft.com/office/drawing/2014/main" id="{8BEEF565-D6D4-4F30-A752-050E73E3E7C8}"/>
              </a:ext>
            </a:extLst>
          </p:cNvPr>
          <p:cNvSpPr/>
          <p:nvPr/>
        </p:nvSpPr>
        <p:spPr>
          <a:xfrm>
            <a:off x="2589212" y="6233890"/>
            <a:ext cx="9309768" cy="30777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幼圆" panose="02010509060101010101" pitchFamily="49" charset="-122"/>
              <a:cs typeface="Times New Roman" panose="02020603050405020304" pitchFamily="18" charset="0"/>
            </a:endParaRPr>
          </a:p>
        </p:txBody>
      </p:sp>
    </p:spTree>
    <p:extLst>
      <p:ext uri="{BB962C8B-B14F-4D97-AF65-F5344CB8AC3E}">
        <p14:creationId xmlns:p14="http://schemas.microsoft.com/office/powerpoint/2010/main" val="40720638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65545" y="205912"/>
            <a:ext cx="8911687" cy="1280890"/>
          </a:xfrm>
        </p:spPr>
        <p:txBody>
          <a:bodyPr/>
          <a:lstStyle/>
          <a:p>
            <a:pPr algn="l">
              <a:buClrTx/>
              <a:buSzTx/>
              <a:buFontTx/>
            </a:pPr>
            <a:r>
              <a:rPr lang="en-US" altLang="zh-CN" sz="4400" b="1" dirty="0"/>
              <a:t>Extremum of the parameters</a:t>
            </a:r>
          </a:p>
        </p:txBody>
      </p:sp>
      <p:sp>
        <p:nvSpPr>
          <p:cNvPr id="3" name="矩形 2"/>
          <p:cNvSpPr/>
          <p:nvPr/>
        </p:nvSpPr>
        <p:spPr>
          <a:xfrm>
            <a:off x="1635124" y="817624"/>
            <a:ext cx="9825355" cy="430887"/>
          </a:xfrm>
          <a:prstGeom prst="rect">
            <a:avLst/>
          </a:prstGeom>
        </p:spPr>
        <p:txBody>
          <a:bodyPr wrap="square">
            <a:spAutoFit/>
          </a:bodyPr>
          <a:lstStyle/>
          <a:p>
            <a:r>
              <a:rPr lang="en-US" altLang="zh-CN" sz="2200" b="1" kern="100" dirty="0">
                <a:latin typeface="Times New Roman" panose="02020603050405020304" pitchFamily="18" charset="0"/>
                <a:ea typeface="宋体" panose="02010600030101010101" pitchFamily="2" charset="-122"/>
              </a:rPr>
              <a:t>Table 12</a:t>
            </a:r>
            <a:r>
              <a:rPr lang="en-US" altLang="zh-CN" sz="2200" b="1" kern="100" dirty="0">
                <a:solidFill>
                  <a:srgbClr val="FF0000"/>
                </a:solidFill>
                <a:latin typeface="Times New Roman" panose="02020603050405020304" pitchFamily="18" charset="0"/>
                <a:ea typeface="宋体" panose="02010600030101010101" pitchFamily="2" charset="-122"/>
              </a:rPr>
              <a:t>   </a:t>
            </a:r>
            <a:r>
              <a:rPr lang="en-US" altLang="zh-CN" sz="2200" b="1" dirty="0">
                <a:latin typeface="Times New Roman" panose="02020603050405020304" pitchFamily="18" charset="0"/>
                <a:ea typeface="宋体" panose="02010600030101010101" pitchFamily="2" charset="-122"/>
              </a:rPr>
              <a:t>Comparison between grade 2 students' extremum and reference range</a:t>
            </a:r>
            <a:endParaRPr lang="zh-CN" altLang="en-US" sz="2200" dirty="0"/>
          </a:p>
        </p:txBody>
      </p:sp>
      <p:graphicFrame>
        <p:nvGraphicFramePr>
          <p:cNvPr id="6" name="内容占位符 5"/>
          <p:cNvGraphicFramePr>
            <a:graphicFrameLocks noGrp="1"/>
          </p:cNvGraphicFramePr>
          <p:nvPr>
            <p:ph idx="1"/>
          </p:nvPr>
        </p:nvGraphicFramePr>
        <p:xfrm>
          <a:off x="1748590" y="1295792"/>
          <a:ext cx="9328486" cy="5568584"/>
        </p:xfrm>
        <a:graphic>
          <a:graphicData uri="http://schemas.openxmlformats.org/drawingml/2006/table">
            <a:tbl>
              <a:tblPr firstRow="1" firstCol="1" bandRow="1">
                <a:tableStyleId>{21E4AEA4-8DFA-4A89-87EB-49C32662AFE0}</a:tableStyleId>
              </a:tblPr>
              <a:tblGrid>
                <a:gridCol w="1359726">
                  <a:extLst>
                    <a:ext uri="{9D8B030D-6E8A-4147-A177-3AD203B41FA5}">
                      <a16:colId xmlns:a16="http://schemas.microsoft.com/office/drawing/2014/main" val="20000"/>
                    </a:ext>
                  </a:extLst>
                </a:gridCol>
                <a:gridCol w="1359726">
                  <a:extLst>
                    <a:ext uri="{9D8B030D-6E8A-4147-A177-3AD203B41FA5}">
                      <a16:colId xmlns:a16="http://schemas.microsoft.com/office/drawing/2014/main" val="20001"/>
                    </a:ext>
                  </a:extLst>
                </a:gridCol>
                <a:gridCol w="1138674">
                  <a:extLst>
                    <a:ext uri="{9D8B030D-6E8A-4147-A177-3AD203B41FA5}">
                      <a16:colId xmlns:a16="http://schemas.microsoft.com/office/drawing/2014/main" val="20002"/>
                    </a:ext>
                  </a:extLst>
                </a:gridCol>
                <a:gridCol w="826168">
                  <a:extLst>
                    <a:ext uri="{9D8B030D-6E8A-4147-A177-3AD203B41FA5}">
                      <a16:colId xmlns:a16="http://schemas.microsoft.com/office/drawing/2014/main" val="20003"/>
                    </a:ext>
                  </a:extLst>
                </a:gridCol>
                <a:gridCol w="919326">
                  <a:extLst>
                    <a:ext uri="{9D8B030D-6E8A-4147-A177-3AD203B41FA5}">
                      <a16:colId xmlns:a16="http://schemas.microsoft.com/office/drawing/2014/main" val="20004"/>
                    </a:ext>
                  </a:extLst>
                </a:gridCol>
                <a:gridCol w="1262601">
                  <a:extLst>
                    <a:ext uri="{9D8B030D-6E8A-4147-A177-3AD203B41FA5}">
                      <a16:colId xmlns:a16="http://schemas.microsoft.com/office/drawing/2014/main" val="20005"/>
                    </a:ext>
                  </a:extLst>
                </a:gridCol>
                <a:gridCol w="1262601">
                  <a:extLst>
                    <a:ext uri="{9D8B030D-6E8A-4147-A177-3AD203B41FA5}">
                      <a16:colId xmlns:a16="http://schemas.microsoft.com/office/drawing/2014/main" val="20006"/>
                    </a:ext>
                  </a:extLst>
                </a:gridCol>
                <a:gridCol w="1199664">
                  <a:extLst>
                    <a:ext uri="{9D8B030D-6E8A-4147-A177-3AD203B41FA5}">
                      <a16:colId xmlns:a16="http://schemas.microsoft.com/office/drawing/2014/main" val="20007"/>
                    </a:ext>
                  </a:extLst>
                </a:gridCol>
              </a:tblGrid>
              <a:tr h="310334">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 </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Parameter</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gridSpan="3">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Measured value</a:t>
                      </a: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n=98</a:t>
                      </a:r>
                      <a:r>
                        <a:rPr lang="zh-CN"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hMerge="1">
                  <a:txBody>
                    <a:bodyPr/>
                    <a:lstStyle/>
                    <a:p>
                      <a:endParaRPr lang="zh-CN"/>
                    </a:p>
                  </a:txBody>
                  <a:tcPr/>
                </a:tc>
                <a:tc h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Reference range</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p</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00"/>
                  </a:ext>
                </a:extLst>
              </a:tr>
              <a:tr h="226717">
                <a:tc rowSpan="10">
                  <a:txBody>
                    <a:bodyPr/>
                    <a:lstStyle/>
                    <a:p>
                      <a:pPr algn="ctr">
                        <a:spcAft>
                          <a:spcPts val="0"/>
                        </a:spcAft>
                      </a:pPr>
                      <a:r>
                        <a:rPr lang="en-US" sz="1600" kern="100" dirty="0" err="1">
                          <a:effectLst/>
                          <a:latin typeface="Times New Roman" panose="02020603050405020304" pitchFamily="18" charset="0"/>
                          <a:cs typeface="Times New Roman" panose="02020603050405020304" pitchFamily="18" charset="0"/>
                        </a:rPr>
                        <a:t>cMin</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Aggression</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14.04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6.75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-8.74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01"/>
                  </a:ext>
                </a:extLst>
              </a:tr>
              <a:tr h="207321">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Stress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17.47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4.55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02"/>
                  </a:ext>
                </a:extLst>
              </a:tr>
              <a:tr h="206890">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Tension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20.24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6.29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8.344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03"/>
                  </a:ext>
                </a:extLst>
              </a:tr>
              <a:tr h="206890">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Suspect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20.41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4.36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0.921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0.36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04"/>
                  </a:ext>
                </a:extLst>
              </a:tr>
              <a:tr h="206890">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Balance</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47.69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10.38</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0.30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05"/>
                  </a:ext>
                </a:extLst>
              </a:tr>
              <a:tr h="206890">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Charm</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73.66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7.83</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42.57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06"/>
                  </a:ext>
                </a:extLst>
              </a:tr>
              <a:tr h="206890">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Energy</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11.20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5.35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2.23</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0.029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07"/>
                  </a:ext>
                </a:extLst>
              </a:tr>
              <a:tr h="310334">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Self-regulation</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63.20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6.36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20.54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08"/>
                  </a:ext>
                </a:extLst>
              </a:tr>
              <a:tr h="212493">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Inhibition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10.80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0.62</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12.85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09"/>
                  </a:ext>
                </a:extLst>
              </a:tr>
              <a:tr h="295755">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Neuroticism</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1.09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0.55</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-159.15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10"/>
                  </a:ext>
                </a:extLst>
              </a:tr>
              <a:tr h="206890">
                <a:tc rowSpan="10">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cMax</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Aggression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52.35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6.49</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3.58</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11"/>
                  </a:ext>
                </a:extLst>
              </a:tr>
              <a:tr h="206890">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Stress</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27.01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5.80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40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-22.20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12"/>
                  </a:ext>
                </a:extLst>
              </a:tr>
              <a:tr h="224561">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Tension</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46.64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4.20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15.63</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13"/>
                  </a:ext>
                </a:extLst>
              </a:tr>
              <a:tr h="229734">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Suspect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38.06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3.26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-36.29</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14"/>
                  </a:ext>
                </a:extLst>
              </a:tr>
              <a:tr h="238785">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Balance</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80.39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7.79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100</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-24.91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15"/>
                  </a:ext>
                </a:extLst>
              </a:tr>
              <a:tr h="254733">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Charm</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86.27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4.21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100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-32.29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16"/>
                  </a:ext>
                </a:extLst>
              </a:tr>
              <a:tr h="227578">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Energy</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35.18</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8.40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-17.47</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a:effectLst/>
                          <a:latin typeface="Times New Roman" panose="02020603050405020304" pitchFamily="18" charset="0"/>
                          <a:cs typeface="Times New Roman" panose="02020603050405020304" pitchFamily="18" charset="0"/>
                        </a:rPr>
                        <a:t>﹤</a:t>
                      </a:r>
                      <a:r>
                        <a:rPr lang="en-US" sz="1600" kern="100">
                          <a:effectLst/>
                          <a:latin typeface="Times New Roman" panose="02020603050405020304" pitchFamily="18" charset="0"/>
                          <a:cs typeface="Times New Roman" panose="02020603050405020304" pitchFamily="18" charset="0"/>
                        </a:rPr>
                        <a:t>0.001</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17"/>
                  </a:ext>
                </a:extLst>
              </a:tr>
              <a:tr h="310334">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Self-regulation</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82.10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4.97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100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-35.64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0.001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18"/>
                  </a:ext>
                </a:extLst>
              </a:tr>
              <a:tr h="228009">
                <a:tc vMerge="1">
                  <a:txBody>
                    <a:bodyPr/>
                    <a:lstStyle/>
                    <a:p>
                      <a:endParaRPr lang="zh-CN"/>
                    </a:p>
                  </a:txBody>
                  <a:tcP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Inhibition</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20.07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4.66</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25</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-10.49</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0.001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19"/>
                  </a:ext>
                </a:extLst>
              </a:tr>
              <a:tr h="252148">
                <a:tc vMerge="1">
                  <a:txBody>
                    <a:bodyPr/>
                    <a:lstStyle/>
                    <a:p>
                      <a:endParaRPr lang="zh-CN"/>
                    </a:p>
                  </a:txBody>
                  <a:tcP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Neuroticism</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0">
                          <a:effectLst/>
                          <a:latin typeface="Times New Roman" panose="02020603050405020304" pitchFamily="18" charset="0"/>
                          <a:cs typeface="Times New Roman" panose="02020603050405020304" pitchFamily="18" charset="0"/>
                        </a:rPr>
                        <a:t>35.37</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28.04</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a:effectLst/>
                          <a:latin typeface="Times New Roman" panose="02020603050405020304" pitchFamily="18" charset="0"/>
                          <a:cs typeface="Times New Roman" panose="02020603050405020304" pitchFamily="18" charset="0"/>
                        </a:rPr>
                        <a:t>50</a:t>
                      </a:r>
                      <a:endParaRPr lang="zh-CN" sz="16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en-US" sz="1600" kern="100" dirty="0">
                          <a:effectLst/>
                          <a:latin typeface="Times New Roman" panose="02020603050405020304" pitchFamily="18" charset="0"/>
                          <a:cs typeface="Times New Roman" panose="02020603050405020304" pitchFamily="18" charset="0"/>
                        </a:rPr>
                        <a:t>-5.17</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tc>
                  <a:txBody>
                    <a:bodyPr/>
                    <a:lstStyle/>
                    <a:p>
                      <a:pPr algn="ctr">
                        <a:spcAft>
                          <a:spcPts val="0"/>
                        </a:spcAft>
                      </a:pPr>
                      <a:r>
                        <a:rPr lang="zh-CN" sz="1600" kern="100" dirty="0">
                          <a:effectLst/>
                          <a:latin typeface="Times New Roman" panose="02020603050405020304" pitchFamily="18" charset="0"/>
                          <a:cs typeface="Times New Roman" panose="02020603050405020304" pitchFamily="18" charset="0"/>
                        </a:rPr>
                        <a:t>﹤</a:t>
                      </a:r>
                      <a:r>
                        <a:rPr lang="en-US" sz="1600" kern="100" dirty="0">
                          <a:effectLst/>
                          <a:latin typeface="Times New Roman" panose="02020603050405020304" pitchFamily="18" charset="0"/>
                          <a:cs typeface="Times New Roman" panose="02020603050405020304" pitchFamily="18" charset="0"/>
                        </a:rPr>
                        <a:t>0.001</a:t>
                      </a:r>
                      <a:endParaRPr lang="zh-CN" sz="16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35980" marR="35980" marT="0" marB="0" anchor="ctr"/>
                </a:tc>
                <a:extLst>
                  <a:ext uri="{0D108BD9-81ED-4DB2-BD59-A6C34878D82A}">
                    <a16:rowId xmlns:a16="http://schemas.microsoft.com/office/drawing/2014/main" val="10020"/>
                  </a:ext>
                </a:extLst>
              </a:tr>
            </a:tbl>
          </a:graphicData>
        </a:graphic>
      </p:graphicFrame>
      <p:sp>
        <p:nvSpPr>
          <p:cNvPr id="7" name="矩形 6"/>
          <p:cNvSpPr/>
          <p:nvPr/>
        </p:nvSpPr>
        <p:spPr>
          <a:xfrm>
            <a:off x="10082464" y="1807854"/>
            <a:ext cx="794085" cy="49127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矩形 7"/>
          <p:cNvSpPr/>
          <p:nvPr/>
        </p:nvSpPr>
        <p:spPr>
          <a:xfrm>
            <a:off x="10082462" y="4335795"/>
            <a:ext cx="794085" cy="2450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9" name="矩形 8"/>
          <p:cNvSpPr/>
          <p:nvPr/>
        </p:nvSpPr>
        <p:spPr>
          <a:xfrm>
            <a:off x="10082462" y="4036720"/>
            <a:ext cx="794085" cy="256562"/>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a:off x="10082461" y="4818732"/>
            <a:ext cx="794085" cy="24500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heel(1)">
                                      <p:cBhvr>
                                        <p:cTn id="10" dur="2000"/>
                                        <p:tgtEl>
                                          <p:spTgt spid="8"/>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heel(1)">
                                      <p:cBhvr>
                                        <p:cTn id="16"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a:spLocks noGrp="1" noRot="1" noChangeAspect="1" noMove="1" noResize="1" noEditPoints="1" noAdjustHandles="1" noChangeArrowheads="1" noChangeShapeType="1" noTextEdit="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1"/>
          <p:cNvSpPr>
            <a:spLocks noGrp="1" noRot="1" noChangeAspect="1" noMove="1" noResize="1" noEditPoints="1" noAdjustHandles="1" noChangeArrowheads="1" noChangeShapeType="1" noTextEdit="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矩形 5"/>
          <p:cNvSpPr/>
          <p:nvPr/>
        </p:nvSpPr>
        <p:spPr>
          <a:xfrm>
            <a:off x="1413843" y="5733006"/>
            <a:ext cx="9793705" cy="429895"/>
          </a:xfrm>
          <a:prstGeom prst="rect">
            <a:avLst/>
          </a:prstGeom>
        </p:spPr>
        <p:txBody>
          <a:bodyPr wrap="square">
            <a:spAutoFit/>
          </a:bodyPr>
          <a:lstStyle/>
          <a:p>
            <a:pPr algn="ctr">
              <a:spcAft>
                <a:spcPts val="0"/>
              </a:spcAft>
            </a:pPr>
            <a:r>
              <a:rPr lang="en-US" altLang="zh-CN" sz="2200" b="1" kern="100" dirty="0">
                <a:latin typeface="Times New Roman" panose="02020603050405020304" pitchFamily="18" charset="0"/>
                <a:ea typeface="宋体" panose="02010600030101010101" pitchFamily="2" charset="-122"/>
                <a:cs typeface="Times New Roman" panose="02020603050405020304" pitchFamily="18" charset="0"/>
              </a:rPr>
              <a:t>Figure 8   Grade 2 students</a:t>
            </a:r>
            <a:r>
              <a:rPr lang="en-US" altLang="zh-CN" sz="2200" b="1" kern="0" dirty="0">
                <a:latin typeface="Times New Roman" panose="02020603050405020304" pitchFamily="18" charset="0"/>
                <a:ea typeface="宋体" panose="02010600030101010101" pitchFamily="2" charset="-122"/>
                <a:cs typeface="Times New Roman" panose="02020603050405020304" pitchFamily="18" charset="0"/>
              </a:rPr>
              <a:t>' extremum and reference range</a:t>
            </a:r>
            <a:endParaRPr lang="zh-CN" altLang="zh-CN" sz="2200"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标题 1"/>
          <p:cNvSpPr>
            <a:spLocks noGrp="1"/>
          </p:cNvSpPr>
          <p:nvPr>
            <p:ph type="title"/>
          </p:nvPr>
        </p:nvSpPr>
        <p:spPr>
          <a:xfrm>
            <a:off x="2592925" y="624110"/>
            <a:ext cx="8911687" cy="1280890"/>
          </a:xfrm>
        </p:spPr>
        <p:txBody>
          <a:bodyPr/>
          <a:lstStyle/>
          <a:p>
            <a:pPr algn="l">
              <a:buClrTx/>
              <a:buSzTx/>
              <a:buFontTx/>
            </a:pPr>
            <a:r>
              <a:rPr lang="en-US" altLang="zh-CN" sz="4400" b="1" dirty="0"/>
              <a:t>Extremum of the parameters</a:t>
            </a:r>
          </a:p>
        </p:txBody>
      </p:sp>
      <p:graphicFrame>
        <p:nvGraphicFramePr>
          <p:cNvPr id="9" name="图表 8"/>
          <p:cNvGraphicFramePr/>
          <p:nvPr>
            <p:extLst>
              <p:ext uri="{D42A27DB-BD31-4B8C-83A1-F6EECF244321}">
                <p14:modId xmlns:p14="http://schemas.microsoft.com/office/powerpoint/2010/main" val="2998561793"/>
              </p:ext>
            </p:extLst>
          </p:nvPr>
        </p:nvGraphicFramePr>
        <p:xfrm>
          <a:off x="706755" y="1764030"/>
          <a:ext cx="5606122" cy="38982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图表 10"/>
          <p:cNvGraphicFramePr/>
          <p:nvPr>
            <p:extLst>
              <p:ext uri="{D42A27DB-BD31-4B8C-83A1-F6EECF244321}">
                <p14:modId xmlns:p14="http://schemas.microsoft.com/office/powerpoint/2010/main" val="1332942628"/>
              </p:ext>
            </p:extLst>
          </p:nvPr>
        </p:nvGraphicFramePr>
        <p:xfrm>
          <a:off x="6471138" y="1764030"/>
          <a:ext cx="5142377" cy="38982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819679"/>
          </a:xfrm>
        </p:spPr>
        <p:txBody>
          <a:bodyPr>
            <a:normAutofit/>
          </a:bodyPr>
          <a:lstStyle/>
          <a:p>
            <a:pPr algn="l">
              <a:buClrTx/>
              <a:buSzTx/>
              <a:buFontTx/>
            </a:pPr>
            <a:r>
              <a:rPr lang="en-US" altLang="zh-CN" sz="4400" b="1" dirty="0"/>
              <a:t>Difference test of genders</a:t>
            </a:r>
          </a:p>
        </p:txBody>
      </p:sp>
      <p:sp>
        <p:nvSpPr>
          <p:cNvPr id="4" name="矩形 3"/>
          <p:cNvSpPr/>
          <p:nvPr/>
        </p:nvSpPr>
        <p:spPr>
          <a:xfrm>
            <a:off x="2969260" y="1355725"/>
            <a:ext cx="8740140" cy="429895"/>
          </a:xfrm>
          <a:prstGeom prst="rect">
            <a:avLst/>
          </a:prstGeom>
        </p:spPr>
        <p:txBody>
          <a:bodyPr wrap="square">
            <a:spAutoFit/>
          </a:bodyPr>
          <a:lstStyle/>
          <a:p>
            <a:r>
              <a:rPr lang="en-US"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Table 13    </a:t>
            </a:r>
            <a:r>
              <a:rPr lang="en-US" altLang="zh-CN" sz="2200" b="1" dirty="0">
                <a:latin typeface="Times New Roman" panose="02020603050405020304" pitchFamily="18" charset="0"/>
                <a:cs typeface="Times New Roman" panose="02020603050405020304" pitchFamily="18" charset="0"/>
              </a:rPr>
              <a:t>t test between different gender in psychopath</a:t>
            </a:r>
            <a:r>
              <a:rPr lang="zh-CN"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1"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a:t>
            </a:r>
            <a:r>
              <a:rPr lang="en-US"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1"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SD</a:t>
            </a:r>
            <a:r>
              <a:rPr lang="zh-CN"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sz="2200" dirty="0">
              <a:latin typeface="Times New Roman" panose="02020603050405020304" pitchFamily="18" charset="0"/>
              <a:cs typeface="Times New Roman" panose="02020603050405020304" pitchFamily="18" charset="0"/>
            </a:endParaRPr>
          </a:p>
        </p:txBody>
      </p:sp>
      <p:graphicFrame>
        <p:nvGraphicFramePr>
          <p:cNvPr id="5" name="表格 4"/>
          <p:cNvGraphicFramePr>
            <a:graphicFrameLocks noGrp="1"/>
          </p:cNvGraphicFramePr>
          <p:nvPr/>
        </p:nvGraphicFramePr>
        <p:xfrm>
          <a:off x="2592924" y="1883260"/>
          <a:ext cx="8911687" cy="4557643"/>
        </p:xfrm>
        <a:graphic>
          <a:graphicData uri="http://schemas.openxmlformats.org/drawingml/2006/table">
            <a:tbl>
              <a:tblPr firstRow="1" firstCol="1" bandRow="1">
                <a:tableStyleId>{21E4AEA4-8DFA-4A89-87EB-49C32662AFE0}</a:tableStyleId>
              </a:tblPr>
              <a:tblGrid>
                <a:gridCol w="2137799">
                  <a:extLst>
                    <a:ext uri="{9D8B030D-6E8A-4147-A177-3AD203B41FA5}">
                      <a16:colId xmlns:a16="http://schemas.microsoft.com/office/drawing/2014/main" val="20000"/>
                    </a:ext>
                  </a:extLst>
                </a:gridCol>
                <a:gridCol w="1786014">
                  <a:extLst>
                    <a:ext uri="{9D8B030D-6E8A-4147-A177-3AD203B41FA5}">
                      <a16:colId xmlns:a16="http://schemas.microsoft.com/office/drawing/2014/main" val="20001"/>
                    </a:ext>
                  </a:extLst>
                </a:gridCol>
                <a:gridCol w="2300432">
                  <a:extLst>
                    <a:ext uri="{9D8B030D-6E8A-4147-A177-3AD203B41FA5}">
                      <a16:colId xmlns:a16="http://schemas.microsoft.com/office/drawing/2014/main" val="20002"/>
                    </a:ext>
                  </a:extLst>
                </a:gridCol>
                <a:gridCol w="1323325">
                  <a:extLst>
                    <a:ext uri="{9D8B030D-6E8A-4147-A177-3AD203B41FA5}">
                      <a16:colId xmlns:a16="http://schemas.microsoft.com/office/drawing/2014/main" val="20003"/>
                    </a:ext>
                  </a:extLst>
                </a:gridCol>
                <a:gridCol w="1364117">
                  <a:extLst>
                    <a:ext uri="{9D8B030D-6E8A-4147-A177-3AD203B41FA5}">
                      <a16:colId xmlns:a16="http://schemas.microsoft.com/office/drawing/2014/main" val="20004"/>
                    </a:ext>
                  </a:extLst>
                </a:gridCol>
              </a:tblGrid>
              <a:tr h="620443">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Parameter</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Men</a:t>
                      </a: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n=170</a:t>
                      </a:r>
                      <a:r>
                        <a:rPr lang="zh-CN"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Woman</a:t>
                      </a: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n=59</a:t>
                      </a:r>
                      <a:r>
                        <a:rPr lang="zh-CN"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p</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9372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Aggression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36.03±8.21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33.27±6.80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2.32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0.021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9372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Stress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33.46±7.94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34.05±7.84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0.49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0.622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9372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Tension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29.52±7.55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28.37±8.77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0.96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0.336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93720">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Suspect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32.21±4.60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31.27±4.94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1.32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0.187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9372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Balance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63.40±10.40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65.75±8.78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1.56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0.121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9372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Charm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68.47±12.37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69.73±11.37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0.69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0.494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9372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Energy</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19.39±7.00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18.20±6.54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1.14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0.254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9372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Self-regulation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65.52±8.71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67.49±7.51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1.55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0.122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9372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Inhibition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16.88±2.83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16.59±2.87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0.68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0.499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9372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Neuroticism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28.83±13.33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31.53±15.80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1.28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0.203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3" name="矩形 2"/>
          <p:cNvSpPr/>
          <p:nvPr/>
        </p:nvSpPr>
        <p:spPr>
          <a:xfrm>
            <a:off x="10315074" y="2487312"/>
            <a:ext cx="1010652" cy="40011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buClrTx/>
              <a:buSzTx/>
              <a:buFontTx/>
            </a:pPr>
            <a:endParaRPr lang="zh-CN" altLang="en-US">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4" y="376183"/>
            <a:ext cx="8911687" cy="819679"/>
          </a:xfrm>
        </p:spPr>
        <p:txBody>
          <a:bodyPr>
            <a:normAutofit/>
          </a:bodyPr>
          <a:lstStyle/>
          <a:p>
            <a:pPr algn="l">
              <a:buClrTx/>
              <a:buSzTx/>
              <a:buFontTx/>
            </a:pPr>
            <a:r>
              <a:rPr lang="en-US" altLang="zh-CN" sz="4400" b="1" dirty="0"/>
              <a:t>Difference test of genders</a:t>
            </a:r>
          </a:p>
        </p:txBody>
      </p:sp>
      <p:sp>
        <p:nvSpPr>
          <p:cNvPr id="4" name="矩形 3"/>
          <p:cNvSpPr/>
          <p:nvPr/>
        </p:nvSpPr>
        <p:spPr>
          <a:xfrm>
            <a:off x="2306320" y="1083773"/>
            <a:ext cx="9253480" cy="430887"/>
          </a:xfrm>
          <a:prstGeom prst="rect">
            <a:avLst/>
          </a:prstGeom>
        </p:spPr>
        <p:txBody>
          <a:bodyPr wrap="square">
            <a:spAutoFit/>
          </a:bodyPr>
          <a:lstStyle/>
          <a:p>
            <a:r>
              <a:rPr lang="en-US"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Table 14    </a:t>
            </a:r>
            <a:r>
              <a:rPr lang="en-US" altLang="zh-CN" sz="2200" b="1" dirty="0">
                <a:latin typeface="Times New Roman" panose="02020603050405020304" pitchFamily="18" charset="0"/>
                <a:cs typeface="Times New Roman" panose="02020603050405020304" pitchFamily="18" charset="0"/>
              </a:rPr>
              <a:t>t test between different gender in schizophrenia patient</a:t>
            </a:r>
            <a:r>
              <a:rPr lang="zh-CN"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1"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a:t>
            </a:r>
            <a:r>
              <a:rPr lang="en-US"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1"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SD</a:t>
            </a:r>
            <a:r>
              <a:rPr lang="zh-CN"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sz="2200" dirty="0">
              <a:latin typeface="Times New Roman" panose="02020603050405020304" pitchFamily="18" charset="0"/>
              <a:cs typeface="Times New Roman" panose="02020603050405020304" pitchFamily="18" charset="0"/>
            </a:endParaRPr>
          </a:p>
        </p:txBody>
      </p:sp>
      <p:graphicFrame>
        <p:nvGraphicFramePr>
          <p:cNvPr id="3" name="表格 2"/>
          <p:cNvGraphicFramePr>
            <a:graphicFrameLocks noGrp="1"/>
          </p:cNvGraphicFramePr>
          <p:nvPr/>
        </p:nvGraphicFramePr>
        <p:xfrm>
          <a:off x="2592924" y="1656603"/>
          <a:ext cx="8911687" cy="5076000"/>
        </p:xfrm>
        <a:graphic>
          <a:graphicData uri="http://schemas.openxmlformats.org/drawingml/2006/table">
            <a:tbl>
              <a:tblPr firstRow="1" firstCol="1" bandRow="1">
                <a:tableStyleId>{21E4AEA4-8DFA-4A89-87EB-49C32662AFE0}</a:tableStyleId>
              </a:tblPr>
              <a:tblGrid>
                <a:gridCol w="1985644">
                  <a:extLst>
                    <a:ext uri="{9D8B030D-6E8A-4147-A177-3AD203B41FA5}">
                      <a16:colId xmlns:a16="http://schemas.microsoft.com/office/drawing/2014/main" val="20000"/>
                    </a:ext>
                  </a:extLst>
                </a:gridCol>
                <a:gridCol w="914115">
                  <a:extLst>
                    <a:ext uri="{9D8B030D-6E8A-4147-A177-3AD203B41FA5}">
                      <a16:colId xmlns:a16="http://schemas.microsoft.com/office/drawing/2014/main" val="20001"/>
                    </a:ext>
                  </a:extLst>
                </a:gridCol>
                <a:gridCol w="439043">
                  <a:extLst>
                    <a:ext uri="{9D8B030D-6E8A-4147-A177-3AD203B41FA5}">
                      <a16:colId xmlns:a16="http://schemas.microsoft.com/office/drawing/2014/main" val="20002"/>
                    </a:ext>
                  </a:extLst>
                </a:gridCol>
                <a:gridCol w="877135">
                  <a:extLst>
                    <a:ext uri="{9D8B030D-6E8A-4147-A177-3AD203B41FA5}">
                      <a16:colId xmlns:a16="http://schemas.microsoft.com/office/drawing/2014/main" val="20003"/>
                    </a:ext>
                  </a:extLst>
                </a:gridCol>
                <a:gridCol w="1059198">
                  <a:extLst>
                    <a:ext uri="{9D8B030D-6E8A-4147-A177-3AD203B41FA5}">
                      <a16:colId xmlns:a16="http://schemas.microsoft.com/office/drawing/2014/main" val="20004"/>
                    </a:ext>
                  </a:extLst>
                </a:gridCol>
                <a:gridCol w="439043">
                  <a:extLst>
                    <a:ext uri="{9D8B030D-6E8A-4147-A177-3AD203B41FA5}">
                      <a16:colId xmlns:a16="http://schemas.microsoft.com/office/drawing/2014/main" val="20005"/>
                    </a:ext>
                  </a:extLst>
                </a:gridCol>
                <a:gridCol w="1067731">
                  <a:extLst>
                    <a:ext uri="{9D8B030D-6E8A-4147-A177-3AD203B41FA5}">
                      <a16:colId xmlns:a16="http://schemas.microsoft.com/office/drawing/2014/main" val="20006"/>
                    </a:ext>
                  </a:extLst>
                </a:gridCol>
                <a:gridCol w="1065837">
                  <a:extLst>
                    <a:ext uri="{9D8B030D-6E8A-4147-A177-3AD203B41FA5}">
                      <a16:colId xmlns:a16="http://schemas.microsoft.com/office/drawing/2014/main" val="20007"/>
                    </a:ext>
                  </a:extLst>
                </a:gridCol>
                <a:gridCol w="1063941">
                  <a:extLst>
                    <a:ext uri="{9D8B030D-6E8A-4147-A177-3AD203B41FA5}">
                      <a16:colId xmlns:a16="http://schemas.microsoft.com/office/drawing/2014/main" val="20008"/>
                    </a:ext>
                  </a:extLst>
                </a:gridCol>
              </a:tblGrid>
              <a:tr h="396000">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Parameters</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gridSpan="3">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male</a:t>
                      </a: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n=136</a:t>
                      </a:r>
                      <a:r>
                        <a:rPr lang="zh-CN"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hMerge="1">
                  <a:txBody>
                    <a:bodyPr/>
                    <a:lstStyle/>
                    <a:p>
                      <a:endParaRPr lang="zh-CN"/>
                    </a:p>
                  </a:txBody>
                  <a:tcPr/>
                </a:tc>
                <a:tc hMerge="1">
                  <a:txBody>
                    <a:bodyPr/>
                    <a:lstStyle/>
                    <a:p>
                      <a:endParaRPr lang="zh-CN"/>
                    </a:p>
                  </a:txBody>
                  <a:tcPr/>
                </a:tc>
                <a:tc gridSpan="3">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female</a:t>
                      </a: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n=45</a:t>
                      </a:r>
                      <a:r>
                        <a:rPr lang="zh-CN"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hMerge="1">
                  <a:txBody>
                    <a:bodyPr/>
                    <a:lstStyle/>
                    <a:p>
                      <a:endParaRPr lang="zh-CN"/>
                    </a:p>
                  </a:txBody>
                  <a:tcPr/>
                </a:tc>
                <a:tc hMerge="1">
                  <a:txBody>
                    <a:bodyPr/>
                    <a:lstStyle/>
                    <a:p>
                      <a:endParaRPr lang="zh-CN"/>
                    </a:p>
                  </a:txBody>
                  <a:tcP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p</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0"/>
                  </a:ext>
                </a:extLst>
              </a:tr>
              <a:tr h="360000">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Aggression</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35.53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8.12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32.75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6.74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2.07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0.040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1"/>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Stress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33.02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8.29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34.92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7.90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-1.35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0.179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2"/>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Tension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28.97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7.36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28.32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8.30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0.50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0.619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3"/>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Suspect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31.73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4.50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31.38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4.99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0.44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0.661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4"/>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Balance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64.18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10.41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66.13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7.77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-1.15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0.250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5"/>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Charm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68.74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12.83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68.64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12.36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0.05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0.961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6"/>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Energy</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19.35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7.19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17.43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6.61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1.58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0.116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7"/>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Self-regulation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65.94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8.95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67.04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7.42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-0.74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0.458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8"/>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Inhibition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17.05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2.96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16.57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2.88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0.95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0.343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9"/>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Neuroticism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29.43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13.47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31.79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16.03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-0.97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0.333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0"/>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Positive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54.56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7.51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54.81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6.65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-0.20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0.838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1"/>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Negative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32.31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4.43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31.84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4.85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0.60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0.547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2"/>
                  </a:ext>
                </a:extLst>
              </a:tr>
              <a:tr h="360000">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Physical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23.24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7.67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24.18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8.77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-0.69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0.493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3"/>
                  </a:ext>
                </a:extLst>
              </a:tr>
            </a:tbl>
          </a:graphicData>
        </a:graphic>
      </p:graphicFrame>
      <p:sp>
        <p:nvSpPr>
          <p:cNvPr id="6" name="矩形 5"/>
          <p:cNvSpPr/>
          <p:nvPr/>
        </p:nvSpPr>
        <p:spPr>
          <a:xfrm>
            <a:off x="10515600" y="2085474"/>
            <a:ext cx="786063" cy="2807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4" y="329470"/>
            <a:ext cx="8911687" cy="819679"/>
          </a:xfrm>
        </p:spPr>
        <p:txBody>
          <a:bodyPr>
            <a:normAutofit/>
          </a:bodyPr>
          <a:lstStyle/>
          <a:p>
            <a:r>
              <a:rPr lang="en-US" altLang="zh-CN" sz="4400" b="1" dirty="0"/>
              <a:t>Difference test of genders</a:t>
            </a:r>
            <a:endParaRPr lang="zh-CN" altLang="en-US" dirty="0">
              <a:latin typeface="Times New Roman" panose="02020603050405020304" pitchFamily="18" charset="0"/>
              <a:cs typeface="Times New Roman" panose="02020603050405020304" pitchFamily="18" charset="0"/>
            </a:endParaRPr>
          </a:p>
        </p:txBody>
      </p:sp>
      <p:sp>
        <p:nvSpPr>
          <p:cNvPr id="4" name="矩形 3"/>
          <p:cNvSpPr/>
          <p:nvPr/>
        </p:nvSpPr>
        <p:spPr>
          <a:xfrm>
            <a:off x="2489200" y="1138197"/>
            <a:ext cx="9015411" cy="430887"/>
          </a:xfrm>
          <a:prstGeom prst="rect">
            <a:avLst/>
          </a:prstGeom>
        </p:spPr>
        <p:txBody>
          <a:bodyPr wrap="square">
            <a:spAutoFit/>
          </a:bodyPr>
          <a:lstStyle/>
          <a:p>
            <a:r>
              <a:rPr lang="en-US"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Table 15    </a:t>
            </a:r>
            <a:r>
              <a:rPr lang="en-US" altLang="zh-CN" sz="2200" b="1" dirty="0">
                <a:latin typeface="Times New Roman" panose="02020603050405020304" pitchFamily="18" charset="0"/>
                <a:cs typeface="Times New Roman" panose="02020603050405020304" pitchFamily="18" charset="0"/>
              </a:rPr>
              <a:t>t test between different gender in grade 2 students</a:t>
            </a:r>
            <a:r>
              <a:rPr lang="zh-CN"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1"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a:t>
            </a:r>
            <a:r>
              <a:rPr lang="en-US"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1"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SD</a:t>
            </a:r>
            <a:r>
              <a:rPr lang="zh-CN"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sz="2200" dirty="0">
              <a:latin typeface="Times New Roman" panose="02020603050405020304" pitchFamily="18" charset="0"/>
              <a:cs typeface="Times New Roman" panose="02020603050405020304" pitchFamily="18" charset="0"/>
            </a:endParaRPr>
          </a:p>
        </p:txBody>
      </p:sp>
      <p:graphicFrame>
        <p:nvGraphicFramePr>
          <p:cNvPr id="5" name="表格 4"/>
          <p:cNvGraphicFramePr>
            <a:graphicFrameLocks noGrp="1"/>
          </p:cNvGraphicFramePr>
          <p:nvPr/>
        </p:nvGraphicFramePr>
        <p:xfrm>
          <a:off x="2592924" y="1656603"/>
          <a:ext cx="8911688" cy="5112000"/>
        </p:xfrm>
        <a:graphic>
          <a:graphicData uri="http://schemas.openxmlformats.org/drawingml/2006/table">
            <a:tbl>
              <a:tblPr firstRow="1" firstCol="1" bandRow="1">
                <a:tableStyleId>{21E4AEA4-8DFA-4A89-87EB-49C32662AFE0}</a:tableStyleId>
              </a:tblPr>
              <a:tblGrid>
                <a:gridCol w="1984172">
                  <a:extLst>
                    <a:ext uri="{9D8B030D-6E8A-4147-A177-3AD203B41FA5}">
                      <a16:colId xmlns:a16="http://schemas.microsoft.com/office/drawing/2014/main" val="20000"/>
                    </a:ext>
                  </a:extLst>
                </a:gridCol>
                <a:gridCol w="913287">
                  <a:extLst>
                    <a:ext uri="{9D8B030D-6E8A-4147-A177-3AD203B41FA5}">
                      <a16:colId xmlns:a16="http://schemas.microsoft.com/office/drawing/2014/main" val="20001"/>
                    </a:ext>
                  </a:extLst>
                </a:gridCol>
                <a:gridCol w="437659">
                  <a:extLst>
                    <a:ext uri="{9D8B030D-6E8A-4147-A177-3AD203B41FA5}">
                      <a16:colId xmlns:a16="http://schemas.microsoft.com/office/drawing/2014/main" val="20002"/>
                    </a:ext>
                  </a:extLst>
                </a:gridCol>
                <a:gridCol w="876265">
                  <a:extLst>
                    <a:ext uri="{9D8B030D-6E8A-4147-A177-3AD203B41FA5}">
                      <a16:colId xmlns:a16="http://schemas.microsoft.com/office/drawing/2014/main" val="20003"/>
                    </a:ext>
                  </a:extLst>
                </a:gridCol>
                <a:gridCol w="1065189">
                  <a:extLst>
                    <a:ext uri="{9D8B030D-6E8A-4147-A177-3AD203B41FA5}">
                      <a16:colId xmlns:a16="http://schemas.microsoft.com/office/drawing/2014/main" val="20004"/>
                    </a:ext>
                  </a:extLst>
                </a:gridCol>
                <a:gridCol w="437659">
                  <a:extLst>
                    <a:ext uri="{9D8B030D-6E8A-4147-A177-3AD203B41FA5}">
                      <a16:colId xmlns:a16="http://schemas.microsoft.com/office/drawing/2014/main" val="20005"/>
                    </a:ext>
                  </a:extLst>
                </a:gridCol>
                <a:gridCol w="1068985">
                  <a:extLst>
                    <a:ext uri="{9D8B030D-6E8A-4147-A177-3AD203B41FA5}">
                      <a16:colId xmlns:a16="http://schemas.microsoft.com/office/drawing/2014/main" val="20006"/>
                    </a:ext>
                  </a:extLst>
                </a:gridCol>
                <a:gridCol w="1067084">
                  <a:extLst>
                    <a:ext uri="{9D8B030D-6E8A-4147-A177-3AD203B41FA5}">
                      <a16:colId xmlns:a16="http://schemas.microsoft.com/office/drawing/2014/main" val="20007"/>
                    </a:ext>
                  </a:extLst>
                </a:gridCol>
                <a:gridCol w="1061388">
                  <a:extLst>
                    <a:ext uri="{9D8B030D-6E8A-4147-A177-3AD203B41FA5}">
                      <a16:colId xmlns:a16="http://schemas.microsoft.com/office/drawing/2014/main" val="20008"/>
                    </a:ext>
                  </a:extLst>
                </a:gridCol>
              </a:tblGrid>
              <a:tr h="432000">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Parameters</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gridSpan="3">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male</a:t>
                      </a: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n=44</a:t>
                      </a:r>
                      <a:r>
                        <a:rPr lang="zh-CN"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hMerge="1">
                  <a:txBody>
                    <a:bodyPr/>
                    <a:lstStyle/>
                    <a:p>
                      <a:endParaRPr lang="zh-CN"/>
                    </a:p>
                  </a:txBody>
                  <a:tcPr/>
                </a:tc>
                <a:tc hMerge="1">
                  <a:txBody>
                    <a:bodyPr/>
                    <a:lstStyle/>
                    <a:p>
                      <a:endParaRPr lang="zh-CN"/>
                    </a:p>
                  </a:txBody>
                  <a:tcPr/>
                </a:tc>
                <a:tc gridSpan="3">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female</a:t>
                      </a: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n=54</a:t>
                      </a:r>
                      <a:r>
                        <a:rPr lang="zh-CN"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hMerge="1">
                  <a:txBody>
                    <a:bodyPr/>
                    <a:lstStyle/>
                    <a:p>
                      <a:endParaRPr lang="zh-CN"/>
                    </a:p>
                  </a:txBody>
                  <a:tcPr/>
                </a:tc>
                <a:tc hMerge="1">
                  <a:txBody>
                    <a:bodyPr/>
                    <a:lstStyle/>
                    <a:p>
                      <a:endParaRPr lang="zh-CN"/>
                    </a:p>
                  </a:txBody>
                  <a:tcP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0"/>
                  </a:ext>
                </a:extLst>
              </a:tr>
              <a:tr h="360000">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Aggression</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41.49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6.12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42.49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6.25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0.80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0.428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1"/>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Stress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22.16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5.06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21.89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5.34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0.26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0.792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2"/>
                  </a:ext>
                </a:extLst>
              </a:tr>
              <a:tr h="360000">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Tension</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35.97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4.43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35.14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4.89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0.87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0.388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3"/>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Suspect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32.38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3.48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32.53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3.49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0.20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0842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4"/>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Balance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63.21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7.37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63.81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8.90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0.40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0.718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5"/>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Charm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81.53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4.56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81.04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5.48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0.47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0.640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6"/>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Energy</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26.61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6.62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30.06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7.81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2.33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0.022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7"/>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Self-regulation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72.26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4.80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72.30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5.56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0.04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0.972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8"/>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Inhibition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13.21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1.08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13.21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1.16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0.01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0.995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9"/>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Neuroticism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17.45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6.19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18.33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8.04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0.60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0.552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0"/>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Positive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60.90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4.19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61.80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4.97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0.96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0.340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1"/>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Negative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33.00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3.21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33.01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3.20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0.01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0.989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2"/>
                  </a:ext>
                </a:extLst>
              </a:tr>
              <a:tr h="360000">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Physical</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15.33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3.33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15.77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4.39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0.55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0.585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3"/>
                  </a:ext>
                </a:extLst>
              </a:tr>
            </a:tbl>
          </a:graphicData>
        </a:graphic>
      </p:graphicFrame>
      <p:sp>
        <p:nvSpPr>
          <p:cNvPr id="6" name="矩形 5"/>
          <p:cNvSpPr/>
          <p:nvPr/>
        </p:nvSpPr>
        <p:spPr>
          <a:xfrm>
            <a:off x="10547684" y="4227095"/>
            <a:ext cx="834190"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423984"/>
            <a:ext cx="8911687" cy="819679"/>
          </a:xfrm>
        </p:spPr>
        <p:txBody>
          <a:bodyPr>
            <a:normAutofit/>
          </a:bodyPr>
          <a:lstStyle/>
          <a:p>
            <a:pPr algn="l">
              <a:buClrTx/>
              <a:buSzTx/>
              <a:buFontTx/>
            </a:pPr>
            <a:r>
              <a:rPr lang="en-US" altLang="zh-CN" sz="4400" b="1" dirty="0"/>
              <a:t>Difference test of BMI</a:t>
            </a:r>
          </a:p>
        </p:txBody>
      </p:sp>
      <p:sp>
        <p:nvSpPr>
          <p:cNvPr id="4" name="矩形 3"/>
          <p:cNvSpPr/>
          <p:nvPr/>
        </p:nvSpPr>
        <p:spPr>
          <a:xfrm>
            <a:off x="2108731" y="1243663"/>
            <a:ext cx="9125255" cy="430887"/>
          </a:xfrm>
          <a:prstGeom prst="rect">
            <a:avLst/>
          </a:prstGeom>
        </p:spPr>
        <p:txBody>
          <a:bodyPr wrap="square">
            <a:spAutoFit/>
          </a:bodyPr>
          <a:lstStyle/>
          <a:p>
            <a:r>
              <a:rPr lang="en-US"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Table 16    </a:t>
            </a:r>
            <a:r>
              <a:rPr lang="en-US" altLang="zh-CN" sz="2200" b="1" dirty="0">
                <a:latin typeface="Times New Roman" panose="02020603050405020304" pitchFamily="18" charset="0"/>
                <a:cs typeface="Times New Roman" panose="02020603050405020304" pitchFamily="18" charset="0"/>
              </a:rPr>
              <a:t>Variance analysis of parameters in psychopaths of BMI (n=229)</a:t>
            </a:r>
            <a:endParaRPr lang="zh-CN" altLang="en-US" sz="2200" dirty="0">
              <a:latin typeface="Times New Roman" panose="02020603050405020304" pitchFamily="18" charset="0"/>
              <a:cs typeface="Times New Roman" panose="02020603050405020304" pitchFamily="18" charset="0"/>
            </a:endParaRPr>
          </a:p>
        </p:txBody>
      </p:sp>
      <p:graphicFrame>
        <p:nvGraphicFramePr>
          <p:cNvPr id="7" name="表格 6"/>
          <p:cNvGraphicFramePr>
            <a:graphicFrameLocks noGrp="1"/>
          </p:cNvGraphicFramePr>
          <p:nvPr/>
        </p:nvGraphicFramePr>
        <p:xfrm>
          <a:off x="2214880" y="1844040"/>
          <a:ext cx="8550275" cy="4682490"/>
        </p:xfrm>
        <a:graphic>
          <a:graphicData uri="http://schemas.openxmlformats.org/drawingml/2006/table">
            <a:tbl>
              <a:tblPr firstRow="1" firstCol="1" bandRow="1">
                <a:tableStyleId>{21E4AEA4-8DFA-4A89-87EB-49C32662AFE0}</a:tableStyleId>
              </a:tblPr>
              <a:tblGrid>
                <a:gridCol w="2141220">
                  <a:extLst>
                    <a:ext uri="{9D8B030D-6E8A-4147-A177-3AD203B41FA5}">
                      <a16:colId xmlns:a16="http://schemas.microsoft.com/office/drawing/2014/main" val="20000"/>
                    </a:ext>
                  </a:extLst>
                </a:gridCol>
                <a:gridCol w="1337310">
                  <a:extLst>
                    <a:ext uri="{9D8B030D-6E8A-4147-A177-3AD203B41FA5}">
                      <a16:colId xmlns:a16="http://schemas.microsoft.com/office/drawing/2014/main" val="20001"/>
                    </a:ext>
                  </a:extLst>
                </a:gridCol>
                <a:gridCol w="1091565">
                  <a:extLst>
                    <a:ext uri="{9D8B030D-6E8A-4147-A177-3AD203B41FA5}">
                      <a16:colId xmlns:a16="http://schemas.microsoft.com/office/drawing/2014/main" val="20002"/>
                    </a:ext>
                  </a:extLst>
                </a:gridCol>
                <a:gridCol w="1336040">
                  <a:extLst>
                    <a:ext uri="{9D8B030D-6E8A-4147-A177-3AD203B41FA5}">
                      <a16:colId xmlns:a16="http://schemas.microsoft.com/office/drawing/2014/main" val="20003"/>
                    </a:ext>
                  </a:extLst>
                </a:gridCol>
                <a:gridCol w="1336040">
                  <a:extLst>
                    <a:ext uri="{9D8B030D-6E8A-4147-A177-3AD203B41FA5}">
                      <a16:colId xmlns:a16="http://schemas.microsoft.com/office/drawing/2014/main" val="20004"/>
                    </a:ext>
                  </a:extLst>
                </a:gridCol>
                <a:gridCol w="1308100">
                  <a:extLst>
                    <a:ext uri="{9D8B030D-6E8A-4147-A177-3AD203B41FA5}">
                      <a16:colId xmlns:a16="http://schemas.microsoft.com/office/drawing/2014/main" val="20005"/>
                    </a:ext>
                  </a:extLst>
                </a:gridCol>
              </a:tblGrid>
              <a:tr h="528955">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Sources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SS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df</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MS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F</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p</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15290">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Aggression</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200.518</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100.259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1.614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0.202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15290">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Stress</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222.199</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111.100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1.764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0.174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15290">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Tension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306.639</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153.320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2.497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0.085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14655">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Suspect</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31.547</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15.774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0.700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0.498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16560">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Balance</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172.853</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86.427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0.833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0.436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14655">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Charm</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359.794</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179.897 </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1.211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0.300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15925">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Energy</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181.258</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90.629 </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1.956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0.144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414655">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Self-regulation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133.082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66.541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0.917 </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0.401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415925">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Inhibition</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14.041</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7.021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0.860 </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0.425 </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415290">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Neuroticism</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1555.392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2</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777.696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4.035 </a:t>
                      </a:r>
                      <a:endParaRPr lang="zh-CN" sz="1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0.019 </a:t>
                      </a:r>
                      <a:endParaRPr 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6" name="矩形 5"/>
          <p:cNvSpPr/>
          <p:nvPr/>
        </p:nvSpPr>
        <p:spPr>
          <a:xfrm>
            <a:off x="9698051" y="6148532"/>
            <a:ext cx="834190"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03695" y="573945"/>
            <a:ext cx="8911687" cy="819679"/>
          </a:xfrm>
        </p:spPr>
        <p:txBody>
          <a:bodyPr>
            <a:normAutofit/>
          </a:bodyPr>
          <a:lstStyle/>
          <a:p>
            <a:pPr algn="l">
              <a:buClrTx/>
              <a:buSzTx/>
              <a:buFontTx/>
            </a:pPr>
            <a:r>
              <a:rPr lang="en-US" altLang="zh-CN" sz="4400" b="1" dirty="0"/>
              <a:t>Difference test of disciplines</a:t>
            </a:r>
          </a:p>
        </p:txBody>
      </p:sp>
      <p:sp>
        <p:nvSpPr>
          <p:cNvPr id="4" name="矩形 3"/>
          <p:cNvSpPr/>
          <p:nvPr/>
        </p:nvSpPr>
        <p:spPr>
          <a:xfrm>
            <a:off x="2648160" y="1311442"/>
            <a:ext cx="8412874" cy="430887"/>
          </a:xfrm>
          <a:prstGeom prst="rect">
            <a:avLst/>
          </a:prstGeom>
        </p:spPr>
        <p:txBody>
          <a:bodyPr wrap="square">
            <a:spAutoFit/>
          </a:bodyPr>
          <a:lstStyle/>
          <a:p>
            <a:r>
              <a:rPr lang="en-US"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Table 17    </a:t>
            </a:r>
            <a:r>
              <a:rPr lang="en-US" altLang="zh-CN" sz="2200" b="1" dirty="0">
                <a:latin typeface="Times New Roman" panose="02020603050405020304" pitchFamily="18" charset="0"/>
                <a:cs typeface="Times New Roman" panose="02020603050405020304" pitchFamily="18" charset="0"/>
              </a:rPr>
              <a:t>t test between different disciplines in teachers</a:t>
            </a:r>
            <a:r>
              <a:rPr lang="zh-CN" altLang="zh-CN" sz="2200" b="1" dirty="0">
                <a:latin typeface="Times New Roman" panose="02020603050405020304" pitchFamily="18" charset="0"/>
                <a:cs typeface="Times New Roman" panose="02020603050405020304" pitchFamily="18" charset="0"/>
              </a:rPr>
              <a:t> </a:t>
            </a:r>
            <a:r>
              <a:rPr lang="zh-CN" altLang="zh-CN" sz="2200" b="1" i="1" dirty="0">
                <a:latin typeface="Times New Roman" panose="02020603050405020304" pitchFamily="18" charset="0"/>
                <a:cs typeface="Times New Roman" panose="02020603050405020304" pitchFamily="18" charset="0"/>
              </a:rPr>
              <a:t>（</a:t>
            </a:r>
            <a:r>
              <a:rPr lang="en-US" altLang="zh-CN" sz="2200" b="1" i="1" dirty="0">
                <a:latin typeface="Times New Roman" panose="02020603050405020304" pitchFamily="18" charset="0"/>
                <a:cs typeface="Times New Roman" panose="02020603050405020304" pitchFamily="18" charset="0"/>
              </a:rPr>
              <a:t>M±SD</a:t>
            </a:r>
            <a:r>
              <a:rPr lang="zh-CN" altLang="zh-CN" sz="2200" b="1" i="1" dirty="0">
                <a:latin typeface="Times New Roman" panose="02020603050405020304" pitchFamily="18" charset="0"/>
                <a:cs typeface="Times New Roman" panose="02020603050405020304" pitchFamily="18" charset="0"/>
              </a:rPr>
              <a:t>）</a:t>
            </a:r>
            <a:endParaRPr lang="zh-CN" altLang="en-US" sz="2200" b="1" i="1" dirty="0">
              <a:latin typeface="Times New Roman" panose="02020603050405020304" pitchFamily="18" charset="0"/>
              <a:cs typeface="Times New Roman" panose="02020603050405020304" pitchFamily="18" charset="0"/>
            </a:endParaRPr>
          </a:p>
        </p:txBody>
      </p:sp>
      <p:graphicFrame>
        <p:nvGraphicFramePr>
          <p:cNvPr id="3" name="表格 2"/>
          <p:cNvGraphicFramePr>
            <a:graphicFrameLocks noGrp="1"/>
          </p:cNvGraphicFramePr>
          <p:nvPr/>
        </p:nvGraphicFramePr>
        <p:xfrm>
          <a:off x="2334126" y="1784635"/>
          <a:ext cx="8726908" cy="5040000"/>
        </p:xfrm>
        <a:graphic>
          <a:graphicData uri="http://schemas.openxmlformats.org/drawingml/2006/table">
            <a:tbl>
              <a:tblPr firstRow="1" firstCol="1" bandRow="1">
                <a:tableStyleId>{21E4AEA4-8DFA-4A89-87EB-49C32662AFE0}</a:tableStyleId>
              </a:tblPr>
              <a:tblGrid>
                <a:gridCol w="1938073">
                  <a:extLst>
                    <a:ext uri="{9D8B030D-6E8A-4147-A177-3AD203B41FA5}">
                      <a16:colId xmlns:a16="http://schemas.microsoft.com/office/drawing/2014/main" val="20000"/>
                    </a:ext>
                  </a:extLst>
                </a:gridCol>
                <a:gridCol w="893853">
                  <a:extLst>
                    <a:ext uri="{9D8B030D-6E8A-4147-A177-3AD203B41FA5}">
                      <a16:colId xmlns:a16="http://schemas.microsoft.com/office/drawing/2014/main" val="20001"/>
                    </a:ext>
                  </a:extLst>
                </a:gridCol>
                <a:gridCol w="429756">
                  <a:extLst>
                    <a:ext uri="{9D8B030D-6E8A-4147-A177-3AD203B41FA5}">
                      <a16:colId xmlns:a16="http://schemas.microsoft.com/office/drawing/2014/main" val="20002"/>
                    </a:ext>
                  </a:extLst>
                </a:gridCol>
                <a:gridCol w="933329">
                  <a:extLst>
                    <a:ext uri="{9D8B030D-6E8A-4147-A177-3AD203B41FA5}">
                      <a16:colId xmlns:a16="http://schemas.microsoft.com/office/drawing/2014/main" val="20003"/>
                    </a:ext>
                  </a:extLst>
                </a:gridCol>
                <a:gridCol w="968548">
                  <a:extLst>
                    <a:ext uri="{9D8B030D-6E8A-4147-A177-3AD203B41FA5}">
                      <a16:colId xmlns:a16="http://schemas.microsoft.com/office/drawing/2014/main" val="20004"/>
                    </a:ext>
                  </a:extLst>
                </a:gridCol>
                <a:gridCol w="429756">
                  <a:extLst>
                    <a:ext uri="{9D8B030D-6E8A-4147-A177-3AD203B41FA5}">
                      <a16:colId xmlns:a16="http://schemas.microsoft.com/office/drawing/2014/main" val="20005"/>
                    </a:ext>
                  </a:extLst>
                </a:gridCol>
                <a:gridCol w="911759">
                  <a:extLst>
                    <a:ext uri="{9D8B030D-6E8A-4147-A177-3AD203B41FA5}">
                      <a16:colId xmlns:a16="http://schemas.microsoft.com/office/drawing/2014/main" val="20006"/>
                    </a:ext>
                  </a:extLst>
                </a:gridCol>
                <a:gridCol w="1180397">
                  <a:extLst>
                    <a:ext uri="{9D8B030D-6E8A-4147-A177-3AD203B41FA5}">
                      <a16:colId xmlns:a16="http://schemas.microsoft.com/office/drawing/2014/main" val="20007"/>
                    </a:ext>
                  </a:extLst>
                </a:gridCol>
                <a:gridCol w="1041437">
                  <a:extLst>
                    <a:ext uri="{9D8B030D-6E8A-4147-A177-3AD203B41FA5}">
                      <a16:colId xmlns:a16="http://schemas.microsoft.com/office/drawing/2014/main" val="20008"/>
                    </a:ext>
                  </a:extLst>
                </a:gridCol>
              </a:tblGrid>
              <a:tr h="360000">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Parameters</a:t>
                      </a:r>
                      <a:r>
                        <a:rPr lang="en-US" sz="2000" kern="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gridSpan="3">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Arts </a:t>
                      </a: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n=23</a:t>
                      </a:r>
                      <a:r>
                        <a:rPr lang="zh-CN"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hMerge="1">
                  <a:txBody>
                    <a:bodyPr/>
                    <a:lstStyle/>
                    <a:p>
                      <a:endParaRPr lang="zh-CN"/>
                    </a:p>
                  </a:txBody>
                  <a:tcPr/>
                </a:tc>
                <a:tc hMerge="1">
                  <a:txBody>
                    <a:bodyPr/>
                    <a:lstStyle/>
                    <a:p>
                      <a:endParaRPr lang="zh-CN"/>
                    </a:p>
                  </a:txBody>
                  <a:tcPr/>
                </a:tc>
                <a:tc gridSpan="3">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Science</a:t>
                      </a: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n=17</a:t>
                      </a:r>
                      <a:r>
                        <a:rPr lang="zh-CN"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hMerge="1">
                  <a:txBody>
                    <a:bodyPr/>
                    <a:lstStyle/>
                    <a:p>
                      <a:endParaRPr lang="zh-CN"/>
                    </a:p>
                  </a:txBody>
                  <a:tcPr/>
                </a:tc>
                <a:tc hMerge="1">
                  <a:txBody>
                    <a:bodyPr/>
                    <a:lstStyle/>
                    <a:p>
                      <a:endParaRPr lang="zh-CN"/>
                    </a:p>
                  </a:txBody>
                  <a:tcP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p</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00"/>
                  </a:ext>
                </a:extLst>
              </a:tr>
              <a:tr h="360000">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Aggression</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41.06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5.02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39.82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7.30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0.638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0.527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01"/>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Stress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23.40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4.26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27.32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6.43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2.185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0.038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02"/>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Tension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27.44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9.60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30.89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8.03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1.201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0.237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03"/>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Suspect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30.35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4.37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32.18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5.53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1.173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0.248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04"/>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Balance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66.94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8.39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63.01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9.06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1.417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0.165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05"/>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Charm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78.79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6.80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75.31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7.62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1.521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0.136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06"/>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Energy</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27.92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7.32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22.57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6.87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2.345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0.024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07"/>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Self-regulation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72.82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5.64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69.23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6.55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1.861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0.071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08"/>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Inhibition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16.61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3.43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15.80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2.46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0.828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0.413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09"/>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Neuroticism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32.00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13.43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26.39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10.00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1.450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0.155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10"/>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Positive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61.62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5.52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57.53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5.91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2.249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0.030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11"/>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Negative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30.56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4.21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32.55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5.25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1.330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0.191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12"/>
                  </a:ext>
                </a:extLst>
              </a:tr>
              <a:tr h="36000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Physical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24.30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7.89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21.09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5.70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1.424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0.162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0722" marR="60722" marT="0" marB="0" anchor="ctr"/>
                </a:tc>
                <a:extLst>
                  <a:ext uri="{0D108BD9-81ED-4DB2-BD59-A6C34878D82A}">
                    <a16:rowId xmlns:a16="http://schemas.microsoft.com/office/drawing/2014/main" val="10013"/>
                  </a:ext>
                </a:extLst>
              </a:tr>
            </a:tbl>
          </a:graphicData>
        </a:graphic>
      </p:graphicFrame>
      <p:sp>
        <p:nvSpPr>
          <p:cNvPr id="6" name="矩形 5"/>
          <p:cNvSpPr/>
          <p:nvPr/>
        </p:nvSpPr>
        <p:spPr>
          <a:xfrm>
            <a:off x="10157075" y="2523962"/>
            <a:ext cx="834190"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矩形 6"/>
          <p:cNvSpPr/>
          <p:nvPr/>
        </p:nvSpPr>
        <p:spPr>
          <a:xfrm>
            <a:off x="10157075" y="4304635"/>
            <a:ext cx="834190"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矩形 7"/>
          <p:cNvSpPr/>
          <p:nvPr/>
        </p:nvSpPr>
        <p:spPr>
          <a:xfrm>
            <a:off x="10157075" y="5753775"/>
            <a:ext cx="834190"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2000"/>
                                        <p:tgtEl>
                                          <p:spTgt spid="7"/>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heel(1)">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819679"/>
          </a:xfrm>
        </p:spPr>
        <p:txBody>
          <a:bodyPr>
            <a:normAutofit/>
          </a:bodyPr>
          <a:lstStyle/>
          <a:p>
            <a:pPr algn="l">
              <a:buClrTx/>
              <a:buSzTx/>
              <a:buFontTx/>
            </a:pPr>
            <a:r>
              <a:rPr lang="en-US" altLang="zh-CN" sz="4400" b="1" dirty="0"/>
              <a:t>Difference test of disciplines</a:t>
            </a:r>
          </a:p>
        </p:txBody>
      </p:sp>
      <p:sp>
        <p:nvSpPr>
          <p:cNvPr id="4" name="矩形 3"/>
          <p:cNvSpPr/>
          <p:nvPr/>
        </p:nvSpPr>
        <p:spPr>
          <a:xfrm>
            <a:off x="2592925" y="1243734"/>
            <a:ext cx="8412874" cy="400110"/>
          </a:xfrm>
          <a:prstGeom prst="rect">
            <a:avLst/>
          </a:prstGeom>
        </p:spPr>
        <p:txBody>
          <a:bodyPr wrap="square">
            <a:spAutoFit/>
          </a:bodyPr>
          <a:lstStyle/>
          <a:p>
            <a:r>
              <a:rPr lang="en-US" altLang="zh-CN" sz="20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Table 18    </a:t>
            </a:r>
            <a:r>
              <a:rPr lang="en-US" altLang="zh-CN" sz="2000" b="1" dirty="0">
                <a:latin typeface="Times New Roman" panose="02020603050405020304" pitchFamily="18" charset="0"/>
                <a:cs typeface="Times New Roman" panose="02020603050405020304" pitchFamily="18" charset="0"/>
              </a:rPr>
              <a:t>t test between different disciplines in grade 2 students</a:t>
            </a:r>
            <a:r>
              <a:rPr lang="zh-CN" altLang="zh-CN" sz="20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a:t>
            </a:r>
            <a:r>
              <a:rPr lang="en-US" altLang="zh-CN" sz="20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000" b="1"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SD</a:t>
            </a:r>
            <a:r>
              <a:rPr lang="zh-CN" altLang="zh-CN" sz="20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sz="2000" dirty="0">
              <a:latin typeface="Times New Roman" panose="02020603050405020304" pitchFamily="18" charset="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3634269210"/>
              </p:ext>
            </p:extLst>
          </p:nvPr>
        </p:nvGraphicFramePr>
        <p:xfrm>
          <a:off x="2058987" y="1713726"/>
          <a:ext cx="9031705" cy="5144274"/>
        </p:xfrm>
        <a:graphic>
          <a:graphicData uri="http://schemas.openxmlformats.org/drawingml/2006/table">
            <a:tbl>
              <a:tblPr firstRow="1" firstCol="1" bandRow="1">
                <a:tableStyleId>{21E4AEA4-8DFA-4A89-87EB-49C32662AFE0}</a:tableStyleId>
              </a:tblPr>
              <a:tblGrid>
                <a:gridCol w="2010895">
                  <a:extLst>
                    <a:ext uri="{9D8B030D-6E8A-4147-A177-3AD203B41FA5}">
                      <a16:colId xmlns:a16="http://schemas.microsoft.com/office/drawing/2014/main" val="20000"/>
                    </a:ext>
                  </a:extLst>
                </a:gridCol>
                <a:gridCol w="925587">
                  <a:extLst>
                    <a:ext uri="{9D8B030D-6E8A-4147-A177-3AD203B41FA5}">
                      <a16:colId xmlns:a16="http://schemas.microsoft.com/office/drawing/2014/main" val="20001"/>
                    </a:ext>
                  </a:extLst>
                </a:gridCol>
                <a:gridCol w="443552">
                  <a:extLst>
                    <a:ext uri="{9D8B030D-6E8A-4147-A177-3AD203B41FA5}">
                      <a16:colId xmlns:a16="http://schemas.microsoft.com/office/drawing/2014/main" val="20002"/>
                    </a:ext>
                  </a:extLst>
                </a:gridCol>
                <a:gridCol w="888065">
                  <a:extLst>
                    <a:ext uri="{9D8B030D-6E8A-4147-A177-3AD203B41FA5}">
                      <a16:colId xmlns:a16="http://schemas.microsoft.com/office/drawing/2014/main" val="20003"/>
                    </a:ext>
                  </a:extLst>
                </a:gridCol>
                <a:gridCol w="1079534">
                  <a:extLst>
                    <a:ext uri="{9D8B030D-6E8A-4147-A177-3AD203B41FA5}">
                      <a16:colId xmlns:a16="http://schemas.microsoft.com/office/drawing/2014/main" val="20004"/>
                    </a:ext>
                  </a:extLst>
                </a:gridCol>
                <a:gridCol w="443552">
                  <a:extLst>
                    <a:ext uri="{9D8B030D-6E8A-4147-A177-3AD203B41FA5}">
                      <a16:colId xmlns:a16="http://schemas.microsoft.com/office/drawing/2014/main" val="20005"/>
                    </a:ext>
                  </a:extLst>
                </a:gridCol>
                <a:gridCol w="1083381">
                  <a:extLst>
                    <a:ext uri="{9D8B030D-6E8A-4147-A177-3AD203B41FA5}">
                      <a16:colId xmlns:a16="http://schemas.microsoft.com/office/drawing/2014/main" val="20006"/>
                    </a:ext>
                  </a:extLst>
                </a:gridCol>
                <a:gridCol w="1081456">
                  <a:extLst>
                    <a:ext uri="{9D8B030D-6E8A-4147-A177-3AD203B41FA5}">
                      <a16:colId xmlns:a16="http://schemas.microsoft.com/office/drawing/2014/main" val="20007"/>
                    </a:ext>
                  </a:extLst>
                </a:gridCol>
                <a:gridCol w="1075683">
                  <a:extLst>
                    <a:ext uri="{9D8B030D-6E8A-4147-A177-3AD203B41FA5}">
                      <a16:colId xmlns:a16="http://schemas.microsoft.com/office/drawing/2014/main" val="20008"/>
                    </a:ext>
                  </a:extLst>
                </a:gridCol>
              </a:tblGrid>
              <a:tr h="464274">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Parameters</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gridSpan="3">
                  <a:txBody>
                    <a:bodyPr/>
                    <a:lstStyle/>
                    <a:p>
                      <a:pPr algn="ctr">
                        <a:lnSpc>
                          <a:spcPts val="1200"/>
                        </a:lnSpc>
                        <a:spcAft>
                          <a:spcPts val="0"/>
                        </a:spcAft>
                      </a:pPr>
                      <a:r>
                        <a:rPr lang="en-US" sz="2000" kern="100" dirty="0">
                          <a:effectLst/>
                          <a:latin typeface="Times New Roman" panose="02020603050405020304" pitchFamily="18" charset="0"/>
                          <a:cs typeface="Times New Roman" panose="02020603050405020304" pitchFamily="18" charset="0"/>
                        </a:rPr>
                        <a:t>Arts</a:t>
                      </a: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n=51</a:t>
                      </a:r>
                      <a:r>
                        <a:rPr lang="zh-CN"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hMerge="1">
                  <a:txBody>
                    <a:bodyPr/>
                    <a:lstStyle/>
                    <a:p>
                      <a:endParaRPr lang="zh-CN"/>
                    </a:p>
                  </a:txBody>
                  <a:tcPr/>
                </a:tc>
                <a:tc hMerge="1">
                  <a:txBody>
                    <a:bodyPr/>
                    <a:lstStyle/>
                    <a:p>
                      <a:endParaRPr lang="zh-CN"/>
                    </a:p>
                  </a:txBody>
                  <a:tcPr/>
                </a:tc>
                <a:tc gridSpan="3">
                  <a:txBody>
                    <a:bodyPr/>
                    <a:lstStyle/>
                    <a:p>
                      <a:pPr algn="ctr">
                        <a:lnSpc>
                          <a:spcPts val="1200"/>
                        </a:lnSpc>
                        <a:spcAft>
                          <a:spcPts val="0"/>
                        </a:spcAft>
                      </a:pPr>
                      <a:r>
                        <a:rPr lang="en-US" sz="2000" kern="100" dirty="0">
                          <a:effectLst/>
                          <a:latin typeface="Times New Roman" panose="02020603050405020304" pitchFamily="18" charset="0"/>
                          <a:cs typeface="Times New Roman" panose="02020603050405020304" pitchFamily="18" charset="0"/>
                        </a:rPr>
                        <a:t>Science</a:t>
                      </a: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n=47</a:t>
                      </a:r>
                      <a:r>
                        <a:rPr lang="zh-CN"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hMerge="1">
                  <a:txBody>
                    <a:bodyPr/>
                    <a:lstStyle/>
                    <a:p>
                      <a:endParaRPr lang="zh-CN"/>
                    </a:p>
                  </a:txBody>
                  <a:tcPr/>
                </a:tc>
                <a:tc hMerge="1">
                  <a:txBody>
                    <a:bodyPr/>
                    <a:lstStyle/>
                    <a:p>
                      <a:endParaRPr lang="zh-CN"/>
                    </a:p>
                  </a:txBody>
                  <a:tcP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0"/>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Aggression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42.72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5.60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41.41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6.67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1.90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0.297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1"/>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Stress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20.98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4.87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22.94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5.33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3.33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0.061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2"/>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Tension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37.08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4.14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34.07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4.73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1.03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0.001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3"/>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Suspect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32.84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3.10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32.12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3.78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1.15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0.308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4"/>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Balance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64.53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7.06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62.63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9.12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1.25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0.253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5"/>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Charm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81.92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5.20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80.65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4.91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1.52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0.216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6"/>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Energy</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29.45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7.55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27.64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7.35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0.234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7"/>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Self-regulation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18.82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4.83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18.97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5.49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a:effectLst/>
                          <a:latin typeface="Times New Roman" panose="02020603050405020304" pitchFamily="18" charset="0"/>
                          <a:cs typeface="Times New Roman" panose="02020603050405020304" pitchFamily="18" charset="0"/>
                        </a:rPr>
                        <a:t>﹣</a:t>
                      </a:r>
                      <a:r>
                        <a:rPr lang="en-US" sz="2000" kern="0">
                          <a:effectLst/>
                          <a:latin typeface="Times New Roman" panose="02020603050405020304" pitchFamily="18" charset="0"/>
                          <a:cs typeface="Times New Roman" panose="02020603050405020304" pitchFamily="18" charset="0"/>
                        </a:rPr>
                        <a:t>0.15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0.885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8"/>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Inhibition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9.74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5.10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8.82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3.96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1.01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0.317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09"/>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Neuroticism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42.96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33.89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26.28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18.02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3.08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0.003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0"/>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Positive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62.25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3.88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60.61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5.14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1.77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0.080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1"/>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Negative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33.41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2.78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32.64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3.52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1.19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0.236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2"/>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Physical </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15.52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3.86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15.62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4.04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zh-CN" sz="2000" kern="0" dirty="0">
                          <a:effectLst/>
                          <a:latin typeface="Times New Roman" panose="02020603050405020304" pitchFamily="18" charset="0"/>
                          <a:cs typeface="Times New Roman" panose="02020603050405020304" pitchFamily="18" charset="0"/>
                        </a:rPr>
                        <a:t>﹣</a:t>
                      </a:r>
                      <a:r>
                        <a:rPr lang="en-US" sz="2000" kern="0" dirty="0">
                          <a:effectLst/>
                          <a:latin typeface="Times New Roman" panose="02020603050405020304" pitchFamily="18" charset="0"/>
                          <a:cs typeface="Times New Roman" panose="02020603050405020304" pitchFamily="18" charset="0"/>
                        </a:rPr>
                        <a:t>0.12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0.905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4770" marR="64770" marT="0" marB="0" anchor="ctr"/>
                </a:tc>
                <a:extLst>
                  <a:ext uri="{0D108BD9-81ED-4DB2-BD59-A6C34878D82A}">
                    <a16:rowId xmlns:a16="http://schemas.microsoft.com/office/drawing/2014/main" val="10013"/>
                  </a:ext>
                </a:extLst>
              </a:tr>
            </a:tbl>
          </a:graphicData>
        </a:graphic>
      </p:graphicFrame>
      <p:sp>
        <p:nvSpPr>
          <p:cNvPr id="6" name="矩形 5"/>
          <p:cNvSpPr/>
          <p:nvPr/>
        </p:nvSpPr>
        <p:spPr>
          <a:xfrm>
            <a:off x="10133013" y="2895600"/>
            <a:ext cx="834190"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矩形 6"/>
          <p:cNvSpPr/>
          <p:nvPr/>
        </p:nvSpPr>
        <p:spPr>
          <a:xfrm>
            <a:off x="10133013" y="5404372"/>
            <a:ext cx="834190"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9035" y="373543"/>
            <a:ext cx="9745578" cy="819679"/>
          </a:xfrm>
        </p:spPr>
        <p:txBody>
          <a:bodyPr>
            <a:normAutofit fontScale="90000"/>
          </a:bodyPr>
          <a:lstStyle/>
          <a:p>
            <a:pPr algn="l">
              <a:buClrTx/>
              <a:buSzTx/>
              <a:buFontTx/>
            </a:pPr>
            <a:r>
              <a:rPr lang="en-US" altLang="zh-CN" sz="4400" b="1" dirty="0"/>
              <a:t>Difference test of pre-and-post tests</a:t>
            </a:r>
          </a:p>
        </p:txBody>
      </p:sp>
      <p:sp>
        <p:nvSpPr>
          <p:cNvPr id="4" name="矩形 3"/>
          <p:cNvSpPr/>
          <p:nvPr/>
        </p:nvSpPr>
        <p:spPr>
          <a:xfrm>
            <a:off x="2385781" y="1045196"/>
            <a:ext cx="8778738" cy="430887"/>
          </a:xfrm>
          <a:prstGeom prst="rect">
            <a:avLst/>
          </a:prstGeom>
        </p:spPr>
        <p:txBody>
          <a:bodyPr wrap="square">
            <a:spAutoFit/>
          </a:bodyPr>
          <a:lstStyle/>
          <a:p>
            <a:r>
              <a:rPr lang="en-US"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Table 19    </a:t>
            </a:r>
            <a:r>
              <a:rPr lang="en-US" altLang="zh-CN" sz="2200" b="1" dirty="0">
                <a:latin typeface="Times New Roman" panose="02020603050405020304" pitchFamily="18" charset="0"/>
                <a:cs typeface="Times New Roman" panose="02020603050405020304" pitchFamily="18" charset="0"/>
              </a:rPr>
              <a:t>t test between pre-and-post test in grade 3 students</a:t>
            </a:r>
            <a:r>
              <a:rPr lang="zh-CN"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1"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M</a:t>
            </a:r>
            <a:r>
              <a:rPr lang="en-US"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200" b="1"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SD</a:t>
            </a:r>
            <a:r>
              <a:rPr lang="zh-CN" altLang="zh-CN" sz="2200" b="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sz="2200" dirty="0">
              <a:latin typeface="Times New Roman" panose="02020603050405020304" pitchFamily="18" charset="0"/>
              <a:cs typeface="Times New Roman" panose="02020603050405020304" pitchFamily="18" charset="0"/>
            </a:endParaRPr>
          </a:p>
        </p:txBody>
      </p:sp>
      <p:sp>
        <p:nvSpPr>
          <p:cNvPr id="6" name="矩形 5"/>
          <p:cNvSpPr/>
          <p:nvPr/>
        </p:nvSpPr>
        <p:spPr>
          <a:xfrm>
            <a:off x="10157075" y="2523962"/>
            <a:ext cx="834190"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矩形 6"/>
          <p:cNvSpPr/>
          <p:nvPr/>
        </p:nvSpPr>
        <p:spPr>
          <a:xfrm>
            <a:off x="10157075" y="4304635"/>
            <a:ext cx="834190"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矩形 7"/>
          <p:cNvSpPr/>
          <p:nvPr/>
        </p:nvSpPr>
        <p:spPr>
          <a:xfrm>
            <a:off x="10157075" y="5753775"/>
            <a:ext cx="834190"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aphicFrame>
        <p:nvGraphicFramePr>
          <p:cNvPr id="5" name="表格 4"/>
          <p:cNvGraphicFramePr>
            <a:graphicFrameLocks noGrp="1"/>
          </p:cNvGraphicFramePr>
          <p:nvPr>
            <p:extLst>
              <p:ext uri="{D42A27DB-BD31-4B8C-83A1-F6EECF244321}">
                <p14:modId xmlns:p14="http://schemas.microsoft.com/office/powerpoint/2010/main" val="868128639"/>
              </p:ext>
            </p:extLst>
          </p:nvPr>
        </p:nvGraphicFramePr>
        <p:xfrm>
          <a:off x="1759034" y="1600456"/>
          <a:ext cx="9745578" cy="5112000"/>
        </p:xfrm>
        <a:graphic>
          <a:graphicData uri="http://schemas.openxmlformats.org/drawingml/2006/table">
            <a:tbl>
              <a:tblPr firstRow="1" firstCol="1" bandRow="1">
                <a:tableStyleId>{21E4AEA4-8DFA-4A89-87EB-49C32662AFE0}</a:tableStyleId>
              </a:tblPr>
              <a:tblGrid>
                <a:gridCol w="1941889">
                  <a:extLst>
                    <a:ext uri="{9D8B030D-6E8A-4147-A177-3AD203B41FA5}">
                      <a16:colId xmlns:a16="http://schemas.microsoft.com/office/drawing/2014/main" val="20000"/>
                    </a:ext>
                  </a:extLst>
                </a:gridCol>
                <a:gridCol w="2082256">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1900989">
                  <a:extLst>
                    <a:ext uri="{9D8B030D-6E8A-4147-A177-3AD203B41FA5}">
                      <a16:colId xmlns:a16="http://schemas.microsoft.com/office/drawing/2014/main" val="20003"/>
                    </a:ext>
                  </a:extLst>
                </a:gridCol>
                <a:gridCol w="1686844">
                  <a:extLst>
                    <a:ext uri="{9D8B030D-6E8A-4147-A177-3AD203B41FA5}">
                      <a16:colId xmlns:a16="http://schemas.microsoft.com/office/drawing/2014/main" val="20004"/>
                    </a:ext>
                  </a:extLst>
                </a:gridCol>
              </a:tblGrid>
              <a:tr h="432000">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Parameter</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pre-test(n=36)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post-test(n=39)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t</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p</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00"/>
                  </a:ext>
                </a:extLst>
              </a:tr>
              <a:tr h="360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Aggression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38.35±5.22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37.93±5.47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0.335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0.739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01"/>
                  </a:ext>
                </a:extLst>
              </a:tr>
              <a:tr h="360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Stress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24.96±5.08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27.53±5.31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-2.176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0.033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02"/>
                  </a:ext>
                </a:extLst>
              </a:tr>
              <a:tr h="360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Tension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30.78±5.83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30.22±5.34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0.446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0.657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03"/>
                  </a:ext>
                </a:extLst>
              </a:tr>
              <a:tr h="360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Suspect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30.73±4.14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31.33±3.06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-0.738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0.463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04"/>
                  </a:ext>
                </a:extLst>
              </a:tr>
              <a:tr h="360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Balance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66.85±7.49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65.14±7.14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1.031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0.306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05"/>
                  </a:ext>
                </a:extLst>
              </a:tr>
              <a:tr h="360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Charm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79.01±5.81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75.57±6.51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2.443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0.017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06"/>
                  </a:ext>
                </a:extLst>
              </a:tr>
              <a:tr h="360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Energy</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25.02±5.20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24.86±6.32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0.122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0.903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07"/>
                  </a:ext>
                </a:extLst>
              </a:tr>
              <a:tr h="360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Self-regulation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72.91±5.06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70.28±5.29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2.235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0.028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08"/>
                  </a:ext>
                </a:extLst>
              </a:tr>
              <a:tr h="360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Inhibition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14.64±1.80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14.07±1.54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1.509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0.135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09"/>
                  </a:ext>
                </a:extLst>
              </a:tr>
              <a:tr h="360000">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Neuroticism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21.85±9.06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25.01±7.40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-1.699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0.093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10"/>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Positive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60.95±4.37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58.96±4.75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1.909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0.060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11"/>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Negative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31.20±3.98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31.75±3.03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-0.690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0.493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12"/>
                  </a:ext>
                </a:extLst>
              </a:tr>
              <a:tr h="360000">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Physical</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18.25±5.21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19.54±4.26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a:effectLst/>
                          <a:latin typeface="Times New Roman" panose="02020603050405020304" pitchFamily="18" charset="0"/>
                          <a:cs typeface="Times New Roman" panose="02020603050405020304" pitchFamily="18" charset="0"/>
                        </a:rPr>
                        <a:t>-1.209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tc>
                  <a:txBody>
                    <a:bodyPr/>
                    <a:lstStyle/>
                    <a:p>
                      <a:pPr algn="ctr">
                        <a:lnSpc>
                          <a:spcPts val="1200"/>
                        </a:lnSpc>
                        <a:spcAft>
                          <a:spcPts val="0"/>
                        </a:spcAft>
                      </a:pPr>
                      <a:r>
                        <a:rPr lang="en-US" sz="2000" kern="0" dirty="0">
                          <a:effectLst/>
                          <a:latin typeface="Times New Roman" panose="02020603050405020304" pitchFamily="18" charset="0"/>
                          <a:cs typeface="Times New Roman" panose="02020603050405020304" pitchFamily="18" charset="0"/>
                        </a:rPr>
                        <a:t>0.230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1977" marR="61977" marT="0" marB="0" anchor="ctr"/>
                </a:tc>
                <a:extLst>
                  <a:ext uri="{0D108BD9-81ED-4DB2-BD59-A6C34878D82A}">
                    <a16:rowId xmlns:a16="http://schemas.microsoft.com/office/drawing/2014/main" val="10013"/>
                  </a:ext>
                </a:extLst>
              </a:tr>
            </a:tbl>
          </a:graphicData>
        </a:graphic>
      </p:graphicFrame>
      <p:sp>
        <p:nvSpPr>
          <p:cNvPr id="9" name="矩形 8"/>
          <p:cNvSpPr/>
          <p:nvPr/>
        </p:nvSpPr>
        <p:spPr>
          <a:xfrm>
            <a:off x="10157075" y="2392944"/>
            <a:ext cx="1098884"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矩形 10"/>
          <p:cNvSpPr/>
          <p:nvPr/>
        </p:nvSpPr>
        <p:spPr>
          <a:xfrm>
            <a:off x="10157075" y="3800990"/>
            <a:ext cx="1098884"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矩形 11"/>
          <p:cNvSpPr/>
          <p:nvPr/>
        </p:nvSpPr>
        <p:spPr>
          <a:xfrm>
            <a:off x="10157075" y="4553380"/>
            <a:ext cx="1098884" cy="3208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2000"/>
                                        <p:tgtEl>
                                          <p:spTgt spid="11"/>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heel(1)">
                                      <p:cBhvr>
                                        <p:cTn id="1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0" name="Rectangle 69">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标题 1">
            <a:extLst>
              <a:ext uri="{FF2B5EF4-FFF2-40B4-BE49-F238E27FC236}">
                <a16:creationId xmlns:a16="http://schemas.microsoft.com/office/drawing/2014/main" id="{30EA0173-E732-4A6D-A367-AABC3D6165DE}"/>
              </a:ext>
            </a:extLst>
          </p:cNvPr>
          <p:cNvSpPr>
            <a:spLocks noGrp="1"/>
          </p:cNvSpPr>
          <p:nvPr>
            <p:ph type="title"/>
          </p:nvPr>
        </p:nvSpPr>
        <p:spPr>
          <a:xfrm>
            <a:off x="1843391" y="624110"/>
            <a:ext cx="9383408" cy="1280890"/>
          </a:xfrm>
        </p:spPr>
        <p:txBody>
          <a:bodyPr>
            <a:normAutofit/>
          </a:bodyPr>
          <a:lstStyle/>
          <a:p>
            <a:r>
              <a:rPr lang="en-US" altLang="zh-CN" b="1">
                <a:solidFill>
                  <a:schemeClr val="bg1"/>
                </a:solidFill>
              </a:rPr>
              <a:t>Conclusion  </a:t>
            </a:r>
            <a:r>
              <a:rPr lang="en-US" altLang="zh-CN">
                <a:solidFill>
                  <a:schemeClr val="bg1"/>
                </a:solidFill>
              </a:rPr>
              <a:t> </a:t>
            </a:r>
            <a:endParaRPr lang="zh-CN" altLang="en-US">
              <a:solidFill>
                <a:schemeClr val="bg1"/>
              </a:solidFill>
            </a:endParaRPr>
          </a:p>
        </p:txBody>
      </p:sp>
      <p:sp>
        <p:nvSpPr>
          <p:cNvPr id="72"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内容占位符 2">
            <a:extLst>
              <a:ext uri="{FF2B5EF4-FFF2-40B4-BE49-F238E27FC236}">
                <a16:creationId xmlns:a16="http://schemas.microsoft.com/office/drawing/2014/main" id="{A86D66C6-4DF4-4ED7-B3C0-99A2A01AABC8}"/>
              </a:ext>
            </a:extLst>
          </p:cNvPr>
          <p:cNvSpPr>
            <a:spLocks noGrp="1"/>
          </p:cNvSpPr>
          <p:nvPr>
            <p:ph idx="1"/>
          </p:nvPr>
        </p:nvSpPr>
        <p:spPr>
          <a:xfrm>
            <a:off x="1584338" y="2753583"/>
            <a:ext cx="9383408" cy="3287292"/>
          </a:xfrm>
        </p:spPr>
        <p:txBody>
          <a:bodyPr>
            <a:normAutofit/>
          </a:bodyPr>
          <a:lstStyle/>
          <a:p>
            <a:pPr marL="0" indent="0">
              <a:buNone/>
            </a:pPr>
            <a:r>
              <a:rPr lang="en-US" altLang="zh-CN" sz="3200" dirty="0">
                <a:latin typeface="Times New Roman" panose="02020603050405020304" pitchFamily="18" charset="0"/>
                <a:cs typeface="Times New Roman" panose="02020603050405020304" pitchFamily="18" charset="0"/>
              </a:rPr>
              <a:t>    It’s found the mean values of the 10 parameters of the psychopath are all within the reference norm range, indicating that the average level of emotion state of Chinese was similar to the reference constant model.</a:t>
            </a:r>
            <a:endParaRPr lang="zh-CN" altLang="zh-C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634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9CD704-2EBA-4F3C-A4AB-4C1CE6FA80A6}"/>
              </a:ext>
            </a:extLst>
          </p:cNvPr>
          <p:cNvSpPr>
            <a:spLocks noGrp="1"/>
          </p:cNvSpPr>
          <p:nvPr>
            <p:ph type="title"/>
          </p:nvPr>
        </p:nvSpPr>
        <p:spPr>
          <a:xfrm>
            <a:off x="2592925" y="624110"/>
            <a:ext cx="8911687" cy="1280890"/>
          </a:xfrm>
        </p:spPr>
        <p:txBody>
          <a:bodyPr>
            <a:normAutofit/>
          </a:bodyPr>
          <a:lstStyle/>
          <a:p>
            <a:r>
              <a:rPr lang="en-US" altLang="zh-CN" b="1" dirty="0"/>
              <a:t>Introduction</a:t>
            </a:r>
            <a:endParaRPr lang="zh-CN" altLang="en-US" dirty="0"/>
          </a:p>
        </p:txBody>
      </p:sp>
      <p:sp>
        <p:nvSpPr>
          <p:cNvPr id="3" name="内容占位符 2">
            <a:extLst>
              <a:ext uri="{FF2B5EF4-FFF2-40B4-BE49-F238E27FC236}">
                <a16:creationId xmlns:a16="http://schemas.microsoft.com/office/drawing/2014/main" id="{E8EFABED-79CD-4C88-894A-2E167CABEC46}"/>
              </a:ext>
            </a:extLst>
          </p:cNvPr>
          <p:cNvSpPr>
            <a:spLocks noGrp="1"/>
          </p:cNvSpPr>
          <p:nvPr>
            <p:ph idx="1"/>
          </p:nvPr>
        </p:nvSpPr>
        <p:spPr>
          <a:xfrm>
            <a:off x="2589212" y="2125362"/>
            <a:ext cx="5835121" cy="3785860"/>
          </a:xfrm>
        </p:spPr>
        <p:txBody>
          <a:bodyPr>
            <a:normAutofit/>
          </a:bodyPr>
          <a:lstStyle/>
          <a:p>
            <a:pPr marL="0" indent="0">
              <a:buNone/>
            </a:pPr>
            <a:r>
              <a:rPr lang="en-US" altLang="zh-CN" sz="3200" dirty="0">
                <a:latin typeface="Times New Roman" panose="02020603050405020304" pitchFamily="18" charset="0"/>
                <a:cs typeface="Times New Roman" panose="02020603050405020304" pitchFamily="18" charset="0"/>
              </a:rPr>
              <a:t>Current researches:</a:t>
            </a:r>
          </a:p>
          <a:p>
            <a:endParaRPr lang="en-US" altLang="zh-CN" sz="1200" dirty="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Self-report of the emotion</a:t>
            </a:r>
          </a:p>
          <a:p>
            <a:r>
              <a:rPr lang="en-US" altLang="zh-CN" sz="3200" dirty="0">
                <a:latin typeface="Times New Roman" panose="02020603050405020304" pitchFamily="18" charset="0"/>
                <a:cs typeface="Times New Roman" panose="02020603050405020304" pitchFamily="18" charset="0"/>
              </a:rPr>
              <a:t>Doctors’ diagnose</a:t>
            </a:r>
            <a:endParaRPr lang="zh-CN" altLang="en-US" sz="3200" dirty="0">
              <a:latin typeface="Times New Roman" panose="02020603050405020304" pitchFamily="18" charset="0"/>
              <a:cs typeface="Times New Roman" panose="02020603050405020304" pitchFamily="18" charset="0"/>
            </a:endParaRPr>
          </a:p>
        </p:txBody>
      </p:sp>
      <p:pic>
        <p:nvPicPr>
          <p:cNvPr id="7" name="Graphic 6">
            <a:extLst>
              <a:ext uri="{FF2B5EF4-FFF2-40B4-BE49-F238E27FC236}">
                <a16:creationId xmlns:a16="http://schemas.microsoft.com/office/drawing/2014/main" id="{705FE317-56F3-4F21-A145-87832217A6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31452" y="2561913"/>
            <a:ext cx="2873159" cy="2873159"/>
          </a:xfrm>
          <a:prstGeom prst="rect">
            <a:avLst/>
          </a:prstGeom>
        </p:spPr>
      </p:pic>
    </p:spTree>
    <p:extLst>
      <p:ext uri="{BB962C8B-B14F-4D97-AF65-F5344CB8AC3E}">
        <p14:creationId xmlns:p14="http://schemas.microsoft.com/office/powerpoint/2010/main" val="26935088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0" name="Rectangle 69">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标题 1">
            <a:extLst>
              <a:ext uri="{FF2B5EF4-FFF2-40B4-BE49-F238E27FC236}">
                <a16:creationId xmlns:a16="http://schemas.microsoft.com/office/drawing/2014/main" id="{30EA0173-E732-4A6D-A367-AABC3D6165DE}"/>
              </a:ext>
            </a:extLst>
          </p:cNvPr>
          <p:cNvSpPr>
            <a:spLocks noGrp="1"/>
          </p:cNvSpPr>
          <p:nvPr>
            <p:ph type="title"/>
          </p:nvPr>
        </p:nvSpPr>
        <p:spPr>
          <a:xfrm>
            <a:off x="1843391" y="624110"/>
            <a:ext cx="9383408" cy="1280890"/>
          </a:xfrm>
        </p:spPr>
        <p:txBody>
          <a:bodyPr>
            <a:normAutofit/>
          </a:bodyPr>
          <a:lstStyle/>
          <a:p>
            <a:r>
              <a:rPr lang="en-US" altLang="zh-CN" b="1">
                <a:solidFill>
                  <a:schemeClr val="bg1"/>
                </a:solidFill>
              </a:rPr>
              <a:t>Conclusion  </a:t>
            </a:r>
            <a:r>
              <a:rPr lang="en-US" altLang="zh-CN">
                <a:solidFill>
                  <a:schemeClr val="bg1"/>
                </a:solidFill>
              </a:rPr>
              <a:t> </a:t>
            </a:r>
            <a:endParaRPr lang="zh-CN" altLang="en-US">
              <a:solidFill>
                <a:schemeClr val="bg1"/>
              </a:solidFill>
            </a:endParaRPr>
          </a:p>
        </p:txBody>
      </p:sp>
      <p:sp>
        <p:nvSpPr>
          <p:cNvPr id="72"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内容占位符 2">
            <a:extLst>
              <a:ext uri="{FF2B5EF4-FFF2-40B4-BE49-F238E27FC236}">
                <a16:creationId xmlns:a16="http://schemas.microsoft.com/office/drawing/2014/main" id="{A86D66C6-4DF4-4ED7-B3C0-99A2A01AABC8}"/>
              </a:ext>
            </a:extLst>
          </p:cNvPr>
          <p:cNvSpPr>
            <a:spLocks noGrp="1"/>
          </p:cNvSpPr>
          <p:nvPr>
            <p:ph idx="1"/>
          </p:nvPr>
        </p:nvSpPr>
        <p:spPr>
          <a:xfrm>
            <a:off x="1584338" y="2753583"/>
            <a:ext cx="9383408" cy="3287292"/>
          </a:xfrm>
        </p:spPr>
        <p:txBody>
          <a:bodyPr>
            <a:normAutofit/>
          </a:bodyPr>
          <a:lstStyle/>
          <a:p>
            <a:pPr marL="0" indent="0">
              <a:buNone/>
            </a:pPr>
            <a:r>
              <a:rPr lang="en-US" altLang="zh-CN" sz="3200" dirty="0">
                <a:latin typeface="Times New Roman" panose="02020603050405020304" pitchFamily="18" charset="0"/>
                <a:cs typeface="Times New Roman" panose="02020603050405020304" pitchFamily="18" charset="0"/>
              </a:rPr>
              <a:t>    However, some mean or extremum of parameters are different from reference norm, which suggests that there are some cultural differences.</a:t>
            </a:r>
            <a:endParaRPr lang="zh-CN" altLang="zh-C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6623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68" name="Rectangle 67">
            <a:extLst>
              <a:ext uri="{FF2B5EF4-FFF2-40B4-BE49-F238E27FC236}">
                <a16:creationId xmlns:a16="http://schemas.microsoft.com/office/drawing/2014/main" id="{3A3C2D7E-3F2E-404E-9B30-CB12DC972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70" name="Rectangle 69">
            <a:extLst>
              <a:ext uri="{FF2B5EF4-FFF2-40B4-BE49-F238E27FC236}">
                <a16:creationId xmlns:a16="http://schemas.microsoft.com/office/drawing/2014/main" id="{F1F7FD00-BF97-4325-B7C2-E451F2084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标题 1">
            <a:extLst>
              <a:ext uri="{FF2B5EF4-FFF2-40B4-BE49-F238E27FC236}">
                <a16:creationId xmlns:a16="http://schemas.microsoft.com/office/drawing/2014/main" id="{30EA0173-E732-4A6D-A367-AABC3D6165DE}"/>
              </a:ext>
            </a:extLst>
          </p:cNvPr>
          <p:cNvSpPr>
            <a:spLocks noGrp="1"/>
          </p:cNvSpPr>
          <p:nvPr>
            <p:ph type="title"/>
          </p:nvPr>
        </p:nvSpPr>
        <p:spPr>
          <a:xfrm>
            <a:off x="1843391" y="624110"/>
            <a:ext cx="9383408" cy="1280890"/>
          </a:xfrm>
        </p:spPr>
        <p:txBody>
          <a:bodyPr>
            <a:normAutofit/>
          </a:bodyPr>
          <a:lstStyle/>
          <a:p>
            <a:r>
              <a:rPr lang="en-US" altLang="zh-CN" b="1">
                <a:solidFill>
                  <a:schemeClr val="bg1"/>
                </a:solidFill>
              </a:rPr>
              <a:t>Conclusion  </a:t>
            </a:r>
            <a:r>
              <a:rPr lang="en-US" altLang="zh-CN">
                <a:solidFill>
                  <a:schemeClr val="bg1"/>
                </a:solidFill>
              </a:rPr>
              <a:t> </a:t>
            </a:r>
            <a:endParaRPr lang="zh-CN" altLang="en-US">
              <a:solidFill>
                <a:schemeClr val="bg1"/>
              </a:solidFill>
            </a:endParaRPr>
          </a:p>
        </p:txBody>
      </p:sp>
      <p:sp>
        <p:nvSpPr>
          <p:cNvPr id="72" name="Freeform 11">
            <a:extLst>
              <a:ext uri="{FF2B5EF4-FFF2-40B4-BE49-F238E27FC236}">
                <a16:creationId xmlns:a16="http://schemas.microsoft.com/office/drawing/2014/main" id="{179B5294-DA4E-4926-B14A-DD6E07A12F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 name="内容占位符 2">
            <a:extLst>
              <a:ext uri="{FF2B5EF4-FFF2-40B4-BE49-F238E27FC236}">
                <a16:creationId xmlns:a16="http://schemas.microsoft.com/office/drawing/2014/main" id="{A86D66C6-4DF4-4ED7-B3C0-99A2A01AABC8}"/>
              </a:ext>
            </a:extLst>
          </p:cNvPr>
          <p:cNvSpPr>
            <a:spLocks noGrp="1"/>
          </p:cNvSpPr>
          <p:nvPr>
            <p:ph idx="1"/>
          </p:nvPr>
        </p:nvSpPr>
        <p:spPr>
          <a:xfrm>
            <a:off x="1584338" y="2753583"/>
            <a:ext cx="9383408" cy="3287292"/>
          </a:xfrm>
        </p:spPr>
        <p:txBody>
          <a:bodyPr>
            <a:normAutofit/>
          </a:bodyPr>
          <a:lstStyle/>
          <a:p>
            <a:pPr marL="0" indent="0">
              <a:buNone/>
            </a:pPr>
            <a:r>
              <a:rPr lang="en-US" altLang="zh-CN" sz="3200" dirty="0">
                <a:latin typeface="Times New Roman" panose="02020603050405020304" pitchFamily="18" charset="0"/>
                <a:cs typeface="Times New Roman" panose="02020603050405020304" pitchFamily="18" charset="0"/>
              </a:rPr>
              <a:t>    The parameters’ mean of different genders had significant difference, which may be related to the gender characteristics. </a:t>
            </a:r>
            <a:endParaRPr lang="zh-CN" altLang="zh-C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326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4E9F44E-02E7-4A97-B7DB-1DB0F1F4EB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154F2546-BFC4-4B9A-B22A-40C22269F5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4BB2355B-3CC7-4F78-AEE5-42361DBF49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031B8A19-2FD3-4302-91CF-C8B6F93B3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73162A24-700C-424E-96EC-86CB156D05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1F0C1D92-E435-4491-B392-AB951E055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0212CAD4-9EC5-41A6-B23D-EBA0527104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6EFDEEEF-07D4-42EA-BAF2-B6FB6442DD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F4FA7A2-4814-4283-AED6-51BE578606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3A80AF23-BF8E-4209-B9DE-1D2A637B4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19128847-0CCA-451D-A00A-2855A4D6D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5007ABF4-C6D7-4D5A-B621-E22A6CDE24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C626D9E0-6E9C-49D1-9350-E85A88DD35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3F22DE9C-F188-48E2-A82C-4434A8EEE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157"/>
            <a:ext cx="2356675" cy="6853096"/>
            <a:chOff x="6627813" y="195610"/>
            <a:chExt cx="1952625" cy="5678141"/>
          </a:xfrm>
        </p:grpSpPr>
        <p:sp>
          <p:nvSpPr>
            <p:cNvPr id="22" name="Freeform 27">
              <a:extLst>
                <a:ext uri="{FF2B5EF4-FFF2-40B4-BE49-F238E27FC236}">
                  <a16:creationId xmlns:a16="http://schemas.microsoft.com/office/drawing/2014/main" id="{02013AA2-1F55-4C5D-AA37-2F66C2056B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1FB61D00-6151-464C-A1C0-2F19F6413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A5ED6B64-D948-4BCE-9D88-5BB2FDD8F3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F89D4BEB-9156-4620-A774-3B780CC758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B4A8D726-AC9C-413C-BA61-279C42A85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F17D811C-C413-4847-8A99-0C428A5835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75BC74C6-A8D3-43B7-88D6-D36F1C038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7EEDAFB-AA1B-4B29-B0D8-E3F097A30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2037E8F3-503E-4F56-81D4-C0058A8556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B3B14D57-F75A-402A-B35D-98E84AD685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4AFB6E2F-5AF1-4DB0-851C-8F7492A9E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6725B281-5E62-47B4-873A-9B1261423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6A10670B-6568-4038-91D8-392C78C0CF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6">
            <a:extLst>
              <a:ext uri="{FF2B5EF4-FFF2-40B4-BE49-F238E27FC236}">
                <a16:creationId xmlns:a16="http://schemas.microsoft.com/office/drawing/2014/main" id="{62163DB6-3EE7-474C-8726-1A05F7DE42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39" name="Rectangle 38">
            <a:extLst>
              <a:ext uri="{FF2B5EF4-FFF2-40B4-BE49-F238E27FC236}">
                <a16:creationId xmlns:a16="http://schemas.microsoft.com/office/drawing/2014/main" id="{F2EA518E-6C90-4FB8-9D88-C59B749893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标题 1">
            <a:extLst>
              <a:ext uri="{FF2B5EF4-FFF2-40B4-BE49-F238E27FC236}">
                <a16:creationId xmlns:a16="http://schemas.microsoft.com/office/drawing/2014/main" id="{B528B229-E7C8-4204-9439-5419FC5463B9}"/>
              </a:ext>
            </a:extLst>
          </p:cNvPr>
          <p:cNvSpPr>
            <a:spLocks noGrp="1"/>
          </p:cNvSpPr>
          <p:nvPr>
            <p:ph type="title"/>
          </p:nvPr>
        </p:nvSpPr>
        <p:spPr>
          <a:xfrm>
            <a:off x="1464337" y="878847"/>
            <a:ext cx="9263325" cy="3410475"/>
          </a:xfrm>
        </p:spPr>
        <p:txBody>
          <a:bodyPr vert="horz" lIns="91440" tIns="45720" rIns="91440" bIns="45720" rtlCol="0" anchor="ctr">
            <a:normAutofit/>
          </a:bodyPr>
          <a:lstStyle/>
          <a:p>
            <a:pPr algn="ctr">
              <a:lnSpc>
                <a:spcPct val="150000"/>
              </a:lnSpc>
            </a:pPr>
            <a:r>
              <a:rPr lang="en-US" altLang="zh-CN" sz="3800" b="1" dirty="0">
                <a:latin typeface="Times New Roman" panose="02020603050405020304" pitchFamily="18" charset="0"/>
                <a:cs typeface="Times New Roman" panose="02020603050405020304" pitchFamily="18" charset="0"/>
              </a:rPr>
              <a:t>Future direction of research </a:t>
            </a:r>
            <a:endParaRPr lang="en-US" altLang="zh-CN" sz="3800" dirty="0"/>
          </a:p>
        </p:txBody>
      </p:sp>
      <p:sp>
        <p:nvSpPr>
          <p:cNvPr id="41" name="Rectangle 40">
            <a:extLst>
              <a:ext uri="{FF2B5EF4-FFF2-40B4-BE49-F238E27FC236}">
                <a16:creationId xmlns:a16="http://schemas.microsoft.com/office/drawing/2014/main" id="{51AFC3C9-5F6F-4B0C-B9BC-4538C1E6F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0424"/>
            <a:ext cx="12192000" cy="23075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43" name="Freeform 11">
            <a:extLst>
              <a:ext uri="{FF2B5EF4-FFF2-40B4-BE49-F238E27FC236}">
                <a16:creationId xmlns:a16="http://schemas.microsoft.com/office/drawing/2014/main" id="{BA844245-4805-4DD5-AF47-842A0B27FA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5019122"/>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Tree>
    <p:extLst>
      <p:ext uri="{BB962C8B-B14F-4D97-AF65-F5344CB8AC3E}">
        <p14:creationId xmlns:p14="http://schemas.microsoft.com/office/powerpoint/2010/main" val="4578278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84FD149-94B6-4257-AB5B-C478E6038F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6" name="Rectangle 25">
            <a:extLst>
              <a:ext uri="{FF2B5EF4-FFF2-40B4-BE49-F238E27FC236}">
                <a16:creationId xmlns:a16="http://schemas.microsoft.com/office/drawing/2014/main" id="{4743F4F4-276D-4A4D-930A-0530386F9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9" name="内容占位符 2">
            <a:extLst>
              <a:ext uri="{FF2B5EF4-FFF2-40B4-BE49-F238E27FC236}">
                <a16:creationId xmlns:a16="http://schemas.microsoft.com/office/drawing/2014/main" id="{B97EAF90-371E-45F7-9A65-FAF92AE8F001}"/>
              </a:ext>
            </a:extLst>
          </p:cNvPr>
          <p:cNvSpPr>
            <a:spLocks noGrp="1"/>
          </p:cNvSpPr>
          <p:nvPr>
            <p:ph idx="1"/>
          </p:nvPr>
        </p:nvSpPr>
        <p:spPr>
          <a:xfrm>
            <a:off x="649225" y="545122"/>
            <a:ext cx="9312460" cy="5618285"/>
          </a:xfrm>
        </p:spPr>
        <p:txBody>
          <a:bodyPr>
            <a:normAutofit/>
          </a:bodyPr>
          <a:lstStyle/>
          <a:p>
            <a:pPr>
              <a:lnSpc>
                <a:spcPct val="90000"/>
              </a:lnSpc>
              <a:spcAft>
                <a:spcPts val="1200"/>
              </a:spcAft>
            </a:pPr>
            <a:r>
              <a:rPr lang="en-US" altLang="zh-CN" sz="3200" dirty="0">
                <a:latin typeface="Times New Roman" panose="02020603050405020304" pitchFamily="18" charset="0"/>
                <a:cs typeface="Times New Roman" panose="02020603050405020304" pitchFamily="18" charset="0"/>
              </a:rPr>
              <a:t>To construct Chinese norms of </a:t>
            </a:r>
            <a:r>
              <a:rPr lang="en-US" altLang="zh-CN" sz="3200" dirty="0" err="1">
                <a:latin typeface="Times New Roman" panose="02020603050405020304" pitchFamily="18" charset="0"/>
                <a:cs typeface="Times New Roman" panose="02020603050405020304" pitchFamily="18" charset="0"/>
              </a:rPr>
              <a:t>vibraimage</a:t>
            </a:r>
            <a:r>
              <a:rPr lang="en-US" altLang="zh-CN" sz="3200" dirty="0">
                <a:latin typeface="Times New Roman" panose="02020603050405020304" pitchFamily="18" charset="0"/>
                <a:cs typeface="Times New Roman" panose="02020603050405020304" pitchFamily="18" charset="0"/>
              </a:rPr>
              <a:t> instrument</a:t>
            </a:r>
          </a:p>
          <a:p>
            <a:pPr>
              <a:lnSpc>
                <a:spcPct val="90000"/>
              </a:lnSpc>
              <a:spcAft>
                <a:spcPts val="1200"/>
              </a:spcAft>
            </a:pPr>
            <a:r>
              <a:rPr lang="en-US" altLang="zh-CN" sz="3200" dirty="0">
                <a:latin typeface="Times New Roman" panose="02020603050405020304" pitchFamily="18" charset="0"/>
                <a:cs typeface="Times New Roman" panose="02020603050405020304" pitchFamily="18" charset="0"/>
              </a:rPr>
              <a:t>To evaluate the reliability and validity of instrument </a:t>
            </a:r>
          </a:p>
          <a:p>
            <a:pPr>
              <a:lnSpc>
                <a:spcPct val="90000"/>
              </a:lnSpc>
              <a:spcAft>
                <a:spcPts val="1200"/>
              </a:spcAft>
            </a:pPr>
            <a:r>
              <a:rPr lang="en-US" altLang="zh-CN" sz="3200" dirty="0">
                <a:latin typeface="Times New Roman" panose="02020603050405020304" pitchFamily="18" charset="0"/>
                <a:cs typeface="Times New Roman" panose="02020603050405020304" pitchFamily="18" charset="0"/>
              </a:rPr>
              <a:t>International diagnostic standard tools can be added to the personality assessment</a:t>
            </a:r>
          </a:p>
          <a:p>
            <a:pPr>
              <a:lnSpc>
                <a:spcPct val="90000"/>
              </a:lnSpc>
              <a:spcAft>
                <a:spcPts val="1200"/>
              </a:spcAft>
            </a:pPr>
            <a:r>
              <a:rPr lang="en-US" altLang="zh-CN" sz="3200" dirty="0">
                <a:latin typeface="Times New Roman" panose="02020603050405020304" pitchFamily="18" charset="0"/>
                <a:cs typeface="Times New Roman" panose="02020603050405020304" pitchFamily="18" charset="0"/>
              </a:rPr>
              <a:t>To provide valuable reference information for students' career decisions by the career planning function</a:t>
            </a:r>
          </a:p>
          <a:p>
            <a:pPr>
              <a:lnSpc>
                <a:spcPct val="90000"/>
              </a:lnSpc>
              <a:spcAft>
                <a:spcPts val="1200"/>
              </a:spcAft>
            </a:pPr>
            <a:r>
              <a:rPr lang="en-US" altLang="zh-CN" sz="3200" dirty="0">
                <a:latin typeface="Times New Roman" panose="02020603050405020304" pitchFamily="18" charset="0"/>
                <a:cs typeface="Times New Roman" panose="02020603050405020304" pitchFamily="18" charset="0"/>
              </a:rPr>
              <a:t>To make the technology application faster, more convenient and extensive (such as making evaluation online version and mobile APP)</a:t>
            </a:r>
            <a:endParaRPr lang="zh-CN" altLang="en-US" sz="3200" dirty="0">
              <a:latin typeface="Times New Roman" panose="02020603050405020304" pitchFamily="18" charset="0"/>
              <a:cs typeface="Times New Roman" panose="02020603050405020304" pitchFamily="18" charset="0"/>
            </a:endParaRPr>
          </a:p>
        </p:txBody>
      </p:sp>
      <p:pic>
        <p:nvPicPr>
          <p:cNvPr id="7" name="Graphic 6">
            <a:extLst>
              <a:ext uri="{FF2B5EF4-FFF2-40B4-BE49-F238E27FC236}">
                <a16:creationId xmlns:a16="http://schemas.microsoft.com/office/drawing/2014/main" id="{632C263A-C54D-4FCF-A832-7FD1284611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71180" y="3277524"/>
            <a:ext cx="3580476" cy="3580476"/>
          </a:xfrm>
          <a:prstGeom prst="rect">
            <a:avLst/>
          </a:prstGeom>
        </p:spPr>
      </p:pic>
      <p:sp>
        <p:nvSpPr>
          <p:cNvPr id="28" name="Freeform 10">
            <a:extLst>
              <a:ext uri="{FF2B5EF4-FFF2-40B4-BE49-F238E27FC236}">
                <a16:creationId xmlns:a16="http://schemas.microsoft.com/office/drawing/2014/main" id="{AA1386B8-14BD-4682-B537-BC9027D6E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855857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4E9F44E-02E7-4A97-B7DB-1DB0F1F4EB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154F2546-BFC4-4B9A-B22A-40C22269F5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53" name="Freeform 12">
              <a:extLst>
                <a:ext uri="{FF2B5EF4-FFF2-40B4-BE49-F238E27FC236}">
                  <a16:creationId xmlns:a16="http://schemas.microsoft.com/office/drawing/2014/main" id="{4BB2355B-3CC7-4F78-AEE5-42361DBF49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031B8A19-2FD3-4302-91CF-C8B6F93B30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73162A24-700C-424E-96EC-86CB156D05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1F0C1D92-E435-4491-B392-AB951E055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0212CAD4-9EC5-41A6-B23D-EBA0527104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6EFDEEEF-07D4-42EA-BAF2-B6FB6442DD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F4FA7A2-4814-4283-AED6-51BE578606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3A80AF23-BF8E-4209-B9DE-1D2A637B4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19128847-0CCA-451D-A00A-2855A4D6D6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5007ABF4-C6D7-4D5A-B621-E22A6CDE24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C626D9E0-6E9C-49D1-9350-E85A88DD35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3F22DE9C-F188-48E2-A82C-4434A8EEE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157"/>
            <a:ext cx="2356675" cy="6853096"/>
            <a:chOff x="6627813" y="195610"/>
            <a:chExt cx="1952625" cy="5678141"/>
          </a:xfrm>
        </p:grpSpPr>
        <p:sp>
          <p:nvSpPr>
            <p:cNvPr id="22" name="Freeform 27">
              <a:extLst>
                <a:ext uri="{FF2B5EF4-FFF2-40B4-BE49-F238E27FC236}">
                  <a16:creationId xmlns:a16="http://schemas.microsoft.com/office/drawing/2014/main" id="{02013AA2-1F55-4C5D-AA37-2F66C2056B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4" name="Freeform 28">
              <a:extLst>
                <a:ext uri="{FF2B5EF4-FFF2-40B4-BE49-F238E27FC236}">
                  <a16:creationId xmlns:a16="http://schemas.microsoft.com/office/drawing/2014/main" id="{1FB61D00-6151-464C-A1C0-2F19F6413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A5ED6B64-D948-4BCE-9D88-5BB2FDD8F3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F89D4BEB-9156-4620-A774-3B780CC758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B4A8D726-AC9C-413C-BA61-279C42A85A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F17D811C-C413-4847-8A99-0C428A5835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75BC74C6-A8D3-43B7-88D6-D36F1C0388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7EEDAFB-AA1B-4B29-B0D8-E3F097A308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2037E8F3-503E-4F56-81D4-C0058A8556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B3B14D57-F75A-402A-B35D-98E84AD685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4AFB6E2F-5AF1-4DB0-851C-8F7492A9E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6725B281-5E62-47B4-873A-9B12614235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6A10670B-6568-4038-91D8-392C78C0CF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6">
            <a:extLst>
              <a:ext uri="{FF2B5EF4-FFF2-40B4-BE49-F238E27FC236}">
                <a16:creationId xmlns:a16="http://schemas.microsoft.com/office/drawing/2014/main" id="{62163DB6-3EE7-474C-8726-1A05F7DE42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39" name="Rectangle 38">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标题 1">
            <a:extLst>
              <a:ext uri="{FF2B5EF4-FFF2-40B4-BE49-F238E27FC236}">
                <a16:creationId xmlns:a16="http://schemas.microsoft.com/office/drawing/2014/main" id="{E9EA0341-C6C2-4AC5-9494-EA329AEDDC58}"/>
              </a:ext>
            </a:extLst>
          </p:cNvPr>
          <p:cNvSpPr>
            <a:spLocks noGrp="1"/>
          </p:cNvSpPr>
          <p:nvPr>
            <p:ph type="title"/>
          </p:nvPr>
        </p:nvSpPr>
        <p:spPr>
          <a:xfrm>
            <a:off x="1304103" y="1318591"/>
            <a:ext cx="5800929" cy="4220820"/>
          </a:xfrm>
        </p:spPr>
        <p:txBody>
          <a:bodyPr vert="horz" lIns="91440" tIns="45720" rIns="91440" bIns="45720" rtlCol="0" anchor="ctr">
            <a:normAutofit/>
          </a:bodyPr>
          <a:lstStyle/>
          <a:p>
            <a:pPr algn="r"/>
            <a:r>
              <a:rPr lang="en-US" altLang="zh-CN" sz="6600" cap="all">
                <a:solidFill>
                  <a:schemeClr val="tx2">
                    <a:lumMod val="75000"/>
                  </a:schemeClr>
                </a:solidFill>
              </a:rPr>
              <a:t>Thanks for your listening</a:t>
            </a:r>
          </a:p>
        </p:txBody>
      </p:sp>
      <p:sp>
        <p:nvSpPr>
          <p:cNvPr id="41" name="Rectangle 40">
            <a:extLst>
              <a:ext uri="{FF2B5EF4-FFF2-40B4-BE49-F238E27FC236}">
                <a16:creationId xmlns:a16="http://schemas.microsoft.com/office/drawing/2014/main" id="{A317EBE3-FF86-4DA1-BC9A-331F7F214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43" name="Straight Connector 42">
            <a:extLst>
              <a:ext uri="{FF2B5EF4-FFF2-40B4-BE49-F238E27FC236}">
                <a16:creationId xmlns:a16="http://schemas.microsoft.com/office/drawing/2014/main" id="{34D43EC1-35FA-4FC3-8526-F655CEB09D9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3460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9CD704-2EBA-4F3C-A4AB-4C1CE6FA80A6}"/>
              </a:ext>
            </a:extLst>
          </p:cNvPr>
          <p:cNvSpPr>
            <a:spLocks noGrp="1"/>
          </p:cNvSpPr>
          <p:nvPr>
            <p:ph type="title"/>
          </p:nvPr>
        </p:nvSpPr>
        <p:spPr>
          <a:xfrm>
            <a:off x="2592925" y="624110"/>
            <a:ext cx="8911687" cy="1280890"/>
          </a:xfrm>
        </p:spPr>
        <p:txBody>
          <a:bodyPr/>
          <a:lstStyle/>
          <a:p>
            <a:r>
              <a:rPr lang="en-US" altLang="zh-CN" b="1" dirty="0"/>
              <a:t>Participants</a:t>
            </a:r>
            <a:endParaRPr lang="zh-CN" altLang="en-US" dirty="0"/>
          </a:p>
        </p:txBody>
      </p:sp>
      <p:sp>
        <p:nvSpPr>
          <p:cNvPr id="3" name="内容占位符 2">
            <a:extLst>
              <a:ext uri="{FF2B5EF4-FFF2-40B4-BE49-F238E27FC236}">
                <a16:creationId xmlns:a16="http://schemas.microsoft.com/office/drawing/2014/main" id="{E8EFABED-79CD-4C88-894A-2E167CABEC46}"/>
              </a:ext>
            </a:extLst>
          </p:cNvPr>
          <p:cNvSpPr>
            <a:spLocks noGrp="1"/>
          </p:cNvSpPr>
          <p:nvPr>
            <p:ph idx="1"/>
          </p:nvPr>
        </p:nvSpPr>
        <p:spPr>
          <a:xfrm>
            <a:off x="2592925" y="2456268"/>
            <a:ext cx="8614337" cy="3777622"/>
          </a:xfrm>
        </p:spPr>
        <p:txBody>
          <a:bodyPr>
            <a:normAutofit/>
          </a:bodyPr>
          <a:lstStyle/>
          <a:p>
            <a:pPr marL="0" indent="0">
              <a:buNone/>
            </a:pPr>
            <a:r>
              <a:rPr lang="en-US" altLang="zh-CN" sz="3200" dirty="0">
                <a:latin typeface="Times New Roman" panose="02020603050405020304" pitchFamily="18" charset="0"/>
                <a:cs typeface="Times New Roman" panose="02020603050405020304" pitchFamily="18" charset="0"/>
              </a:rPr>
              <a:t>40 grade three top students of senior high school</a:t>
            </a:r>
            <a:r>
              <a:rPr lang="zh-CN" altLang="en-US" sz="3200" dirty="0">
                <a:latin typeface="Times New Roman" panose="02020603050405020304" pitchFamily="18" charset="0"/>
                <a:cs typeface="Times New Roman" panose="02020603050405020304" pitchFamily="18" charset="0"/>
              </a:rPr>
              <a:t>，</a:t>
            </a:r>
            <a:r>
              <a:rPr lang="en-US" altLang="zh-CN" sz="3200" dirty="0">
                <a:latin typeface="Times New Roman" panose="02020603050405020304" pitchFamily="18" charset="0"/>
                <a:cs typeface="Times New Roman" panose="02020603050405020304" pitchFamily="18" charset="0"/>
              </a:rPr>
              <a:t>36 valid data was collected</a:t>
            </a:r>
          </a:p>
          <a:p>
            <a:endParaRPr lang="en-US" altLang="zh-CN" sz="3200" dirty="0">
              <a:latin typeface="Times New Roman" panose="02020603050405020304" pitchFamily="18" charset="0"/>
              <a:cs typeface="Times New Roman" panose="02020603050405020304" pitchFamily="18" charset="0"/>
            </a:endParaRPr>
          </a:p>
          <a:p>
            <a:pPr marL="0" indent="0">
              <a:buNone/>
            </a:pPr>
            <a:r>
              <a:rPr lang="en-US" altLang="zh-CN" sz="3200" dirty="0">
                <a:latin typeface="Times New Roman" panose="02020603050405020304" pitchFamily="18" charset="0"/>
                <a:cs typeface="Times New Roman" panose="02020603050405020304" pitchFamily="18" charset="0"/>
              </a:rPr>
              <a:t>We have gotten the informed consent of them</a:t>
            </a:r>
            <a:endParaRPr lang="zh-CN"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4707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3AA02D-5BD1-47A1-BADD-F1DF9CC90B2C}"/>
              </a:ext>
            </a:extLst>
          </p:cNvPr>
          <p:cNvSpPr>
            <a:spLocks noGrp="1"/>
          </p:cNvSpPr>
          <p:nvPr>
            <p:ph type="title"/>
          </p:nvPr>
        </p:nvSpPr>
        <p:spPr/>
        <p:txBody>
          <a:bodyPr>
            <a:normAutofit fontScale="90000"/>
          </a:bodyPr>
          <a:lstStyle/>
          <a:p>
            <a:r>
              <a:rPr lang="en-US" altLang="zh-CN" sz="4900" b="1" dirty="0"/>
              <a:t>Instruments</a:t>
            </a:r>
            <a:br>
              <a:rPr lang="zh-CN" altLang="zh-CN" sz="4000" dirty="0"/>
            </a:br>
            <a:endParaRPr lang="zh-CN" altLang="en-US" sz="4000" dirty="0"/>
          </a:p>
        </p:txBody>
      </p:sp>
      <p:sp>
        <p:nvSpPr>
          <p:cNvPr id="3" name="内容占位符 2">
            <a:extLst>
              <a:ext uri="{FF2B5EF4-FFF2-40B4-BE49-F238E27FC236}">
                <a16:creationId xmlns:a16="http://schemas.microsoft.com/office/drawing/2014/main" id="{AC4FF73E-12CB-4D9E-BB47-0114DD51927B}"/>
              </a:ext>
            </a:extLst>
          </p:cNvPr>
          <p:cNvSpPr>
            <a:spLocks noGrp="1"/>
          </p:cNvSpPr>
          <p:nvPr>
            <p:ph idx="1"/>
          </p:nvPr>
        </p:nvSpPr>
        <p:spPr>
          <a:xfrm>
            <a:off x="1014412" y="1905000"/>
            <a:ext cx="8915400" cy="3777622"/>
          </a:xfrm>
        </p:spPr>
        <p:txBody>
          <a:bodyPr>
            <a:normAutofit/>
          </a:bodyPr>
          <a:lstStyle/>
          <a:p>
            <a:pPr marL="0" indent="0">
              <a:buNone/>
            </a:pPr>
            <a:r>
              <a:rPr lang="en-US" altLang="zh-CN" sz="3200" dirty="0">
                <a:latin typeface="Times New Roman" panose="02020603050405020304" pitchFamily="18" charset="0"/>
                <a:cs typeface="Times New Roman" panose="02020603050405020304" pitchFamily="18" charset="0"/>
              </a:rPr>
              <a:t>The software of Med system</a:t>
            </a:r>
          </a:p>
          <a:p>
            <a:endParaRPr lang="en-US" altLang="zh-CN" sz="3200" dirty="0">
              <a:latin typeface="Times New Roman" panose="02020603050405020304" pitchFamily="18" charset="0"/>
              <a:cs typeface="Times New Roman" panose="02020603050405020304" pitchFamily="18" charset="0"/>
            </a:endParaRPr>
          </a:p>
          <a:p>
            <a:pPr marL="0" indent="0">
              <a:buNone/>
            </a:pPr>
            <a:r>
              <a:rPr lang="en-US" altLang="zh-CN" sz="3200" dirty="0">
                <a:latin typeface="Times New Roman" panose="02020603050405020304" pitchFamily="18" charset="0"/>
                <a:cs typeface="Times New Roman" panose="02020603050405020304" pitchFamily="18" charset="0"/>
              </a:rPr>
              <a:t>Facing the camera for 30 seconds</a:t>
            </a:r>
            <a:endParaRPr lang="zh-CN" altLang="en-US" sz="3200" dirty="0">
              <a:latin typeface="Times New Roman" panose="02020603050405020304" pitchFamily="18" charset="0"/>
              <a:cs typeface="Times New Roman" panose="02020603050405020304" pitchFamily="18" charset="0"/>
            </a:endParaRPr>
          </a:p>
        </p:txBody>
      </p:sp>
      <p:pic>
        <p:nvPicPr>
          <p:cNvPr id="4" name="图片 3">
            <a:extLst>
              <a:ext uri="{FF2B5EF4-FFF2-40B4-BE49-F238E27FC236}">
                <a16:creationId xmlns:a16="http://schemas.microsoft.com/office/drawing/2014/main" id="{B8B4D406-17FA-42B3-9A3E-B4A7BD991438}"/>
              </a:ext>
            </a:extLst>
          </p:cNvPr>
          <p:cNvPicPr>
            <a:picLocks noChangeAspect="1"/>
          </p:cNvPicPr>
          <p:nvPr/>
        </p:nvPicPr>
        <p:blipFill>
          <a:blip r:embed="rId2"/>
          <a:stretch>
            <a:fillRect/>
          </a:stretch>
        </p:blipFill>
        <p:spPr>
          <a:xfrm>
            <a:off x="6868160" y="477520"/>
            <a:ext cx="4917440" cy="5943600"/>
          </a:xfrm>
          <a:prstGeom prst="rect">
            <a:avLst/>
          </a:prstGeom>
        </p:spPr>
      </p:pic>
    </p:spTree>
    <p:extLst>
      <p:ext uri="{BB962C8B-B14F-4D97-AF65-F5344CB8AC3E}">
        <p14:creationId xmlns:p14="http://schemas.microsoft.com/office/powerpoint/2010/main" val="2428622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131DEF-A695-43DE-BC7E-4C309A175F84}"/>
              </a:ext>
            </a:extLst>
          </p:cNvPr>
          <p:cNvSpPr>
            <a:spLocks noGrp="1"/>
          </p:cNvSpPr>
          <p:nvPr>
            <p:ph type="title"/>
          </p:nvPr>
        </p:nvSpPr>
        <p:spPr/>
        <p:txBody>
          <a:bodyPr>
            <a:normAutofit/>
          </a:bodyPr>
          <a:lstStyle/>
          <a:p>
            <a:r>
              <a:rPr lang="en-US" altLang="zh-CN" sz="4400" b="1" dirty="0"/>
              <a:t>Data Analysis </a:t>
            </a:r>
            <a:endParaRPr lang="zh-CN" altLang="en-US" sz="4400" b="1" dirty="0"/>
          </a:p>
        </p:txBody>
      </p:sp>
      <p:sp>
        <p:nvSpPr>
          <p:cNvPr id="3" name="内容占位符 2">
            <a:extLst>
              <a:ext uri="{FF2B5EF4-FFF2-40B4-BE49-F238E27FC236}">
                <a16:creationId xmlns:a16="http://schemas.microsoft.com/office/drawing/2014/main" id="{82645CC1-6BF6-44A0-9DC7-7D597C3D234C}"/>
              </a:ext>
            </a:extLst>
          </p:cNvPr>
          <p:cNvSpPr>
            <a:spLocks noGrp="1"/>
          </p:cNvSpPr>
          <p:nvPr>
            <p:ph idx="1"/>
          </p:nvPr>
        </p:nvSpPr>
        <p:spPr/>
        <p:txBody>
          <a:bodyPr>
            <a:normAutofit/>
          </a:bodyPr>
          <a:lstStyle/>
          <a:p>
            <a:r>
              <a:rPr lang="en-US" altLang="zh-CN" sz="3200" dirty="0">
                <a:latin typeface="Times New Roman" panose="02020603050405020304" pitchFamily="18" charset="0"/>
                <a:cs typeface="Times New Roman" panose="02020603050405020304" pitchFamily="18" charset="0"/>
              </a:rPr>
              <a:t>SPSS for Windows 22.0</a:t>
            </a:r>
          </a:p>
          <a:p>
            <a:endParaRPr lang="en-US" altLang="zh-CN" sz="3200" dirty="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Statistical tests used were two-tailed with a significance level of α=0.05.</a:t>
            </a:r>
            <a:endParaRPr lang="zh-CN" altLang="zh-CN" sz="3200" dirty="0">
              <a:latin typeface="Times New Roman" panose="02020603050405020304" pitchFamily="18" charset="0"/>
              <a:cs typeface="Times New Roman" panose="02020603050405020304" pitchFamily="18" charset="0"/>
            </a:endParaRPr>
          </a:p>
          <a:p>
            <a:endParaRPr lang="zh-CN" altLang="en-US" sz="3200" dirty="0"/>
          </a:p>
        </p:txBody>
      </p:sp>
    </p:spTree>
    <p:extLst>
      <p:ext uri="{BB962C8B-B14F-4D97-AF65-F5344CB8AC3E}">
        <p14:creationId xmlns:p14="http://schemas.microsoft.com/office/powerpoint/2010/main" val="1057174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4400" b="1" dirty="0"/>
              <a:t>Result</a:t>
            </a:r>
            <a:endParaRPr lang="zh-CN" altLang="en-US" sz="4400" dirty="0"/>
          </a:p>
        </p:txBody>
      </p:sp>
      <p:graphicFrame>
        <p:nvGraphicFramePr>
          <p:cNvPr id="4" name="内容占位符 3"/>
          <p:cNvGraphicFramePr/>
          <p:nvPr/>
        </p:nvGraphicFramePr>
        <p:xfrm>
          <a:off x="2592925" y="1905000"/>
          <a:ext cx="8911686" cy="4455990"/>
        </p:xfrm>
        <a:graphic>
          <a:graphicData uri="http://schemas.openxmlformats.org/drawingml/2006/table">
            <a:tbl>
              <a:tblPr firstRow="1" firstCol="1" bandRow="1">
                <a:tableStyleId>{0E3FDE45-AF77-4B5C-9715-49D594BDF05E}</a:tableStyleId>
              </a:tblPr>
              <a:tblGrid>
                <a:gridCol w="2108041">
                  <a:extLst>
                    <a:ext uri="{9D8B030D-6E8A-4147-A177-3AD203B41FA5}">
                      <a16:colId xmlns:a16="http://schemas.microsoft.com/office/drawing/2014/main" val="20000"/>
                    </a:ext>
                  </a:extLst>
                </a:gridCol>
                <a:gridCol w="1360729">
                  <a:extLst>
                    <a:ext uri="{9D8B030D-6E8A-4147-A177-3AD203B41FA5}">
                      <a16:colId xmlns:a16="http://schemas.microsoft.com/office/drawing/2014/main" val="20001"/>
                    </a:ext>
                  </a:extLst>
                </a:gridCol>
                <a:gridCol w="1360729">
                  <a:extLst>
                    <a:ext uri="{9D8B030D-6E8A-4147-A177-3AD203B41FA5}">
                      <a16:colId xmlns:a16="http://schemas.microsoft.com/office/drawing/2014/main" val="20002"/>
                    </a:ext>
                  </a:extLst>
                </a:gridCol>
                <a:gridCol w="1360729">
                  <a:extLst>
                    <a:ext uri="{9D8B030D-6E8A-4147-A177-3AD203B41FA5}">
                      <a16:colId xmlns:a16="http://schemas.microsoft.com/office/drawing/2014/main" val="20003"/>
                    </a:ext>
                  </a:extLst>
                </a:gridCol>
                <a:gridCol w="1360729">
                  <a:extLst>
                    <a:ext uri="{9D8B030D-6E8A-4147-A177-3AD203B41FA5}">
                      <a16:colId xmlns:a16="http://schemas.microsoft.com/office/drawing/2014/main" val="20004"/>
                    </a:ext>
                  </a:extLst>
                </a:gridCol>
                <a:gridCol w="1360729">
                  <a:extLst>
                    <a:ext uri="{9D8B030D-6E8A-4147-A177-3AD203B41FA5}">
                      <a16:colId xmlns:a16="http://schemas.microsoft.com/office/drawing/2014/main" val="20005"/>
                    </a:ext>
                  </a:extLst>
                </a:gridCol>
              </a:tblGrid>
              <a:tr h="405090">
                <a:tc>
                  <a:txBody>
                    <a:bodyPr/>
                    <a:lstStyle/>
                    <a:p>
                      <a:pPr indent="114300" algn="just">
                        <a:spcAft>
                          <a:spcPts val="0"/>
                        </a:spcAft>
                      </a:pPr>
                      <a:r>
                        <a:rPr lang="en-US" sz="2000" kern="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err="1">
                          <a:effectLst/>
                          <a:latin typeface="Times New Roman" panose="02020603050405020304" pitchFamily="18" charset="0"/>
                          <a:cs typeface="Times New Roman" panose="02020603050405020304" pitchFamily="18" charset="0"/>
                        </a:rPr>
                        <a:t>bMin</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err="1">
                          <a:effectLst/>
                          <a:latin typeface="Times New Roman" panose="02020603050405020304" pitchFamily="18" charset="0"/>
                          <a:cs typeface="Times New Roman" panose="02020603050405020304" pitchFamily="18" charset="0"/>
                        </a:rPr>
                        <a:t>bMax</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M(M)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err="1">
                          <a:effectLst/>
                          <a:latin typeface="Times New Roman" panose="02020603050405020304" pitchFamily="18" charset="0"/>
                          <a:cs typeface="Times New Roman" panose="02020603050405020304" pitchFamily="18" charset="0"/>
                        </a:rPr>
                        <a:t>cMin</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cMax</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05090">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Aggression</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50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38.35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14.53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50.22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40509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Stress</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40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24.97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20.34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31.66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0509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Tension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40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30.79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13.48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45.13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0509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Suspect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50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30.73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20.81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37.72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0509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Balance</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50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66.86</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50.8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81.97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0509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Charm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40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79.02</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71.15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84.37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0509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Energy</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50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25.03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10.91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30.71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40509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Self-regulation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50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72.91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62.41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81.83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40509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Inhibition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10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14.65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11.5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21.67</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405090">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Neuroticism</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10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50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a:effectLst/>
                          <a:latin typeface="Times New Roman" panose="02020603050405020304" pitchFamily="18" charset="0"/>
                          <a:cs typeface="Times New Roman" panose="02020603050405020304" pitchFamily="18" charset="0"/>
                        </a:rPr>
                        <a:t>21.85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0.88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27.53</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5" name="矩形 4"/>
          <p:cNvSpPr/>
          <p:nvPr/>
        </p:nvSpPr>
        <p:spPr>
          <a:xfrm>
            <a:off x="3951027" y="1424068"/>
            <a:ext cx="7021656" cy="461665"/>
          </a:xfrm>
          <a:prstGeom prst="rect">
            <a:avLst/>
          </a:prstGeom>
        </p:spPr>
        <p:txBody>
          <a:bodyPr wrap="square">
            <a:spAutoFit/>
          </a:bodyPr>
          <a:lstStyle/>
          <a:p>
            <a:r>
              <a:rPr lang="en-US" altLang="zh-CN" sz="2400" b="1" dirty="0">
                <a:latin typeface="Times New Roman" panose="02020603050405020304" pitchFamily="18" charset="0"/>
                <a:cs typeface="Times New Roman" panose="02020603050405020304" pitchFamily="18" charset="0"/>
              </a:rPr>
              <a:t>Table 1   10 parameters in grade 3 students(n=36)</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DOC_GUID" val="{abe4f404-dd66-431f-a247-6d0ed59b790f}"/>
</p:tagLst>
</file>

<file path=ppt/theme/theme1.xml><?xml version="1.0" encoding="utf-8"?>
<a:theme xmlns:a="http://schemas.openxmlformats.org/drawingml/2006/main" name="丝状">
  <a:themeElements>
    <a:clrScheme name="丝状">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丝状">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丝状">
  <a:themeElements>
    <a:clrScheme name="丝状">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spDef>
      <a:spPr>
        <a:noFill/>
        <a:ln w="381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107</TotalTime>
  <Words>3236</Words>
  <Application>Microsoft Office PowerPoint</Application>
  <PresentationFormat>宽屏</PresentationFormat>
  <Paragraphs>1988</Paragraphs>
  <Slides>54</Slides>
  <Notes>0</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54</vt:i4>
      </vt:variant>
    </vt:vector>
  </HeadingPairs>
  <TitlesOfParts>
    <vt:vector size="61" baseType="lpstr">
      <vt:lpstr>宋体</vt:lpstr>
      <vt:lpstr>Arial</vt:lpstr>
      <vt:lpstr>Century Gothic</vt:lpstr>
      <vt:lpstr>Times New Roman</vt:lpstr>
      <vt:lpstr>Wingdings 3</vt:lpstr>
      <vt:lpstr>丝状</vt:lpstr>
      <vt:lpstr>1_丝状</vt:lpstr>
      <vt:lpstr>The Application of Vibraimage Technology in Detecting Chinese Psycho-emotional State</vt:lpstr>
      <vt:lpstr>Content </vt:lpstr>
      <vt:lpstr>Psycho-emotional state measurement for senior three students in a middle school in China -- based on vibraimage technology </vt:lpstr>
      <vt:lpstr>Introduction </vt:lpstr>
      <vt:lpstr>Introduction</vt:lpstr>
      <vt:lpstr>Participants</vt:lpstr>
      <vt:lpstr>Instruments </vt:lpstr>
      <vt:lpstr>Data Analysis </vt:lpstr>
      <vt:lpstr>Result</vt:lpstr>
      <vt:lpstr>PowerPoint 演示文稿</vt:lpstr>
      <vt:lpstr>PowerPoint 演示文稿</vt:lpstr>
      <vt:lpstr>PowerPoint 演示文稿</vt:lpstr>
      <vt:lpstr>PowerPoint 演示文稿</vt:lpstr>
      <vt:lpstr>PowerPoint 演示文稿</vt:lpstr>
      <vt:lpstr>Discussion </vt:lpstr>
      <vt:lpstr>Other samples</vt:lpstr>
      <vt:lpstr>Team work</vt:lpstr>
      <vt:lpstr>Participants </vt:lpstr>
      <vt:lpstr>Result </vt:lpstr>
      <vt:lpstr>Description of participants  </vt:lpstr>
      <vt:lpstr>Description of participants </vt:lpstr>
      <vt:lpstr>Description of participants  </vt:lpstr>
      <vt:lpstr>Description of participants  </vt:lpstr>
      <vt:lpstr>Description of participants  </vt:lpstr>
      <vt:lpstr>Description of participants  </vt:lpstr>
      <vt:lpstr>Parameter distribution</vt:lpstr>
      <vt:lpstr>Parameter distribution</vt:lpstr>
      <vt:lpstr>Parameter distribution</vt:lpstr>
      <vt:lpstr>Parameter distribution</vt:lpstr>
      <vt:lpstr>Parameter distribution</vt:lpstr>
      <vt:lpstr>Parameter distribution</vt:lpstr>
      <vt:lpstr>Parameter distribution</vt:lpstr>
      <vt:lpstr>Parameter distribution</vt:lpstr>
      <vt:lpstr>Parameter distribution</vt:lpstr>
      <vt:lpstr>Parameter distribution</vt:lpstr>
      <vt:lpstr>Extremum of the parameters</vt:lpstr>
      <vt:lpstr>Extremum of the parameters</vt:lpstr>
      <vt:lpstr>Extremum of the parameters</vt:lpstr>
      <vt:lpstr>Extremum of the parameters</vt:lpstr>
      <vt:lpstr>Extremum of the parameters</vt:lpstr>
      <vt:lpstr>Extremum of the parameters</vt:lpstr>
      <vt:lpstr>Difference test of genders</vt:lpstr>
      <vt:lpstr>Difference test of genders</vt:lpstr>
      <vt:lpstr>Difference test of genders</vt:lpstr>
      <vt:lpstr>Difference test of BMI</vt:lpstr>
      <vt:lpstr>Difference test of disciplines</vt:lpstr>
      <vt:lpstr>Difference test of disciplines</vt:lpstr>
      <vt:lpstr>Difference test of pre-and-post tests</vt:lpstr>
      <vt:lpstr>Conclusion   </vt:lpstr>
      <vt:lpstr>Conclusion   </vt:lpstr>
      <vt:lpstr>Conclusion   </vt:lpstr>
      <vt:lpstr>Future direction of research </vt:lpstr>
      <vt:lpstr>PowerPoint 演示文稿</vt:lpstr>
      <vt:lpstr>Thanks for your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Application of Vibraimage Technology in Detecting Chinese Psycho-emotional State</dc:title>
  <dc:creator>Molly</dc:creator>
  <cp:lastModifiedBy> </cp:lastModifiedBy>
  <cp:revision>30</cp:revision>
  <dcterms:created xsi:type="dcterms:W3CDTF">2019-06-22T11:07:00Z</dcterms:created>
  <dcterms:modified xsi:type="dcterms:W3CDTF">2019-06-23T05:09:48Z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2052-11.1.0.8527</vt:lpwstr>
  </property>
</Properties>
</file>