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 id="2" name="a3829" initials="a" lastIdx="2" clrIdx="1">
    <p:extLst>
      <p:ext uri="{19B8F6BF-5375-455C-9EA6-DF929625EA0E}">
        <p15:presenceInfo xmlns:p15="http://schemas.microsoft.com/office/powerpoint/2012/main" userId="S::a3829@365plus.club::87587688-f923-443f-94a3-31b52fc33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8T11:10:52.224"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6-07T09:13:16.162" idx="1">
    <p:pos x="10" y="10"/>
    <p:text>What is interesting is that similar results were obtained only in relation to a "conscious" reaction.→ Maybe "unconcious" is correct here?</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6-07T10:41:31.816" idx="2">
    <p:pos x="10" y="10"/>
    <p:text>Sorry that I ask you basic question, but how is the fact that "these MI pairs have negative correlations in both groups" related to the conclusion that "these MI types have high significance in both ethnic communities"? Maybe it will be eaier to understand if there is more detailed explanation here.</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F8AAB-5219-47A5-A9E7-2FD599408C80}" type="datetimeFigureOut">
              <a:rPr lang="ru-RU" smtClean="0"/>
              <a:t>27.06.2019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05491-807E-4A93-B892-A27EB23408F4}" type="slidenum">
              <a:rPr lang="ru-RU" smtClean="0"/>
              <a:t>‹#›</a:t>
            </a:fld>
            <a:endParaRPr lang="ru-RU"/>
          </a:p>
        </p:txBody>
      </p:sp>
    </p:spTree>
    <p:extLst>
      <p:ext uri="{BB962C8B-B14F-4D97-AF65-F5344CB8AC3E}">
        <p14:creationId xmlns:p14="http://schemas.microsoft.com/office/powerpoint/2010/main" val="356218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C00DBC-F193-485F-9425-F01EE5CA944B}" type="slidenum">
              <a:rPr lang="ru-RU" smtClean="0"/>
              <a:t>1</a:t>
            </a:fld>
            <a:endParaRPr lang="ru-RU"/>
          </a:p>
        </p:txBody>
      </p:sp>
    </p:spTree>
    <p:extLst>
      <p:ext uri="{BB962C8B-B14F-4D97-AF65-F5344CB8AC3E}">
        <p14:creationId xmlns:p14="http://schemas.microsoft.com/office/powerpoint/2010/main" val="340473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maximum differences between the Japanese and the Russians (by analogy with the general profile of MI) appeared in relation to logical-mathematical (LM), visual-spatial (VS), natural (NL), body-kinesics (BK) and musical-rhythmic (MR) MI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Номер слайда 3"/>
          <p:cNvSpPr>
            <a:spLocks noGrp="1"/>
          </p:cNvSpPr>
          <p:nvPr>
            <p:ph type="sldNum" sz="quarter" idx="10"/>
          </p:nvPr>
        </p:nvSpPr>
        <p:spPr/>
        <p:txBody>
          <a:bodyPr/>
          <a:lstStyle/>
          <a:p>
            <a:fld id="{83C00DBC-F193-485F-9425-F01EE5CA944B}" type="slidenum">
              <a:rPr lang="ru-RU" smtClean="0"/>
              <a:t>10</a:t>
            </a:fld>
            <a:endParaRPr lang="ru-RU"/>
          </a:p>
        </p:txBody>
      </p:sp>
    </p:spTree>
    <p:extLst>
      <p:ext uri="{BB962C8B-B14F-4D97-AF65-F5344CB8AC3E}">
        <p14:creationId xmlns:p14="http://schemas.microsoft.com/office/powerpoint/2010/main" val="168380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the analysis of unconscious responses revealed minimal differences. In Russians, visual-spatial (VS) MI = 52.3%, among Japanese, VS MI = 46.3%. </a:t>
            </a:r>
            <a:r>
              <a:rPr lang="en-US" sz="1200" kern="1200" dirty="0" smtClean="0">
                <a:solidFill>
                  <a:schemeClr val="tx1"/>
                </a:solidFill>
                <a:effectLst/>
                <a:latin typeface="+mn-lt"/>
                <a:ea typeface="+mn-ea"/>
                <a:cs typeface="+mn-cs"/>
              </a:rPr>
              <a:t>In the </a:t>
            </a:r>
            <a:r>
              <a:rPr lang="en-US" sz="1200" kern="1200" dirty="0">
                <a:solidFill>
                  <a:schemeClr val="tx1"/>
                </a:solidFill>
                <a:effectLst/>
                <a:latin typeface="+mn-lt"/>
                <a:ea typeface="+mn-ea"/>
                <a:cs typeface="+mn-cs"/>
              </a:rPr>
              <a:t>other </a:t>
            </a:r>
            <a:r>
              <a:rPr lang="en-US" sz="1200" kern="1200" dirty="0" smtClean="0">
                <a:solidFill>
                  <a:schemeClr val="tx1"/>
                </a:solidFill>
                <a:effectLst/>
                <a:latin typeface="+mn-lt"/>
                <a:ea typeface="+mn-ea"/>
                <a:cs typeface="+mn-cs"/>
              </a:rPr>
              <a:t>histograms </a:t>
            </a:r>
            <a:r>
              <a:rPr lang="en-US" sz="1200" kern="1200" dirty="0">
                <a:solidFill>
                  <a:schemeClr val="tx1"/>
                </a:solidFill>
                <a:effectLst/>
                <a:latin typeface="+mn-lt"/>
                <a:ea typeface="+mn-ea"/>
                <a:cs typeface="+mn-cs"/>
              </a:rPr>
              <a:t>(Final and YN) - VS among the Japanese is significantly higher than that of the Russians</a:t>
            </a:r>
            <a:r>
              <a:rPr lang="en-US" sz="1200" kern="1200" dirty="0" smtClean="0">
                <a:solidFill>
                  <a:schemeClr val="tx1"/>
                </a:solidFill>
                <a:effectLst/>
                <a:latin typeface="+mn-lt"/>
                <a:ea typeface="+mn-ea"/>
                <a:cs typeface="+mn-cs"/>
              </a:rPr>
              <a:t>. Approximately equal unconscious responses to others MI types (11</a:t>
            </a:r>
            <a:r>
              <a:rPr lang="en-US" sz="1200" kern="1200" baseline="0" dirty="0" smtClean="0">
                <a:solidFill>
                  <a:schemeClr val="tx1"/>
                </a:solidFill>
                <a:effectLst/>
                <a:latin typeface="+mn-lt"/>
                <a:ea typeface="+mn-ea"/>
                <a:cs typeface="+mn-cs"/>
              </a:rPr>
              <a:t> from 12) indicates physiology identity between Japanese </a:t>
            </a:r>
            <a:r>
              <a:rPr lang="en-US" sz="1200" kern="1200" baseline="0" smtClean="0">
                <a:solidFill>
                  <a:schemeClr val="tx1"/>
                </a:solidFill>
                <a:effectLst/>
                <a:latin typeface="+mn-lt"/>
                <a:ea typeface="+mn-ea"/>
                <a:cs typeface="+mn-cs"/>
              </a:rPr>
              <a:t>and Russians.</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11</a:t>
            </a:fld>
            <a:endParaRPr lang="ru-RU"/>
          </a:p>
        </p:txBody>
      </p:sp>
    </p:spTree>
    <p:extLst>
      <p:ext uri="{BB962C8B-B14F-4D97-AF65-F5344CB8AC3E}">
        <p14:creationId xmlns:p14="http://schemas.microsoft.com/office/powerpoint/2010/main" val="304747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Thus, the Russians and the Japanese at the unconscious level differ significantly only in the visual-spatial (VS) type of MI.</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12</a:t>
            </a:fld>
            <a:endParaRPr lang="ru-RU"/>
          </a:p>
        </p:txBody>
      </p:sp>
    </p:spTree>
    <p:extLst>
      <p:ext uri="{BB962C8B-B14F-4D97-AF65-F5344CB8AC3E}">
        <p14:creationId xmlns:p14="http://schemas.microsoft.com/office/powerpoint/2010/main" val="147952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maximum differences of the Japanese from the Russians (by analogy with</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general and profile-conscious responses of MI, figs 1, 2) appeared in relation to</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logical-mathematical (LM), visual-spatial (VS), body-kinesics (BK) and musical</a:t>
            </a:r>
            <a:r>
              <a:rPr lang="ru-RU"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rhythmic</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(MR) MI types, fig 4. The range of values on the differential profile of MI,</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within 40 units (from 20 to –20) is considered the coincidence of the desired (YN)</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real (IE). fig. 2. There is an assumption that positive values on the differential</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profile of MI primarily reflect socially significant benchmarks for the use of abilities,</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negative values are individually significant benchmarks for the use of abilities.</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highest values for the differential profile, in the group of Russians, were obtained</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by interpersonal (IE = 37.7), ascetic (AS = 34.3%), motor-motor (BK = 23.2%)</a:t>
            </a:r>
            <a:r>
              <a:rPr lang="ru-RU" sz="1200" b="0" i="0" u="none" strike="noStrike" kern="1200" baseline="0" dirty="0">
                <a:solidFill>
                  <a:schemeClr val="tx1"/>
                </a:solidFill>
                <a:latin typeface="+mn-lt"/>
                <a:ea typeface="+mn-ea"/>
                <a:cs typeface="+mn-cs"/>
              </a:rPr>
              <a:t> </a:t>
            </a:r>
            <a:r>
              <a:rPr lang="it-IT" sz="1200" b="0" i="0" u="none" strike="noStrike" kern="1200" baseline="0" dirty="0">
                <a:solidFill>
                  <a:schemeClr val="tx1"/>
                </a:solidFill>
                <a:latin typeface="+mn-lt"/>
                <a:ea typeface="+mn-ea"/>
                <a:cs typeface="+mn-cs"/>
              </a:rPr>
              <a:t>MI (in descending order), fig. 1.</a:t>
            </a:r>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the Japanese</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group, the highest values for the differential profile were obtained in relation to the</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ascetic (AS = 42%), interpersonal (IE = 37.3%), visual-spatial (VS = 30.4%), and MI</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descending order). </a:t>
            </a:r>
            <a:endParaRPr lang="ru-RU" sz="1200" b="0" i="0" u="none" strike="noStrike" kern="1200" baseline="0" dirty="0">
              <a:solidFill>
                <a:schemeClr val="tx1"/>
              </a:solidFill>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3C00DBC-F193-485F-9425-F01EE5CA944B}" type="slidenum">
              <a:rPr lang="ru-RU" smtClean="0"/>
              <a:t>13</a:t>
            </a:fld>
            <a:endParaRPr lang="ru-RU"/>
          </a:p>
        </p:txBody>
      </p:sp>
    </p:spTree>
    <p:extLst>
      <p:ext uri="{BB962C8B-B14F-4D97-AF65-F5344CB8AC3E}">
        <p14:creationId xmlns:p14="http://schemas.microsoft.com/office/powerpoint/2010/main" val="384478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maximum differences between the Japanese and the Russians (by analogy with the general profile of MI) appeared in relation to logical-mathematical (LM), visual-spatial (VS), natural (NL), body-kinesics (BK) and musical-rhythmic (MR) MI types</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14</a:t>
            </a:fld>
            <a:endParaRPr lang="ru-RU"/>
          </a:p>
        </p:txBody>
      </p:sp>
    </p:spTree>
    <p:extLst>
      <p:ext uri="{BB962C8B-B14F-4D97-AF65-F5344CB8AC3E}">
        <p14:creationId xmlns:p14="http://schemas.microsoft.com/office/powerpoint/2010/main" val="106135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Statistically significant negative correlations were obtained between Intrapersonal and Interpersonal MI (-0, 48), logical-mathematical and verbal-linguistic (-0.65), ascetic and business-selfish (-0.52). (significance of differences with p ≤ 0.05)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similar trend is observed in the group of Japanese. Only digital values ​​differ, statistically significant correlations between pairs of MI are identical in both groups. The obtained results testify to the high significance of these types of MI in the life of both ethnic communities.</a:t>
            </a:r>
            <a:endParaRPr lang="en-US" sz="1200" b="0" i="0" u="none" strike="noStrike"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15</a:t>
            </a:fld>
            <a:endParaRPr lang="ru-RU"/>
          </a:p>
        </p:txBody>
      </p:sp>
    </p:spTree>
    <p:extLst>
      <p:ext uri="{BB962C8B-B14F-4D97-AF65-F5344CB8AC3E}">
        <p14:creationId xmlns:p14="http://schemas.microsoft.com/office/powerpoint/2010/main" val="403952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results show that modern Russians and Japanese are in many ways similar in their ethnic identity and are focusing on achieving common socially significant goals.</a:t>
            </a:r>
          </a:p>
          <a:p>
            <a:r>
              <a:rPr lang="en-US" sz="1200" b="0" i="0" u="none" strike="noStrike" kern="1200" baseline="0" dirty="0">
                <a:solidFill>
                  <a:schemeClr val="tx1"/>
                </a:solidFill>
                <a:latin typeface="+mn-lt"/>
                <a:ea typeface="+mn-ea"/>
                <a:cs typeface="+mn-cs"/>
              </a:rPr>
              <a:t>For example: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Careful attitude to natural resources (NL) and the originality of the geographical location of Japan (archipelago, with limited land resources) determine the high importance of natural (NL) and motor-motor (BK) types of MI, and specialization</a:t>
            </a:r>
          </a:p>
          <a:p>
            <a:r>
              <a:rPr lang="en-US" sz="1200" b="0" i="0" u="none" strike="noStrike" kern="1200" baseline="0" dirty="0">
                <a:solidFill>
                  <a:schemeClr val="tx1"/>
                </a:solidFill>
                <a:latin typeface="+mn-lt"/>
                <a:ea typeface="+mn-ea"/>
                <a:cs typeface="+mn-cs"/>
              </a:rPr>
              <a:t>in high technologies (microelectronics, robotics and others) are closely intertwined with the visual projection (VS) capabilities of the data. It is the combination of these types of MI that determines the specifics of the ethnic identity of the Japanese. The Russian model of the economy is also associated with technical advances, but in the fields of fuel, energy and military-industrial complexes, where preferable the combination of logical-mathematical (LM) and body-kinesics (BK) MI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16</a:t>
            </a:fld>
            <a:endParaRPr lang="ru-RU"/>
          </a:p>
        </p:txBody>
      </p:sp>
    </p:spTree>
    <p:extLst>
      <p:ext uri="{BB962C8B-B14F-4D97-AF65-F5344CB8AC3E}">
        <p14:creationId xmlns:p14="http://schemas.microsoft.com/office/powerpoint/2010/main" val="257690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buAutoNum type="arabicPeriod"/>
            </a:pPr>
            <a:r>
              <a:rPr lang="en-US" sz="1200" dirty="0" smtClean="0">
                <a:solidFill>
                  <a:schemeClr val="bg1"/>
                </a:solidFill>
              </a:rPr>
              <a:t>Leading MI type in the Japanese group was- Ascetic-Sacrificial(AS),  Interpersonal (IE) and Naturalistic (NL) </a:t>
            </a:r>
          </a:p>
          <a:p>
            <a:pPr marL="342900" indent="-342900">
              <a:buAutoNum type="arabicPeriod"/>
            </a:pPr>
            <a:endParaRPr lang="en-US" sz="1200" dirty="0" smtClean="0">
              <a:solidFill>
                <a:schemeClr val="bg1"/>
              </a:solidFill>
            </a:endParaRPr>
          </a:p>
          <a:p>
            <a:pPr marL="342900" indent="-342900">
              <a:buAutoNum type="arabicPeriod"/>
            </a:pPr>
            <a:r>
              <a:rPr lang="en-US" sz="1200" dirty="0" smtClean="0">
                <a:solidFill>
                  <a:schemeClr val="bg1"/>
                </a:solidFill>
              </a:rPr>
              <a:t>Leading types of МИ in the Russians was</a:t>
            </a:r>
            <a:r>
              <a:rPr lang="en-US" sz="1200" baseline="0" dirty="0" smtClean="0">
                <a:solidFill>
                  <a:schemeClr val="bg1"/>
                </a:solidFill>
              </a:rPr>
              <a:t> -</a:t>
            </a:r>
            <a:r>
              <a:rPr lang="en-US" sz="1200" dirty="0" smtClean="0">
                <a:solidFill>
                  <a:schemeClr val="bg1"/>
                </a:solidFill>
              </a:rPr>
              <a:t> Ascetic-Sacrificial(AS),  Interpersonal (IE) and  Body-Kinesics (BK);  </a:t>
            </a:r>
          </a:p>
          <a:p>
            <a:pPr marL="342900" indent="-342900">
              <a:buAutoNum type="arabicPeriod"/>
            </a:pPr>
            <a:endParaRPr lang="en-US" sz="1200" dirty="0" smtClean="0">
              <a:solidFill>
                <a:schemeClr val="bg1"/>
              </a:solidFill>
            </a:endParaRPr>
          </a:p>
          <a:p>
            <a:pPr marL="342900" indent="-342900">
              <a:buAutoNum type="arabicPeriod"/>
            </a:pPr>
            <a:r>
              <a:rPr lang="en-US" dirty="0" smtClean="0"/>
              <a:t>The similarity of the leading types of MI in the general profile of MI indicates that modern Russians and Japanese have common socially significant goals. </a:t>
            </a:r>
          </a:p>
          <a:p>
            <a:pPr marL="342900" indent="-342900">
              <a:buAutoNum type="arabicPeriod"/>
            </a:pPr>
            <a:endParaRPr lang="en-US" dirty="0" smtClean="0"/>
          </a:p>
          <a:p>
            <a:pPr marL="342900" indent="-342900">
              <a:buAutoNum type="arabicPeriod"/>
            </a:pPr>
            <a:r>
              <a:rPr lang="en-US" dirty="0" smtClean="0"/>
              <a:t>Representatives of the Japanese and Russian ethnos resort to different ways of achieving socially significant goals, and this is due to the activation of different components of the MI profile: visual-spatial (VS) and motor-motor (BK) MI among the Japanese, logical-mathematical (LM) and motor-motor (BK) types of MI in Russian</a:t>
            </a:r>
          </a:p>
          <a:p>
            <a:endParaRPr lang="ru-RU" dirty="0"/>
          </a:p>
        </p:txBody>
      </p:sp>
      <p:sp>
        <p:nvSpPr>
          <p:cNvPr id="4" name="Номер слайда 3"/>
          <p:cNvSpPr>
            <a:spLocks noGrp="1"/>
          </p:cNvSpPr>
          <p:nvPr>
            <p:ph type="sldNum" sz="quarter" idx="10"/>
          </p:nvPr>
        </p:nvSpPr>
        <p:spPr/>
        <p:txBody>
          <a:bodyPr/>
          <a:lstStyle/>
          <a:p>
            <a:fld id="{4D105491-807E-4A93-B892-A27EB23408F4}" type="slidenum">
              <a:rPr lang="ru-RU" smtClean="0"/>
              <a:t>17</a:t>
            </a:fld>
            <a:endParaRPr lang="ru-RU"/>
          </a:p>
        </p:txBody>
      </p:sp>
    </p:spTree>
    <p:extLst>
      <p:ext uri="{BB962C8B-B14F-4D97-AF65-F5344CB8AC3E}">
        <p14:creationId xmlns:p14="http://schemas.microsoft.com/office/powerpoint/2010/main" val="234392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a:t>
            </a:r>
            <a:r>
              <a:rPr lang="en-US" baseline="0" dirty="0"/>
              <a:t> you attention and welcome with questions!</a:t>
            </a:r>
            <a:endParaRPr lang="en-US" dirty="0"/>
          </a:p>
        </p:txBody>
      </p:sp>
      <p:sp>
        <p:nvSpPr>
          <p:cNvPr id="4" name="Slide Number Placeholder 3"/>
          <p:cNvSpPr>
            <a:spLocks noGrp="1"/>
          </p:cNvSpPr>
          <p:nvPr>
            <p:ph type="sldNum" sz="quarter" idx="10"/>
          </p:nvPr>
        </p:nvSpPr>
        <p:spPr/>
        <p:txBody>
          <a:bodyPr/>
          <a:lstStyle/>
          <a:p>
            <a:fld id="{8A0FE06B-8FCB-4CC2-A522-53D461DC2C21}" type="slidenum">
              <a:rPr lang="ru-RU" smtClean="0"/>
              <a:t>18</a:t>
            </a:fld>
            <a:endParaRPr lang="ru-RU"/>
          </a:p>
        </p:txBody>
      </p:sp>
    </p:spTree>
    <p:extLst>
      <p:ext uri="{BB962C8B-B14F-4D97-AF65-F5344CB8AC3E}">
        <p14:creationId xmlns:p14="http://schemas.microsoft.com/office/powerpoint/2010/main" val="210003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a:p>
            <a:r>
              <a:rPr lang="en-US" dirty="0"/>
              <a:t>Ethnic self-awareness is understood not only as a stable emotional-cognitive process of awareness of a person’s belonging to any ethnic community, but also as a person’s emotional-axiological attitude to his or her ethnic group: awareness, perception, emotional evaluation, and experience of belonging to a certain ethnic community.</a:t>
            </a:r>
            <a:endParaRPr lang="ru-RU" dirty="0"/>
          </a:p>
        </p:txBody>
      </p:sp>
      <p:sp>
        <p:nvSpPr>
          <p:cNvPr id="4" name="Номер слайда 3"/>
          <p:cNvSpPr>
            <a:spLocks noGrp="1"/>
          </p:cNvSpPr>
          <p:nvPr>
            <p:ph type="sldNum" sz="quarter" idx="10"/>
          </p:nvPr>
        </p:nvSpPr>
        <p:spPr/>
        <p:txBody>
          <a:bodyPr/>
          <a:lstStyle/>
          <a:p>
            <a:fld id="{83C00DBC-F193-485F-9425-F01EE5CA944B}" type="slidenum">
              <a:rPr lang="ru-RU" smtClean="0"/>
              <a:t>2</a:t>
            </a:fld>
            <a:endParaRPr lang="ru-RU"/>
          </a:p>
        </p:txBody>
      </p:sp>
    </p:spTree>
    <p:extLst>
      <p:ext uri="{BB962C8B-B14F-4D97-AF65-F5344CB8AC3E}">
        <p14:creationId xmlns:p14="http://schemas.microsoft.com/office/powerpoint/2010/main" val="206600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 the ethnic identity of the Russian and Japanese communities manifest themselves in different profiles of multiple intelligence?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Presumably, the emotional-axiological and emotional-cognitive components of ethnic identity are in close connection and can probably manifest themselves in a selective attitude towards the same events / incentives among people belonging to different ethnic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83C00DBC-F193-485F-9425-F01EE5CA944B}" type="slidenum">
              <a:rPr lang="ru-RU" smtClean="0"/>
              <a:t>3</a:t>
            </a:fld>
            <a:endParaRPr lang="ru-RU"/>
          </a:p>
        </p:txBody>
      </p:sp>
    </p:spTree>
    <p:extLst>
      <p:ext uri="{BB962C8B-B14F-4D97-AF65-F5344CB8AC3E}">
        <p14:creationId xmlns:p14="http://schemas.microsoft.com/office/powerpoint/2010/main" val="171220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For all people, testing took place in their native language. For Russians - in Russian, for Japanese - in Japan language. Because ethnic differences were studied, then English, as a second language was deliberately excluded from the study, in order to avoid the influence of third-party ethnos. Along with the traditional survey, for the first time in history, ethnic differences were studied at an unconscious level.</a:t>
            </a:r>
          </a:p>
        </p:txBody>
      </p:sp>
      <p:sp>
        <p:nvSpPr>
          <p:cNvPr id="4" name="Номер слайда 3"/>
          <p:cNvSpPr>
            <a:spLocks noGrp="1"/>
          </p:cNvSpPr>
          <p:nvPr>
            <p:ph type="sldNum" sz="quarter" idx="10"/>
          </p:nvPr>
        </p:nvSpPr>
        <p:spPr/>
        <p:txBody>
          <a:bodyPr/>
          <a:lstStyle/>
          <a:p>
            <a:fld id="{8A0FE06B-8FCB-4CC2-A522-53D461DC2C21}" type="slidenum">
              <a:rPr lang="ru-RU" smtClean="0"/>
              <a:t>4</a:t>
            </a:fld>
            <a:endParaRPr lang="ru-RU"/>
          </a:p>
        </p:txBody>
      </p:sp>
    </p:spTree>
    <p:extLst>
      <p:ext uri="{BB962C8B-B14F-4D97-AF65-F5344CB8AC3E}">
        <p14:creationId xmlns:p14="http://schemas.microsoft.com/office/powerpoint/2010/main" val="106003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research in Russia was provided about two years and includes more than one thousand people in processing. During study in Russia was see that the main statistical features in multiple intelligences profile became visible after database included more than 150 testing. So the second study in Japan was shorter in time and includes 155 testing results in the second database.</a:t>
            </a:r>
          </a:p>
        </p:txBody>
      </p:sp>
      <p:sp>
        <p:nvSpPr>
          <p:cNvPr id="4" name="Номер слайда 3"/>
          <p:cNvSpPr>
            <a:spLocks noGrp="1"/>
          </p:cNvSpPr>
          <p:nvPr>
            <p:ph type="sldNum" sz="quarter" idx="10"/>
          </p:nvPr>
        </p:nvSpPr>
        <p:spPr/>
        <p:txBody>
          <a:bodyPr/>
          <a:lstStyle/>
          <a:p>
            <a:fld id="{83C00DBC-F193-485F-9425-F01EE5CA944B}" type="slidenum">
              <a:rPr lang="ru-RU" smtClean="0"/>
              <a:t>5</a:t>
            </a:fld>
            <a:endParaRPr lang="ru-RU"/>
          </a:p>
        </p:txBody>
      </p:sp>
    </p:spTree>
    <p:extLst>
      <p:ext uri="{BB962C8B-B14F-4D97-AF65-F5344CB8AC3E}">
        <p14:creationId xmlns:p14="http://schemas.microsoft.com/office/powerpoint/2010/main" val="28427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VibraMI</a:t>
            </a:r>
            <a:r>
              <a:rPr lang="en-US" sz="1200" kern="1200" dirty="0">
                <a:solidFill>
                  <a:schemeClr val="tx1"/>
                </a:solidFill>
                <a:effectLst/>
                <a:latin typeface="+mn-lt"/>
                <a:ea typeface="+mn-ea"/>
                <a:cs typeface="+mn-cs"/>
              </a:rPr>
              <a:t> program, based on the vibraimage technology, presents a supplemented and expanded to 12 types classification of Howard Gardner's multiple intelligences.  Vibraimage technology allows to obtain multidimensional dependences of the characteristics of the psychophysiological state (PPS) and processing information exchange and energy consumption for tested person.</a:t>
            </a:r>
          </a:p>
          <a:p>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group of Russians, the highest values for the general MI profile were obtained for the ascetic (AS = 68.4%), interpersonal (IE = 65.6%) and body-kinesics (BK = 62.8) MI (in decreasing order)</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Japanese group, the highest values were obtained for the ascetic (AS = 73.9%), interpersonal (IE = 64.1%) and natural (NL = 64.1%), (in decreasing order).</a:t>
            </a:r>
            <a:endParaRPr lang="ru-RU"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6</a:t>
            </a:fld>
            <a:endParaRPr lang="ru-RU"/>
          </a:p>
        </p:txBody>
      </p:sp>
    </p:spTree>
    <p:extLst>
      <p:ext uri="{BB962C8B-B14F-4D97-AF65-F5344CB8AC3E}">
        <p14:creationId xmlns:p14="http://schemas.microsoft.com/office/powerpoint/2010/main" val="92946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Thus, the maximum differences of the Japanese from the Russians was detected in </a:t>
            </a:r>
            <a:r>
              <a:rPr lang="en-US" sz="1200" b="0" i="0" u="none" strike="noStrike" kern="1200" dirty="0">
                <a:solidFill>
                  <a:schemeClr val="tx1"/>
                </a:solidFill>
                <a:effectLst/>
                <a:latin typeface="+mn-lt"/>
                <a:ea typeface="+mn-ea"/>
                <a:cs typeface="+mn-cs"/>
              </a:rPr>
              <a:t>Logical-mathematical (LM)</a:t>
            </a:r>
            <a:r>
              <a:rPr lang="en-US" dirty="0"/>
              <a:t> , </a:t>
            </a:r>
            <a:r>
              <a:rPr lang="en-US" sz="1200" b="0" i="0" u="none" strike="noStrike" kern="1200" dirty="0">
                <a:solidFill>
                  <a:schemeClr val="tx1"/>
                </a:solidFill>
                <a:effectLst/>
                <a:latin typeface="+mn-lt"/>
                <a:ea typeface="+mn-ea"/>
                <a:cs typeface="+mn-cs"/>
              </a:rPr>
              <a:t>Visual-spatial   (VS)</a:t>
            </a:r>
            <a:r>
              <a:rPr lang="en-US" dirty="0"/>
              <a:t> , </a:t>
            </a:r>
            <a:r>
              <a:rPr lang="en-US" sz="1200" b="0" i="0" u="none" strike="noStrike" kern="1200" dirty="0">
                <a:solidFill>
                  <a:schemeClr val="tx1"/>
                </a:solidFill>
                <a:effectLst/>
                <a:latin typeface="+mn-lt"/>
                <a:ea typeface="+mn-ea"/>
                <a:cs typeface="+mn-cs"/>
              </a:rPr>
              <a:t>Naturalistic (NL),</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Bodily-kinesthetic (BK),</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Musical-rhythmic (MR)</a:t>
            </a:r>
            <a:r>
              <a:rPr lang="en-US" dirty="0"/>
              <a:t> </a:t>
            </a:r>
            <a:r>
              <a:rPr lang="en-US" sz="1200" kern="1200" baseline="0" dirty="0">
                <a:solidFill>
                  <a:schemeClr val="tx1"/>
                </a:solidFill>
                <a:effectLst/>
                <a:latin typeface="+mn-lt"/>
                <a:ea typeface="+mn-ea"/>
                <a:cs typeface="+mn-cs"/>
              </a:rPr>
              <a:t>type of multiple intelligence</a:t>
            </a:r>
            <a:endParaRPr lang="ru-RU"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C00DBC-F193-485F-9425-F01EE5CA944B}" type="slidenum">
              <a:rPr lang="ru-RU" smtClean="0"/>
              <a:t>7</a:t>
            </a:fld>
            <a:endParaRPr lang="ru-RU"/>
          </a:p>
        </p:txBody>
      </p:sp>
    </p:spTree>
    <p:extLst>
      <p:ext uri="{BB962C8B-B14F-4D97-AF65-F5344CB8AC3E}">
        <p14:creationId xmlns:p14="http://schemas.microsoft.com/office/powerpoint/2010/main" val="30256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Human are a biosocial being. The functioning of the psyche in the norm implies a certain balance between the instinctive sphere and the sphere of self-consciousness. </a:t>
            </a:r>
            <a:r>
              <a:rPr lang="en-US" dirty="0" err="1"/>
              <a:t>VibraMI</a:t>
            </a:r>
            <a:r>
              <a:rPr lang="en-US" dirty="0"/>
              <a:t> program detects this balance. A comparative analysis between the groups showed that conscious reaction prevails over the unconscious in both groups. In Russians, the conscious response is more pronounced than in the Japanese.</a:t>
            </a:r>
            <a:endParaRPr lang="en-US" baseline="0" dirty="0"/>
          </a:p>
        </p:txBody>
      </p:sp>
      <p:sp>
        <p:nvSpPr>
          <p:cNvPr id="4" name="Номер слайда 3"/>
          <p:cNvSpPr>
            <a:spLocks noGrp="1"/>
          </p:cNvSpPr>
          <p:nvPr>
            <p:ph type="sldNum" sz="quarter" idx="10"/>
          </p:nvPr>
        </p:nvSpPr>
        <p:spPr/>
        <p:txBody>
          <a:bodyPr/>
          <a:lstStyle/>
          <a:p>
            <a:fld id="{83C00DBC-F193-485F-9425-F01EE5CA944B}" type="slidenum">
              <a:rPr lang="ru-RU" smtClean="0"/>
              <a:t>8</a:t>
            </a:fld>
            <a:endParaRPr lang="ru-RU"/>
          </a:p>
        </p:txBody>
      </p:sp>
    </p:spTree>
    <p:extLst>
      <p:ext uri="{BB962C8B-B14F-4D97-AF65-F5344CB8AC3E}">
        <p14:creationId xmlns:p14="http://schemas.microsoft.com/office/powerpoint/2010/main" val="202405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group of Russians, the highest values in the profile of the conscious responses (YN) were obtained from the ascetic (AS = 85.6%), body-kinesics (BK = 74.4%) and natural (NL = 60.6%) MI.</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Japanese group, in the profile of the conscious responses (YN) the highest values were obtained for the ascetic (AS = 94.8%), interpersonal (IE = 82.8%) and visual-spatial (VS = 76.7%) MI.</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r>
              <a:rPr lang="en-US" sz="1200" kern="1200" dirty="0">
                <a:solidFill>
                  <a:schemeClr val="tx1"/>
                </a:solidFill>
                <a:effectLst/>
                <a:latin typeface="+mn-lt"/>
                <a:ea typeface="+mn-ea"/>
                <a:cs typeface="+mn-cs"/>
              </a:rPr>
              <a:t> </a:t>
            </a:r>
            <a:endParaRPr lang="ru-RU" dirty="0"/>
          </a:p>
          <a:p>
            <a:endParaRPr lang="ru-RU" dirty="0"/>
          </a:p>
        </p:txBody>
      </p:sp>
      <p:sp>
        <p:nvSpPr>
          <p:cNvPr id="4" name="Номер слайда 3"/>
          <p:cNvSpPr>
            <a:spLocks noGrp="1"/>
          </p:cNvSpPr>
          <p:nvPr>
            <p:ph type="sldNum" sz="quarter" idx="10"/>
          </p:nvPr>
        </p:nvSpPr>
        <p:spPr/>
        <p:txBody>
          <a:bodyPr/>
          <a:lstStyle/>
          <a:p>
            <a:fld id="{83C00DBC-F193-485F-9425-F01EE5CA944B}" type="slidenum">
              <a:rPr lang="ru-RU" smtClean="0"/>
              <a:t>9</a:t>
            </a:fld>
            <a:endParaRPr lang="ru-RU"/>
          </a:p>
        </p:txBody>
      </p:sp>
    </p:spTree>
    <p:extLst>
      <p:ext uri="{BB962C8B-B14F-4D97-AF65-F5344CB8AC3E}">
        <p14:creationId xmlns:p14="http://schemas.microsoft.com/office/powerpoint/2010/main" val="151057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83120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241730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82E088-CE6E-497C-A3EF-2B2590EA978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272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51D731D-717C-48F9-AC1B-C29A1A1F6833}"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171803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51D731D-717C-48F9-AC1B-C29A1A1F6833}"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82E088-CE6E-497C-A3EF-2B2590EA978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630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51D731D-717C-48F9-AC1B-C29A1A1F6833}"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271186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203979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211919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2848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1D731D-717C-48F9-AC1B-C29A1A1F6833}" type="datetimeFigureOut">
              <a:rPr lang="ru-RU" smtClean="0"/>
              <a:t>27.06.2019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52591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1D731D-717C-48F9-AC1B-C29A1A1F6833}"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9418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51D731D-717C-48F9-AC1B-C29A1A1F6833}" type="datetimeFigureOut">
              <a:rPr lang="ru-RU" smtClean="0"/>
              <a:t>27.06.2019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115819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51D731D-717C-48F9-AC1B-C29A1A1F6833}" type="datetimeFigureOut">
              <a:rPr lang="ru-RU" smtClean="0"/>
              <a:t>27.06.2019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219519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D731D-717C-48F9-AC1B-C29A1A1F6833}" type="datetimeFigureOut">
              <a:rPr lang="ru-RU" smtClean="0"/>
              <a:t>27.06.2019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99562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1D731D-717C-48F9-AC1B-C29A1A1F6833}"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40775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1D731D-717C-48F9-AC1B-C29A1A1F6833}" type="datetimeFigureOut">
              <a:rPr lang="ru-RU" smtClean="0"/>
              <a:t>27.06.2019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82E088-CE6E-497C-A3EF-2B2590EA9782}" type="slidenum">
              <a:rPr lang="ru-RU" smtClean="0"/>
              <a:t>‹#›</a:t>
            </a:fld>
            <a:endParaRPr lang="ru-RU"/>
          </a:p>
        </p:txBody>
      </p:sp>
    </p:spTree>
    <p:extLst>
      <p:ext uri="{BB962C8B-B14F-4D97-AF65-F5344CB8AC3E}">
        <p14:creationId xmlns:p14="http://schemas.microsoft.com/office/powerpoint/2010/main" val="404197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51D731D-717C-48F9-AC1B-C29A1A1F6833}" type="datetimeFigureOut">
              <a:rPr lang="ru-RU" smtClean="0"/>
              <a:t>27.06.2019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82E088-CE6E-497C-A3EF-2B2590EA9782}" type="slidenum">
              <a:rPr lang="ru-RU" smtClean="0"/>
              <a:t>‹#›</a:t>
            </a:fld>
            <a:endParaRPr lang="ru-RU"/>
          </a:p>
        </p:txBody>
      </p:sp>
    </p:spTree>
    <p:extLst>
      <p:ext uri="{BB962C8B-B14F-4D97-AF65-F5344CB8AC3E}">
        <p14:creationId xmlns:p14="http://schemas.microsoft.com/office/powerpoint/2010/main" val="3571361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comments" Target="../comments/comment2.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comments" Target="../comments/commen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comments" Target="../comments/commen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91171" y="1781908"/>
            <a:ext cx="8120744" cy="2314431"/>
          </a:xfrm>
          <a:noFill/>
        </p:spPr>
        <p:txBody>
          <a:bodyPr>
            <a:noAutofit/>
          </a:bodyPr>
          <a:lstStyle/>
          <a:p>
            <a:pPr algn="ctr"/>
            <a:r>
              <a:rPr lang="en-US" sz="36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MANIFESTATION OF ETHNIC IDENTITY IN AVERAGED MULTIPLE INTELLIGENCES PROFILE DURING RESEARCH IN JAPAN AND RUSSIA</a:t>
            </a:r>
            <a:endParaRPr lang="ru-RU" sz="36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одзаголовок 2"/>
          <p:cNvSpPr>
            <a:spLocks noGrp="1"/>
          </p:cNvSpPr>
          <p:nvPr>
            <p:ph type="subTitle" idx="1"/>
          </p:nvPr>
        </p:nvSpPr>
        <p:spPr>
          <a:xfrm>
            <a:off x="2461510" y="4396155"/>
            <a:ext cx="7737566" cy="1711568"/>
          </a:xfrm>
          <a:noFill/>
        </p:spPr>
        <p:txBody>
          <a:bodyPr>
            <a:normAutofit/>
          </a:bodyPr>
          <a:lstStyle/>
          <a:p>
            <a:pPr algn="ctr"/>
            <a:r>
              <a:rPr lang="en-US" sz="2800" dirty="0">
                <a:solidFill>
                  <a:schemeClr val="bg1"/>
                </a:solidFill>
              </a:rPr>
              <a:t>Tomomi Akiho</a:t>
            </a:r>
            <a:r>
              <a:rPr lang="en-US" sz="2800" baseline="30000" dirty="0">
                <a:solidFill>
                  <a:schemeClr val="bg1"/>
                </a:solidFill>
              </a:rPr>
              <a:t>1</a:t>
            </a:r>
            <a:r>
              <a:rPr lang="en-US" sz="2800" dirty="0">
                <a:solidFill>
                  <a:schemeClr val="bg1"/>
                </a:solidFill>
              </a:rPr>
              <a:t>, Yana Nikolaenko</a:t>
            </a:r>
            <a:r>
              <a:rPr lang="en-US" sz="2800" baseline="30000" dirty="0">
                <a:solidFill>
                  <a:schemeClr val="bg1"/>
                </a:solidFill>
              </a:rPr>
              <a:t>2</a:t>
            </a:r>
            <a:endParaRPr lang="ru-RU" sz="2800" dirty="0">
              <a:solidFill>
                <a:schemeClr val="bg1"/>
              </a:solidFill>
            </a:endParaRPr>
          </a:p>
          <a:p>
            <a:pPr algn="ctr"/>
            <a:r>
              <a:rPr lang="en-US" baseline="30000" dirty="0">
                <a:solidFill>
                  <a:schemeClr val="bg1"/>
                </a:solidFill>
              </a:rPr>
              <a:t>1</a:t>
            </a:r>
            <a:r>
              <a:rPr lang="en-US" dirty="0">
                <a:solidFill>
                  <a:schemeClr val="bg1"/>
                </a:solidFill>
              </a:rPr>
              <a:t>Elsys-Japan, Tokyo, Japan</a:t>
            </a:r>
            <a:endParaRPr lang="ru-RU" dirty="0">
              <a:solidFill>
                <a:schemeClr val="bg1"/>
              </a:solidFill>
            </a:endParaRPr>
          </a:p>
          <a:p>
            <a:pPr algn="ctr"/>
            <a:r>
              <a:rPr lang="en-US" baseline="30000" dirty="0">
                <a:solidFill>
                  <a:schemeClr val="bg1"/>
                </a:solidFill>
              </a:rPr>
              <a:t>2</a:t>
            </a:r>
            <a:r>
              <a:rPr lang="en-US" dirty="0">
                <a:solidFill>
                  <a:schemeClr val="bg1"/>
                </a:solidFill>
              </a:rPr>
              <a:t>Elsys Corp., Saint Petersburg, Russia</a:t>
            </a:r>
            <a:endParaRPr lang="ru-RU" dirty="0">
              <a:solidFill>
                <a:schemeClr val="bg1"/>
              </a:solidFill>
            </a:endParaRPr>
          </a:p>
          <a:p>
            <a:pPr algn="ctr"/>
            <a:endParaRPr lang="ru-RU" dirty="0">
              <a:solidFill>
                <a:schemeClr val="bg1"/>
              </a:solidFill>
            </a:endParaRPr>
          </a:p>
        </p:txBody>
      </p:sp>
      <p:pic>
        <p:nvPicPr>
          <p:cNvPr id="4" name="Рисунок 3"/>
          <p:cNvPicPr>
            <a:picLocks noChangeAspect="1"/>
          </p:cNvPicPr>
          <p:nvPr/>
        </p:nvPicPr>
        <p:blipFill>
          <a:blip r:embed="rId3"/>
          <a:stretch>
            <a:fillRect/>
          </a:stretch>
        </p:blipFill>
        <p:spPr>
          <a:xfrm>
            <a:off x="359845" y="184521"/>
            <a:ext cx="2201091" cy="1348898"/>
          </a:xfrm>
          <a:prstGeom prst="rect">
            <a:avLst/>
          </a:prstGeom>
        </p:spPr>
      </p:pic>
      <p:pic>
        <p:nvPicPr>
          <p:cNvPr id="5" name="Рисунок 4"/>
          <p:cNvPicPr>
            <a:picLocks noChangeAspect="1"/>
          </p:cNvPicPr>
          <p:nvPr/>
        </p:nvPicPr>
        <p:blipFill>
          <a:blip r:embed="rId4"/>
          <a:stretch>
            <a:fillRect/>
          </a:stretch>
        </p:blipFill>
        <p:spPr>
          <a:xfrm>
            <a:off x="9705682" y="452854"/>
            <a:ext cx="2051457" cy="1023245"/>
          </a:xfrm>
          <a:prstGeom prst="rect">
            <a:avLst/>
          </a:prstGeom>
        </p:spPr>
      </p:pic>
      <p:sp>
        <p:nvSpPr>
          <p:cNvPr id="6" name="TextBox 5"/>
          <p:cNvSpPr txBox="1"/>
          <p:nvPr/>
        </p:nvSpPr>
        <p:spPr>
          <a:xfrm>
            <a:off x="2848708" y="386861"/>
            <a:ext cx="6623538" cy="707886"/>
          </a:xfrm>
          <a:prstGeom prst="rect">
            <a:avLst/>
          </a:prstGeom>
          <a:noFill/>
        </p:spPr>
        <p:txBody>
          <a:bodyPr wrap="square" rtlCol="0">
            <a:spAutoFit/>
          </a:bodyPr>
          <a:lstStyle/>
          <a:p>
            <a:pPr algn="ctr"/>
            <a:r>
              <a:rPr lang="ru-RU" b="1" i="1" dirty="0"/>
              <a:t> </a:t>
            </a:r>
            <a:r>
              <a:rPr lang="en-US" sz="2000" b="1" dirty="0">
                <a:effectLst>
                  <a:outerShdw blurRad="38100" dist="38100" dir="2700000" algn="tl">
                    <a:srgbClr val="000000">
                      <a:alpha val="43137"/>
                    </a:srgbClr>
                  </a:outerShdw>
                </a:effectLst>
              </a:rPr>
              <a:t>The 2nd International Open Science Conference "Modern psychophysiology. The </a:t>
            </a:r>
            <a:r>
              <a:rPr lang="en-US" sz="2000" b="1" dirty="0" err="1">
                <a:effectLst>
                  <a:outerShdw blurRad="38100" dist="38100" dir="2700000" algn="tl">
                    <a:srgbClr val="000000">
                      <a:alpha val="43137"/>
                    </a:srgbClr>
                  </a:outerShdw>
                </a:effectLst>
              </a:rPr>
              <a:t>Vibraimage</a:t>
            </a:r>
            <a:r>
              <a:rPr lang="en-US" sz="2000" b="1" dirty="0">
                <a:effectLst>
                  <a:outerShdw blurRad="38100" dist="38100" dir="2700000" algn="tl">
                    <a:srgbClr val="000000">
                      <a:alpha val="43137"/>
                    </a:srgbClr>
                  </a:outerShdw>
                </a:effectLst>
              </a:rPr>
              <a:t> technology"</a:t>
            </a:r>
            <a:endParaRPr lang="ru-RU"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1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463" y="174698"/>
            <a:ext cx="10954512" cy="1225296"/>
          </a:xfrm>
        </p:spPr>
        <p:txBody>
          <a:bodyPr>
            <a:normAutofit fontScale="90000"/>
          </a:bodyPr>
          <a:lstStyle/>
          <a:p>
            <a:pPr algn="ctr"/>
            <a:r>
              <a:rPr lang="ru-RU" dirty="0"/>
              <a:t/>
            </a:r>
            <a:br>
              <a:rPr lang="ru-RU" dirty="0"/>
            </a:br>
            <a:r>
              <a:rPr lang="ru-RU" dirty="0"/>
              <a:t/>
            </a:r>
            <a:br>
              <a:rPr lang="ru-RU" dirty="0"/>
            </a:br>
            <a:r>
              <a:rPr lang="en-US" b="1" dirty="0">
                <a:solidFill>
                  <a:schemeClr val="accent1"/>
                </a:solidFill>
                <a:effectLst>
                  <a:outerShdw blurRad="38100" dist="38100" dir="2700000" algn="tl">
                    <a:srgbClr val="000000">
                      <a:alpha val="43137"/>
                    </a:srgbClr>
                  </a:outerShdw>
                </a:effectLst>
              </a:rPr>
              <a:t>The difference profile of conscious responses of multiple </a:t>
            </a:r>
            <a:r>
              <a:rPr lang="en-US" b="1" dirty="0" err="1">
                <a:solidFill>
                  <a:schemeClr val="accent1"/>
                </a:solidFill>
                <a:effectLst>
                  <a:outerShdw blurRad="38100" dist="38100" dir="2700000" algn="tl">
                    <a:srgbClr val="000000">
                      <a:alpha val="43137"/>
                    </a:srgbClr>
                  </a:outerShdw>
                </a:effectLst>
              </a:rPr>
              <a:t>intelligenses</a:t>
            </a:r>
            <a:r>
              <a:rPr lang="en-US" b="1" dirty="0">
                <a:solidFill>
                  <a:schemeClr val="accent1"/>
                </a:solidFill>
                <a:effectLst>
                  <a:outerShdw blurRad="38100" dist="38100" dir="2700000" algn="tl">
                    <a:srgbClr val="000000">
                      <a:alpha val="43137"/>
                    </a:srgbClr>
                  </a:outerShdw>
                </a:effectLst>
              </a:rPr>
              <a:t> for 1158 Russians and 155 Japanese: (YN_JP - YN_RU).</a:t>
            </a:r>
            <a:endParaRPr lang="ru-RU" b="1" dirty="0">
              <a:solidFill>
                <a:schemeClr val="accent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493121" y="1505545"/>
            <a:ext cx="9205758" cy="3846909"/>
          </a:xfrm>
          <a:prstGeom prst="rect">
            <a:avLst/>
          </a:prstGeom>
        </p:spPr>
      </p:pic>
    </p:spTree>
    <p:extLst>
      <p:ext uri="{BB962C8B-B14F-4D97-AF65-F5344CB8AC3E}">
        <p14:creationId xmlns:p14="http://schemas.microsoft.com/office/powerpoint/2010/main" val="401804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785" y="182411"/>
            <a:ext cx="10954512" cy="1225296"/>
          </a:xfrm>
        </p:spPr>
        <p:txBody>
          <a:bodyPr>
            <a:normAutofit fontScale="90000"/>
          </a:bodyPr>
          <a:lstStyle/>
          <a:p>
            <a:pPr algn="ctr"/>
            <a:r>
              <a:rPr lang="ru-RU" dirty="0"/>
              <a:t/>
            </a:r>
            <a:br>
              <a:rPr lang="ru-RU" dirty="0"/>
            </a:br>
            <a:r>
              <a:rPr lang="ru-RU" dirty="0"/>
              <a:t/>
            </a:r>
            <a:br>
              <a:rPr lang="ru-RU" dirty="0"/>
            </a:br>
            <a:r>
              <a:rPr lang="en-US" b="1" dirty="0">
                <a:solidFill>
                  <a:schemeClr val="accent1"/>
                </a:solidFill>
              </a:rPr>
              <a:t>Differential profile (IE_JP — IE_RU) of the unconscious responses</a:t>
            </a:r>
            <a:br>
              <a:rPr lang="en-US" b="1" dirty="0">
                <a:solidFill>
                  <a:schemeClr val="accent1"/>
                </a:solidFill>
              </a:rPr>
            </a:br>
            <a:r>
              <a:rPr lang="en-US" b="1" dirty="0">
                <a:solidFill>
                  <a:schemeClr val="accent1"/>
                </a:solidFill>
              </a:rPr>
              <a:t>of 1158 Russians and 155 Japanese MI testing</a:t>
            </a:r>
            <a:endParaRPr lang="ru-RU" b="1" dirty="0">
              <a:solidFill>
                <a:schemeClr val="accent1"/>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59" y="1857008"/>
            <a:ext cx="10975731" cy="3336316"/>
          </a:xfrm>
          <a:prstGeom prst="rect">
            <a:avLst/>
          </a:prstGeom>
        </p:spPr>
      </p:pic>
      <p:pic>
        <p:nvPicPr>
          <p:cNvPr id="5" name="Рисунок 4"/>
          <p:cNvPicPr>
            <a:picLocks noChangeAspect="1"/>
          </p:cNvPicPr>
          <p:nvPr/>
        </p:nvPicPr>
        <p:blipFill>
          <a:blip r:embed="rId4"/>
          <a:stretch>
            <a:fillRect/>
          </a:stretch>
        </p:blipFill>
        <p:spPr>
          <a:xfrm>
            <a:off x="4649322" y="2157047"/>
            <a:ext cx="1158340" cy="960398"/>
          </a:xfrm>
          <a:prstGeom prst="rect">
            <a:avLst/>
          </a:prstGeom>
        </p:spPr>
      </p:pic>
      <p:pic>
        <p:nvPicPr>
          <p:cNvPr id="6" name="Рисунок 5"/>
          <p:cNvPicPr>
            <a:picLocks noChangeAspect="1"/>
          </p:cNvPicPr>
          <p:nvPr/>
        </p:nvPicPr>
        <p:blipFill>
          <a:blip r:embed="rId5"/>
          <a:stretch>
            <a:fillRect/>
          </a:stretch>
        </p:blipFill>
        <p:spPr>
          <a:xfrm>
            <a:off x="10615388" y="2078927"/>
            <a:ext cx="1060796" cy="1012024"/>
          </a:xfrm>
          <a:prstGeom prst="rect">
            <a:avLst/>
          </a:prstGeom>
        </p:spPr>
      </p:pic>
      <p:cxnSp>
        <p:nvCxnSpPr>
          <p:cNvPr id="7" name="Прямая со стрелкой 6"/>
          <p:cNvCxnSpPr/>
          <p:nvPr/>
        </p:nvCxnSpPr>
        <p:spPr>
          <a:xfrm flipH="1">
            <a:off x="2860431" y="2860430"/>
            <a:ext cx="375138" cy="445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8370277" y="3024553"/>
            <a:ext cx="375138" cy="445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785" y="182411"/>
            <a:ext cx="10954512" cy="1225296"/>
          </a:xfrm>
        </p:spPr>
        <p:txBody>
          <a:bodyPr>
            <a:normAutofit fontScale="90000"/>
          </a:bodyPr>
          <a:lstStyle/>
          <a:p>
            <a:pPr algn="ctr"/>
            <a:r>
              <a:rPr lang="ru-RU" dirty="0"/>
              <a:t/>
            </a:r>
            <a:br>
              <a:rPr lang="ru-RU" dirty="0"/>
            </a:br>
            <a:r>
              <a:rPr lang="ru-RU" dirty="0"/>
              <a:t/>
            </a:r>
            <a:br>
              <a:rPr lang="ru-RU" dirty="0"/>
            </a:br>
            <a:r>
              <a:rPr lang="en-US" b="1" dirty="0">
                <a:solidFill>
                  <a:schemeClr val="accent1"/>
                </a:solidFill>
              </a:rPr>
              <a:t>Differential profile (IE_JP — IE_RU) of the unconscious responses</a:t>
            </a:r>
            <a:br>
              <a:rPr lang="en-US" b="1" dirty="0">
                <a:solidFill>
                  <a:schemeClr val="accent1"/>
                </a:solidFill>
              </a:rPr>
            </a:br>
            <a:r>
              <a:rPr lang="en-US" b="1" dirty="0">
                <a:solidFill>
                  <a:schemeClr val="accent1"/>
                </a:solidFill>
              </a:rPr>
              <a:t>of 1158 Russians and 155 Japanese MI testing</a:t>
            </a:r>
            <a:endParaRPr lang="ru-RU" b="1" dirty="0">
              <a:solidFill>
                <a:schemeClr val="accent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340708" y="1575655"/>
            <a:ext cx="9510584" cy="3706689"/>
          </a:xfrm>
          <a:prstGeom prst="rect">
            <a:avLst/>
          </a:prstGeom>
        </p:spPr>
      </p:pic>
    </p:spTree>
    <p:extLst>
      <p:ext uri="{BB962C8B-B14F-4D97-AF65-F5344CB8AC3E}">
        <p14:creationId xmlns:p14="http://schemas.microsoft.com/office/powerpoint/2010/main" val="304735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274" y="258920"/>
            <a:ext cx="10954512" cy="1225296"/>
          </a:xfrm>
        </p:spPr>
        <p:txBody>
          <a:bodyPr>
            <a:normAutofit/>
          </a:bodyPr>
          <a:lstStyle/>
          <a:p>
            <a:pPr algn="ctr"/>
            <a:r>
              <a:rPr lang="ru-RU" dirty="0"/>
              <a:t/>
            </a:r>
            <a:br>
              <a:rPr lang="ru-RU" dirty="0"/>
            </a:br>
            <a:r>
              <a:rPr lang="en-US" b="1" dirty="0">
                <a:solidFill>
                  <a:schemeClr val="accent1"/>
                </a:solidFill>
              </a:rPr>
              <a:t>D</a:t>
            </a:r>
            <a:r>
              <a:rPr lang="en-US" b="1" dirty="0" smtClean="0">
                <a:solidFill>
                  <a:schemeClr val="accent1"/>
                </a:solidFill>
              </a:rPr>
              <a:t>ifferential </a:t>
            </a:r>
            <a:r>
              <a:rPr lang="en-US" b="1" dirty="0">
                <a:solidFill>
                  <a:schemeClr val="accent1"/>
                </a:solidFill>
              </a:rPr>
              <a:t>profile (YN_JP-IE_JP) — (YN_RU-IE_RU)</a:t>
            </a:r>
            <a:br>
              <a:rPr lang="en-US" b="1" dirty="0">
                <a:solidFill>
                  <a:schemeClr val="accent1"/>
                </a:solidFill>
              </a:rPr>
            </a:br>
            <a:r>
              <a:rPr lang="en-US" b="1" dirty="0">
                <a:solidFill>
                  <a:schemeClr val="accent1"/>
                </a:solidFill>
              </a:rPr>
              <a:t>of 1158 Russians and 155 Japanese MI testing</a:t>
            </a:r>
            <a:endParaRPr lang="ru-RU" b="1" dirty="0">
              <a:solidFill>
                <a:schemeClr val="accent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3"/>
          <a:stretch>
            <a:fillRect/>
          </a:stretch>
        </p:blipFill>
        <p:spPr>
          <a:xfrm>
            <a:off x="2901578" y="5471908"/>
            <a:ext cx="1158340" cy="960398"/>
          </a:xfrm>
          <a:prstGeom prst="rect">
            <a:avLst/>
          </a:prstGeom>
        </p:spPr>
      </p:pic>
      <p:pic>
        <p:nvPicPr>
          <p:cNvPr id="6" name="Рисунок 5"/>
          <p:cNvPicPr>
            <a:picLocks noChangeAspect="1"/>
          </p:cNvPicPr>
          <p:nvPr/>
        </p:nvPicPr>
        <p:blipFill>
          <a:blip r:embed="rId4"/>
          <a:stretch>
            <a:fillRect/>
          </a:stretch>
        </p:blipFill>
        <p:spPr>
          <a:xfrm>
            <a:off x="8496525" y="5511811"/>
            <a:ext cx="1060796" cy="1012024"/>
          </a:xfrm>
          <a:prstGeom prst="rect">
            <a:avLst/>
          </a:prstGeom>
        </p:spPr>
      </p:pic>
      <p:pic>
        <p:nvPicPr>
          <p:cNvPr id="3" name="Picture 2"/>
          <p:cNvPicPr>
            <a:picLocks noChangeAspect="1"/>
          </p:cNvPicPr>
          <p:nvPr/>
        </p:nvPicPr>
        <p:blipFill>
          <a:blip r:embed="rId5"/>
          <a:stretch>
            <a:fillRect/>
          </a:stretch>
        </p:blipFill>
        <p:spPr>
          <a:xfrm>
            <a:off x="636559" y="1743310"/>
            <a:ext cx="10918882" cy="3371380"/>
          </a:xfrm>
          <a:prstGeom prst="rect">
            <a:avLst/>
          </a:prstGeom>
        </p:spPr>
      </p:pic>
    </p:spTree>
    <p:extLst>
      <p:ext uri="{BB962C8B-B14F-4D97-AF65-F5344CB8AC3E}">
        <p14:creationId xmlns:p14="http://schemas.microsoft.com/office/powerpoint/2010/main" val="88125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274" y="258920"/>
            <a:ext cx="10954512" cy="1225296"/>
          </a:xfrm>
        </p:spPr>
        <p:txBody>
          <a:bodyPr>
            <a:normAutofit fontScale="90000"/>
          </a:bodyPr>
          <a:lstStyle/>
          <a:p>
            <a:pPr algn="ctr"/>
            <a:r>
              <a:rPr lang="ru-RU" dirty="0"/>
              <a:t/>
            </a:r>
            <a:br>
              <a:rPr lang="ru-RU" dirty="0"/>
            </a:br>
            <a:r>
              <a:rPr lang="ru-RU" dirty="0"/>
              <a:t/>
            </a:r>
            <a:br>
              <a:rPr lang="ru-RU" dirty="0"/>
            </a:br>
            <a:r>
              <a:rPr lang="en-US" b="1" dirty="0">
                <a:solidFill>
                  <a:schemeClr val="accent1"/>
                </a:solidFill>
              </a:rPr>
              <a:t>Double differential profile (YN_JP-IE_JP) — (YN_RU-IE_RU)</a:t>
            </a:r>
            <a:br>
              <a:rPr lang="en-US" b="1" dirty="0">
                <a:solidFill>
                  <a:schemeClr val="accent1"/>
                </a:solidFill>
              </a:rPr>
            </a:br>
            <a:r>
              <a:rPr lang="en-US" b="1" dirty="0">
                <a:solidFill>
                  <a:schemeClr val="accent1"/>
                </a:solidFill>
              </a:rPr>
              <a:t>of 1158 Russians and 155 Japanese MI testing</a:t>
            </a:r>
            <a:endParaRPr lang="ru-RU" b="1" dirty="0">
              <a:solidFill>
                <a:schemeClr val="accent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279742" y="1934001"/>
            <a:ext cx="9632515" cy="3956647"/>
          </a:xfrm>
          <a:prstGeom prst="rect">
            <a:avLst/>
          </a:prstGeom>
        </p:spPr>
      </p:pic>
    </p:spTree>
    <p:extLst>
      <p:ext uri="{BB962C8B-B14F-4D97-AF65-F5344CB8AC3E}">
        <p14:creationId xmlns:p14="http://schemas.microsoft.com/office/powerpoint/2010/main" val="30610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896" y="284749"/>
            <a:ext cx="10131427" cy="689810"/>
          </a:xfrm>
        </p:spPr>
        <p:txBody>
          <a:bodyPr>
            <a:normAutofit/>
          </a:bodyPr>
          <a:lstStyle/>
          <a:p>
            <a:pPr algn="ctr"/>
            <a:r>
              <a:rPr lang="en-US" sz="2800" b="1" dirty="0">
                <a:solidFill>
                  <a:schemeClr val="accent1"/>
                </a:solidFill>
                <a:effectLst>
                  <a:outerShdw blurRad="38100" dist="38100" dir="2700000" algn="tl">
                    <a:srgbClr val="000000">
                      <a:alpha val="43137"/>
                    </a:srgbClr>
                  </a:outerShdw>
                </a:effectLst>
              </a:rPr>
              <a:t>Correlation analysis, p ≤ 0,</a:t>
            </a:r>
            <a:r>
              <a:rPr lang="ru-RU" sz="2800" b="1" dirty="0">
                <a:solidFill>
                  <a:schemeClr val="accent1"/>
                </a:solidFill>
                <a:effectLst>
                  <a:outerShdw blurRad="38100" dist="38100" dir="2700000" algn="tl">
                    <a:srgbClr val="000000">
                      <a:alpha val="43137"/>
                    </a:srgbClr>
                  </a:outerShdw>
                </a:effectLst>
              </a:rPr>
              <a:t>2</a:t>
            </a:r>
          </a:p>
        </p:txBody>
      </p:sp>
      <p:sp>
        <p:nvSpPr>
          <p:cNvPr id="3" name="Текст 2"/>
          <p:cNvSpPr>
            <a:spLocks noGrp="1"/>
          </p:cNvSpPr>
          <p:nvPr>
            <p:ph type="body" idx="1"/>
          </p:nvPr>
        </p:nvSpPr>
        <p:spPr>
          <a:xfrm>
            <a:off x="2947737" y="4656221"/>
            <a:ext cx="866274" cy="842209"/>
          </a:xfrm>
        </p:spPr>
        <p:txBody>
          <a:bodyPr>
            <a:normAutofit/>
          </a:bodyPr>
          <a:lstStyle/>
          <a:p>
            <a:r>
              <a:rPr lang="en-US" sz="3600" b="1" dirty="0">
                <a:solidFill>
                  <a:schemeClr val="accent1"/>
                </a:solidFill>
                <a:effectLst>
                  <a:outerShdw blurRad="38100" dist="38100" dir="2700000" algn="tl">
                    <a:srgbClr val="000000">
                      <a:alpha val="43137"/>
                    </a:srgbClr>
                  </a:outerShdw>
                </a:effectLst>
              </a:rPr>
              <a:t>JP</a:t>
            </a:r>
            <a:endParaRPr lang="ru-RU" sz="3600" b="1" dirty="0">
              <a:solidFill>
                <a:schemeClr val="accent1"/>
              </a:solidFill>
              <a:effectLst>
                <a:outerShdw blurRad="38100" dist="38100" dir="2700000" algn="tl">
                  <a:srgbClr val="000000">
                    <a:alpha val="43137"/>
                  </a:srgbClr>
                </a:outerShdw>
              </a:effectLst>
            </a:endParaRPr>
          </a:p>
        </p:txBody>
      </p:sp>
      <p:sp>
        <p:nvSpPr>
          <p:cNvPr id="7" name="TextBox 6"/>
          <p:cNvSpPr txBox="1"/>
          <p:nvPr/>
        </p:nvSpPr>
        <p:spPr>
          <a:xfrm>
            <a:off x="9204159" y="1840832"/>
            <a:ext cx="854242" cy="646331"/>
          </a:xfrm>
          <a:prstGeom prst="rect">
            <a:avLst/>
          </a:prstGeom>
          <a:noFill/>
        </p:spPr>
        <p:txBody>
          <a:bodyPr wrap="square" rtlCol="0">
            <a:spAutoFit/>
          </a:bodyPr>
          <a:lstStyle/>
          <a:p>
            <a:r>
              <a:rPr lang="en-US" sz="3600" b="1" dirty="0">
                <a:solidFill>
                  <a:schemeClr val="accent1"/>
                </a:solidFill>
                <a:effectLst>
                  <a:outerShdw blurRad="38100" dist="38100" dir="2700000" algn="tl">
                    <a:srgbClr val="000000">
                      <a:alpha val="43137"/>
                    </a:srgbClr>
                  </a:outerShdw>
                </a:effectLst>
              </a:rPr>
              <a:t>RU</a:t>
            </a:r>
            <a:endParaRPr lang="ru-RU" sz="3600" b="1" dirty="0">
              <a:solidFill>
                <a:schemeClr val="accent1"/>
              </a:solidFill>
              <a:effectLst>
                <a:outerShdw blurRad="38100" dist="38100" dir="2700000" algn="tl">
                  <a:srgbClr val="000000">
                    <a:alpha val="43137"/>
                  </a:srgbClr>
                </a:outerShdw>
              </a:effectLst>
            </a:endParaRPr>
          </a:p>
        </p:txBody>
      </p:sp>
      <p:sp>
        <p:nvSpPr>
          <p:cNvPr id="8" name="Текст 2"/>
          <p:cNvSpPr txBox="1">
            <a:spLocks/>
          </p:cNvSpPr>
          <p:nvPr/>
        </p:nvSpPr>
        <p:spPr>
          <a:xfrm>
            <a:off x="3100137" y="4808621"/>
            <a:ext cx="866274" cy="842209"/>
          </a:xfrm>
          <a:prstGeom prst="rect">
            <a:avLst/>
          </a:prstGeom>
        </p:spPr>
        <p:txBody>
          <a:bodyPr vert="horz" lIns="91440" tIns="45720" rIns="91440" bIns="45720" rtlCol="0" anchor="ctr">
            <a:normAutofit/>
          </a:bodyPr>
          <a:lstStyle>
            <a:lvl1pPr marL="0" indent="0" algn="l" defTabSz="457200" rtl="0" eaLnBrk="1" latinLnBrk="0" hangingPunct="1">
              <a:spcBef>
                <a:spcPts val="0"/>
              </a:spcBef>
              <a:spcAft>
                <a:spcPts val="1000"/>
              </a:spcAft>
              <a:buClr>
                <a:schemeClr val="tx1"/>
              </a:buClr>
              <a:buSzPct val="100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9pPr>
          </a:lstStyle>
          <a:p>
            <a:endParaRPr lang="ru-RU" sz="36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721896" y="987066"/>
            <a:ext cx="7974259" cy="2530059"/>
          </a:xfrm>
          <a:prstGeom prst="rect">
            <a:avLst/>
          </a:prstGeom>
        </p:spPr>
      </p:pic>
      <p:pic>
        <p:nvPicPr>
          <p:cNvPr id="6" name="Picture 5"/>
          <p:cNvPicPr>
            <a:picLocks noChangeAspect="1"/>
          </p:cNvPicPr>
          <p:nvPr/>
        </p:nvPicPr>
        <p:blipFill>
          <a:blip r:embed="rId4"/>
          <a:stretch>
            <a:fillRect/>
          </a:stretch>
        </p:blipFill>
        <p:spPr>
          <a:xfrm>
            <a:off x="3814011" y="3784861"/>
            <a:ext cx="7980356" cy="2584928"/>
          </a:xfrm>
          <a:prstGeom prst="rect">
            <a:avLst/>
          </a:prstGeom>
        </p:spPr>
      </p:pic>
    </p:spTree>
    <p:extLst>
      <p:ext uri="{BB962C8B-B14F-4D97-AF65-F5344CB8AC3E}">
        <p14:creationId xmlns:p14="http://schemas.microsoft.com/office/powerpoint/2010/main" val="22357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67" y="257756"/>
            <a:ext cx="5583490" cy="745958"/>
          </a:xfrm>
        </p:spPr>
        <p:txBody>
          <a:bodyPr>
            <a:normAutofit/>
          </a:bodyPr>
          <a:lstStyle/>
          <a:p>
            <a:r>
              <a:rPr lang="en-US" sz="3200" b="1" dirty="0">
                <a:solidFill>
                  <a:schemeClr val="accent1"/>
                </a:solidFill>
                <a:effectLst>
                  <a:outerShdw blurRad="38100" dist="38100" dir="2700000" algn="tl">
                    <a:srgbClr val="000000">
                      <a:alpha val="43137"/>
                    </a:srgbClr>
                  </a:outerShdw>
                </a:effectLst>
              </a:rPr>
              <a:t>Discussion and Conclusion</a:t>
            </a:r>
            <a:endParaRPr lang="ru-RU" sz="3200" b="1" dirty="0">
              <a:solidFill>
                <a:schemeClr val="accent1"/>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882162" y="1708638"/>
            <a:ext cx="3797351" cy="3130062"/>
          </a:xfrm>
        </p:spPr>
        <p:txBody>
          <a:bodyPr/>
          <a:lstStyle/>
          <a:p>
            <a:r>
              <a:rPr lang="en-US" dirty="0">
                <a:solidFill>
                  <a:schemeClr val="tx1"/>
                </a:solidFill>
              </a:rPr>
              <a:t>The results show that modern Russians and Japanese are in many ways similar in their ethnic identity and are focusing on achieving common socially significant goals.</a:t>
            </a:r>
          </a:p>
          <a:p>
            <a:r>
              <a:rPr lang="en-US" dirty="0">
                <a:solidFill>
                  <a:schemeClr val="tx1"/>
                </a:solidFill>
              </a:rPr>
              <a:t>Features of ethnic identity are manifested in a combination of ways to achieve these goals (MI different components). </a:t>
            </a:r>
            <a:endParaRPr lang="ru-RU" dirty="0">
              <a:solidFill>
                <a:schemeClr val="tx1"/>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567" y="1528011"/>
            <a:ext cx="2873390" cy="179197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956" y="3432008"/>
            <a:ext cx="2594811" cy="194610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9989" y="1540043"/>
            <a:ext cx="2624336" cy="1798882"/>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68" y="3441030"/>
            <a:ext cx="2942715" cy="1792705"/>
          </a:xfrm>
          <a:prstGeom prst="rect">
            <a:avLst/>
          </a:prstGeom>
        </p:spPr>
      </p:pic>
      <p:sp>
        <p:nvSpPr>
          <p:cNvPr id="9" name="TextBox 8"/>
          <p:cNvSpPr txBox="1"/>
          <p:nvPr/>
        </p:nvSpPr>
        <p:spPr>
          <a:xfrm>
            <a:off x="6906124" y="4776537"/>
            <a:ext cx="2827421" cy="461665"/>
          </a:xfrm>
          <a:prstGeom prst="rect">
            <a:avLst/>
          </a:prstGeom>
          <a:noFill/>
        </p:spPr>
        <p:txBody>
          <a:bodyPr wrap="square" rtlCol="0">
            <a:spAutoFit/>
          </a:bodyPr>
          <a:lstStyle/>
          <a:p>
            <a:r>
              <a:rPr lang="en-US" sz="2400" b="1" dirty="0">
                <a:solidFill>
                  <a:srgbClr val="FFFF00"/>
                </a:solidFill>
                <a:effectLst>
                  <a:outerShdw blurRad="38100" dist="38100" dir="2700000" algn="tl">
                    <a:srgbClr val="000000">
                      <a:alpha val="43137"/>
                    </a:srgbClr>
                  </a:outerShdw>
                </a:effectLst>
              </a:rPr>
              <a:t>Bodily-Kinesthetic</a:t>
            </a:r>
            <a:endParaRPr lang="ru-RU" sz="24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4186990" y="2875547"/>
            <a:ext cx="914033" cy="830997"/>
          </a:xfrm>
          <a:prstGeom prst="rect">
            <a:avLst/>
          </a:prstGeom>
          <a:noFill/>
        </p:spPr>
        <p:txBody>
          <a:bodyPr wrap="none" rtlCol="0">
            <a:spAutoFit/>
          </a:bodyPr>
          <a:lstStyle/>
          <a:p>
            <a:r>
              <a:rPr lang="en-US" sz="4800" dirty="0">
                <a:solidFill>
                  <a:srgbClr val="FF0000"/>
                </a:solidFill>
              </a:rPr>
              <a:t>RU</a:t>
            </a:r>
            <a:endParaRPr lang="ru-RU" sz="4800" dirty="0">
              <a:solidFill>
                <a:srgbClr val="FF0000"/>
              </a:solidFill>
            </a:endParaRPr>
          </a:p>
        </p:txBody>
      </p:sp>
      <p:sp>
        <p:nvSpPr>
          <p:cNvPr id="11" name="TextBox 10"/>
          <p:cNvSpPr txBox="1"/>
          <p:nvPr/>
        </p:nvSpPr>
        <p:spPr>
          <a:xfrm>
            <a:off x="11105148" y="3019927"/>
            <a:ext cx="938463" cy="830997"/>
          </a:xfrm>
          <a:prstGeom prst="rect">
            <a:avLst/>
          </a:prstGeom>
          <a:noFill/>
        </p:spPr>
        <p:txBody>
          <a:bodyPr wrap="square" rtlCol="0">
            <a:spAutoFit/>
          </a:bodyPr>
          <a:lstStyle/>
          <a:p>
            <a:r>
              <a:rPr lang="en-US" sz="4800" dirty="0">
                <a:solidFill>
                  <a:srgbClr val="FF0000"/>
                </a:solidFill>
              </a:rPr>
              <a:t>JP</a:t>
            </a:r>
            <a:endParaRPr lang="ru-RU" sz="4800" dirty="0">
              <a:solidFill>
                <a:srgbClr val="FF0000"/>
              </a:solidFill>
            </a:endParaRPr>
          </a:p>
        </p:txBody>
      </p:sp>
      <p:cxnSp>
        <p:nvCxnSpPr>
          <p:cNvPr id="13" name="Прямая со стрелкой 12"/>
          <p:cNvCxnSpPr/>
          <p:nvPr/>
        </p:nvCxnSpPr>
        <p:spPr>
          <a:xfrm flipH="1" flipV="1">
            <a:off x="10972801" y="2382253"/>
            <a:ext cx="541420" cy="770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H="1">
            <a:off x="11129210" y="3922295"/>
            <a:ext cx="505327" cy="818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flipV="1">
            <a:off x="4632158" y="2261937"/>
            <a:ext cx="625642" cy="625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a:off x="4632158" y="3838074"/>
            <a:ext cx="541421" cy="673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410973" y="884321"/>
            <a:ext cx="2225842" cy="707886"/>
          </a:xfrm>
          <a:prstGeom prst="rect">
            <a:avLst/>
          </a:prstGeom>
          <a:noFill/>
        </p:spPr>
        <p:txBody>
          <a:bodyPr wrap="square" rtlCol="0">
            <a:spAutoFit/>
          </a:bodyPr>
          <a:lstStyle/>
          <a:p>
            <a:r>
              <a:rPr lang="en-US" sz="2000" b="1" dirty="0">
                <a:solidFill>
                  <a:schemeClr val="accent1"/>
                </a:solidFill>
                <a:effectLst>
                  <a:outerShdw blurRad="38100" dist="38100" dir="2700000" algn="tl">
                    <a:srgbClr val="000000">
                      <a:alpha val="43137"/>
                    </a:srgbClr>
                  </a:outerShdw>
                </a:effectLst>
              </a:rPr>
              <a:t>Logical-Mathematical</a:t>
            </a:r>
            <a:endParaRPr lang="ru-RU" sz="2000" b="1" dirty="0">
              <a:solidFill>
                <a:schemeClr val="accent1"/>
              </a:solidFill>
              <a:effectLst>
                <a:outerShdw blurRad="38100" dist="38100" dir="2700000" algn="tl">
                  <a:srgbClr val="000000">
                    <a:alpha val="43137"/>
                  </a:srgbClr>
                </a:outerShdw>
              </a:effectLst>
            </a:endParaRPr>
          </a:p>
        </p:txBody>
      </p:sp>
      <p:sp>
        <p:nvSpPr>
          <p:cNvPr id="32" name="TextBox 31"/>
          <p:cNvSpPr txBox="1"/>
          <p:nvPr/>
        </p:nvSpPr>
        <p:spPr>
          <a:xfrm>
            <a:off x="8503088" y="1081916"/>
            <a:ext cx="2370221" cy="461665"/>
          </a:xfrm>
          <a:prstGeom prst="rect">
            <a:avLst/>
          </a:prstGeom>
          <a:noFill/>
        </p:spPr>
        <p:txBody>
          <a:bodyPr wrap="square" rtlCol="0">
            <a:spAutoFit/>
          </a:bodyPr>
          <a:lstStyle/>
          <a:p>
            <a:r>
              <a:rPr lang="en-US" sz="2400" b="1" dirty="0">
                <a:solidFill>
                  <a:schemeClr val="accent1"/>
                </a:solidFill>
                <a:effectLst>
                  <a:outerShdw blurRad="38100" dist="38100" dir="2700000" algn="tl">
                    <a:srgbClr val="000000">
                      <a:alpha val="43137"/>
                    </a:srgbClr>
                  </a:outerShdw>
                </a:effectLst>
              </a:rPr>
              <a:t>Visual-Spatia</a:t>
            </a:r>
            <a:r>
              <a:rPr lang="en-US" sz="2400" dirty="0">
                <a:solidFill>
                  <a:schemeClr val="accent1"/>
                </a:solidFill>
              </a:rPr>
              <a:t>l</a:t>
            </a:r>
            <a:endParaRPr lang="ru-RU" sz="2400" dirty="0">
              <a:solidFill>
                <a:schemeClr val="accent1"/>
              </a:solidFill>
            </a:endParaRPr>
          </a:p>
        </p:txBody>
      </p:sp>
      <p:sp>
        <p:nvSpPr>
          <p:cNvPr id="33" name="Плюс 32"/>
          <p:cNvSpPr/>
          <p:nvPr/>
        </p:nvSpPr>
        <p:spPr>
          <a:xfrm>
            <a:off x="9168063" y="2983831"/>
            <a:ext cx="914400" cy="854242"/>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Рисунок 33"/>
          <p:cNvPicPr>
            <a:picLocks noChangeAspect="1"/>
          </p:cNvPicPr>
          <p:nvPr/>
        </p:nvPicPr>
        <p:blipFill>
          <a:blip r:embed="rId7"/>
          <a:stretch>
            <a:fillRect/>
          </a:stretch>
        </p:blipFill>
        <p:spPr>
          <a:xfrm>
            <a:off x="6154523" y="3031959"/>
            <a:ext cx="701101" cy="687111"/>
          </a:xfrm>
          <a:prstGeom prst="rect">
            <a:avLst/>
          </a:prstGeom>
        </p:spPr>
      </p:pic>
      <p:sp>
        <p:nvSpPr>
          <p:cNvPr id="35" name="Равно 34"/>
          <p:cNvSpPr/>
          <p:nvPr/>
        </p:nvSpPr>
        <p:spPr>
          <a:xfrm>
            <a:off x="7591926" y="5317958"/>
            <a:ext cx="914400" cy="914400"/>
          </a:xfrm>
          <a:prstGeom prst="math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TextBox 35"/>
          <p:cNvSpPr txBox="1"/>
          <p:nvPr/>
        </p:nvSpPr>
        <p:spPr>
          <a:xfrm>
            <a:off x="6745396" y="6111425"/>
            <a:ext cx="4944979"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Business-Mercenary</a:t>
            </a:r>
            <a:endParaRPr lang="ru-RU" sz="2400" b="1" dirty="0">
              <a:solidFill>
                <a:srgbClr val="FF0000"/>
              </a:solidFill>
              <a:effectLst>
                <a:outerShdw blurRad="38100" dist="38100" dir="2700000" algn="tl">
                  <a:srgbClr val="000000">
                    <a:alpha val="43137"/>
                  </a:srgbClr>
                </a:outerShdw>
              </a:effectLst>
            </a:endParaRPr>
          </a:p>
        </p:txBody>
      </p:sp>
      <p:sp>
        <p:nvSpPr>
          <p:cNvPr id="37" name="TextBox 36"/>
          <p:cNvSpPr txBox="1"/>
          <p:nvPr/>
        </p:nvSpPr>
        <p:spPr>
          <a:xfrm>
            <a:off x="7531769" y="565484"/>
            <a:ext cx="2911642" cy="584775"/>
          </a:xfrm>
          <a:prstGeom prst="rect">
            <a:avLst/>
          </a:prstGeom>
          <a:noFill/>
        </p:spPr>
        <p:txBody>
          <a:bodyPr wrap="square" rtlCol="0">
            <a:spAutoFit/>
          </a:bodyPr>
          <a:lstStyle/>
          <a:p>
            <a:r>
              <a:rPr lang="en-US" sz="3200" dirty="0">
                <a:solidFill>
                  <a:srgbClr val="FF0000"/>
                </a:solidFill>
              </a:rPr>
              <a:t>Example:</a:t>
            </a:r>
            <a:endParaRPr lang="ru-RU" sz="3200" dirty="0">
              <a:solidFill>
                <a:srgbClr val="FF0000"/>
              </a:solidFill>
            </a:endParaRPr>
          </a:p>
        </p:txBody>
      </p:sp>
    </p:spTree>
    <p:extLst>
      <p:ext uri="{BB962C8B-B14F-4D97-AF65-F5344CB8AC3E}">
        <p14:creationId xmlns:p14="http://schemas.microsoft.com/office/powerpoint/2010/main" val="281107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09600"/>
            <a:ext cx="8915399" cy="885092"/>
          </a:xfrm>
        </p:spPr>
        <p:txBody>
          <a:bodyPr>
            <a:normAutofit/>
          </a:bodyPr>
          <a:lstStyle/>
          <a:p>
            <a:r>
              <a:rPr lang="en-US" sz="3200" b="1" dirty="0">
                <a:solidFill>
                  <a:schemeClr val="accent1"/>
                </a:solidFill>
                <a:effectLst>
                  <a:outerShdw blurRad="38100" dist="38100" dir="2700000" algn="tl">
                    <a:srgbClr val="000000">
                      <a:alpha val="43137"/>
                    </a:srgbClr>
                  </a:outerShdw>
                </a:effectLst>
              </a:rPr>
              <a:t>Conclusions</a:t>
            </a:r>
            <a:r>
              <a:rPr lang="ru-RU" sz="3200" b="1" dirty="0">
                <a:solidFill>
                  <a:schemeClr val="accent1"/>
                </a:solidFill>
                <a:effectLst>
                  <a:outerShdw blurRad="38100" dist="38100" dir="2700000" algn="tl">
                    <a:srgbClr val="000000">
                      <a:alpha val="43137"/>
                    </a:srgbClr>
                  </a:outerShdw>
                </a:effectLst>
              </a:rPr>
              <a:t>:</a:t>
            </a:r>
            <a:endParaRPr lang="ru-RU" sz="3200" dirty="0">
              <a:solidFill>
                <a:schemeClr val="accent1"/>
              </a:solidFill>
            </a:endParaRPr>
          </a:p>
        </p:txBody>
      </p:sp>
      <p:sp>
        <p:nvSpPr>
          <p:cNvPr id="3" name="Текст 2"/>
          <p:cNvSpPr>
            <a:spLocks noGrp="1"/>
          </p:cNvSpPr>
          <p:nvPr>
            <p:ph type="body" idx="1"/>
          </p:nvPr>
        </p:nvSpPr>
        <p:spPr>
          <a:xfrm>
            <a:off x="2589212" y="1688123"/>
            <a:ext cx="8915399" cy="4221787"/>
          </a:xfrm>
        </p:spPr>
        <p:txBody>
          <a:bodyPr>
            <a:normAutofit/>
          </a:bodyPr>
          <a:lstStyle/>
          <a:p>
            <a:pPr marL="342900" indent="-342900">
              <a:buAutoNum type="arabicPeriod"/>
            </a:pPr>
            <a:r>
              <a:rPr lang="en-US" dirty="0">
                <a:solidFill>
                  <a:schemeClr val="tx1"/>
                </a:solidFill>
                <a:latin typeface="Times New Roman" panose="02020603050405020304" pitchFamily="18" charset="0"/>
                <a:cs typeface="Times New Roman" panose="02020603050405020304" pitchFamily="18" charset="0"/>
              </a:rPr>
              <a:t>Leading MI type in the Japanese group was- Ascetic-Sacrificial(AS),  Interpersonal (IE) and Naturalistic (NL) </a:t>
            </a:r>
          </a:p>
          <a:p>
            <a:pPr marL="342900" indent="-342900">
              <a:buAutoNum type="arabicPeriod"/>
            </a:pPr>
            <a:r>
              <a:rPr lang="en-US" dirty="0">
                <a:solidFill>
                  <a:schemeClr val="tx1"/>
                </a:solidFill>
                <a:latin typeface="Times New Roman" panose="02020603050405020304" pitchFamily="18" charset="0"/>
                <a:cs typeface="Times New Roman" panose="02020603050405020304" pitchFamily="18" charset="0"/>
              </a:rPr>
              <a:t>Leading types of МИ in the Russians was - Ascetic-Sacrificial(AS),  Interpersonal (IE) and  Body-Kinesics (BK);  </a:t>
            </a:r>
          </a:p>
          <a:p>
            <a:pPr marL="342900" indent="-342900">
              <a:buAutoNum type="arabicPeriod"/>
            </a:pPr>
            <a:r>
              <a:rPr lang="en-US" dirty="0">
                <a:solidFill>
                  <a:schemeClr val="tx1"/>
                </a:solidFill>
                <a:latin typeface="Times New Roman" panose="02020603050405020304" pitchFamily="18" charset="0"/>
                <a:cs typeface="Times New Roman" panose="02020603050405020304" pitchFamily="18" charset="0"/>
              </a:rPr>
              <a:t>The similarity of the leading types of MI in the general profile of MI indicates that modern Russians and Japanese have common socially significant goals. </a:t>
            </a:r>
          </a:p>
          <a:p>
            <a:pPr marL="342900" indent="-342900">
              <a:buAutoNum type="arabicPeriod"/>
            </a:pPr>
            <a:r>
              <a:rPr lang="en-US" dirty="0">
                <a:solidFill>
                  <a:schemeClr val="tx1"/>
                </a:solidFill>
                <a:latin typeface="Times New Roman" panose="02020603050405020304" pitchFamily="18" charset="0"/>
                <a:cs typeface="Times New Roman" panose="02020603050405020304" pitchFamily="18" charset="0"/>
              </a:rPr>
              <a:t>Representatives of the Japanese and Russian ethnos resort to different ways of achieving socially significant goals, and this is due to the activation of different components of the MI profile: visual-spatial (VS) and motor-motor (BK) MI among the Japanese, logical-mathematical (LM) and motor-motor (BK) types of MI in Russian</a:t>
            </a:r>
          </a:p>
          <a:p>
            <a:endParaRPr lang="ru-RU" dirty="0">
              <a:solidFill>
                <a:schemeClr val="tx1"/>
              </a:solidFill>
            </a:endParaRPr>
          </a:p>
        </p:txBody>
      </p:sp>
    </p:spTree>
    <p:extLst>
      <p:ext uri="{BB962C8B-B14F-4D97-AF65-F5344CB8AC3E}">
        <p14:creationId xmlns:p14="http://schemas.microsoft.com/office/powerpoint/2010/main" val="5270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0050" y="2346159"/>
            <a:ext cx="7823971" cy="3662541"/>
          </a:xfrm>
          <a:prstGeom prst="rect">
            <a:avLst/>
          </a:prstGeom>
        </p:spPr>
        <p:txBody>
          <a:bodyPr wrap="square">
            <a:spAutoFit/>
          </a:bodyPr>
          <a:lstStyle/>
          <a:p>
            <a:pPr algn="ctr"/>
            <a:r>
              <a:rPr lang="en-US" altLang="ru-RU" sz="3600" b="1" dirty="0">
                <a:effectLst>
                  <a:outerShdw blurRad="38100" dist="38100" dir="2700000" algn="tl">
                    <a:srgbClr val="000000">
                      <a:alpha val="43137"/>
                    </a:srgbClr>
                  </a:outerShdw>
                </a:effectLst>
              </a:rPr>
              <a:t>Thank you for your attention</a:t>
            </a:r>
            <a:r>
              <a:rPr lang="ru-RU" altLang="ru-RU" sz="3600" b="1" dirty="0">
                <a:effectLst>
                  <a:outerShdw blurRad="38100" dist="38100" dir="2700000" algn="tl">
                    <a:srgbClr val="000000">
                      <a:alpha val="43137"/>
                    </a:srgbClr>
                  </a:outerShdw>
                </a:effectLst>
              </a:rPr>
              <a:t>!</a:t>
            </a:r>
          </a:p>
          <a:p>
            <a:pPr>
              <a:defRPr/>
            </a:pPr>
            <a:endParaRPr lang="ru-RU" sz="2800" dirty="0">
              <a:effectLst>
                <a:outerShdw blurRad="38100" dist="38100" dir="2700000" algn="tl">
                  <a:srgbClr val="000000">
                    <a:alpha val="43137"/>
                  </a:srgbClr>
                </a:outerShdw>
              </a:effectLst>
            </a:endParaRPr>
          </a:p>
          <a:p>
            <a:pPr algn="ctr"/>
            <a:r>
              <a:rPr lang="en-US" sz="2800" dirty="0"/>
              <a:t>Tomomi Akiho</a:t>
            </a:r>
            <a:r>
              <a:rPr lang="en-US" sz="2800" baseline="30000" dirty="0"/>
              <a:t>1</a:t>
            </a:r>
            <a:r>
              <a:rPr lang="en-US" sz="2800" dirty="0"/>
              <a:t>, Yana Nikolaenko</a:t>
            </a:r>
            <a:r>
              <a:rPr lang="en-US" sz="2800" baseline="30000" dirty="0"/>
              <a:t>2</a:t>
            </a:r>
            <a:endParaRPr lang="ru-RU" sz="2800" dirty="0"/>
          </a:p>
          <a:p>
            <a:pPr algn="ctr"/>
            <a:r>
              <a:rPr lang="en-US" sz="2800" baseline="30000" dirty="0"/>
              <a:t>1</a:t>
            </a:r>
            <a:r>
              <a:rPr lang="en-US" sz="2800" dirty="0"/>
              <a:t>Elsys-Japan, Tokyo, Japan</a:t>
            </a:r>
            <a:endParaRPr lang="ru-RU" sz="2800" dirty="0"/>
          </a:p>
          <a:p>
            <a:pPr algn="ctr"/>
            <a:r>
              <a:rPr lang="en-US" sz="2800" baseline="30000" dirty="0"/>
              <a:t>2</a:t>
            </a:r>
            <a:r>
              <a:rPr lang="en-US" sz="2800" dirty="0"/>
              <a:t>Elsys Corp., Saint Petersburg, Russia</a:t>
            </a:r>
            <a:endParaRPr lang="ru-RU" sz="2800" dirty="0"/>
          </a:p>
          <a:p>
            <a:pPr algn="ctr"/>
            <a:endParaRPr lang="ru-RU" sz="2800" dirty="0"/>
          </a:p>
          <a:p>
            <a:pPr algn="ctr">
              <a:defRPr/>
            </a:pPr>
            <a:endParaRPr lang="ru-RU" sz="2800" dirty="0">
              <a:cs typeface="Arial" panose="020B0604020202020204" pitchFamily="34" charset="0"/>
            </a:endParaRPr>
          </a:p>
          <a:p>
            <a:pPr algn="ctr"/>
            <a:r>
              <a:rPr lang="en-US" altLang="ru-RU" sz="2800" b="1" dirty="0"/>
              <a:t>  </a:t>
            </a:r>
            <a:endParaRPr lang="ru-RU" sz="2400" dirty="0"/>
          </a:p>
        </p:txBody>
      </p:sp>
      <p:pic>
        <p:nvPicPr>
          <p:cNvPr id="4" name="Рисунок 3"/>
          <p:cNvPicPr>
            <a:picLocks noChangeAspect="1"/>
          </p:cNvPicPr>
          <p:nvPr/>
        </p:nvPicPr>
        <p:blipFill>
          <a:blip r:embed="rId3"/>
          <a:stretch>
            <a:fillRect/>
          </a:stretch>
        </p:blipFill>
        <p:spPr>
          <a:xfrm>
            <a:off x="934275" y="196244"/>
            <a:ext cx="2201091" cy="1348898"/>
          </a:xfrm>
          <a:prstGeom prst="rect">
            <a:avLst/>
          </a:prstGeom>
        </p:spPr>
      </p:pic>
      <p:pic>
        <p:nvPicPr>
          <p:cNvPr id="5" name="Рисунок 4"/>
          <p:cNvPicPr>
            <a:picLocks noChangeAspect="1"/>
          </p:cNvPicPr>
          <p:nvPr/>
        </p:nvPicPr>
        <p:blipFill>
          <a:blip r:embed="rId4"/>
          <a:stretch>
            <a:fillRect/>
          </a:stretch>
        </p:blipFill>
        <p:spPr>
          <a:xfrm>
            <a:off x="9330543" y="359070"/>
            <a:ext cx="2051457" cy="1023245"/>
          </a:xfrm>
          <a:prstGeom prst="rect">
            <a:avLst/>
          </a:prstGeom>
        </p:spPr>
      </p:pic>
    </p:spTree>
    <p:extLst>
      <p:ext uri="{BB962C8B-B14F-4D97-AF65-F5344CB8AC3E}">
        <p14:creationId xmlns:p14="http://schemas.microsoft.com/office/powerpoint/2010/main" val="6150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631936" y="598492"/>
            <a:ext cx="3178820" cy="2135769"/>
          </a:xfrm>
          <a:effectLst>
            <a:reflection blurRad="6350" stA="52000" endA="300" endPos="35000" dir="5400000" sy="-100000" algn="bl" rotWithShape="0"/>
          </a:effectLst>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605913" y="3566160"/>
            <a:ext cx="3175349" cy="2108630"/>
          </a:xfrm>
          <a:effectLst>
            <a:reflection blurRad="6350" stA="52000" endA="300" endPos="35000" dir="5400000" sy="-100000" algn="bl" rotWithShape="0"/>
          </a:effectLst>
        </p:spPr>
      </p:pic>
      <p:sp>
        <p:nvSpPr>
          <p:cNvPr id="8" name="TextBox 7"/>
          <p:cNvSpPr txBox="1"/>
          <p:nvPr/>
        </p:nvSpPr>
        <p:spPr>
          <a:xfrm flipH="1">
            <a:off x="1179315" y="2142509"/>
            <a:ext cx="6600117" cy="3108543"/>
          </a:xfrm>
          <a:prstGeom prst="rect">
            <a:avLst/>
          </a:prstGeom>
          <a:noFill/>
        </p:spPr>
        <p:txBody>
          <a:bodyPr wrap="square" rtlCol="0">
            <a:spAutoFit/>
          </a:bodyPr>
          <a:lstStyle/>
          <a:p>
            <a:r>
              <a:rPr lang="en-US" sz="2800" b="1" dirty="0"/>
              <a:t>Ethnic self-awareness </a:t>
            </a:r>
            <a:r>
              <a:rPr lang="en-US" sz="2800" dirty="0"/>
              <a:t>is understood not only as a stable emotional and cognitive process of awareness of a person’s belonging to any ethnic community, but also as a person’s emotional-axiological attitude to his or her ethnic group.</a:t>
            </a:r>
            <a:endParaRPr lang="ru-RU" sz="2800" dirty="0"/>
          </a:p>
        </p:txBody>
      </p:sp>
      <p:sp>
        <p:nvSpPr>
          <p:cNvPr id="9" name="TextBox 8"/>
          <p:cNvSpPr txBox="1"/>
          <p:nvPr/>
        </p:nvSpPr>
        <p:spPr>
          <a:xfrm>
            <a:off x="2270525" y="957540"/>
            <a:ext cx="6912864" cy="584775"/>
          </a:xfrm>
          <a:prstGeom prst="rect">
            <a:avLst/>
          </a:prstGeom>
          <a:noFill/>
        </p:spPr>
        <p:txBody>
          <a:bodyPr wrap="square" rtlCol="0">
            <a:spAutoFit/>
          </a:bodyPr>
          <a:lstStyle/>
          <a:p>
            <a:r>
              <a:rPr lang="en-US" sz="3200" b="1" dirty="0">
                <a:solidFill>
                  <a:schemeClr val="accent1"/>
                </a:solidFill>
                <a:effectLst>
                  <a:outerShdw blurRad="38100" dist="38100" dir="2700000" algn="tl">
                    <a:srgbClr val="000000">
                      <a:alpha val="43137"/>
                    </a:srgbClr>
                  </a:outerShdw>
                </a:effectLst>
                <a:latin typeface="+mj-lt"/>
              </a:rPr>
              <a:t>Ethnic self-awareness</a:t>
            </a:r>
            <a:endParaRPr lang="ru-RU" sz="3200" dirty="0">
              <a:solidFill>
                <a:schemeClr val="accent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7334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996462" y="4611772"/>
            <a:ext cx="5779476" cy="1200329"/>
          </a:xfrm>
          <a:prstGeom prst="rect">
            <a:avLst/>
          </a:prstGeom>
          <a:noFill/>
          <a:ln>
            <a:solidFill>
              <a:srgbClr val="FF0000"/>
            </a:solidFill>
          </a:ln>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Can the ethnic identity of the Russian and Japanese communities manifest themselves in different profiles of multiple intelligence?</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70321" y="129669"/>
            <a:ext cx="8375904" cy="1077218"/>
          </a:xfrm>
          <a:prstGeom prst="rect">
            <a:avLst/>
          </a:prstGeom>
          <a:noFill/>
        </p:spPr>
        <p:txBody>
          <a:bodyPr wrap="square" rtlCol="0">
            <a:spAutoFit/>
          </a:bodyPr>
          <a:lstStyle/>
          <a:p>
            <a:r>
              <a:rPr lang="en-US" sz="3200" b="1" dirty="0">
                <a:solidFill>
                  <a:schemeClr val="accent1"/>
                </a:solidFill>
                <a:latin typeface="+mj-lt"/>
              </a:rPr>
              <a:t>Ethnic self-awareness</a:t>
            </a:r>
            <a:r>
              <a:rPr lang="ru-RU" sz="3200" b="1" dirty="0">
                <a:solidFill>
                  <a:schemeClr val="accent1"/>
                </a:solidFill>
                <a:latin typeface="+mj-lt"/>
              </a:rPr>
              <a:t> </a:t>
            </a:r>
            <a:r>
              <a:rPr lang="en-US" sz="3200" b="1" dirty="0">
                <a:solidFill>
                  <a:schemeClr val="accent1"/>
                </a:solidFill>
                <a:latin typeface="+mj-lt"/>
              </a:rPr>
              <a:t>and Multiple Intelligence </a:t>
            </a:r>
            <a:endParaRPr lang="ru-RU" sz="3200" dirty="0">
              <a:solidFill>
                <a:schemeClr val="accent1"/>
              </a:solidFill>
              <a:latin typeface="+mj-lt"/>
            </a:endParaRPr>
          </a:p>
        </p:txBody>
      </p:sp>
      <p:pic>
        <p:nvPicPr>
          <p:cNvPr id="4" name="Объект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21454" y="1391764"/>
            <a:ext cx="4217685" cy="2414016"/>
          </a:xfrm>
          <a:effectLst>
            <a:softEdge rad="127000"/>
          </a:effectLst>
        </p:spPr>
      </p:pic>
      <p:pic>
        <p:nvPicPr>
          <p:cNvPr id="7" name="Объект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498080" y="3854877"/>
            <a:ext cx="4196968" cy="2388834"/>
          </a:xfrm>
          <a:effectLst>
            <a:softEdge rad="127000"/>
          </a:effectLst>
        </p:spPr>
      </p:pic>
      <p:sp>
        <p:nvSpPr>
          <p:cNvPr id="2" name="TextBox 1"/>
          <p:cNvSpPr txBox="1"/>
          <p:nvPr/>
        </p:nvSpPr>
        <p:spPr>
          <a:xfrm>
            <a:off x="984738" y="1559169"/>
            <a:ext cx="5756032" cy="2308324"/>
          </a:xfrm>
          <a:prstGeom prst="rect">
            <a:avLst/>
          </a:prstGeom>
          <a:noFill/>
          <a:ln>
            <a:solidFill>
              <a:srgbClr val="FFFF00"/>
            </a:solidFill>
          </a:ln>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Suppose, emotional-value and emotional-cognitive components of ethnic identity are in close connection and can probably manifest themselves in a selective attitude to the same events / incentives in people belonging to different ethnic communities.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61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33752" y="4009292"/>
            <a:ext cx="6213231" cy="2497016"/>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	</a:t>
            </a:r>
            <a:endParaRPr lang="ru-RU" sz="2800" dirty="0">
              <a:solidFill>
                <a:schemeClr val="bg1"/>
              </a:solidFill>
              <a:latin typeface="Times New Roman" panose="02020603050405020304" pitchFamily="18" charset="0"/>
              <a:cs typeface="Times New Roman" panose="02020603050405020304" pitchFamily="18" charset="0"/>
            </a:endParaRPr>
          </a:p>
          <a:p>
            <a:endParaRPr lang="ru-RU" sz="2800" dirty="0">
              <a:solidFill>
                <a:schemeClr val="bg1"/>
              </a:solidFill>
              <a:latin typeface="Times New Roman" panose="02020603050405020304" pitchFamily="18" charset="0"/>
              <a:cs typeface="Times New Roman" panose="02020603050405020304" pitchFamily="18" charset="0"/>
            </a:endParaRPr>
          </a:p>
          <a:p>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55631" y="304800"/>
            <a:ext cx="4876800" cy="584775"/>
          </a:xfrm>
          <a:prstGeom prst="rect">
            <a:avLst/>
          </a:prstGeom>
          <a:noFill/>
        </p:spPr>
        <p:txBody>
          <a:bodyPr wrap="square" rtlCol="0">
            <a:spAutoFit/>
          </a:bodyPr>
          <a:lstStyle/>
          <a:p>
            <a:r>
              <a:rPr lang="en-US" sz="3200" b="1" dirty="0" err="1">
                <a:solidFill>
                  <a:schemeClr val="accent1"/>
                </a:solidFill>
                <a:effectLst>
                  <a:outerShdw blurRad="38100" dist="38100" dir="2700000" algn="tl">
                    <a:srgbClr val="000000">
                      <a:alpha val="43137"/>
                    </a:srgbClr>
                  </a:outerShdw>
                </a:effectLst>
              </a:rPr>
              <a:t>VibraMI</a:t>
            </a:r>
            <a:r>
              <a:rPr lang="en-US" sz="3200" b="1" dirty="0">
                <a:solidFill>
                  <a:schemeClr val="accent1"/>
                </a:solidFill>
                <a:effectLst>
                  <a:outerShdw blurRad="38100" dist="38100" dir="2700000" algn="tl">
                    <a:srgbClr val="000000">
                      <a:alpha val="43137"/>
                    </a:srgbClr>
                  </a:outerShdw>
                </a:effectLst>
              </a:rPr>
              <a:t> questionnaires</a:t>
            </a:r>
            <a:endParaRPr lang="ru-RU" sz="3200" b="1" dirty="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703384" y="1336431"/>
            <a:ext cx="6154616" cy="517064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For the first time in history, </a:t>
            </a:r>
            <a:r>
              <a:rPr lang="en-US" sz="2800" b="1" dirty="0">
                <a:solidFill>
                  <a:schemeClr val="accent1"/>
                </a:solidFill>
                <a:latin typeface="Times New Roman" panose="02020603050405020304" pitchFamily="18" charset="0"/>
                <a:cs typeface="Times New Roman" panose="02020603050405020304" pitchFamily="18" charset="0"/>
              </a:rPr>
              <a:t>ethnic self-awareness </a:t>
            </a:r>
            <a:r>
              <a:rPr lang="en-US" sz="2800" dirty="0">
                <a:latin typeface="Times New Roman" panose="02020603050405020304" pitchFamily="18" charset="0"/>
                <a:cs typeface="Times New Roman" panose="02020603050405020304" pitchFamily="18" charset="0"/>
              </a:rPr>
              <a:t>differences were studied at an </a:t>
            </a:r>
            <a:r>
              <a:rPr lang="en-US" sz="2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unconscious level (PPS) !!</a:t>
            </a:r>
            <a:r>
              <a:rPr lang="ru-RU" sz="2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all people, testing took place in their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native language</a:t>
            </a:r>
            <a:endParaRPr lang="ru-RU" sz="2800" dirty="0">
              <a:latin typeface="Times New Roman" panose="02020603050405020304" pitchFamily="18" charset="0"/>
              <a:cs typeface="Times New Roman" panose="02020603050405020304" pitchFamily="18" charset="0"/>
            </a:endParaRPr>
          </a:p>
          <a:p>
            <a:pPr algn="just"/>
            <a:endParaRPr lang="ru-RU" sz="28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Gardner_</a:t>
            </a:r>
            <a:r>
              <a:rPr lang="ru-RU" sz="24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RU</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questionnaire is intended to identify the human abilities (in Russian language</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Gardner_</a:t>
            </a:r>
            <a:r>
              <a:rPr lang="ru-RU" sz="24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JP</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questionnaire is intended to identify the human abilities (in Japanese language)</a:t>
            </a:r>
          </a:p>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059" y="3241496"/>
            <a:ext cx="3810003" cy="344368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5508" y="350868"/>
            <a:ext cx="3716216" cy="2787162"/>
          </a:xfrm>
          <a:prstGeom prst="rect">
            <a:avLst/>
          </a:prstGeom>
        </p:spPr>
      </p:pic>
      <p:sp>
        <p:nvSpPr>
          <p:cNvPr id="11" name="TextBox 10"/>
          <p:cNvSpPr txBox="1"/>
          <p:nvPr/>
        </p:nvSpPr>
        <p:spPr>
          <a:xfrm>
            <a:off x="9038491" y="3294184"/>
            <a:ext cx="1840524" cy="646331"/>
          </a:xfrm>
          <a:prstGeom prst="rect">
            <a:avLst/>
          </a:prstGeom>
          <a:noFill/>
        </p:spPr>
        <p:txBody>
          <a:bodyPr wrap="square" rtlCol="0">
            <a:spAutoFit/>
          </a:bodyPr>
          <a:lstStyle/>
          <a:p>
            <a:r>
              <a:rPr lang="en-US" b="1" dirty="0">
                <a:solidFill>
                  <a:schemeClr val="bg1"/>
                </a:solidFill>
              </a:rPr>
              <a:t>Good </a:t>
            </a:r>
            <a:endParaRPr lang="ru-RU" b="1" dirty="0">
              <a:solidFill>
                <a:schemeClr val="bg1"/>
              </a:solidFill>
            </a:endParaRPr>
          </a:p>
          <a:p>
            <a:r>
              <a:rPr lang="en-US" b="1" dirty="0">
                <a:solidFill>
                  <a:schemeClr val="bg1"/>
                </a:solidFill>
              </a:rPr>
              <a:t>afternoon!</a:t>
            </a:r>
            <a:endParaRPr lang="ru-RU" b="1" dirty="0">
              <a:solidFill>
                <a:schemeClr val="bg1"/>
              </a:solidFill>
            </a:endParaRPr>
          </a:p>
        </p:txBody>
      </p:sp>
    </p:spTree>
    <p:extLst>
      <p:ext uri="{BB962C8B-B14F-4D97-AF65-F5344CB8AC3E}">
        <p14:creationId xmlns:p14="http://schemas.microsoft.com/office/powerpoint/2010/main" val="31009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23" y="1435176"/>
            <a:ext cx="6799385"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first study part was conducted from 2017 to 2019 in Russia. A total of 1158 people, Russian citizens, were tested. The subjects were 14 years old and older</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including</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high school, students and specialists from different areas). The proportion of adults was 63%, minors - 37%.</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tested group of the second study part was consisted mainly of 155 company employees (including sales persons, technical staffs, office work staffs) from Kyushu to Hokkaido, Japan (age 20-71 years, male/female 83/17%) from March to April, 2019</a:t>
            </a:r>
            <a:endParaRPr lang="ru-R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66988" y="370597"/>
            <a:ext cx="4480560" cy="584775"/>
          </a:xfrm>
          <a:prstGeom prst="rect">
            <a:avLst/>
          </a:prstGeom>
          <a:noFill/>
        </p:spPr>
        <p:txBody>
          <a:bodyPr wrap="square" rtlCol="0">
            <a:spAutoFit/>
          </a:bodyPr>
          <a:lstStyle/>
          <a:p>
            <a:r>
              <a:rPr lang="en-US" sz="3200" b="1" dirty="0">
                <a:solidFill>
                  <a:schemeClr val="accent1"/>
                </a:solidFill>
                <a:effectLst>
                  <a:outerShdw blurRad="38100" dist="38100" dir="2700000" algn="tl">
                    <a:srgbClr val="000000">
                      <a:alpha val="43137"/>
                    </a:srgbClr>
                  </a:outerShdw>
                </a:effectLst>
                <a:latin typeface="+mj-lt"/>
              </a:rPr>
              <a:t>Participants </a:t>
            </a:r>
            <a:r>
              <a:rPr lang="en-US" sz="3200" b="1" dirty="0" err="1">
                <a:solidFill>
                  <a:schemeClr val="accent1"/>
                </a:solidFill>
                <a:effectLst>
                  <a:outerShdw blurRad="38100" dist="38100" dir="2700000" algn="tl">
                    <a:srgbClr val="000000">
                      <a:alpha val="43137"/>
                    </a:srgbClr>
                  </a:outerShdw>
                </a:effectLst>
                <a:latin typeface="+mj-lt"/>
              </a:rPr>
              <a:t>VibraMI</a:t>
            </a:r>
            <a:endParaRPr lang="ru-RU" sz="3200" b="1" dirty="0">
              <a:solidFill>
                <a:schemeClr val="accent1"/>
              </a:solidFill>
              <a:effectLst>
                <a:outerShdw blurRad="38100" dist="38100" dir="2700000" algn="tl">
                  <a:srgbClr val="000000">
                    <a:alpha val="43137"/>
                  </a:srgbClr>
                </a:outerShdw>
              </a:effectLst>
              <a:latin typeface="+mj-l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021" y="583530"/>
            <a:ext cx="3954378" cy="2965784"/>
          </a:xfrm>
          <a:prstGeom prst="rect">
            <a:avLst/>
          </a:prstGeom>
          <a:effectLst>
            <a:softEdge rad="317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083" y="3833562"/>
            <a:ext cx="4162925" cy="2341645"/>
          </a:xfrm>
          <a:prstGeom prst="rect">
            <a:avLst/>
          </a:prstGeom>
          <a:effectLst>
            <a:softEdge rad="317500"/>
          </a:effectLst>
        </p:spPr>
      </p:pic>
    </p:spTree>
    <p:extLst>
      <p:ext uri="{BB962C8B-B14F-4D97-AF65-F5344CB8AC3E}">
        <p14:creationId xmlns:p14="http://schemas.microsoft.com/office/powerpoint/2010/main" val="387303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4193" y="298696"/>
            <a:ext cx="10607040" cy="822960"/>
          </a:xfrm>
        </p:spPr>
        <p:txBody>
          <a:bodyPr>
            <a:normAutofit/>
          </a:bodyPr>
          <a:lstStyle/>
          <a:p>
            <a:pPr algn="ctr"/>
            <a:r>
              <a:rPr lang="en-US" b="1" dirty="0">
                <a:solidFill>
                  <a:schemeClr val="accent1"/>
                </a:solidFill>
                <a:effectLst>
                  <a:outerShdw blurRad="38100" dist="38100" dir="2700000" algn="tl">
                    <a:srgbClr val="000000">
                      <a:alpha val="43137"/>
                    </a:srgbClr>
                  </a:outerShdw>
                </a:effectLst>
              </a:rPr>
              <a:t>FINAL profile of multiple intelligences (</a:t>
            </a:r>
            <a:r>
              <a:rPr lang="en-US" b="1" dirty="0" err="1">
                <a:solidFill>
                  <a:schemeClr val="accent1"/>
                </a:solidFill>
                <a:effectLst>
                  <a:outerShdw blurRad="38100" dist="38100" dir="2700000" algn="tl">
                    <a:srgbClr val="000000">
                      <a:alpha val="43137"/>
                    </a:srgbClr>
                  </a:outerShdw>
                </a:effectLst>
              </a:rPr>
              <a:t>Final`_JP</a:t>
            </a:r>
            <a:r>
              <a:rPr lang="en-US" b="1" dirty="0">
                <a:solidFill>
                  <a:schemeClr val="accent1"/>
                </a:solidFill>
                <a:effectLst>
                  <a:outerShdw blurRad="38100" dist="38100" dir="2700000" algn="tl">
                    <a:srgbClr val="000000">
                      <a:alpha val="43137"/>
                    </a:srgbClr>
                  </a:outerShdw>
                </a:effectLst>
              </a:rPr>
              <a:t>, </a:t>
            </a:r>
            <a:r>
              <a:rPr lang="en-US" b="1" dirty="0" err="1">
                <a:solidFill>
                  <a:schemeClr val="accent1"/>
                </a:solidFill>
                <a:effectLst>
                  <a:outerShdw blurRad="38100" dist="38100" dir="2700000" algn="tl">
                    <a:srgbClr val="000000">
                      <a:alpha val="43137"/>
                    </a:srgbClr>
                  </a:outerShdw>
                </a:effectLst>
              </a:rPr>
              <a:t>Final`_RU</a:t>
            </a:r>
            <a:r>
              <a:rPr lang="en-US" b="1" dirty="0">
                <a:solidFill>
                  <a:schemeClr val="accent1"/>
                </a:solidFill>
                <a:effectLst>
                  <a:outerShdw blurRad="38100" dist="38100" dir="2700000" algn="tl">
                    <a:srgbClr val="000000">
                      <a:alpha val="43137"/>
                    </a:srgbClr>
                  </a:outerShdw>
                </a:effectLst>
              </a:rPr>
              <a:t>) 1158 Russians and 155 Japanese</a:t>
            </a:r>
            <a:endParaRPr lang="ru-RU" b="1" dirty="0">
              <a:solidFill>
                <a:schemeClr val="accent1"/>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stretch>
            <a:fillRect/>
          </a:stretch>
        </p:blipFill>
        <p:spPr>
          <a:xfrm>
            <a:off x="8426367" y="5494617"/>
            <a:ext cx="1060796" cy="1012024"/>
          </a:xfrm>
          <a:prstGeom prst="rect">
            <a:avLst/>
          </a:prstGeom>
        </p:spPr>
      </p:pic>
      <p:pic>
        <p:nvPicPr>
          <p:cNvPr id="5" name="Рисунок 4"/>
          <p:cNvPicPr>
            <a:picLocks noChangeAspect="1"/>
          </p:cNvPicPr>
          <p:nvPr/>
        </p:nvPicPr>
        <p:blipFill>
          <a:blip r:embed="rId4"/>
          <a:stretch>
            <a:fillRect/>
          </a:stretch>
        </p:blipFill>
        <p:spPr>
          <a:xfrm>
            <a:off x="2460122" y="5494617"/>
            <a:ext cx="1158340" cy="1018120"/>
          </a:xfrm>
          <a:prstGeom prst="rect">
            <a:avLst/>
          </a:prstGeom>
        </p:spPr>
      </p:pic>
      <p:pic>
        <p:nvPicPr>
          <p:cNvPr id="6" name="Picture 5"/>
          <p:cNvPicPr>
            <a:picLocks noChangeAspect="1"/>
          </p:cNvPicPr>
          <p:nvPr/>
        </p:nvPicPr>
        <p:blipFill>
          <a:blip r:embed="rId5"/>
          <a:stretch>
            <a:fillRect/>
          </a:stretch>
        </p:blipFill>
        <p:spPr>
          <a:xfrm>
            <a:off x="420852" y="1756255"/>
            <a:ext cx="5480779" cy="3255546"/>
          </a:xfrm>
          <a:prstGeom prst="rect">
            <a:avLst/>
          </a:prstGeom>
        </p:spPr>
      </p:pic>
      <p:pic>
        <p:nvPicPr>
          <p:cNvPr id="8" name="Picture 7"/>
          <p:cNvPicPr>
            <a:picLocks noChangeAspect="1"/>
          </p:cNvPicPr>
          <p:nvPr/>
        </p:nvPicPr>
        <p:blipFill>
          <a:blip r:embed="rId6"/>
          <a:stretch>
            <a:fillRect/>
          </a:stretch>
        </p:blipFill>
        <p:spPr>
          <a:xfrm>
            <a:off x="6237713" y="1774544"/>
            <a:ext cx="5438103" cy="3218967"/>
          </a:xfrm>
          <a:prstGeom prst="rect">
            <a:avLst/>
          </a:prstGeom>
        </p:spPr>
      </p:pic>
    </p:spTree>
    <p:extLst>
      <p:ext uri="{BB962C8B-B14F-4D97-AF65-F5344CB8AC3E}">
        <p14:creationId xmlns:p14="http://schemas.microsoft.com/office/powerpoint/2010/main" val="420466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79" y="271707"/>
            <a:ext cx="10607040" cy="822960"/>
          </a:xfrm>
        </p:spPr>
        <p:txBody>
          <a:bodyPr>
            <a:normAutofit/>
          </a:bodyPr>
          <a:lstStyle/>
          <a:p>
            <a:pPr algn="ctr"/>
            <a:r>
              <a:rPr lang="en-US" b="1" dirty="0">
                <a:solidFill>
                  <a:schemeClr val="accent1"/>
                </a:solidFill>
                <a:effectLst>
                  <a:outerShdw blurRad="38100" dist="38100" dir="2700000" algn="tl">
                    <a:srgbClr val="000000">
                      <a:alpha val="43137"/>
                    </a:srgbClr>
                  </a:outerShdw>
                </a:effectLst>
              </a:rPr>
              <a:t>Difference Profile of Multiple Intelligences (</a:t>
            </a:r>
            <a:r>
              <a:rPr lang="en-US" b="1" dirty="0" err="1">
                <a:solidFill>
                  <a:schemeClr val="accent1"/>
                </a:solidFill>
                <a:effectLst>
                  <a:outerShdw blurRad="38100" dist="38100" dir="2700000" algn="tl">
                    <a:srgbClr val="000000">
                      <a:alpha val="43137"/>
                    </a:srgbClr>
                  </a:outerShdw>
                </a:effectLst>
              </a:rPr>
              <a:t>Final`_JP</a:t>
            </a:r>
            <a:r>
              <a:rPr lang="en-US" b="1" dirty="0">
                <a:solidFill>
                  <a:schemeClr val="accent1"/>
                </a:solidFill>
                <a:effectLst>
                  <a:outerShdw blurRad="38100" dist="38100" dir="2700000" algn="tl">
                    <a:srgbClr val="000000">
                      <a:alpha val="43137"/>
                    </a:srgbClr>
                  </a:outerShdw>
                </a:effectLst>
              </a:rPr>
              <a:t> - </a:t>
            </a:r>
            <a:r>
              <a:rPr lang="en-US" b="1" dirty="0" err="1">
                <a:solidFill>
                  <a:schemeClr val="accent1"/>
                </a:solidFill>
                <a:effectLst>
                  <a:outerShdw blurRad="38100" dist="38100" dir="2700000" algn="tl">
                    <a:srgbClr val="000000">
                      <a:alpha val="43137"/>
                    </a:srgbClr>
                  </a:outerShdw>
                </a:effectLst>
              </a:rPr>
              <a:t>Final`_RU</a:t>
            </a:r>
            <a:r>
              <a:rPr lang="en-US" b="1" dirty="0">
                <a:solidFill>
                  <a:schemeClr val="accent1"/>
                </a:solidFill>
                <a:effectLst>
                  <a:outerShdw blurRad="38100" dist="38100" dir="2700000" algn="tl">
                    <a:srgbClr val="000000">
                      <a:alpha val="43137"/>
                    </a:srgbClr>
                  </a:outerShdw>
                </a:effectLst>
              </a:rPr>
              <a:t>) 1158 Russians and 155 Japanese</a:t>
            </a:r>
            <a:endParaRPr lang="ru-RU" b="1" dirty="0">
              <a:solidFill>
                <a:schemeClr val="accent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1752223" y="1475062"/>
            <a:ext cx="8687553" cy="3907875"/>
          </a:xfrm>
          <a:prstGeom prst="rect">
            <a:avLst/>
          </a:prstGeom>
        </p:spPr>
      </p:pic>
    </p:spTree>
    <p:extLst>
      <p:ext uri="{BB962C8B-B14F-4D97-AF65-F5344CB8AC3E}">
        <p14:creationId xmlns:p14="http://schemas.microsoft.com/office/powerpoint/2010/main" val="256437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864" y="633664"/>
            <a:ext cx="10804357" cy="810125"/>
          </a:xfrm>
        </p:spPr>
        <p:txBody>
          <a:bodyPr>
            <a:noAutofit/>
          </a:bodyPr>
          <a:lstStyle/>
          <a:p>
            <a:pPr algn="ctr"/>
            <a:r>
              <a:rPr lang="en-US" sz="2800" b="1" dirty="0">
                <a:solidFill>
                  <a:schemeClr val="accent1"/>
                </a:solidFill>
                <a:effectLst>
                  <a:outerShdw blurRad="38100" dist="38100" dir="2700000" algn="tl">
                    <a:srgbClr val="000000">
                      <a:alpha val="43137"/>
                    </a:srgbClr>
                  </a:outerShdw>
                </a:effectLst>
              </a:rPr>
              <a:t>Discussion and Conclusion</a:t>
            </a:r>
            <a:r>
              <a:rPr lang="ru-RU" sz="2800" b="1" dirty="0">
                <a:solidFill>
                  <a:schemeClr val="accent1"/>
                </a:solidFill>
                <a:effectLst>
                  <a:outerShdw blurRad="38100" dist="38100" dir="2700000" algn="tl">
                    <a:srgbClr val="000000">
                      <a:alpha val="43137"/>
                    </a:srgbClr>
                  </a:outerShdw>
                </a:effectLst>
              </a:rPr>
              <a:t>: </a:t>
            </a:r>
            <a:r>
              <a:rPr lang="en-US" sz="2800" b="1" dirty="0">
                <a:solidFill>
                  <a:schemeClr val="accent1"/>
                </a:solidFill>
                <a:effectLst>
                  <a:outerShdw blurRad="38100" dist="38100" dir="2700000" algn="tl">
                    <a:srgbClr val="000000">
                      <a:alpha val="43137"/>
                    </a:srgbClr>
                  </a:outerShdw>
                </a:effectLst>
              </a:rPr>
              <a:t/>
            </a:r>
            <a:br>
              <a:rPr lang="en-US" sz="2800" b="1" dirty="0">
                <a:solidFill>
                  <a:schemeClr val="accent1"/>
                </a:solidFill>
                <a:effectLst>
                  <a:outerShdw blurRad="38100" dist="38100" dir="2700000" algn="tl">
                    <a:srgbClr val="000000">
                      <a:alpha val="43137"/>
                    </a:srgbClr>
                  </a:outerShdw>
                </a:effectLst>
              </a:rPr>
            </a:br>
            <a:r>
              <a:rPr lang="en-US" sz="2800" b="1" dirty="0">
                <a:solidFill>
                  <a:schemeClr val="accent1"/>
                </a:solidFill>
                <a:effectLst>
                  <a:outerShdw blurRad="38100" dist="38100" dir="2700000" algn="tl">
                    <a:srgbClr val="000000">
                      <a:alpha val="43137"/>
                    </a:srgbClr>
                  </a:outerShdw>
                </a:effectLst>
              </a:rPr>
              <a:t>conscious and unconscious reaction</a:t>
            </a:r>
            <a:endParaRPr lang="ru-RU" sz="2800" b="1" dirty="0">
              <a:solidFill>
                <a:schemeClr val="accent1"/>
              </a:solidFill>
              <a:effectLst>
                <a:outerShdw blurRad="38100" dist="38100" dir="2700000" algn="tl">
                  <a:srgbClr val="000000">
                    <a:alpha val="43137"/>
                  </a:srgbClr>
                </a:outerShdw>
              </a:effectLst>
            </a:endParaRPr>
          </a:p>
        </p:txBody>
      </p:sp>
      <p:sp>
        <p:nvSpPr>
          <p:cNvPr id="7" name="TextBox 6"/>
          <p:cNvSpPr txBox="1"/>
          <p:nvPr/>
        </p:nvSpPr>
        <p:spPr>
          <a:xfrm>
            <a:off x="10455442" y="2406316"/>
            <a:ext cx="938463" cy="707886"/>
          </a:xfrm>
          <a:prstGeom prst="rect">
            <a:avLst/>
          </a:prstGeom>
          <a:noFill/>
        </p:spPr>
        <p:txBody>
          <a:bodyPr wrap="square" rtlCol="0">
            <a:spAutoFit/>
          </a:bodyPr>
          <a:lstStyle/>
          <a:p>
            <a:r>
              <a:rPr lang="en-US" sz="4000" dirty="0">
                <a:solidFill>
                  <a:schemeClr val="bg1"/>
                </a:solidFill>
              </a:rPr>
              <a:t>JP</a:t>
            </a:r>
            <a:endParaRPr lang="ru-RU" sz="4000" dirty="0">
              <a:solidFill>
                <a:schemeClr val="bg1"/>
              </a:solidFill>
            </a:endParaRPr>
          </a:p>
        </p:txBody>
      </p:sp>
      <p:sp>
        <p:nvSpPr>
          <p:cNvPr id="8" name="TextBox 7"/>
          <p:cNvSpPr txBox="1"/>
          <p:nvPr/>
        </p:nvSpPr>
        <p:spPr>
          <a:xfrm>
            <a:off x="5005137" y="2418347"/>
            <a:ext cx="962526" cy="707886"/>
          </a:xfrm>
          <a:prstGeom prst="rect">
            <a:avLst/>
          </a:prstGeom>
          <a:noFill/>
        </p:spPr>
        <p:txBody>
          <a:bodyPr wrap="square" rtlCol="0">
            <a:spAutoFit/>
          </a:bodyPr>
          <a:lstStyle/>
          <a:p>
            <a:r>
              <a:rPr lang="en-US" sz="4000" dirty="0">
                <a:solidFill>
                  <a:schemeClr val="bg1"/>
                </a:solidFill>
              </a:rPr>
              <a:t>RU</a:t>
            </a:r>
            <a:endParaRPr lang="ru-RU" sz="4000" dirty="0">
              <a:solidFill>
                <a:schemeClr val="bg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557" y="1724391"/>
            <a:ext cx="10058400" cy="4040392"/>
          </a:xfrm>
          <a:prstGeom prst="rect">
            <a:avLst/>
          </a:prstGeom>
        </p:spPr>
      </p:pic>
    </p:spTree>
    <p:extLst>
      <p:ext uri="{BB962C8B-B14F-4D97-AF65-F5344CB8AC3E}">
        <p14:creationId xmlns:p14="http://schemas.microsoft.com/office/powerpoint/2010/main" val="241892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463" y="174698"/>
            <a:ext cx="10954512" cy="1225296"/>
          </a:xfrm>
        </p:spPr>
        <p:txBody>
          <a:bodyPr>
            <a:normAutofit/>
          </a:bodyPr>
          <a:lstStyle/>
          <a:p>
            <a:pPr algn="ctr"/>
            <a:r>
              <a:rPr lang="ru-RU" dirty="0"/>
              <a:t/>
            </a:r>
            <a:br>
              <a:rPr lang="ru-RU" dirty="0"/>
            </a:br>
            <a:r>
              <a:rPr lang="en-US" b="1" dirty="0">
                <a:solidFill>
                  <a:schemeClr val="accent1"/>
                </a:solidFill>
                <a:effectLst>
                  <a:outerShdw blurRad="38100" dist="38100" dir="2700000" algn="tl">
                    <a:srgbClr val="000000">
                      <a:alpha val="43137"/>
                    </a:srgbClr>
                  </a:outerShdw>
                </a:effectLst>
              </a:rPr>
              <a:t>Profile of conscious responses of multiple intelligences for 1158 Russians and 155 Japanese: (YN_JP - YN_RU).</a:t>
            </a:r>
            <a:endParaRPr lang="ru-RU" b="1" dirty="0">
              <a:solidFill>
                <a:schemeClr val="accent1"/>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3"/>
          <a:stretch>
            <a:fillRect/>
          </a:stretch>
        </p:blipFill>
        <p:spPr>
          <a:xfrm>
            <a:off x="2304372" y="5406237"/>
            <a:ext cx="1158340" cy="1018120"/>
          </a:xfrm>
          <a:prstGeom prst="rect">
            <a:avLst/>
          </a:prstGeom>
        </p:spPr>
      </p:pic>
      <p:pic>
        <p:nvPicPr>
          <p:cNvPr id="9" name="Рисунок 8"/>
          <p:cNvPicPr>
            <a:picLocks noChangeAspect="1"/>
          </p:cNvPicPr>
          <p:nvPr/>
        </p:nvPicPr>
        <p:blipFill>
          <a:blip r:embed="rId4"/>
          <a:stretch>
            <a:fillRect/>
          </a:stretch>
        </p:blipFill>
        <p:spPr>
          <a:xfrm>
            <a:off x="8976837" y="5412333"/>
            <a:ext cx="1060796" cy="1012024"/>
          </a:xfrm>
          <a:prstGeom prst="rect">
            <a:avLst/>
          </a:prstGeom>
        </p:spPr>
      </p:pic>
      <p:pic>
        <p:nvPicPr>
          <p:cNvPr id="3" name="Picture 2"/>
          <p:cNvPicPr>
            <a:picLocks noChangeAspect="1"/>
          </p:cNvPicPr>
          <p:nvPr/>
        </p:nvPicPr>
        <p:blipFill>
          <a:blip r:embed="rId5"/>
          <a:stretch>
            <a:fillRect/>
          </a:stretch>
        </p:blipFill>
        <p:spPr>
          <a:xfrm>
            <a:off x="609124" y="1825613"/>
            <a:ext cx="10973751" cy="3206774"/>
          </a:xfrm>
          <a:prstGeom prst="rect">
            <a:avLst/>
          </a:prstGeom>
        </p:spPr>
      </p:pic>
    </p:spTree>
    <p:extLst>
      <p:ext uri="{BB962C8B-B14F-4D97-AF65-F5344CB8AC3E}">
        <p14:creationId xmlns:p14="http://schemas.microsoft.com/office/powerpoint/2010/main" val="325371946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TotalTime>
  <Words>1926</Words>
  <Application>Microsoft Office PowerPoint</Application>
  <PresentationFormat>Широкоэкранный</PresentationFormat>
  <Paragraphs>118</Paragraphs>
  <Slides>18</Slides>
  <Notes>18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Century Gothic</vt:lpstr>
      <vt:lpstr>Times New Roman</vt:lpstr>
      <vt:lpstr>Wingdings 3</vt:lpstr>
      <vt:lpstr>Легкий дым</vt:lpstr>
      <vt:lpstr>MANIFESTATION OF ETHNIC IDENTITY IN AVERAGED MULTIPLE INTELLIGENCES PROFILE DURING RESEARCH IN JAPAN AND RUSSIA</vt:lpstr>
      <vt:lpstr>Презентация PowerPoint</vt:lpstr>
      <vt:lpstr>Презентация PowerPoint</vt:lpstr>
      <vt:lpstr>Презентация PowerPoint</vt:lpstr>
      <vt:lpstr>Презентация PowerPoint</vt:lpstr>
      <vt:lpstr>FINAL profile of multiple intelligences (Final`_JP, Final`_RU) 1158 Russians and 155 Japanese</vt:lpstr>
      <vt:lpstr>Difference Profile of Multiple Intelligences (Final`_JP - Final`_RU) 1158 Russians and 155 Japanese</vt:lpstr>
      <vt:lpstr>Discussion and Conclusion:  conscious and unconscious reaction</vt:lpstr>
      <vt:lpstr> Profile of conscious responses of multiple intelligences for 1158 Russians and 155 Japanese: (YN_JP - YN_RU).</vt:lpstr>
      <vt:lpstr>  The difference profile of conscious responses of multiple intelligenses for 1158 Russians and 155 Japanese: (YN_JP - YN_RU).</vt:lpstr>
      <vt:lpstr>  Differential profile (IE_JP — IE_RU) of the unconscious responses of 1158 Russians and 155 Japanese MI testing</vt:lpstr>
      <vt:lpstr>  Differential profile (IE_JP — IE_RU) of the unconscious responses of 1158 Russians and 155 Japanese MI testing</vt:lpstr>
      <vt:lpstr> Differential profile (YN_JP-IE_JP) — (YN_RU-IE_RU) of 1158 Russians and 155 Japanese MI testing</vt:lpstr>
      <vt:lpstr>  Double differential profile (YN_JP-IE_JP) — (YN_RU-IE_RU) of 1158 Russians and 155 Japanese MI testing</vt:lpstr>
      <vt:lpstr>Correlation analysis, p ≤ 0,2</vt:lpstr>
      <vt:lpstr>Discussion and Conclusion</vt:lpstr>
      <vt:lpstr>Conclusions: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MANIFESTATION OF ETHNIC IDENTITY IN AVERAGED MULTIPLE INTELLIGENCES PROFILE DURING RESEARCH IN JAPAN AND RUSSIA</dc:title>
  <dc:creator>HOME</dc:creator>
  <cp:lastModifiedBy>HOME</cp:lastModifiedBy>
  <cp:revision>20</cp:revision>
  <dcterms:created xsi:type="dcterms:W3CDTF">2019-06-27T11:09:35Z</dcterms:created>
  <dcterms:modified xsi:type="dcterms:W3CDTF">2019-06-27T11:25:28Z</dcterms:modified>
</cp:coreProperties>
</file>