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9"/>
  </p:notesMasterIdLst>
  <p:handoutMasterIdLst>
    <p:handoutMasterId r:id="rId20"/>
  </p:handoutMasterIdLst>
  <p:sldIdLst>
    <p:sldId id="256" r:id="rId2"/>
    <p:sldId id="258" r:id="rId3"/>
    <p:sldId id="259" r:id="rId4"/>
    <p:sldId id="273" r:id="rId5"/>
    <p:sldId id="279" r:id="rId6"/>
    <p:sldId id="274" r:id="rId7"/>
    <p:sldId id="275" r:id="rId8"/>
    <p:sldId id="264" r:id="rId9"/>
    <p:sldId id="276" r:id="rId10"/>
    <p:sldId id="266" r:id="rId11"/>
    <p:sldId id="267" r:id="rId12"/>
    <p:sldId id="268" r:id="rId13"/>
    <p:sldId id="269" r:id="rId14"/>
    <p:sldId id="270" r:id="rId15"/>
    <p:sldId id="277" r:id="rId16"/>
    <p:sldId id="272" r:id="rId17"/>
    <p:sldId id="278" r:id="rId1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3023" autoAdjust="0"/>
  </p:normalViewPr>
  <p:slideViewPr>
    <p:cSldViewPr snapToGrid="0">
      <p:cViewPr varScale="1">
        <p:scale>
          <a:sx n="95" d="100"/>
          <a:sy n="95" d="100"/>
        </p:scale>
        <p:origin x="11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9CA49BE-1D37-4D41-BB4C-7F6997CBD969}" type="datetimeFigureOut">
              <a:rPr lang="ru-RU" smtClean="0"/>
              <a:t>26.06.2019</a:t>
            </a:fld>
            <a:endParaRPr lang="ru-RU"/>
          </a:p>
        </p:txBody>
      </p:sp>
      <p:sp>
        <p:nvSpPr>
          <p:cNvPr id="4" name="Нижний колонтитул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709B34B-DE05-4460-A6E5-A2B3DE2513B9}" type="slidenum">
              <a:rPr lang="ru-RU" smtClean="0"/>
              <a:t>‹#›</a:t>
            </a:fld>
            <a:endParaRPr lang="ru-RU"/>
          </a:p>
        </p:txBody>
      </p:sp>
    </p:spTree>
    <p:extLst>
      <p:ext uri="{BB962C8B-B14F-4D97-AF65-F5344CB8AC3E}">
        <p14:creationId xmlns:p14="http://schemas.microsoft.com/office/powerpoint/2010/main" val="4177058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D66AF4C-E9DC-449A-9307-72FB571461F6}" type="datetimeFigureOut">
              <a:rPr lang="ru-RU" smtClean="0"/>
              <a:t>26.06.2019</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8FF9BD1-6244-46C8-A176-5DBDF41F65F9}" type="slidenum">
              <a:rPr lang="ru-RU" smtClean="0"/>
              <a:t>‹#›</a:t>
            </a:fld>
            <a:endParaRPr lang="ru-RU"/>
          </a:p>
        </p:txBody>
      </p:sp>
    </p:spTree>
    <p:extLst>
      <p:ext uri="{BB962C8B-B14F-4D97-AF65-F5344CB8AC3E}">
        <p14:creationId xmlns:p14="http://schemas.microsoft.com/office/powerpoint/2010/main" val="3767537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Ladies and </a:t>
            </a:r>
            <a:r>
              <a:rPr lang="en-US" dirty="0" err="1" smtClean="0"/>
              <a:t>Gentelmens</a:t>
            </a:r>
            <a:r>
              <a:rPr lang="en-US" dirty="0" smtClean="0"/>
              <a:t>, I am really glad to present you our </a:t>
            </a:r>
            <a:r>
              <a:rPr lang="en-US" dirty="0" err="1" smtClean="0"/>
              <a:t>WelcomEU</a:t>
            </a:r>
            <a:r>
              <a:rPr lang="en-US" baseline="0" dirty="0" smtClean="0"/>
              <a:t> System and possibility of personal security and political loyalty </a:t>
            </a:r>
            <a:r>
              <a:rPr lang="en-US" baseline="0" dirty="0" err="1" smtClean="0"/>
              <a:t>analaze</a:t>
            </a:r>
            <a:r>
              <a:rPr lang="en-US" baseline="0" dirty="0" smtClean="0"/>
              <a:t> based on it</a:t>
            </a:r>
            <a:r>
              <a:rPr lang="en-US" dirty="0" smtClean="0"/>
              <a:t/>
            </a:r>
            <a:br>
              <a:rPr lang="en-US" dirty="0" smtClean="0"/>
            </a:br>
            <a:r>
              <a:rPr lang="en-US" dirty="0" smtClean="0"/>
              <a:t>We work</a:t>
            </a:r>
            <a:r>
              <a:rPr lang="en-US" baseline="0" dirty="0" smtClean="0"/>
              <a:t> on this program with our international team </a:t>
            </a:r>
            <a:r>
              <a:rPr lang="en-US" dirty="0" smtClean="0"/>
              <a:t>Hans </a:t>
            </a:r>
            <a:r>
              <a:rPr lang="en-US" dirty="0" err="1" smtClean="0"/>
              <a:t>Rykaczewski</a:t>
            </a:r>
            <a:r>
              <a:rPr lang="en-US" dirty="0" smtClean="0"/>
              <a:t> from France,</a:t>
            </a:r>
            <a:r>
              <a:rPr lang="en-US" baseline="0" dirty="0" smtClean="0"/>
              <a:t> </a:t>
            </a:r>
            <a:r>
              <a:rPr lang="en-US" dirty="0" err="1" smtClean="0"/>
              <a:t>Panos</a:t>
            </a:r>
            <a:r>
              <a:rPr lang="en-US" dirty="0" smtClean="0"/>
              <a:t> </a:t>
            </a:r>
            <a:r>
              <a:rPr lang="en-US" dirty="0" err="1" smtClean="0"/>
              <a:t>Razis</a:t>
            </a:r>
            <a:r>
              <a:rPr lang="en-US" dirty="0" smtClean="0"/>
              <a:t> from Cyprus,</a:t>
            </a:r>
            <a:r>
              <a:rPr lang="en-US" baseline="0" dirty="0" smtClean="0"/>
              <a:t> </a:t>
            </a:r>
            <a:r>
              <a:rPr lang="en-US" dirty="0" smtClean="0"/>
              <a:t>Yana Nikolaenko and me, Eugenia </a:t>
            </a:r>
            <a:r>
              <a:rPr lang="en-US" dirty="0" err="1" smtClean="0"/>
              <a:t>Lobanova</a:t>
            </a:r>
            <a:r>
              <a:rPr lang="en-US" dirty="0" smtClean="0"/>
              <a:t> from Russia, Elsys Corp.</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ru-RU" dirty="0"/>
          </a:p>
        </p:txBody>
      </p:sp>
      <p:sp>
        <p:nvSpPr>
          <p:cNvPr id="4" name="Номер слайда 3"/>
          <p:cNvSpPr>
            <a:spLocks noGrp="1"/>
          </p:cNvSpPr>
          <p:nvPr>
            <p:ph type="sldNum" sz="quarter" idx="10"/>
          </p:nvPr>
        </p:nvSpPr>
        <p:spPr/>
        <p:txBody>
          <a:bodyPr/>
          <a:lstStyle/>
          <a:p>
            <a:fld id="{C8FF9BD1-6244-46C8-A176-5DBDF41F65F9}" type="slidenum">
              <a:rPr lang="ru-RU" smtClean="0"/>
              <a:t>1</a:t>
            </a:fld>
            <a:endParaRPr lang="ru-RU"/>
          </a:p>
        </p:txBody>
      </p:sp>
    </p:spTree>
    <p:extLst>
      <p:ext uri="{BB962C8B-B14F-4D97-AF65-F5344CB8AC3E}">
        <p14:creationId xmlns:p14="http://schemas.microsoft.com/office/powerpoint/2010/main" val="1584763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FF00"/>
                </a:solidFill>
              </a:rPr>
              <a:t>In </a:t>
            </a:r>
            <a:r>
              <a:rPr lang="en-US" sz="1200" dirty="0" smtClean="0">
                <a:solidFill>
                  <a:srgbClr val="FFFF00"/>
                </a:solidFill>
              </a:rPr>
              <a:t>the well-known methods of psychophysiological detection</a:t>
            </a:r>
            <a:r>
              <a:rPr lang="ru-RU" sz="1200" dirty="0" smtClean="0">
                <a:solidFill>
                  <a:srgbClr val="FFFF00"/>
                </a:solidFill>
              </a:rPr>
              <a:t> </a:t>
            </a:r>
            <a:r>
              <a:rPr lang="en-US" sz="1200" dirty="0" smtClean="0">
                <a:solidFill>
                  <a:srgbClr val="FFFF00"/>
                </a:solidFill>
              </a:rPr>
              <a:t>of</a:t>
            </a:r>
            <a:r>
              <a:rPr lang="en-US" sz="1200" baseline="0" dirty="0" smtClean="0">
                <a:solidFill>
                  <a:srgbClr val="FFFF00"/>
                </a:solidFill>
              </a:rPr>
              <a:t> deception</a:t>
            </a:r>
            <a:r>
              <a:rPr lang="en-US" sz="1200" dirty="0" smtClean="0">
                <a:solidFill>
                  <a:srgbClr val="FFFF00"/>
                </a:solidFill>
              </a:rPr>
              <a:t>, control and relevant questions are usually arranged in a row, one after the other. In the process of person's testing  with vibraimage technology, it was found that this approach reduces the accuracy of obtaining the correct comparison result of the test subjects due to the lack of consideration for the natural </a:t>
            </a:r>
            <a:r>
              <a:rPr lang="en-US" sz="1200" dirty="0" err="1" smtClean="0">
                <a:solidFill>
                  <a:srgbClr val="FFFF00"/>
                </a:solidFill>
              </a:rPr>
              <a:t>chronobiological</a:t>
            </a:r>
            <a:r>
              <a:rPr lang="en-US" sz="1200" dirty="0" smtClean="0">
                <a:solidFill>
                  <a:srgbClr val="FFFF00"/>
                </a:solidFill>
              </a:rPr>
              <a:t> processes occurring in the human body in the Very</a:t>
            </a:r>
            <a:r>
              <a:rPr lang="en-US" sz="1200" baseline="0" dirty="0" smtClean="0">
                <a:solidFill>
                  <a:srgbClr val="FFFF00"/>
                </a:solidFill>
              </a:rPr>
              <a:t> Low Frequency</a:t>
            </a:r>
            <a:r>
              <a:rPr lang="en-US" sz="1200" dirty="0" smtClean="0">
                <a:solidFill>
                  <a:srgbClr val="FFFF00"/>
                </a:solidFill>
              </a:rPr>
              <a:t> range.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FF00"/>
                </a:solidFill>
              </a:rPr>
              <a:t>Elsys company proposed  the sequence of I-C-I-R stimuli presentation which improves the accuracy  of a </a:t>
            </a:r>
            <a:r>
              <a:rPr lang="en-US" sz="1200" dirty="0" err="1" smtClean="0">
                <a:solidFill>
                  <a:srgbClr val="FFFF00"/>
                </a:solidFill>
              </a:rPr>
              <a:t>testee</a:t>
            </a:r>
            <a:r>
              <a:rPr lang="en-US" sz="1200" dirty="0" smtClean="0">
                <a:solidFill>
                  <a:srgbClr val="FFFF00"/>
                </a:solidFill>
              </a:rPr>
              <a:t> response analysis when answering on comparison and relevant questions.</a:t>
            </a:r>
            <a:endParaRPr lang="ru-RU" sz="1200" dirty="0" smtClean="0">
              <a:solidFill>
                <a:srgbClr val="FFFF00"/>
              </a:solidFill>
            </a:endParaRPr>
          </a:p>
        </p:txBody>
      </p:sp>
      <p:sp>
        <p:nvSpPr>
          <p:cNvPr id="4" name="Номер слайда 3"/>
          <p:cNvSpPr>
            <a:spLocks noGrp="1"/>
          </p:cNvSpPr>
          <p:nvPr>
            <p:ph type="sldNum" sz="quarter" idx="10"/>
          </p:nvPr>
        </p:nvSpPr>
        <p:spPr/>
        <p:txBody>
          <a:bodyPr/>
          <a:lstStyle/>
          <a:p>
            <a:fld id="{C278AAB7-4C61-4A5E-82BE-B6DB7C8FA490}" type="slidenum">
              <a:rPr lang="ru-RU" smtClean="0"/>
              <a:pPr/>
              <a:t>10</a:t>
            </a:fld>
            <a:endParaRPr lang="ru-RU"/>
          </a:p>
        </p:txBody>
      </p:sp>
    </p:spTree>
    <p:extLst>
      <p:ext uri="{BB962C8B-B14F-4D97-AF65-F5344CB8AC3E}">
        <p14:creationId xmlns:p14="http://schemas.microsoft.com/office/powerpoint/2010/main" val="534234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general principle of responses comparing of a </a:t>
            </a:r>
            <a:r>
              <a:rPr lang="en-US" sz="1200" dirty="0" err="1" smtClean="0"/>
              <a:t>testee</a:t>
            </a:r>
            <a:r>
              <a:rPr lang="en-US" sz="1200" dirty="0" smtClean="0"/>
              <a:t> remained classical (the value of the response to the comparison (control) and relevant question is compared. But the psychophysiological reaction of the subjects themselves became almost independent of the </a:t>
            </a:r>
            <a:r>
              <a:rPr lang="en-US" sz="1200" dirty="0" err="1" smtClean="0"/>
              <a:t>chronobiological</a:t>
            </a:r>
            <a:r>
              <a:rPr lang="en-US" sz="1200" dirty="0" smtClean="0"/>
              <a:t> pulsation of brain activity with the proposed sequence of questions and stimuli</a:t>
            </a:r>
            <a:r>
              <a:rPr lang="en-US" sz="1200" dirty="0" smtClean="0"/>
              <a:t>.</a:t>
            </a:r>
            <a:endParaRPr lang="ru-RU" sz="1200" dirty="0" smtClean="0"/>
          </a:p>
        </p:txBody>
      </p:sp>
      <p:sp>
        <p:nvSpPr>
          <p:cNvPr id="4" name="Номер слайда 3"/>
          <p:cNvSpPr>
            <a:spLocks noGrp="1"/>
          </p:cNvSpPr>
          <p:nvPr>
            <p:ph type="sldNum" sz="quarter" idx="10"/>
          </p:nvPr>
        </p:nvSpPr>
        <p:spPr/>
        <p:txBody>
          <a:bodyPr/>
          <a:lstStyle/>
          <a:p>
            <a:fld id="{C278AAB7-4C61-4A5E-82BE-B6DB7C8FA490}" type="slidenum">
              <a:rPr lang="ru-RU" smtClean="0"/>
              <a:pPr/>
              <a:t>11</a:t>
            </a:fld>
            <a:endParaRPr lang="ru-RU"/>
          </a:p>
        </p:txBody>
      </p:sp>
    </p:spTree>
    <p:extLst>
      <p:ext uri="{BB962C8B-B14F-4D97-AF65-F5344CB8AC3E}">
        <p14:creationId xmlns:p14="http://schemas.microsoft.com/office/powerpoint/2010/main" val="3508249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slide shows an example of passing the test to </a:t>
            </a:r>
            <a:r>
              <a:rPr lang="en-US" sz="1200" kern="1200" dirty="0" err="1" smtClean="0">
                <a:solidFill>
                  <a:schemeClr val="tx1"/>
                </a:solidFill>
                <a:effectLst/>
                <a:latin typeface="+mn-lt"/>
                <a:ea typeface="+mn-ea"/>
                <a:cs typeface="+mn-cs"/>
              </a:rPr>
              <a:t>testee</a:t>
            </a:r>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t>
            </a:r>
            <a:r>
              <a:rPr lang="en-US" sz="1200" kern="1200" dirty="0" smtClean="0">
                <a:solidFill>
                  <a:schemeClr val="tx1"/>
                </a:solidFill>
                <a:effectLst/>
                <a:latin typeface="+mn-lt"/>
                <a:ea typeface="+mn-ea"/>
                <a:cs typeface="+mn-cs"/>
              </a:rPr>
              <a:t>is a negative reaction to all comparison (control) questions, since the vibraimage technology analyzes not only value of PPR , but also the direction or degree of </a:t>
            </a:r>
            <a:r>
              <a:rPr lang="en-US" sz="1200" kern="1200" dirty="0" err="1" smtClean="0">
                <a:solidFill>
                  <a:schemeClr val="tx1"/>
                </a:solidFill>
                <a:effectLst/>
                <a:latin typeface="+mn-lt"/>
                <a:ea typeface="+mn-ea"/>
                <a:cs typeface="+mn-cs"/>
              </a:rPr>
              <a:t>positiveness</a:t>
            </a:r>
            <a:r>
              <a:rPr lang="en-US" sz="1200" kern="1200" dirty="0" smtClean="0">
                <a:solidFill>
                  <a:schemeClr val="tx1"/>
                </a:solidFill>
                <a:effectLst/>
                <a:latin typeface="+mn-lt"/>
                <a:ea typeface="+mn-ea"/>
                <a:cs typeface="+mn-cs"/>
              </a:rPr>
              <a:t> of the stimulus perception. </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a:t>
            </a:r>
            <a:r>
              <a:rPr lang="en-US" sz="1200" kern="1200" dirty="0" smtClean="0">
                <a:solidFill>
                  <a:schemeClr val="tx1"/>
                </a:solidFill>
                <a:effectLst/>
                <a:latin typeface="+mn-lt"/>
                <a:ea typeface="+mn-ea"/>
                <a:cs typeface="+mn-cs"/>
              </a:rPr>
              <a:t>relevant responses PPR varies. </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Conclusion</a:t>
            </a:r>
            <a:r>
              <a:rPr lang="en-US" sz="1200" kern="1200" dirty="0" smtClean="0">
                <a:solidFill>
                  <a:schemeClr val="tx1"/>
                </a:solidFill>
                <a:effectLst/>
                <a:latin typeface="+mn-lt"/>
                <a:ea typeface="+mn-ea"/>
                <a:cs typeface="+mn-cs"/>
              </a:rPr>
              <a:t>: control questions to a person as a whole are less pleasant than relevant questions. The most unpleasant was the 2nd control question (serial number 6C). The intensity of the reaction to the 2nd control question is 3 times higher than the intensity of the reaction to any of the relevant (R) questions.</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	</a:t>
            </a:r>
          </a:p>
        </p:txBody>
      </p:sp>
      <p:sp>
        <p:nvSpPr>
          <p:cNvPr id="4" name="Номер слайда 3"/>
          <p:cNvSpPr>
            <a:spLocks noGrp="1"/>
          </p:cNvSpPr>
          <p:nvPr>
            <p:ph type="sldNum" sz="quarter" idx="10"/>
          </p:nvPr>
        </p:nvSpPr>
        <p:spPr/>
        <p:txBody>
          <a:bodyPr/>
          <a:lstStyle/>
          <a:p>
            <a:fld id="{C278AAB7-4C61-4A5E-82BE-B6DB7C8FA490}" type="slidenum">
              <a:rPr lang="ru-RU" smtClean="0"/>
              <a:pPr/>
              <a:t>12</a:t>
            </a:fld>
            <a:endParaRPr lang="ru-RU"/>
          </a:p>
        </p:txBody>
      </p:sp>
    </p:spTree>
    <p:extLst>
      <p:ext uri="{BB962C8B-B14F-4D97-AF65-F5344CB8AC3E}">
        <p14:creationId xmlns:p14="http://schemas.microsoft.com/office/powerpoint/2010/main" val="4119013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proposed method allows one to compare the test responses not only directly between the comparison (control) and the relevant question, but also to additionally compare the pairs of the control - the subsequent irrelevant and the relevant - the subsequent irrelevant question. Reducing the answers of the subjects to brain reflexes, as predicted by the great Russian physiologist Ivan Mikhailovich </a:t>
            </a:r>
            <a:r>
              <a:rPr lang="en-US" sz="1200" kern="1200" dirty="0" err="1" smtClean="0">
                <a:solidFill>
                  <a:schemeClr val="tx1"/>
                </a:solidFill>
                <a:effectLst/>
                <a:latin typeface="+mn-lt"/>
                <a:ea typeface="+mn-ea"/>
                <a:cs typeface="+mn-cs"/>
              </a:rPr>
              <a:t>Sechenov</a:t>
            </a:r>
            <a:r>
              <a:rPr lang="en-US" sz="1200" kern="1200" dirty="0" smtClean="0">
                <a:solidFill>
                  <a:schemeClr val="tx1"/>
                </a:solidFill>
                <a:effectLst/>
                <a:latin typeface="+mn-lt"/>
                <a:ea typeface="+mn-ea"/>
                <a:cs typeface="+mn-cs"/>
              </a:rPr>
              <a:t>, says that the comparison of these pairs is identical in the case of truthful answers of the subjects. The difference between the results of the pair comparison  indicates to </a:t>
            </a:r>
            <a:r>
              <a:rPr lang="en-US" sz="1200" kern="1200" dirty="0" err="1" smtClean="0">
                <a:solidFill>
                  <a:schemeClr val="tx1"/>
                </a:solidFill>
                <a:effectLst/>
                <a:latin typeface="+mn-lt"/>
                <a:ea typeface="+mn-ea"/>
                <a:cs typeface="+mn-cs"/>
              </a:rPr>
              <a:t>testee</a:t>
            </a:r>
            <a:r>
              <a:rPr lang="en-US" sz="1200" kern="1200" dirty="0" smtClean="0">
                <a:solidFill>
                  <a:schemeClr val="tx1"/>
                </a:solidFill>
                <a:effectLst/>
                <a:latin typeface="+mn-lt"/>
                <a:ea typeface="+mn-ea"/>
                <a:cs typeface="+mn-cs"/>
              </a:rPr>
              <a:t> attempt to hide  truth  during the test</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C278AAB7-4C61-4A5E-82BE-B6DB7C8FA490}" type="slidenum">
              <a:rPr lang="ru-RU" smtClean="0"/>
              <a:pPr/>
              <a:t>13</a:t>
            </a:fld>
            <a:endParaRPr lang="ru-RU"/>
          </a:p>
        </p:txBody>
      </p:sp>
    </p:spTree>
    <p:extLst>
      <p:ext uri="{BB962C8B-B14F-4D97-AF65-F5344CB8AC3E}">
        <p14:creationId xmlns:p14="http://schemas.microsoft.com/office/powerpoint/2010/main" val="2307485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Method 1. Traditional comparison of the PPR to the control (C) and relevant (R) questions within the pair. The average PPR for control questions have values ​​(50%), and the average PPR for relevant questions matters (21%). So the PPR for control questions is more than relevant, the result (Res) indicates that the person is telling the truth (NDI) and is politically loyal, not inclined to extremism in the extreme forms of its manifestation i.e. terrorism.</a:t>
            </a:r>
            <a:endParaRPr lang="ru-RU"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Method 2. Comparison, between couples, the first couple PPR for control (C) and neutral (</a:t>
            </a:r>
            <a:r>
              <a:rPr lang="en-US" sz="1200" kern="1200" dirty="0" err="1" smtClean="0">
                <a:solidFill>
                  <a:schemeClr val="tx1"/>
                </a:solidFill>
                <a:effectLst/>
                <a:latin typeface="+mn-lt"/>
                <a:ea typeface="+mn-ea"/>
                <a:cs typeface="+mn-cs"/>
              </a:rPr>
              <a:t>Ic</a:t>
            </a:r>
            <a:r>
              <a:rPr lang="en-US" sz="1200" kern="1200" dirty="0" smtClean="0">
                <a:solidFill>
                  <a:schemeClr val="tx1"/>
                </a:solidFill>
                <a:effectLst/>
                <a:latin typeface="+mn-lt"/>
                <a:ea typeface="+mn-ea"/>
                <a:cs typeface="+mn-cs"/>
              </a:rPr>
              <a:t>), the second couple the relevant (R) and neutral (</a:t>
            </a:r>
            <a:r>
              <a:rPr lang="en-US" sz="1200" kern="1200" dirty="0" err="1" smtClean="0">
                <a:solidFill>
                  <a:schemeClr val="tx1"/>
                </a:solidFill>
                <a:effectLst/>
                <a:latin typeface="+mn-lt"/>
                <a:ea typeface="+mn-ea"/>
                <a:cs typeface="+mn-cs"/>
              </a:rPr>
              <a:t>Ir</a:t>
            </a:r>
            <a:r>
              <a:rPr lang="en-US" sz="1200" kern="1200" dirty="0" smtClean="0">
                <a:solidFill>
                  <a:schemeClr val="tx1"/>
                </a:solidFill>
                <a:effectLst/>
                <a:latin typeface="+mn-lt"/>
                <a:ea typeface="+mn-ea"/>
                <a:cs typeface="+mn-cs"/>
              </a:rPr>
              <a:t>) questions. In method 2, the PPR is added between control question and the neutral question following it, then the second PPR is added between relevant question and the neutral question that follows it. After that, a comparison of the couples amounts received. In the given example, the sum of the PPR control with neutral is 73%, and the sum of the relevant with neutral is 55%, hence the second assessment of the control question is also greater than the relevant (Res</a:t>
            </a:r>
            <a:r>
              <a:rPr lang="en-US" sz="1200" kern="1200" dirty="0" smtClean="0">
                <a:solidFill>
                  <a:schemeClr val="tx1"/>
                </a:solidFill>
                <a:effectLst/>
                <a:latin typeface="+mn-lt"/>
                <a:ea typeface="+mn-ea"/>
                <a:cs typeface="+mn-cs"/>
              </a:rPr>
              <a:t>`).</a:t>
            </a:r>
            <a:endParaRPr lang="ru-RU" sz="1200" dirty="0" smtClean="0"/>
          </a:p>
        </p:txBody>
      </p:sp>
      <p:sp>
        <p:nvSpPr>
          <p:cNvPr id="4" name="Номер слайда 3"/>
          <p:cNvSpPr>
            <a:spLocks noGrp="1"/>
          </p:cNvSpPr>
          <p:nvPr>
            <p:ph type="sldNum" sz="quarter" idx="10"/>
          </p:nvPr>
        </p:nvSpPr>
        <p:spPr/>
        <p:txBody>
          <a:bodyPr/>
          <a:lstStyle/>
          <a:p>
            <a:fld id="{C278AAB7-4C61-4A5E-82BE-B6DB7C8FA490}" type="slidenum">
              <a:rPr lang="ru-RU" smtClean="0"/>
              <a:pPr/>
              <a:t>14</a:t>
            </a:fld>
            <a:endParaRPr lang="ru-RU"/>
          </a:p>
        </p:txBody>
      </p:sp>
    </p:spTree>
    <p:extLst>
      <p:ext uri="{BB962C8B-B14F-4D97-AF65-F5344CB8AC3E}">
        <p14:creationId xmlns:p14="http://schemas.microsoft.com/office/powerpoint/2010/main" val="1340518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Thus, a double check of loyalty to European values was carried out: the traditional way of comparing the PPR to the control (C) and relevant (R) questions, within the pair (method 1), and the comparison of PPR to the control (C) and neutral (I), relevant (R) and neutral (I) questions (method 2). The results coincide on given sample. Upon completion of testing with the help of WelcomEU, a database is formed of 11 files containing detailed information on the dynamics of the PPS throughout the test (</a:t>
            </a:r>
            <a:r>
              <a:rPr lang="en-US" sz="1200" kern="1200" dirty="0" err="1" smtClean="0">
                <a:solidFill>
                  <a:schemeClr val="tx1"/>
                </a:solidFill>
                <a:effectLst/>
                <a:latin typeface="+mn-lt"/>
                <a:ea typeface="+mn-ea"/>
                <a:cs typeface="+mn-cs"/>
              </a:rPr>
              <a:t>Excel_M</a:t>
            </a:r>
            <a:r>
              <a:rPr lang="en-US" sz="1200" kern="1200" dirty="0" smtClean="0">
                <a:solidFill>
                  <a:schemeClr val="tx1"/>
                </a:solidFill>
                <a:effectLst/>
                <a:latin typeface="+mn-lt"/>
                <a:ea typeface="+mn-ea"/>
                <a:cs typeface="+mn-cs"/>
              </a:rPr>
              <a:t> file) - information that is undoubtedly useful for profilers in solving controversial issues. </a:t>
            </a:r>
            <a:endParaRPr lang="ru-RU" dirty="0"/>
          </a:p>
        </p:txBody>
      </p:sp>
      <p:sp>
        <p:nvSpPr>
          <p:cNvPr id="4" name="Номер слайда 3"/>
          <p:cNvSpPr>
            <a:spLocks noGrp="1"/>
          </p:cNvSpPr>
          <p:nvPr>
            <p:ph type="sldNum" sz="quarter" idx="10"/>
          </p:nvPr>
        </p:nvSpPr>
        <p:spPr/>
        <p:txBody>
          <a:bodyPr/>
          <a:lstStyle/>
          <a:p>
            <a:fld id="{C8FF9BD1-6244-46C8-A176-5DBDF41F65F9}" type="slidenum">
              <a:rPr lang="ru-RU" smtClean="0"/>
              <a:t>15</a:t>
            </a:fld>
            <a:endParaRPr lang="ru-RU"/>
          </a:p>
        </p:txBody>
      </p:sp>
    </p:spTree>
    <p:extLst>
      <p:ext uri="{BB962C8B-B14F-4D97-AF65-F5344CB8AC3E}">
        <p14:creationId xmlns:p14="http://schemas.microsoft.com/office/powerpoint/2010/main" val="4058305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78AAB7-4C61-4A5E-82BE-B6DB7C8FA490}" type="slidenum">
              <a:rPr lang="ru-RU" smtClean="0"/>
              <a:pPr/>
              <a:t>16</a:t>
            </a:fld>
            <a:endParaRPr lang="ru-RU"/>
          </a:p>
        </p:txBody>
      </p:sp>
    </p:spTree>
    <p:extLst>
      <p:ext uri="{BB962C8B-B14F-4D97-AF65-F5344CB8AC3E}">
        <p14:creationId xmlns:p14="http://schemas.microsoft.com/office/powerpoint/2010/main" val="668698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Thank you for your attention! All another information about this product you can find out on</a:t>
            </a:r>
            <a:r>
              <a:rPr lang="en-US" baseline="0" dirty="0" smtClean="0"/>
              <a:t> our site </a:t>
            </a:r>
            <a:r>
              <a:rPr lang="en-US" sz="1200" dirty="0" smtClean="0">
                <a:solidFill>
                  <a:schemeClr val="accent1">
                    <a:lumMod val="75000"/>
                  </a:schemeClr>
                </a:solidFill>
              </a:rPr>
              <a:t>www.psymaker.com</a:t>
            </a:r>
          </a:p>
        </p:txBody>
      </p:sp>
      <p:sp>
        <p:nvSpPr>
          <p:cNvPr id="4" name="Номер слайда 3"/>
          <p:cNvSpPr>
            <a:spLocks noGrp="1"/>
          </p:cNvSpPr>
          <p:nvPr>
            <p:ph type="sldNum" sz="quarter" idx="10"/>
          </p:nvPr>
        </p:nvSpPr>
        <p:spPr/>
        <p:txBody>
          <a:bodyPr/>
          <a:lstStyle/>
          <a:p>
            <a:fld id="{C8FF9BD1-6244-46C8-A176-5DBDF41F65F9}" type="slidenum">
              <a:rPr lang="ru-RU" smtClean="0"/>
              <a:t>17</a:t>
            </a:fld>
            <a:endParaRPr lang="ru-RU"/>
          </a:p>
        </p:txBody>
      </p:sp>
    </p:spTree>
    <p:extLst>
      <p:ext uri="{BB962C8B-B14F-4D97-AF65-F5344CB8AC3E}">
        <p14:creationId xmlns:p14="http://schemas.microsoft.com/office/powerpoint/2010/main" val="842489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What is security now? Modern security systems includes behavior and intents identification that means profiling. </a:t>
            </a:r>
          </a:p>
          <a:p>
            <a:r>
              <a:rPr lang="en-US" dirty="0" smtClean="0"/>
              <a:t>Historically Visual profiling was the first. Profiler detects emotions, minds and intents of visitors but only by visual control and examination. </a:t>
            </a:r>
          </a:p>
          <a:p>
            <a:r>
              <a:rPr lang="en-US" dirty="0" smtClean="0"/>
              <a:t>But in this kind of profiling there are some restrictions. Profiler couldn’t operates  more than 1 hour without relaxation. There are a lot of</a:t>
            </a:r>
            <a:r>
              <a:rPr lang="en-US" baseline="0" dirty="0" smtClean="0"/>
              <a:t> </a:t>
            </a:r>
            <a:r>
              <a:rPr lang="en-US" dirty="0" smtClean="0"/>
              <a:t> </a:t>
            </a:r>
            <a:r>
              <a:rPr lang="en-US" sz="1200" dirty="0" smtClean="0">
                <a:solidFill>
                  <a:srgbClr val="FF0000"/>
                </a:solidFill>
                <a:latin typeface="Calibri" pitchFamily="34"/>
                <a:ea typeface="Microsoft YaHei" pitchFamily="2"/>
              </a:rPr>
              <a:t>requirements from profiler.</a:t>
            </a:r>
            <a:r>
              <a:rPr lang="en-US" sz="1200" baseline="0" dirty="0" smtClean="0">
                <a:solidFill>
                  <a:srgbClr val="FF0000"/>
                </a:solidFill>
                <a:latin typeface="Calibri" pitchFamily="34"/>
                <a:ea typeface="Microsoft YaHei" pitchFamily="2"/>
              </a:rPr>
              <a:t> It needs </a:t>
            </a:r>
            <a:r>
              <a:rPr lang="en-US" dirty="0" smtClean="0"/>
              <a:t>high efforts and tension from him. </a:t>
            </a:r>
          </a:p>
          <a:p>
            <a:r>
              <a:rPr lang="en-US" dirty="0" smtClean="0"/>
              <a:t>Below I gave a few examples of visual profiling</a:t>
            </a:r>
            <a:r>
              <a:rPr lang="en-US" baseline="0" dirty="0" smtClean="0"/>
              <a:t> methods </a:t>
            </a:r>
            <a:endParaRPr lang="en-US" dirty="0" smtClean="0"/>
          </a:p>
          <a:p>
            <a:r>
              <a:rPr lang="en-US" dirty="0" smtClean="0"/>
              <a:t>SPOT (Screening of Passengers by Observation Techniques,</a:t>
            </a:r>
            <a:r>
              <a:rPr lang="en-US" baseline="0" dirty="0" smtClean="0"/>
              <a:t> </a:t>
            </a:r>
            <a:r>
              <a:rPr lang="en-US" dirty="0" smtClean="0"/>
              <a:t>TSA, Transportation Security Administration </a:t>
            </a:r>
          </a:p>
          <a:p>
            <a:endParaRPr lang="ru-RU" dirty="0"/>
          </a:p>
        </p:txBody>
      </p:sp>
      <p:sp>
        <p:nvSpPr>
          <p:cNvPr id="4" name="Номер слайда 3"/>
          <p:cNvSpPr>
            <a:spLocks noGrp="1"/>
          </p:cNvSpPr>
          <p:nvPr>
            <p:ph type="sldNum" sz="quarter" idx="10"/>
          </p:nvPr>
        </p:nvSpPr>
        <p:spPr/>
        <p:txBody>
          <a:bodyPr/>
          <a:lstStyle/>
          <a:p>
            <a:fld id="{C8FF9BD1-6244-46C8-A176-5DBDF41F65F9}" type="slidenum">
              <a:rPr lang="ru-RU" smtClean="0"/>
              <a:t>2</a:t>
            </a:fld>
            <a:endParaRPr lang="ru-RU"/>
          </a:p>
        </p:txBody>
      </p:sp>
    </p:spTree>
    <p:extLst>
      <p:ext uri="{BB962C8B-B14F-4D97-AF65-F5344CB8AC3E}">
        <p14:creationId xmlns:p14="http://schemas.microsoft.com/office/powerpoint/2010/main" val="1183453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Technical profiling provides security at various levels. The reliability of technical profiling is greatly enhanced if biometric systems are used.</a:t>
            </a:r>
          </a:p>
          <a:p>
            <a:r>
              <a:rPr lang="en-US" dirty="0" smtClean="0"/>
              <a:t>Second generation biometric systems provide automatic identification of a person and are effective only against previously known criminals.</a:t>
            </a:r>
          </a:p>
          <a:p>
            <a:r>
              <a:rPr lang="en-US" dirty="0" smtClean="0"/>
              <a:t>Third generation biometric systems provide identification of intent and are effective against people intending to commit a crime. </a:t>
            </a:r>
            <a:endParaRPr lang="en-GB" dirty="0" smtClean="0"/>
          </a:p>
        </p:txBody>
      </p:sp>
      <p:sp>
        <p:nvSpPr>
          <p:cNvPr id="4" name="Номер слайда 3"/>
          <p:cNvSpPr>
            <a:spLocks noGrp="1"/>
          </p:cNvSpPr>
          <p:nvPr>
            <p:ph type="sldNum" sz="quarter" idx="10"/>
          </p:nvPr>
        </p:nvSpPr>
        <p:spPr/>
        <p:txBody>
          <a:bodyPr/>
          <a:lstStyle/>
          <a:p>
            <a:fld id="{C8FF9BD1-6244-46C8-A176-5DBDF41F65F9}" type="slidenum">
              <a:rPr lang="ru-RU" smtClean="0"/>
              <a:t>3</a:t>
            </a:fld>
            <a:endParaRPr lang="ru-RU"/>
          </a:p>
        </p:txBody>
      </p:sp>
    </p:spTree>
    <p:extLst>
      <p:ext uri="{BB962C8B-B14F-4D97-AF65-F5344CB8AC3E}">
        <p14:creationId xmlns:p14="http://schemas.microsoft.com/office/powerpoint/2010/main" val="220298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20650" y="882650"/>
            <a:ext cx="7732713" cy="4351338"/>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r>
              <a:rPr lang="en-US" baseline="0" dirty="0" smtClean="0"/>
              <a:t>Criminal intentions can also be divided into two groups. The first group includes criminals going to a crime at the moment, for example, those who have planned an explosion at the airport or an aircraft bombing. The second risk group includes people who are ready to support terrorists or commit a terrorist act in the near future.</a:t>
            </a:r>
          </a:p>
          <a:p>
            <a:r>
              <a:rPr lang="en-US" baseline="0" dirty="0" smtClean="0"/>
              <a:t>Identifying clear criminals and potential criminals are different tasks and usually they are solved by different technical means.</a:t>
            </a:r>
          </a:p>
          <a:p>
            <a:endParaRPr lang="en-US" baseline="0" dirty="0" smtClean="0"/>
          </a:p>
          <a:p>
            <a:endParaRPr lang="ru-RU" dirty="0"/>
          </a:p>
        </p:txBody>
      </p:sp>
    </p:spTree>
    <p:extLst>
      <p:ext uri="{BB962C8B-B14F-4D97-AF65-F5344CB8AC3E}">
        <p14:creationId xmlns:p14="http://schemas.microsoft.com/office/powerpoint/2010/main" val="3783127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20650" y="882650"/>
            <a:ext cx="7732713" cy="4351338"/>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Thus, the VibraImage system is a means of technical profiling.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analyzes the state and intentions of a person and gives a signal about his criminal intentions. The vibraimage system can be used to detect the current and remote in time intentions of a person. </a:t>
            </a:r>
            <a:endParaRPr lang="en-GB" sz="1200" b="0" i="0" u="none" strike="noStrike" kern="1200" dirty="0" smtClean="0">
              <a:ln>
                <a:noFill/>
              </a:ln>
              <a:latin typeface="Calibri" pitchFamily="34"/>
              <a:ea typeface="Microsoft YaHei" pitchFamily="2"/>
              <a:cs typeface="Mangal" pitchFamily="2"/>
            </a:endParaRPr>
          </a:p>
        </p:txBody>
      </p:sp>
    </p:spTree>
    <p:extLst>
      <p:ext uri="{BB962C8B-B14F-4D97-AF65-F5344CB8AC3E}">
        <p14:creationId xmlns:p14="http://schemas.microsoft.com/office/powerpoint/2010/main" val="3154712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20650" y="882650"/>
            <a:ext cx="7732713" cy="4351338"/>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Security is one of the main activities of the company</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had a good experience of using </a:t>
            </a:r>
            <a:r>
              <a:rPr lang="ru-RU" sz="1200" dirty="0" smtClean="0">
                <a:solidFill>
                  <a:srgbClr val="FF6600"/>
                </a:solidFill>
                <a:latin typeface="Arial" panose="020B0604020202020204" pitchFamily="34" charset="0"/>
                <a:ea typeface="Microsoft YaHei" pitchFamily="2"/>
                <a:cs typeface="Arial" panose="020B0604020202020204" pitchFamily="34" charset="0"/>
              </a:rPr>
              <a:t>VibraImage </a:t>
            </a:r>
            <a:r>
              <a:rPr lang="en-US" dirty="0" smtClean="0"/>
              <a:t>technology at airports in Moscow and St. Petersburg, as well as at the metro station.</a:t>
            </a:r>
            <a:r>
              <a:rPr lang="en-US" baseline="0" dirty="0" smtClean="0"/>
              <a:t> And even in the Kremlin, this technology was used</a:t>
            </a:r>
            <a:r>
              <a:rPr lang="ru-RU" baseline="0" dirty="0" smtClean="0"/>
              <a:t>. </a:t>
            </a:r>
            <a:r>
              <a:rPr lang="en-US" dirty="0" smtClean="0"/>
              <a:t>The vibraimage system was successfully used at Sochi Olympics Games to identify potentially dangerous or suspicious visitors.</a:t>
            </a:r>
            <a:r>
              <a:rPr lang="ru-RU" dirty="0" smtClean="0"/>
              <a:t> </a:t>
            </a:r>
            <a:r>
              <a:rPr lang="en-US" dirty="0" smtClean="0"/>
              <a:t>This is a known fact and pride of our company.</a:t>
            </a:r>
            <a:r>
              <a:rPr lang="ru-RU" dirty="0" smtClean="0"/>
              <a:t> </a:t>
            </a:r>
            <a:r>
              <a:rPr lang="en-US" dirty="0" smtClean="0"/>
              <a:t>Today I will talk about new developments in this direction</a:t>
            </a:r>
            <a:r>
              <a:rPr lang="en-US" dirty="0" smtClean="0"/>
              <a:t>.</a:t>
            </a:r>
            <a:endParaRPr lang="ru-RU" dirty="0" smtClean="0"/>
          </a:p>
        </p:txBody>
      </p:sp>
    </p:spTree>
    <p:extLst>
      <p:ext uri="{BB962C8B-B14F-4D97-AF65-F5344CB8AC3E}">
        <p14:creationId xmlns:p14="http://schemas.microsoft.com/office/powerpoint/2010/main" val="1463225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20650" y="882650"/>
            <a:ext cx="7732713" cy="4351338"/>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400" dirty="0" err="1" smtClean="0">
                <a:solidFill>
                  <a:srgbClr val="FFFF00"/>
                </a:solidFill>
                <a:latin typeface="Arial" panose="020B0604020202020204" pitchFamily="34" charset="0"/>
                <a:cs typeface="Arial" panose="020B0604020202020204" pitchFamily="34" charset="0"/>
              </a:rPr>
              <a:t>WelcomEU</a:t>
            </a:r>
            <a:r>
              <a:rPr lang="en-US" sz="2400" dirty="0" smtClean="0">
                <a:solidFill>
                  <a:srgbClr val="FFFF00"/>
                </a:solidFill>
                <a:latin typeface="Arial" panose="020B0604020202020204" pitchFamily="34" charset="0"/>
                <a:cs typeface="Arial" panose="020B0604020202020204" pitchFamily="34" charset="0"/>
              </a:rPr>
              <a:t> </a:t>
            </a:r>
            <a:r>
              <a:rPr lang="en-US" sz="2400" dirty="0" smtClean="0">
                <a:solidFill>
                  <a:srgbClr val="FFFF00"/>
                </a:solidFill>
                <a:latin typeface="Arial" panose="020B0604020202020204" pitchFamily="34" charset="0"/>
                <a:cs typeface="Arial" panose="020B0604020202020204" pitchFamily="34" charset="0"/>
              </a:rPr>
              <a:t>program makes it possible to identify a person’s remote intentions in time and his potential to commit a terrorist act or to contribute to its commission. To do this, the passenger must answer several questions automatically arising on the screen. </a:t>
            </a:r>
            <a:endParaRPr lang="ru-RU" sz="2400" dirty="0" smtClean="0">
              <a:solidFill>
                <a:srgbClr val="FFFF00"/>
              </a:solidFill>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FF00"/>
                </a:solidFill>
                <a:latin typeface="Arial" panose="020B0604020202020204" pitchFamily="34" charset="0"/>
                <a:cs typeface="Arial" panose="020B0604020202020204" pitchFamily="34" charset="0"/>
              </a:rPr>
              <a:t>Naturally, the identification of distant intentions is a more complex technical problem and requires more time to solve it. Usually, to identify distant intentions, it is necessary to present stimuli and analyze person's responses to various stimuli.</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ru-RU" dirty="0"/>
          </a:p>
        </p:txBody>
      </p:sp>
    </p:spTree>
    <p:extLst>
      <p:ext uri="{BB962C8B-B14F-4D97-AF65-F5344CB8AC3E}">
        <p14:creationId xmlns:p14="http://schemas.microsoft.com/office/powerpoint/2010/main" val="2804819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The </a:t>
            </a:r>
            <a:r>
              <a:rPr lang="en-US" sz="1200" b="0" i="0" kern="1200" dirty="0" smtClean="0">
                <a:solidFill>
                  <a:schemeClr val="tx1"/>
                </a:solidFill>
                <a:latin typeface="+mn-lt"/>
                <a:ea typeface="+mn-ea"/>
                <a:cs typeface="+mn-cs"/>
              </a:rPr>
              <a:t>current version of  WelcomEU program contains several questionnaires with similar meaning. Each test includes 13 questions. The presented questions and incentives are divided into 3 groups - control, relevant and neutral. Questions and incentives of the same group are interchangeable and arise in front of the subject in a random order, which makes it difficult to prepare to pass this test for criminals.</a:t>
            </a:r>
          </a:p>
        </p:txBody>
      </p:sp>
      <p:sp>
        <p:nvSpPr>
          <p:cNvPr id="4" name="Номер слайда 3"/>
          <p:cNvSpPr>
            <a:spLocks noGrp="1"/>
          </p:cNvSpPr>
          <p:nvPr>
            <p:ph type="sldNum" sz="quarter" idx="10"/>
          </p:nvPr>
        </p:nvSpPr>
        <p:spPr/>
        <p:txBody>
          <a:bodyPr/>
          <a:lstStyle/>
          <a:p>
            <a:fld id="{C278AAB7-4C61-4A5E-82BE-B6DB7C8FA490}" type="slidenum">
              <a:rPr lang="ru-RU" smtClean="0"/>
              <a:pPr/>
              <a:t>8</a:t>
            </a:fld>
            <a:endParaRPr lang="ru-RU"/>
          </a:p>
        </p:txBody>
      </p:sp>
    </p:spTree>
    <p:extLst>
      <p:ext uri="{BB962C8B-B14F-4D97-AF65-F5344CB8AC3E}">
        <p14:creationId xmlns:p14="http://schemas.microsoft.com/office/powerpoint/2010/main" val="569223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altLang="en-US" dirty="0" smtClean="0">
                <a:latin typeface="Arial" panose="020B0604020202020204" pitchFamily="34" charset="0"/>
              </a:rPr>
              <a:t>Vibraimage processing includes several system groups of parameters.</a:t>
            </a:r>
          </a:p>
          <a:p>
            <a:r>
              <a:rPr lang="en-US" altLang="en-US" dirty="0" smtClean="0">
                <a:latin typeface="Arial" panose="020B0604020202020204" pitchFamily="34" charset="0"/>
              </a:rPr>
              <a:t>	The </a:t>
            </a:r>
            <a:r>
              <a:rPr lang="en-US" altLang="en-US" b="1" dirty="0" smtClean="0">
                <a:latin typeface="Arial" panose="020B0604020202020204" pitchFamily="34" charset="0"/>
              </a:rPr>
              <a:t>first </a:t>
            </a:r>
            <a:r>
              <a:rPr lang="en-US" altLang="en-US" dirty="0" smtClean="0">
                <a:latin typeface="Arial" panose="020B0604020202020204" pitchFamily="34" charset="0"/>
              </a:rPr>
              <a:t>group of psychophysiological parameters includes emotion 10 print, based of 4 negative, 4 positive and 2 physiological parameters based on patented calculation methods.</a:t>
            </a:r>
          </a:p>
          <a:p>
            <a:r>
              <a:rPr lang="en-US" altLang="en-US" dirty="0" smtClean="0">
                <a:latin typeface="Arial" panose="020B0604020202020204" pitchFamily="34" charset="0"/>
              </a:rPr>
              <a:t>	The </a:t>
            </a:r>
            <a:r>
              <a:rPr lang="en-US" altLang="en-US" b="1" dirty="0" smtClean="0">
                <a:latin typeface="Arial" panose="020B0604020202020204" pitchFamily="34" charset="0"/>
              </a:rPr>
              <a:t>second</a:t>
            </a:r>
            <a:r>
              <a:rPr lang="en-US" altLang="en-US" dirty="0" smtClean="0">
                <a:latin typeface="Arial" panose="020B0604020202020204" pitchFamily="34" charset="0"/>
              </a:rPr>
              <a:t> group of parameters is based on Information efficiency (I) and Energy consumption (E). Patented processing of these cybernetics parameters calculates current psychophysiological state of a person.</a:t>
            </a:r>
          </a:p>
          <a:p>
            <a:r>
              <a:rPr lang="en-US" altLang="en-US" dirty="0" smtClean="0">
                <a:latin typeface="Arial" panose="020B0604020202020204" pitchFamily="34" charset="0"/>
              </a:rPr>
              <a:t>	The </a:t>
            </a:r>
            <a:r>
              <a:rPr lang="en-US" altLang="en-US" b="1" dirty="0" smtClean="0">
                <a:latin typeface="Arial" panose="020B0604020202020204" pitchFamily="34" charset="0"/>
              </a:rPr>
              <a:t>third</a:t>
            </a:r>
            <a:r>
              <a:rPr lang="en-US" altLang="en-US" dirty="0" smtClean="0">
                <a:latin typeface="Arial" panose="020B0604020202020204" pitchFamily="34" charset="0"/>
              </a:rPr>
              <a:t> group of parameters based on frequency histogram and gives independent checking of the other parameters.</a:t>
            </a:r>
            <a:r>
              <a:rPr lang="ru-RU" altLang="en-US" dirty="0" smtClean="0">
                <a:latin typeface="Arial" panose="020B0604020202020204" pitchFamily="34" charset="0"/>
              </a:rPr>
              <a:t> </a:t>
            </a:r>
            <a:endParaRPr lang="ru-RU" sz="1200" b="0" i="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C278AAB7-4C61-4A5E-82BE-B6DB7C8FA490}" type="slidenum">
              <a:rPr lang="ru-RU" smtClean="0"/>
              <a:pPr/>
              <a:t>9</a:t>
            </a:fld>
            <a:endParaRPr lang="ru-RU"/>
          </a:p>
        </p:txBody>
      </p:sp>
    </p:spTree>
    <p:extLst>
      <p:ext uri="{BB962C8B-B14F-4D97-AF65-F5344CB8AC3E}">
        <p14:creationId xmlns:p14="http://schemas.microsoft.com/office/powerpoint/2010/main" val="1013370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A5BDAAF-366C-45AF-AB02-33970096C11F}" type="datetime1">
              <a:rPr lang="en-US" smtClean="0"/>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5ADE856-8E20-4B29-A27B-08CEB6DDBA61}" type="datetime1">
              <a:rPr lang="en-US" smtClean="0"/>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456DA6-DD4F-437A-8DA2-EF31150EDC06}" type="datetime1">
              <a:rPr lang="en-US" smtClean="0"/>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619164F-0C40-4B16-9B94-C10A2B1387D8}" type="datetime1">
              <a:rPr lang="en-US" smtClean="0"/>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FA7C225-F3E7-4C3B-99EB-7C63B8CC2A1D}" type="datetime1">
              <a:rPr lang="en-US" smtClean="0"/>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7853D5F-D24A-41E6-8B5E-34B6E8157524}" type="datetime1">
              <a:rPr lang="en-US" smtClean="0"/>
              <a:t>6/26/2019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5"/>
            <a:ext cx="493776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5998355-E85C-42CF-B642-4766052392DD}" type="datetime1">
              <a:rPr lang="en-US" smtClean="0"/>
              <a:t>6/26/2019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28D6440-1811-4FA8-8019-F03151678DE4}" type="datetime1">
              <a:rPr lang="en-US" smtClean="0"/>
              <a:t>6/26/2019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01B88A9-7940-49D5-A26E-586F25B09067}" type="datetime1">
              <a:rPr lang="en-US" smtClean="0"/>
              <a:t>6/26/2019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3362FF5-9AD7-4434-A303-A047EFD60EA0}" type="datetime1">
              <a:rPr lang="en-US" smtClean="0"/>
              <a:t>6/26/2019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AF66E8B-8670-437C-8E43-F7598DF03FFC}" type="datetime1">
              <a:rPr lang="en-US" smtClean="0"/>
              <a:t>6/26/2019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85A2175-A6D7-45E6-B947-B50D5C66A615}" type="datetime1">
              <a:rPr lang="en-US" smtClean="0"/>
              <a:t>6/26/2019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9.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oleObject" Target="../embeddings/oleObject1.bin"/><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en-US" sz="4800" dirty="0"/>
              <a:t>PERSONAL </a:t>
            </a:r>
            <a:r>
              <a:rPr lang="en-US" sz="4800" dirty="0" smtClean="0"/>
              <a:t>SECURITY AND</a:t>
            </a:r>
            <a:br>
              <a:rPr lang="en-US" sz="4800" dirty="0" smtClean="0"/>
            </a:br>
            <a:r>
              <a:rPr lang="en-US" sz="4800" dirty="0" smtClean="0"/>
              <a:t>POLITICAL </a:t>
            </a:r>
            <a:r>
              <a:rPr lang="en-US" sz="4800" dirty="0"/>
              <a:t>LOYALTY ANALYZED </a:t>
            </a:r>
            <a:r>
              <a:rPr lang="en-US" sz="4800" dirty="0" smtClean="0"/>
              <a:t/>
            </a:r>
            <a:br>
              <a:rPr lang="en-US" sz="4800" dirty="0" smtClean="0"/>
            </a:br>
            <a:r>
              <a:rPr lang="en-US" sz="4800" dirty="0" smtClean="0"/>
              <a:t>WITH </a:t>
            </a:r>
            <a:r>
              <a:rPr lang="en-US" sz="4800" dirty="0"/>
              <a:t>THE </a:t>
            </a:r>
            <a:r>
              <a:rPr lang="en-US" sz="4800" dirty="0" err="1"/>
              <a:t>WelcomEU</a:t>
            </a:r>
            <a:r>
              <a:rPr lang="en-US" sz="4800" dirty="0"/>
              <a:t> </a:t>
            </a:r>
            <a:r>
              <a:rPr lang="en-US" sz="4800" dirty="0" smtClean="0"/>
              <a:t>SYSTEM</a:t>
            </a:r>
            <a:br>
              <a:rPr lang="en-US" sz="4800" dirty="0" smtClean="0"/>
            </a:br>
            <a:r>
              <a:rPr lang="en-US" sz="4800" dirty="0" smtClean="0"/>
              <a:t>BASED </a:t>
            </a:r>
            <a:r>
              <a:rPr lang="en-US" sz="4800" dirty="0"/>
              <a:t>ON VIBRAIMAGE TECHNOLOGY</a:t>
            </a:r>
            <a:endParaRPr lang="ru-RU" sz="4800" dirty="0"/>
          </a:p>
        </p:txBody>
      </p:sp>
      <p:sp>
        <p:nvSpPr>
          <p:cNvPr id="3" name="Подзаголовок 2"/>
          <p:cNvSpPr>
            <a:spLocks noGrp="1"/>
          </p:cNvSpPr>
          <p:nvPr>
            <p:ph type="subTitle" idx="1"/>
          </p:nvPr>
        </p:nvSpPr>
        <p:spPr/>
        <p:txBody>
          <a:bodyPr>
            <a:normAutofit fontScale="85000" lnSpcReduction="20000"/>
          </a:bodyPr>
          <a:lstStyle/>
          <a:p>
            <a:r>
              <a:rPr lang="en-US" dirty="0"/>
              <a:t>Hans Rykaczewski, France</a:t>
            </a:r>
          </a:p>
          <a:p>
            <a:r>
              <a:rPr lang="en-US" dirty="0"/>
              <a:t>Panos Razis, Cyprus</a:t>
            </a:r>
          </a:p>
          <a:p>
            <a:r>
              <a:rPr lang="en-US" dirty="0"/>
              <a:t>Yana Nikolaenko, </a:t>
            </a:r>
            <a:r>
              <a:rPr lang="en-US" u="sng" dirty="0"/>
              <a:t>Eugenia Lobanova</a:t>
            </a:r>
            <a:r>
              <a:rPr lang="en-US" dirty="0"/>
              <a:t>, Russia</a:t>
            </a:r>
            <a:r>
              <a:rPr lang="ru-RU" dirty="0"/>
              <a:t>, </a:t>
            </a:r>
            <a:r>
              <a:rPr lang="en-US" dirty="0"/>
              <a:t>Elsys </a:t>
            </a:r>
            <a:r>
              <a:rPr lang="en-US" dirty="0" smtClean="0"/>
              <a:t>Corp</a:t>
            </a:r>
            <a:r>
              <a:rPr lang="ru-RU" dirty="0" smtClean="0"/>
              <a:t>.</a:t>
            </a:r>
            <a:endParaRPr lang="en-US" dirty="0"/>
          </a:p>
          <a:p>
            <a:endParaRPr lang="ru-RU" dirty="0"/>
          </a:p>
        </p:txBody>
      </p:sp>
      <p:pic>
        <p:nvPicPr>
          <p:cNvPr id="4" name="Рисунок 3"/>
          <p:cNvPicPr>
            <a:picLocks noChangeAspect="1"/>
          </p:cNvPicPr>
          <p:nvPr/>
        </p:nvPicPr>
        <p:blipFill rotWithShape="1">
          <a:blip r:embed="rId3"/>
          <a:srcRect t="5591" b="3819"/>
          <a:stretch/>
        </p:blipFill>
        <p:spPr>
          <a:xfrm>
            <a:off x="478607" y="228306"/>
            <a:ext cx="1945365" cy="1080000"/>
          </a:xfrm>
          <a:prstGeom prst="rect">
            <a:avLst/>
          </a:prstGeom>
        </p:spPr>
      </p:pic>
      <p:pic>
        <p:nvPicPr>
          <p:cNvPr id="5" name="Рисунок 4"/>
          <p:cNvPicPr>
            <a:picLocks noChangeAspect="1"/>
          </p:cNvPicPr>
          <p:nvPr/>
        </p:nvPicPr>
        <p:blipFill>
          <a:blip r:embed="rId4"/>
          <a:stretch>
            <a:fillRect/>
          </a:stretch>
        </p:blipFill>
        <p:spPr>
          <a:xfrm>
            <a:off x="9607441" y="228306"/>
            <a:ext cx="2165243" cy="1080000"/>
          </a:xfrm>
          <a:prstGeom prst="rect">
            <a:avLst/>
          </a:prstGeom>
        </p:spPr>
      </p:pic>
    </p:spTree>
    <p:extLst>
      <p:ext uri="{BB962C8B-B14F-4D97-AF65-F5344CB8AC3E}">
        <p14:creationId xmlns:p14="http://schemas.microsoft.com/office/powerpoint/2010/main" val="2697790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AutoShape 4" descr="&amp;Kcy;&amp;acy;&amp;rcy;&amp;tcy;&amp;icy;&amp;ncy;&amp;kcy;&amp;icy; &amp;pcy;&amp;ocy; &amp;zcy;&amp;acy;&amp;pcy;&amp;rcy;&amp;ocy;&amp;scy;&amp;ucy; &amp;bcy;&amp;iecy;&amp;zcy;&amp;ocy;&amp;pcy;&amp;acy;&amp;scy;&amp;ncy;&amp;ocy;&amp;scy;&amp;tcy;&amp;softcy; &amp;dcy;&amp;ocy;&amp;mcy;&amp;ac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6" name="AutoShape 10" descr="&amp;Kcy;&amp;acy;&amp;rcy;&amp;tcy;&amp;icy;&amp;ncy;&amp;kcy;&amp;icy; &amp;pcy;&amp;ocy; &amp;zcy;&amp;acy;&amp;pcy;&amp;rcy;&amp;ocy;&amp;scy;&amp;ucy; &amp;acy;&amp;ecy;&amp;rcy;&amp;ocy;&amp;pcy;&amp;ocy;&amp;rcy;&amp;tc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2" name="AutoShape 2" descr="&amp;Kcy;&amp;acy;&amp;rcy;&amp;tcy;&amp;icy;&amp;ncy;&amp;kcy;&amp;icy; &amp;pcy;&amp;ocy; &amp;zcy;&amp;acy;&amp;pcy;&amp;rcy;&amp;ocy;&amp;scy;&amp;ucy; &amp;mcy;&amp;iecy;&amp;dcy;&amp;icy;&amp;tscy;&amp;icy;&amp;ncy;&amp;ac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val="3017314380"/>
              </p:ext>
            </p:extLst>
          </p:nvPr>
        </p:nvGraphicFramePr>
        <p:xfrm>
          <a:off x="1028700" y="1478278"/>
          <a:ext cx="9669780" cy="3108960"/>
        </p:xfrm>
        <a:graphic>
          <a:graphicData uri="http://schemas.openxmlformats.org/drawingml/2006/table">
            <a:tbl>
              <a:tblPr firstRow="1" bandRow="1">
                <a:tableStyleId>{5C22544A-7EE6-4342-B048-85BDC9FD1C3A}</a:tableStyleId>
              </a:tblPr>
              <a:tblGrid>
                <a:gridCol w="4834890">
                  <a:extLst>
                    <a:ext uri="{9D8B030D-6E8A-4147-A177-3AD203B41FA5}">
                      <a16:colId xmlns:a16="http://schemas.microsoft.com/office/drawing/2014/main" val="1048306962"/>
                    </a:ext>
                  </a:extLst>
                </a:gridCol>
                <a:gridCol w="4834890">
                  <a:extLst>
                    <a:ext uri="{9D8B030D-6E8A-4147-A177-3AD203B41FA5}">
                      <a16:colId xmlns:a16="http://schemas.microsoft.com/office/drawing/2014/main" val="1480095997"/>
                    </a:ext>
                  </a:extLst>
                </a:gridCol>
              </a:tblGrid>
              <a:tr h="1001033">
                <a:tc>
                  <a:txBody>
                    <a:bodyPr/>
                    <a:lstStyle/>
                    <a:p>
                      <a:pPr algn="ctr">
                        <a:defRPr/>
                      </a:pPr>
                      <a:r>
                        <a:rPr lang="ru-RU" sz="2400" dirty="0" smtClean="0"/>
                        <a:t>С</a:t>
                      </a:r>
                      <a:r>
                        <a:rPr lang="en-US" sz="2400" dirty="0" err="1" smtClean="0"/>
                        <a:t>lassical</a:t>
                      </a:r>
                      <a:r>
                        <a:rPr lang="en-US" sz="2400" dirty="0" smtClean="0"/>
                        <a:t> structure</a:t>
                      </a:r>
                      <a:endParaRPr lang="ru-RU" sz="2400" dirty="0" smtClean="0"/>
                    </a:p>
                    <a:p>
                      <a:pPr algn="ctr">
                        <a:defRPr/>
                      </a:pPr>
                      <a:r>
                        <a:rPr lang="en-US" sz="1800" b="1" kern="1200" dirty="0" smtClean="0">
                          <a:solidFill>
                            <a:schemeClr val="lt1"/>
                          </a:solidFill>
                          <a:effectLst/>
                          <a:latin typeface="+mn-lt"/>
                          <a:ea typeface="+mn-ea"/>
                          <a:cs typeface="+mn-cs"/>
                        </a:rPr>
                        <a:t>Starting with </a:t>
                      </a:r>
                      <a:r>
                        <a:rPr lang="en-US" sz="1800" b="1" kern="1200" dirty="0" err="1" smtClean="0">
                          <a:solidFill>
                            <a:schemeClr val="lt1"/>
                          </a:solidFill>
                          <a:effectLst/>
                          <a:latin typeface="+mn-lt"/>
                          <a:ea typeface="+mn-ea"/>
                          <a:cs typeface="+mn-cs"/>
                        </a:rPr>
                        <a:t>Backster</a:t>
                      </a:r>
                      <a:r>
                        <a:rPr lang="en-US" sz="1800" b="1" kern="1200" dirty="0" smtClean="0">
                          <a:solidFill>
                            <a:schemeClr val="lt1"/>
                          </a:solidFill>
                          <a:effectLst/>
                          <a:latin typeface="+mn-lt"/>
                          <a:ea typeface="+mn-ea"/>
                          <a:cs typeface="+mn-cs"/>
                        </a:rPr>
                        <a:t> Zone Comparison Test (ZCT) method</a:t>
                      </a:r>
                      <a:endParaRPr lang="en-US" sz="2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t>WelcomEU</a:t>
                      </a:r>
                      <a:r>
                        <a:rPr lang="ru-RU" sz="2400" dirty="0" smtClean="0"/>
                        <a:t> </a:t>
                      </a:r>
                      <a:r>
                        <a:rPr lang="en-US" sz="2400" b="0" dirty="0" smtClean="0">
                          <a:solidFill>
                            <a:schemeClr val="bg1"/>
                          </a:solidFill>
                          <a:effectLst/>
                          <a:latin typeface="Arial" panose="020B0604020202020204" pitchFamily="34" charset="0"/>
                          <a:cs typeface="Arial" panose="020B0604020202020204" pitchFamily="34" charset="0"/>
                        </a:rPr>
                        <a:t>structure</a:t>
                      </a:r>
                      <a:endParaRPr lang="ru-RU" sz="2400" b="0" dirty="0" smtClean="0">
                        <a:solidFill>
                          <a:schemeClr val="bg1"/>
                        </a:solidFill>
                        <a:effectLst/>
                        <a:latin typeface="Arial" panose="020B0604020202020204" pitchFamily="34" charset="0"/>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ru-RU" sz="2400" dirty="0" smtClean="0"/>
                    </a:p>
                    <a:p>
                      <a:pPr algn="ctr">
                        <a:defRPr/>
                      </a:pPr>
                      <a:endParaRPr lang="en-US" sz="2400" dirty="0" smtClean="0"/>
                    </a:p>
                  </a:txBody>
                  <a:tcPr/>
                </a:tc>
                <a:extLst>
                  <a:ext uri="{0D108BD9-81ED-4DB2-BD59-A6C34878D82A}">
                    <a16:rowId xmlns:a16="http://schemas.microsoft.com/office/drawing/2014/main" val="3494843262"/>
                  </a:ext>
                </a:extLst>
              </a:tr>
              <a:tr h="1001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lumMod val="75000"/>
                              <a:lumOff val="25000"/>
                            </a:schemeClr>
                          </a:solidFill>
                          <a:effectLst/>
                          <a:latin typeface="+mn-lt"/>
                          <a:ea typeface="+mn-ea"/>
                          <a:cs typeface="+mn-cs"/>
                        </a:rPr>
                        <a:t>I-I-I-I-C-R-I-C-R-I-C-R-I-C-R;</a:t>
                      </a:r>
                      <a:endParaRPr lang="ru-RU" sz="2400" kern="1200" dirty="0" smtClean="0">
                        <a:solidFill>
                          <a:schemeClr val="tx1">
                            <a:lumMod val="75000"/>
                            <a:lumOff val="25000"/>
                          </a:schemeClr>
                        </a:solidFill>
                        <a:effectLst/>
                        <a:latin typeface="+mn-lt"/>
                        <a:ea typeface="+mn-ea"/>
                        <a:cs typeface="+mn-cs"/>
                      </a:endParaRPr>
                    </a:p>
                    <a:p>
                      <a:endParaRPr lang="ru-RU" sz="2400" kern="1200" dirty="0" smtClean="0">
                        <a:solidFill>
                          <a:schemeClr val="tx1">
                            <a:lumMod val="75000"/>
                            <a:lumOff val="25000"/>
                          </a:schemeClr>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lumMod val="75000"/>
                              <a:lumOff val="25000"/>
                            </a:schemeClr>
                          </a:solidFill>
                          <a:effectLst/>
                          <a:latin typeface="+mn-lt"/>
                          <a:ea typeface="+mn-ea"/>
                          <a:cs typeface="+mn-cs"/>
                        </a:rPr>
                        <a:t>I-SR-SYM-C-R-C-R-SYM-C-R;</a:t>
                      </a:r>
                      <a:endParaRPr lang="ru-RU" sz="2400" kern="1200" dirty="0" smtClean="0">
                        <a:solidFill>
                          <a:schemeClr val="tx1">
                            <a:lumMod val="75000"/>
                            <a:lumOff val="25000"/>
                          </a:schemeClr>
                        </a:solidFill>
                        <a:effectLst/>
                        <a:latin typeface="+mn-lt"/>
                        <a:ea typeface="+mn-ea"/>
                        <a:cs typeface="+mn-cs"/>
                      </a:endParaRPr>
                    </a:p>
                    <a:p>
                      <a:endParaRPr lang="ru-RU" sz="2400" kern="1200" dirty="0" smtClean="0">
                        <a:solidFill>
                          <a:schemeClr val="tx1">
                            <a:lumMod val="75000"/>
                            <a:lumOff val="25000"/>
                          </a:schemeClr>
                        </a:solidFill>
                        <a:effectLst/>
                        <a:latin typeface="+mn-lt"/>
                        <a:ea typeface="+mn-ea"/>
                        <a:cs typeface="+mn-cs"/>
                      </a:endParaRPr>
                    </a:p>
                    <a:p>
                      <a:r>
                        <a:rPr lang="en-US" sz="2400" kern="1200" dirty="0" smtClean="0">
                          <a:solidFill>
                            <a:schemeClr val="tx1">
                              <a:lumMod val="75000"/>
                              <a:lumOff val="25000"/>
                            </a:schemeClr>
                          </a:solidFill>
                          <a:effectLst/>
                          <a:latin typeface="+mn-lt"/>
                          <a:ea typeface="+mn-ea"/>
                          <a:cs typeface="+mn-cs"/>
                        </a:rPr>
                        <a:t>I-SR-SYM-C-R-C-R-C-SYM</a:t>
                      </a:r>
                      <a:endParaRPr lang="ru-RU" sz="2400" dirty="0">
                        <a:solidFill>
                          <a:schemeClr val="tx1">
                            <a:lumMod val="75000"/>
                            <a:lumOff val="2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lumMod val="75000"/>
                              <a:lumOff val="25000"/>
                            </a:schemeClr>
                          </a:solidFill>
                        </a:rPr>
                        <a:t>I C I R – I C I R – I C I R I </a:t>
                      </a:r>
                      <a:endParaRPr lang="ru-RU" sz="2400" dirty="0" smtClean="0">
                        <a:solidFill>
                          <a:schemeClr val="tx1">
                            <a:lumMod val="75000"/>
                            <a:lumOff val="25000"/>
                          </a:schemeClr>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lumMod val="75000"/>
                              <a:lumOff val="25000"/>
                            </a:schemeClr>
                          </a:solidFill>
                        </a:rPr>
                        <a:t>method takes into account</a:t>
                      </a:r>
                      <a:r>
                        <a:rPr lang="ru-RU" sz="2400" dirty="0" smtClean="0">
                          <a:solidFill>
                            <a:schemeClr val="tx1">
                              <a:lumMod val="75000"/>
                              <a:lumOff val="25000"/>
                            </a:schemeClr>
                          </a:solidFill>
                        </a:rPr>
                        <a:t> </a:t>
                      </a:r>
                      <a:r>
                        <a:rPr lang="en-US" sz="2400" dirty="0" smtClean="0">
                          <a:solidFill>
                            <a:schemeClr val="tx1">
                              <a:lumMod val="75000"/>
                              <a:lumOff val="25000"/>
                            </a:schemeClr>
                          </a:solidFill>
                        </a:rPr>
                        <a:t>natural </a:t>
                      </a:r>
                      <a:r>
                        <a:rPr lang="en-US" sz="2400" dirty="0" err="1" smtClean="0">
                          <a:solidFill>
                            <a:schemeClr val="tx1">
                              <a:lumMod val="75000"/>
                              <a:lumOff val="25000"/>
                            </a:schemeClr>
                          </a:solidFill>
                        </a:rPr>
                        <a:t>chronobiological</a:t>
                      </a:r>
                      <a:r>
                        <a:rPr lang="en-US" sz="2400" dirty="0" smtClean="0">
                          <a:solidFill>
                            <a:schemeClr val="tx1">
                              <a:lumMod val="75000"/>
                              <a:lumOff val="25000"/>
                            </a:schemeClr>
                          </a:solidFill>
                        </a:rPr>
                        <a:t> processes occurring in the human body in the Very Low Frequency range</a:t>
                      </a:r>
                      <a:endParaRPr lang="ru-RU" sz="2400" dirty="0">
                        <a:solidFill>
                          <a:schemeClr val="tx1">
                            <a:lumMod val="75000"/>
                            <a:lumOff val="25000"/>
                          </a:schemeClr>
                        </a:solidFill>
                      </a:endParaRPr>
                    </a:p>
                  </a:txBody>
                  <a:tcPr/>
                </a:tc>
                <a:extLst>
                  <a:ext uri="{0D108BD9-81ED-4DB2-BD59-A6C34878D82A}">
                    <a16:rowId xmlns:a16="http://schemas.microsoft.com/office/drawing/2014/main" val="4221605813"/>
                  </a:ext>
                </a:extLst>
              </a:tr>
            </a:tbl>
          </a:graphicData>
        </a:graphic>
      </p:graphicFrame>
      <p:sp>
        <p:nvSpPr>
          <p:cNvPr id="5" name="TextBox 4"/>
          <p:cNvSpPr txBox="1"/>
          <p:nvPr/>
        </p:nvSpPr>
        <p:spPr>
          <a:xfrm>
            <a:off x="4673120" y="4707903"/>
            <a:ext cx="3642995" cy="1631216"/>
          </a:xfrm>
          <a:prstGeom prst="rect">
            <a:avLst/>
          </a:prstGeom>
          <a:noFill/>
        </p:spPr>
        <p:txBody>
          <a:bodyPr wrap="square" rtlCol="0">
            <a:spAutoFit/>
          </a:bodyPr>
          <a:lstStyle/>
          <a:p>
            <a:r>
              <a:rPr lang="en-US" sz="2000" dirty="0">
                <a:solidFill>
                  <a:schemeClr val="tx1">
                    <a:lumMod val="75000"/>
                    <a:lumOff val="25000"/>
                  </a:schemeClr>
                </a:solidFill>
                <a:latin typeface="Arial" panose="020B0604020202020204" pitchFamily="34" charset="0"/>
                <a:cs typeface="Arial" panose="020B0604020202020204" pitchFamily="34" charset="0"/>
              </a:rPr>
              <a:t>I – Irrelevant;</a:t>
            </a:r>
            <a:endParaRPr lang="ru-RU" sz="2000" dirty="0">
              <a:solidFill>
                <a:schemeClr val="tx1">
                  <a:lumMod val="75000"/>
                  <a:lumOff val="25000"/>
                </a:schemeClr>
              </a:solidFill>
              <a:latin typeface="Arial" panose="020B0604020202020204" pitchFamily="34" charset="0"/>
              <a:cs typeface="Arial" panose="020B0604020202020204" pitchFamily="34" charset="0"/>
            </a:endParaRPr>
          </a:p>
          <a:p>
            <a:r>
              <a:rPr lang="en-US" sz="2000" dirty="0">
                <a:solidFill>
                  <a:schemeClr val="tx1">
                    <a:lumMod val="75000"/>
                    <a:lumOff val="25000"/>
                  </a:schemeClr>
                </a:solidFill>
                <a:latin typeface="Arial" panose="020B0604020202020204" pitchFamily="34" charset="0"/>
                <a:cs typeface="Arial" panose="020B0604020202020204" pitchFamily="34" charset="0"/>
              </a:rPr>
              <a:t>SR – Sacrifice Relevant;</a:t>
            </a:r>
            <a:endParaRPr lang="ru-RU" sz="2000" dirty="0">
              <a:solidFill>
                <a:schemeClr val="tx1">
                  <a:lumMod val="75000"/>
                  <a:lumOff val="25000"/>
                </a:schemeClr>
              </a:solidFill>
              <a:latin typeface="Arial" panose="020B0604020202020204" pitchFamily="34" charset="0"/>
              <a:cs typeface="Arial" panose="020B0604020202020204" pitchFamily="34" charset="0"/>
            </a:endParaRPr>
          </a:p>
          <a:p>
            <a:r>
              <a:rPr lang="en-US" sz="2000" dirty="0">
                <a:solidFill>
                  <a:schemeClr val="tx1">
                    <a:lumMod val="75000"/>
                    <a:lumOff val="25000"/>
                  </a:schemeClr>
                </a:solidFill>
                <a:latin typeface="Arial" panose="020B0604020202020204" pitchFamily="34" charset="0"/>
                <a:cs typeface="Arial" panose="020B0604020202020204" pitchFamily="34" charset="0"/>
              </a:rPr>
              <a:t>SYM – Symptomatic;</a:t>
            </a:r>
            <a:endParaRPr lang="ru-RU" sz="2000" dirty="0">
              <a:solidFill>
                <a:schemeClr val="tx1">
                  <a:lumMod val="75000"/>
                  <a:lumOff val="25000"/>
                </a:schemeClr>
              </a:solidFill>
              <a:latin typeface="Arial" panose="020B0604020202020204" pitchFamily="34" charset="0"/>
              <a:cs typeface="Arial" panose="020B0604020202020204" pitchFamily="34" charset="0"/>
            </a:endParaRPr>
          </a:p>
          <a:p>
            <a:r>
              <a:rPr lang="ru-RU" sz="2000" dirty="0">
                <a:solidFill>
                  <a:schemeClr val="tx1">
                    <a:lumMod val="75000"/>
                    <a:lumOff val="25000"/>
                  </a:schemeClr>
                </a:solidFill>
                <a:latin typeface="Arial" panose="020B0604020202020204" pitchFamily="34" charset="0"/>
                <a:cs typeface="Arial" panose="020B0604020202020204" pitchFamily="34" charset="0"/>
              </a:rPr>
              <a:t>С</a:t>
            </a:r>
            <a:r>
              <a:rPr lang="en-US" sz="2000" dirty="0">
                <a:solidFill>
                  <a:schemeClr val="tx1">
                    <a:lumMod val="75000"/>
                    <a:lumOff val="25000"/>
                  </a:schemeClr>
                </a:solidFill>
                <a:latin typeface="Arial" panose="020B0604020202020204" pitchFamily="34" charset="0"/>
                <a:cs typeface="Arial" panose="020B0604020202020204" pitchFamily="34" charset="0"/>
              </a:rPr>
              <a:t> – </a:t>
            </a:r>
            <a:r>
              <a:rPr lang="en-US" sz="2000" dirty="0" smtClean="0">
                <a:solidFill>
                  <a:schemeClr val="tx1">
                    <a:lumMod val="75000"/>
                    <a:lumOff val="25000"/>
                  </a:schemeClr>
                </a:solidFill>
                <a:latin typeface="Arial" panose="020B0604020202020204" pitchFamily="34" charset="0"/>
                <a:cs typeface="Arial" panose="020B0604020202020204" pitchFamily="34" charset="0"/>
              </a:rPr>
              <a:t>Control</a:t>
            </a:r>
            <a:r>
              <a:rPr lang="en-US" sz="2000" dirty="0">
                <a:solidFill>
                  <a:schemeClr val="tx1">
                    <a:lumMod val="75000"/>
                    <a:lumOff val="25000"/>
                  </a:schemeClr>
                </a:solidFill>
                <a:latin typeface="Arial" panose="020B0604020202020204" pitchFamily="34" charset="0"/>
                <a:cs typeface="Arial" panose="020B0604020202020204" pitchFamily="34" charset="0"/>
              </a:rPr>
              <a:t>;</a:t>
            </a:r>
            <a:endParaRPr lang="ru-RU" sz="2000" dirty="0">
              <a:solidFill>
                <a:schemeClr val="tx1">
                  <a:lumMod val="75000"/>
                  <a:lumOff val="25000"/>
                </a:schemeClr>
              </a:solidFill>
              <a:latin typeface="Arial" panose="020B0604020202020204" pitchFamily="34" charset="0"/>
              <a:cs typeface="Arial" panose="020B0604020202020204" pitchFamily="34" charset="0"/>
            </a:endParaRPr>
          </a:p>
          <a:p>
            <a:r>
              <a:rPr lang="en-US" sz="2000" dirty="0">
                <a:solidFill>
                  <a:schemeClr val="tx1">
                    <a:lumMod val="75000"/>
                    <a:lumOff val="25000"/>
                  </a:schemeClr>
                </a:solidFill>
                <a:latin typeface="Arial" panose="020B0604020202020204" pitchFamily="34" charset="0"/>
                <a:cs typeface="Arial" panose="020B0604020202020204" pitchFamily="34" charset="0"/>
              </a:rPr>
              <a:t>R – </a:t>
            </a:r>
            <a:r>
              <a:rPr lang="en-US" sz="2000" dirty="0" smtClean="0">
                <a:solidFill>
                  <a:schemeClr val="tx1">
                    <a:lumMod val="75000"/>
                    <a:lumOff val="25000"/>
                  </a:schemeClr>
                </a:solidFill>
                <a:latin typeface="Arial" panose="020B0604020202020204" pitchFamily="34" charset="0"/>
                <a:cs typeface="Arial" panose="020B0604020202020204" pitchFamily="34" charset="0"/>
              </a:rPr>
              <a:t>Relevant</a:t>
            </a:r>
            <a:endParaRPr lang="ru-RU" sz="20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Номер слайда 1"/>
          <p:cNvSpPr>
            <a:spLocks noGrp="1"/>
          </p:cNvSpPr>
          <p:nvPr>
            <p:ph type="sldNum" sz="quarter" idx="12"/>
          </p:nvPr>
        </p:nvSpPr>
        <p:spPr/>
        <p:txBody>
          <a:bodyPr/>
          <a:lstStyle/>
          <a:p>
            <a:fld id="{4FAB73BC-B049-4115-A692-8D63A059BFB8}" type="slidenum">
              <a:rPr lang="en-US" smtClean="0"/>
              <a:pPr/>
              <a:t>10</a:t>
            </a:fld>
            <a:endParaRPr lang="en-US" dirty="0"/>
          </a:p>
        </p:txBody>
      </p:sp>
      <p:sp>
        <p:nvSpPr>
          <p:cNvPr id="9" name="Заголовок 1"/>
          <p:cNvSpPr txBox="1">
            <a:spLocks/>
          </p:cNvSpPr>
          <p:nvPr/>
        </p:nvSpPr>
        <p:spPr>
          <a:xfrm>
            <a:off x="1097280" y="299257"/>
            <a:ext cx="10058400" cy="681644"/>
          </a:xfrm>
          <a:prstGeom prst="rect">
            <a:avLst/>
          </a:prstGeom>
        </p:spPr>
        <p:txBody>
          <a:bodyPr>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Questionnaire structure</a:t>
            </a:r>
            <a:endParaRPr lang="ru-RU" dirty="0"/>
          </a:p>
        </p:txBody>
      </p:sp>
      <p:cxnSp>
        <p:nvCxnSpPr>
          <p:cNvPr id="10" name="Прямая соединительная линия 9"/>
          <p:cNvCxnSpPr/>
          <p:nvPr/>
        </p:nvCxnSpPr>
        <p:spPr>
          <a:xfrm>
            <a:off x="1197033" y="944743"/>
            <a:ext cx="9958647" cy="0"/>
          </a:xfrm>
          <a:prstGeom prst="line">
            <a:avLst/>
          </a:prstGeom>
          <a:ln w="6350">
            <a:solidFill>
              <a:schemeClr val="bg1">
                <a:lumMod val="50000"/>
              </a:schemeClr>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49283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AutoShape 4" descr="&amp;Kcy;&amp;acy;&amp;rcy;&amp;tcy;&amp;icy;&amp;ncy;&amp;kcy;&amp;icy; &amp;pcy;&amp;ocy; &amp;zcy;&amp;acy;&amp;pcy;&amp;rcy;&amp;ocy;&amp;scy;&amp;ucy; &amp;bcy;&amp;iecy;&amp;zcy;&amp;ocy;&amp;pcy;&amp;acy;&amp;scy;&amp;ncy;&amp;ocy;&amp;scy;&amp;tcy;&amp;softcy; &amp;dcy;&amp;ocy;&amp;mcy;&amp;ac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 name="TextBox 1"/>
          <p:cNvSpPr txBox="1"/>
          <p:nvPr/>
        </p:nvSpPr>
        <p:spPr>
          <a:xfrm>
            <a:off x="846574" y="2507836"/>
            <a:ext cx="6679581" cy="523220"/>
          </a:xfrm>
          <a:prstGeom prst="rect">
            <a:avLst/>
          </a:prstGeom>
          <a:noFill/>
          <a:ln>
            <a:solidFill>
              <a:srgbClr val="C00000"/>
            </a:solidFill>
          </a:ln>
        </p:spPr>
        <p:txBody>
          <a:bodyPr wrap="square" rtlCol="0">
            <a:spAutoFit/>
          </a:bodyPr>
          <a:lstStyle/>
          <a:p>
            <a:r>
              <a:rPr lang="en-US" sz="2800" dirty="0" err="1" smtClean="0">
                <a:solidFill>
                  <a:schemeClr val="tx1">
                    <a:lumMod val="75000"/>
                    <a:lumOff val="25000"/>
                  </a:schemeClr>
                </a:solidFill>
                <a:latin typeface="Arial" panose="020B0604020202020204" pitchFamily="34" charset="0"/>
                <a:cs typeface="Arial" panose="020B0604020202020204" pitchFamily="34" charset="0"/>
              </a:rPr>
              <a:t>Rc</a:t>
            </a:r>
            <a:r>
              <a:rPr lang="en-US" sz="2800" dirty="0" smtClean="0">
                <a:solidFill>
                  <a:schemeClr val="tx1">
                    <a:lumMod val="75000"/>
                    <a:lumOff val="25000"/>
                  </a:schemeClr>
                </a:solidFill>
                <a:latin typeface="Arial" panose="020B0604020202020204" pitchFamily="34" charset="0"/>
                <a:cs typeface="Arial" panose="020B0604020202020204" pitchFamily="34" charset="0"/>
              </a:rPr>
              <a:t> </a:t>
            </a:r>
            <a:r>
              <a:rPr lang="en-US" sz="2800" dirty="0" smtClean="0">
                <a:solidFill>
                  <a:schemeClr val="tx1">
                    <a:lumMod val="75000"/>
                    <a:lumOff val="25000"/>
                  </a:schemeClr>
                </a:solidFill>
                <a:latin typeface="Arial" panose="020B0604020202020204" pitchFamily="34" charset="0"/>
                <a:ea typeface="Cambria Math" panose="02040503050406030204" pitchFamily="18" charset="0"/>
                <a:cs typeface="Arial" panose="020B0604020202020204" pitchFamily="34" charset="0"/>
              </a:rPr>
              <a:t>&gt; Rr = NDI 		</a:t>
            </a:r>
            <a:r>
              <a:rPr lang="en-US" sz="2800" dirty="0" err="1" smtClean="0">
                <a:solidFill>
                  <a:schemeClr val="tx1">
                    <a:lumMod val="75000"/>
                    <a:lumOff val="25000"/>
                  </a:schemeClr>
                </a:solidFill>
                <a:latin typeface="Arial" panose="020B0604020202020204" pitchFamily="34" charset="0"/>
                <a:ea typeface="Cambria Math" panose="02040503050406030204" pitchFamily="18" charset="0"/>
                <a:cs typeface="Arial" panose="020B0604020202020204" pitchFamily="34" charset="0"/>
              </a:rPr>
              <a:t>Rc</a:t>
            </a:r>
            <a:r>
              <a:rPr lang="en-US" sz="2800" dirty="0" smtClean="0">
                <a:solidFill>
                  <a:schemeClr val="tx1">
                    <a:lumMod val="75000"/>
                    <a:lumOff val="25000"/>
                  </a:schemeClr>
                </a:solidFill>
                <a:latin typeface="Arial" panose="020B0604020202020204" pitchFamily="34" charset="0"/>
                <a:ea typeface="Cambria Math" panose="02040503050406030204" pitchFamily="18" charset="0"/>
                <a:cs typeface="Arial" panose="020B0604020202020204" pitchFamily="34" charset="0"/>
              </a:rPr>
              <a:t> &lt; Rr </a:t>
            </a:r>
            <a:r>
              <a:rPr lang="ru-RU" sz="2800" dirty="0" smtClean="0">
                <a:solidFill>
                  <a:schemeClr val="tx1">
                    <a:lumMod val="75000"/>
                    <a:lumOff val="25000"/>
                  </a:schemeClr>
                </a:solidFill>
                <a:latin typeface="Arial" panose="020B0604020202020204" pitchFamily="34" charset="0"/>
                <a:ea typeface="Cambria Math" panose="02040503050406030204" pitchFamily="18" charset="0"/>
                <a:cs typeface="Arial" panose="020B0604020202020204" pitchFamily="34" charset="0"/>
              </a:rPr>
              <a:t>= </a:t>
            </a:r>
            <a:r>
              <a:rPr lang="en-US" sz="2800" dirty="0" smtClean="0">
                <a:solidFill>
                  <a:schemeClr val="tx1">
                    <a:lumMod val="75000"/>
                    <a:lumOff val="25000"/>
                  </a:schemeClr>
                </a:solidFill>
                <a:latin typeface="Arial" panose="020B0604020202020204" pitchFamily="34" charset="0"/>
                <a:ea typeface="Cambria Math" panose="02040503050406030204" pitchFamily="18" charset="0"/>
                <a:cs typeface="Arial" panose="020B0604020202020204" pitchFamily="34" charset="0"/>
              </a:rPr>
              <a:t>DI</a:t>
            </a:r>
            <a:endParaRPr lang="ru-RU"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TextBox 2"/>
          <p:cNvSpPr txBox="1"/>
          <p:nvPr/>
        </p:nvSpPr>
        <p:spPr>
          <a:xfrm>
            <a:off x="846574" y="3623275"/>
            <a:ext cx="2877852" cy="1477328"/>
          </a:xfrm>
          <a:prstGeom prst="rect">
            <a:avLst/>
          </a:prstGeom>
          <a:noFill/>
        </p:spPr>
        <p:txBody>
          <a:bodyPr wrap="square" rtlCol="0">
            <a:spAutoFit/>
          </a:bodyPr>
          <a:lstStyle/>
          <a:p>
            <a:r>
              <a:rPr lang="en-US" sz="2400" b="1" dirty="0" smtClean="0">
                <a:solidFill>
                  <a:schemeClr val="tx1">
                    <a:lumMod val="75000"/>
                    <a:lumOff val="25000"/>
                  </a:schemeClr>
                </a:solidFill>
                <a:latin typeface="Times New Roman" panose="02020603050405020304" pitchFamily="18" charset="0"/>
                <a:cs typeface="Times New Roman" panose="02020603050405020304" pitchFamily="18" charset="0"/>
              </a:rPr>
              <a:t>R</a:t>
            </a:r>
            <a:r>
              <a:rPr 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 PPS</a:t>
            </a:r>
          </a:p>
          <a:p>
            <a:r>
              <a:rPr lang="en-US" sz="2400" b="1" dirty="0" smtClean="0">
                <a:solidFill>
                  <a:schemeClr val="tx1">
                    <a:lumMod val="75000"/>
                    <a:lumOff val="25000"/>
                  </a:schemeClr>
                </a:solidFill>
                <a:latin typeface="Times New Roman" panose="02020603050405020304" pitchFamily="18" charset="0"/>
                <a:cs typeface="Times New Roman" panose="02020603050405020304" pitchFamily="18" charset="0"/>
              </a:rPr>
              <a:t>c</a:t>
            </a:r>
            <a:r>
              <a:rPr 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control </a:t>
            </a:r>
            <a:r>
              <a:rPr 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question</a:t>
            </a:r>
            <a:endParaRPr lang="ru-RU" sz="2400"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en-US" sz="2400" b="1" dirty="0" smtClean="0">
                <a:solidFill>
                  <a:schemeClr val="tx1">
                    <a:lumMod val="75000"/>
                    <a:lumOff val="25000"/>
                  </a:schemeClr>
                </a:solidFill>
                <a:latin typeface="Times New Roman" panose="02020603050405020304" pitchFamily="18" charset="0"/>
                <a:cs typeface="Times New Roman" panose="02020603050405020304" pitchFamily="18" charset="0"/>
              </a:rPr>
              <a:t>r</a:t>
            </a:r>
            <a:r>
              <a:rPr 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relevant question</a:t>
            </a:r>
            <a:r>
              <a:rPr lang="en-US" sz="2400" dirty="0" smtClean="0">
                <a:latin typeface="Times New Roman" panose="02020603050405020304" pitchFamily="18" charset="0"/>
                <a:cs typeface="Times New Roman" panose="02020603050405020304" pitchFamily="18" charset="0"/>
              </a:rPr>
              <a:t> </a:t>
            </a:r>
          </a:p>
          <a:p>
            <a:endParaRPr lang="ru-RU" dirty="0"/>
          </a:p>
        </p:txBody>
      </p:sp>
      <p:sp>
        <p:nvSpPr>
          <p:cNvPr id="6" name="TextBox 5"/>
          <p:cNvSpPr txBox="1"/>
          <p:nvPr/>
        </p:nvSpPr>
        <p:spPr>
          <a:xfrm>
            <a:off x="4667778" y="3629489"/>
            <a:ext cx="1920240" cy="1200329"/>
          </a:xfrm>
          <a:prstGeom prst="rect">
            <a:avLst/>
          </a:prstGeom>
          <a:noFill/>
        </p:spPr>
        <p:txBody>
          <a:bodyPr wrap="square" rtlCol="0">
            <a:spAutoFit/>
          </a:bodyPr>
          <a:lstStyle/>
          <a:p>
            <a:r>
              <a:rPr lang="en-US" sz="2400" b="1" dirty="0">
                <a:solidFill>
                  <a:schemeClr val="tx1">
                    <a:lumMod val="75000"/>
                    <a:lumOff val="25000"/>
                  </a:schemeClr>
                </a:solidFill>
                <a:latin typeface="Times New Roman" panose="02020603050405020304" pitchFamily="18" charset="0"/>
                <a:cs typeface="Times New Roman" panose="02020603050405020304" pitchFamily="18" charset="0"/>
              </a:rPr>
              <a:t>NDI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 truth</a:t>
            </a:r>
          </a:p>
          <a:p>
            <a:r>
              <a:rPr lang="en-US" sz="2400" b="1" dirty="0">
                <a:solidFill>
                  <a:schemeClr val="tx1">
                    <a:lumMod val="75000"/>
                    <a:lumOff val="25000"/>
                  </a:schemeClr>
                </a:solidFill>
                <a:latin typeface="Times New Roman" panose="02020603050405020304" pitchFamily="18" charset="0"/>
                <a:cs typeface="Times New Roman" panose="02020603050405020304" pitchFamily="18" charset="0"/>
              </a:rPr>
              <a:t>DI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 lie</a:t>
            </a:r>
            <a:endParaRPr lang="ru-RU" sz="2400" dirty="0">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sz="2400"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1658" y="1220572"/>
            <a:ext cx="3657600" cy="2648712"/>
          </a:xfrm>
          <a:prstGeom prst="rect">
            <a:avLst/>
          </a:prstGeom>
          <a:effectLst>
            <a:innerShdw blurRad="63500" dist="50800" dir="10800000">
              <a:prstClr val="black">
                <a:alpha val="50000"/>
              </a:prstClr>
            </a:innerShdw>
            <a:reflection blurRad="6350" stA="50000" endA="300" endPos="55500" dist="50800" dir="5400000" sy="-100000" algn="bl" rotWithShape="0"/>
          </a:effectLst>
        </p:spPr>
      </p:pic>
      <p:sp>
        <p:nvSpPr>
          <p:cNvPr id="8" name="TextBox 7"/>
          <p:cNvSpPr txBox="1"/>
          <p:nvPr/>
        </p:nvSpPr>
        <p:spPr>
          <a:xfrm>
            <a:off x="846574" y="1153297"/>
            <a:ext cx="6657278" cy="830997"/>
          </a:xfrm>
          <a:prstGeom prst="rect">
            <a:avLst/>
          </a:prstGeom>
          <a:noFill/>
          <a:ln>
            <a:solidFill>
              <a:srgbClr val="C00000"/>
            </a:solidFill>
          </a:ln>
        </p:spPr>
        <p:txBody>
          <a:bodyPr wrap="square" rtlCol="0">
            <a:spAutoFit/>
          </a:bodyPr>
          <a:lstStyle/>
          <a:p>
            <a:r>
              <a:rPr lang="en-US" sz="2400" dirty="0">
                <a:solidFill>
                  <a:srgbClr val="C00000"/>
                </a:solidFill>
                <a:effectLst>
                  <a:outerShdw blurRad="38100" dist="38100" dir="2700000" algn="tl">
                    <a:srgbClr val="000000">
                      <a:alpha val="43137"/>
                    </a:srgbClr>
                  </a:outerShdw>
                </a:effectLst>
              </a:rPr>
              <a:t>Method 1. </a:t>
            </a:r>
            <a:r>
              <a:rPr lang="en-US" sz="2400" dirty="0">
                <a:solidFill>
                  <a:schemeClr val="tx1">
                    <a:lumMod val="75000"/>
                    <a:lumOff val="25000"/>
                  </a:schemeClr>
                </a:solidFill>
              </a:rPr>
              <a:t>Comparison of the response to the control (C) and relevant (R) questions within a </a:t>
            </a:r>
            <a:r>
              <a:rPr lang="en-US" sz="2400" dirty="0" smtClean="0">
                <a:solidFill>
                  <a:schemeClr val="tx1">
                    <a:lumMod val="75000"/>
                    <a:lumOff val="25000"/>
                  </a:schemeClr>
                </a:solidFill>
              </a:rPr>
              <a:t>pair</a:t>
            </a:r>
            <a:endParaRPr lang="ru-RU" sz="2400" dirty="0">
              <a:solidFill>
                <a:schemeClr val="tx1">
                  <a:lumMod val="75000"/>
                  <a:lumOff val="25000"/>
                </a:schemeClr>
              </a:solidFill>
            </a:endParaRPr>
          </a:p>
        </p:txBody>
      </p:sp>
      <p:sp>
        <p:nvSpPr>
          <p:cNvPr id="4" name="Номер слайда 3"/>
          <p:cNvSpPr>
            <a:spLocks noGrp="1"/>
          </p:cNvSpPr>
          <p:nvPr>
            <p:ph type="sldNum" sz="quarter" idx="12"/>
          </p:nvPr>
        </p:nvSpPr>
        <p:spPr/>
        <p:txBody>
          <a:bodyPr/>
          <a:lstStyle/>
          <a:p>
            <a:fld id="{4FAB73BC-B049-4115-A692-8D63A059BFB8}" type="slidenum">
              <a:rPr lang="en-US" smtClean="0"/>
              <a:pPr/>
              <a:t>11</a:t>
            </a:fld>
            <a:endParaRPr lang="en-US" dirty="0"/>
          </a:p>
        </p:txBody>
      </p:sp>
      <p:sp>
        <p:nvSpPr>
          <p:cNvPr id="13" name="Заголовок 1"/>
          <p:cNvSpPr txBox="1">
            <a:spLocks/>
          </p:cNvSpPr>
          <p:nvPr/>
        </p:nvSpPr>
        <p:spPr>
          <a:xfrm>
            <a:off x="1097280" y="299257"/>
            <a:ext cx="10058400" cy="681644"/>
          </a:xfrm>
          <a:prstGeom prst="rect">
            <a:avLst/>
          </a:prstGeom>
        </p:spPr>
        <p:txBody>
          <a:bodyPr>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Traditional comparison</a:t>
            </a:r>
            <a:endParaRPr lang="ru-RU" dirty="0"/>
          </a:p>
        </p:txBody>
      </p:sp>
      <p:cxnSp>
        <p:nvCxnSpPr>
          <p:cNvPr id="14" name="Прямая соединительная линия 13"/>
          <p:cNvCxnSpPr/>
          <p:nvPr/>
        </p:nvCxnSpPr>
        <p:spPr>
          <a:xfrm>
            <a:off x="1197033" y="944743"/>
            <a:ext cx="9958647" cy="0"/>
          </a:xfrm>
          <a:prstGeom prst="line">
            <a:avLst/>
          </a:prstGeom>
          <a:ln w="6350">
            <a:solidFill>
              <a:schemeClr val="bg1">
                <a:lumMod val="50000"/>
              </a:schemeClr>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622423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AutoShape 4" descr="&amp;Kcy;&amp;acy;&amp;rcy;&amp;tcy;&amp;icy;&amp;ncy;&amp;kcy;&amp;icy; &amp;pcy;&amp;ocy; &amp;zcy;&amp;acy;&amp;pcy;&amp;rcy;&amp;ocy;&amp;scy;&amp;ucy; &amp;bcy;&amp;iecy;&amp;zcy;&amp;ocy;&amp;pcy;&amp;acy;&amp;scy;&amp;ncy;&amp;ocy;&amp;scy;&amp;tcy;&amp;softcy; &amp;dcy;&amp;ocy;&amp;mcy;&amp;ac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6" name="AutoShape 10" descr="&amp;Kcy;&amp;acy;&amp;rcy;&amp;tcy;&amp;icy;&amp;ncy;&amp;kcy;&amp;icy; &amp;pcy;&amp;ocy; &amp;zcy;&amp;acy;&amp;pcy;&amp;rcy;&amp;ocy;&amp;scy;&amp;ucy; &amp;acy;&amp;ecy;&amp;rcy;&amp;ocy;&amp;pcy;&amp;ocy;&amp;rcy;&amp;tc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2" name="AutoShape 2" descr="&amp;Kcy;&amp;acy;&amp;rcy;&amp;tcy;&amp;icy;&amp;ncy;&amp;kcy;&amp;icy; &amp;pcy;&amp;ocy; &amp;zcy;&amp;acy;&amp;pcy;&amp;rcy;&amp;ocy;&amp;scy;&amp;ucy; &amp;mcy;&amp;iecy;&amp;dcy;&amp;icy;&amp;tscy;&amp;icy;&amp;ncy;&amp;ac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 name="Заголовок 1"/>
          <p:cNvSpPr txBox="1">
            <a:spLocks/>
          </p:cNvSpPr>
          <p:nvPr/>
        </p:nvSpPr>
        <p:spPr>
          <a:xfrm>
            <a:off x="391671" y="978980"/>
            <a:ext cx="11352997" cy="872122"/>
          </a:xfrm>
          <a:prstGeom prst="rect">
            <a:avLst/>
          </a:prstGeom>
        </p:spPr>
        <p:txBody>
          <a:bodyPr/>
          <a:lstStyle/>
          <a:p>
            <a:pPr>
              <a:defRPr/>
            </a:pPr>
            <a:r>
              <a:rPr lang="en-US" sz="2200" dirty="0">
                <a:solidFill>
                  <a:srgbClr val="C00000"/>
                </a:solidFill>
                <a:cs typeface="Arial" panose="020B0604020202020204" pitchFamily="34" charset="0"/>
              </a:rPr>
              <a:t>Method 1. </a:t>
            </a:r>
            <a:r>
              <a:rPr lang="en-US" sz="2200" dirty="0">
                <a:solidFill>
                  <a:schemeClr val="tx1">
                    <a:lumMod val="75000"/>
                    <a:lumOff val="25000"/>
                  </a:schemeClr>
                </a:solidFill>
                <a:cs typeface="Arial" panose="020B0604020202020204" pitchFamily="34" charset="0"/>
              </a:rPr>
              <a:t>Traditional </a:t>
            </a:r>
            <a:r>
              <a:rPr lang="en-US" sz="2200" dirty="0" smtClean="0">
                <a:solidFill>
                  <a:schemeClr val="tx1">
                    <a:lumMod val="75000"/>
                    <a:lumOff val="25000"/>
                  </a:schemeClr>
                </a:solidFill>
                <a:cs typeface="Arial" panose="020B0604020202020204" pitchFamily="34" charset="0"/>
              </a:rPr>
              <a:t>comparing </a:t>
            </a:r>
            <a:r>
              <a:rPr lang="en-US" sz="2200" dirty="0">
                <a:solidFill>
                  <a:schemeClr val="tx1">
                    <a:lumMod val="75000"/>
                    <a:lumOff val="25000"/>
                  </a:schemeClr>
                </a:solidFill>
                <a:cs typeface="Arial" panose="020B0604020202020204" pitchFamily="34" charset="0"/>
              </a:rPr>
              <a:t>of the </a:t>
            </a:r>
            <a:r>
              <a:rPr lang="en-US" sz="2200" dirty="0" smtClean="0">
                <a:solidFill>
                  <a:schemeClr val="tx1">
                    <a:lumMod val="75000"/>
                    <a:lumOff val="25000"/>
                  </a:schemeClr>
                </a:solidFill>
                <a:cs typeface="Arial" panose="020B0604020202020204" pitchFamily="34" charset="0"/>
              </a:rPr>
              <a:t>responses </a:t>
            </a:r>
            <a:r>
              <a:rPr lang="en-US" sz="2200" dirty="0">
                <a:solidFill>
                  <a:schemeClr val="tx1">
                    <a:lumMod val="75000"/>
                    <a:lumOff val="25000"/>
                  </a:schemeClr>
                </a:solidFill>
                <a:cs typeface="Arial" panose="020B0604020202020204" pitchFamily="34" charset="0"/>
              </a:rPr>
              <a:t>to the </a:t>
            </a:r>
            <a:r>
              <a:rPr lang="en-US" sz="2200" dirty="0" smtClean="0">
                <a:solidFill>
                  <a:schemeClr val="tx1">
                    <a:lumMod val="75000"/>
                    <a:lumOff val="25000"/>
                  </a:schemeClr>
                </a:solidFill>
                <a:cs typeface="Arial" panose="020B0604020202020204" pitchFamily="34" charset="0"/>
              </a:rPr>
              <a:t>comparison (C</a:t>
            </a:r>
            <a:r>
              <a:rPr lang="en-US" sz="2200" dirty="0">
                <a:solidFill>
                  <a:schemeClr val="tx1">
                    <a:lumMod val="75000"/>
                    <a:lumOff val="25000"/>
                  </a:schemeClr>
                </a:solidFill>
                <a:cs typeface="Arial" panose="020B0604020202020204" pitchFamily="34" charset="0"/>
              </a:rPr>
              <a:t>) and relevant (R) questions, within a pair</a:t>
            </a:r>
            <a:endParaRPr lang="ru-RU" sz="2200" dirty="0">
              <a:solidFill>
                <a:schemeClr val="tx1">
                  <a:lumMod val="75000"/>
                  <a:lumOff val="25000"/>
                </a:schemeClr>
              </a:solidFill>
              <a:cs typeface="Arial" panose="020B0604020202020204" pitchFamily="34" charset="0"/>
            </a:endParaRPr>
          </a:p>
        </p:txBody>
      </p:sp>
      <p:sp>
        <p:nvSpPr>
          <p:cNvPr id="8" name="TextBox 7"/>
          <p:cNvSpPr txBox="1"/>
          <p:nvPr/>
        </p:nvSpPr>
        <p:spPr>
          <a:xfrm>
            <a:off x="1580377" y="4982457"/>
            <a:ext cx="3055124" cy="1477328"/>
          </a:xfrm>
          <a:prstGeom prst="rect">
            <a:avLst/>
          </a:prstGeom>
          <a:noFill/>
        </p:spPr>
        <p:txBody>
          <a:bodyPr wrap="square" rtlCol="0">
            <a:spAutoFit/>
          </a:bodyPr>
          <a:lstStyle/>
          <a:p>
            <a:r>
              <a:rPr lang="en-US" sz="2400" dirty="0" smtClean="0">
                <a:solidFill>
                  <a:schemeClr val="tx1">
                    <a:lumMod val="75000"/>
                    <a:lumOff val="25000"/>
                  </a:schemeClr>
                </a:solidFill>
                <a:cs typeface="Times New Roman" panose="02020603050405020304" pitchFamily="18" charset="0"/>
              </a:rPr>
              <a:t>I </a:t>
            </a:r>
            <a:r>
              <a:rPr lang="en-US" sz="2400" dirty="0">
                <a:solidFill>
                  <a:schemeClr val="tx1">
                    <a:lumMod val="75000"/>
                    <a:lumOff val="25000"/>
                  </a:schemeClr>
                </a:solidFill>
                <a:cs typeface="Times New Roman" panose="02020603050405020304" pitchFamily="18" charset="0"/>
              </a:rPr>
              <a:t>- irrelevant question</a:t>
            </a:r>
          </a:p>
          <a:p>
            <a:r>
              <a:rPr lang="en-US" sz="2400" dirty="0">
                <a:solidFill>
                  <a:schemeClr val="tx1">
                    <a:lumMod val="75000"/>
                    <a:lumOff val="25000"/>
                  </a:schemeClr>
                </a:solidFill>
                <a:cs typeface="Times New Roman" panose="02020603050405020304" pitchFamily="18" charset="0"/>
              </a:rPr>
              <a:t>C – control question</a:t>
            </a:r>
          </a:p>
          <a:p>
            <a:r>
              <a:rPr lang="en-US" sz="2400" dirty="0">
                <a:solidFill>
                  <a:schemeClr val="tx1">
                    <a:lumMod val="75000"/>
                    <a:lumOff val="25000"/>
                  </a:schemeClr>
                </a:solidFill>
                <a:cs typeface="Times New Roman" panose="02020603050405020304" pitchFamily="18" charset="0"/>
              </a:rPr>
              <a:t>R – relevant question</a:t>
            </a:r>
            <a:endParaRPr lang="ru-RU" sz="2400" dirty="0">
              <a:solidFill>
                <a:schemeClr val="tx1">
                  <a:lumMod val="75000"/>
                  <a:lumOff val="25000"/>
                </a:schemeClr>
              </a:solidFill>
              <a:cs typeface="Times New Roman" panose="02020603050405020304" pitchFamily="18" charset="0"/>
            </a:endParaRPr>
          </a:p>
          <a:p>
            <a:endParaRPr lang="ru-RU" dirty="0"/>
          </a:p>
        </p:txBody>
      </p:sp>
      <p:sp>
        <p:nvSpPr>
          <p:cNvPr id="10" name="TextBox 9"/>
          <p:cNvSpPr txBox="1"/>
          <p:nvPr/>
        </p:nvSpPr>
        <p:spPr>
          <a:xfrm>
            <a:off x="5381655" y="4982457"/>
            <a:ext cx="5174815" cy="830997"/>
          </a:xfrm>
          <a:prstGeom prst="rect">
            <a:avLst/>
          </a:prstGeom>
          <a:noFill/>
        </p:spPr>
        <p:txBody>
          <a:bodyPr wrap="none" rtlCol="0">
            <a:spAutoFit/>
          </a:bodyPr>
          <a:lstStyle/>
          <a:p>
            <a:r>
              <a:rPr lang="en-US" sz="2400" dirty="0">
                <a:solidFill>
                  <a:schemeClr val="tx1">
                    <a:lumMod val="75000"/>
                    <a:lumOff val="25000"/>
                  </a:schemeClr>
                </a:solidFill>
                <a:cs typeface="Times New Roman" panose="02020603050405020304" pitchFamily="18" charset="0"/>
              </a:rPr>
              <a:t>U – unconscious </a:t>
            </a:r>
            <a:r>
              <a:rPr lang="en-US" sz="2400" dirty="0" smtClean="0">
                <a:solidFill>
                  <a:schemeClr val="tx1">
                    <a:lumMod val="75000"/>
                    <a:lumOff val="25000"/>
                  </a:schemeClr>
                </a:solidFill>
                <a:cs typeface="Times New Roman" panose="02020603050405020304" pitchFamily="18" charset="0"/>
              </a:rPr>
              <a:t>or psychophysiological</a:t>
            </a:r>
          </a:p>
          <a:p>
            <a:r>
              <a:rPr lang="en-US" sz="2400" dirty="0" smtClean="0">
                <a:solidFill>
                  <a:schemeClr val="tx1">
                    <a:lumMod val="75000"/>
                    <a:lumOff val="25000"/>
                  </a:schemeClr>
                </a:solidFill>
                <a:cs typeface="Times New Roman" panose="02020603050405020304" pitchFamily="18" charset="0"/>
              </a:rPr>
              <a:t>Responses (PPS)</a:t>
            </a:r>
            <a:endParaRPr lang="ru-RU" sz="2400" dirty="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992" y="1712791"/>
            <a:ext cx="6826354" cy="3113740"/>
          </a:xfrm>
          <a:prstGeom prst="rect">
            <a:avLst/>
          </a:prstGeom>
        </p:spPr>
      </p:pic>
      <p:sp>
        <p:nvSpPr>
          <p:cNvPr id="4" name="Номер слайда 3"/>
          <p:cNvSpPr>
            <a:spLocks noGrp="1"/>
          </p:cNvSpPr>
          <p:nvPr>
            <p:ph type="sldNum" sz="quarter" idx="12"/>
          </p:nvPr>
        </p:nvSpPr>
        <p:spPr/>
        <p:txBody>
          <a:bodyPr/>
          <a:lstStyle/>
          <a:p>
            <a:fld id="{4FAB73BC-B049-4115-A692-8D63A059BFB8}" type="slidenum">
              <a:rPr lang="en-US" smtClean="0"/>
              <a:pPr/>
              <a:t>12</a:t>
            </a:fld>
            <a:endParaRPr lang="en-US" dirty="0"/>
          </a:p>
        </p:txBody>
      </p:sp>
      <p:sp>
        <p:nvSpPr>
          <p:cNvPr id="13" name="Заголовок 1"/>
          <p:cNvSpPr txBox="1">
            <a:spLocks/>
          </p:cNvSpPr>
          <p:nvPr/>
        </p:nvSpPr>
        <p:spPr>
          <a:xfrm>
            <a:off x="1097280" y="299257"/>
            <a:ext cx="10058400" cy="681644"/>
          </a:xfrm>
          <a:prstGeom prst="rect">
            <a:avLst/>
          </a:prstGeom>
        </p:spPr>
        <p:txBody>
          <a:bodyPr>
            <a:normAutofit fontScale="9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WelcomEU. Psychophysiological responses</a:t>
            </a:r>
          </a:p>
          <a:p>
            <a:endParaRPr lang="ru-RU" sz="2400" dirty="0">
              <a:latin typeface="+mn-lt"/>
              <a:ea typeface="+mn-ea"/>
              <a:cs typeface="Arial" panose="020B0604020202020204" pitchFamily="34" charset="0"/>
            </a:endParaRPr>
          </a:p>
        </p:txBody>
      </p:sp>
      <p:cxnSp>
        <p:nvCxnSpPr>
          <p:cNvPr id="14" name="Прямая соединительная линия 13"/>
          <p:cNvCxnSpPr/>
          <p:nvPr/>
        </p:nvCxnSpPr>
        <p:spPr>
          <a:xfrm>
            <a:off x="1197033" y="944743"/>
            <a:ext cx="9958647" cy="0"/>
          </a:xfrm>
          <a:prstGeom prst="line">
            <a:avLst/>
          </a:prstGeom>
          <a:ln w="6350">
            <a:solidFill>
              <a:schemeClr val="bg1">
                <a:lumMod val="50000"/>
              </a:schemeClr>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354834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AutoShape 4" descr="&amp;Kcy;&amp;acy;&amp;rcy;&amp;tcy;&amp;icy;&amp;ncy;&amp;kcy;&amp;icy; &amp;pcy;&amp;ocy; &amp;zcy;&amp;acy;&amp;pcy;&amp;rcy;&amp;ocy;&amp;scy;&amp;ucy; &amp;bcy;&amp;iecy;&amp;zcy;&amp;ocy;&amp;pcy;&amp;acy;&amp;scy;&amp;ncy;&amp;ocy;&amp;scy;&amp;tcy;&amp;softcy; &amp;dcy;&amp;ocy;&amp;mcy;&amp;ac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6" name="AutoShape 10" descr="&amp;Kcy;&amp;acy;&amp;rcy;&amp;tcy;&amp;icy;&amp;ncy;&amp;kcy;&amp;icy; &amp;pcy;&amp;ocy; &amp;zcy;&amp;acy;&amp;pcy;&amp;rcy;&amp;ocy;&amp;scy;&amp;ucy; &amp;acy;&amp;ecy;&amp;rcy;&amp;ocy;&amp;pcy;&amp;ocy;&amp;rcy;&amp;tc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2" name="AutoShape 2" descr="&amp;Kcy;&amp;acy;&amp;rcy;&amp;tcy;&amp;icy;&amp;ncy;&amp;kcy;&amp;icy; &amp;pcy;&amp;ocy; &amp;zcy;&amp;acy;&amp;pcy;&amp;rcy;&amp;ocy;&amp;scy;&amp;ucy; &amp;mcy;&amp;iecy;&amp;dcy;&amp;icy;&amp;tscy;&amp;icy;&amp;ncy;&amp;ac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 name="Заголовок 1"/>
          <p:cNvSpPr txBox="1">
            <a:spLocks/>
          </p:cNvSpPr>
          <p:nvPr/>
        </p:nvSpPr>
        <p:spPr>
          <a:xfrm>
            <a:off x="423746" y="1302364"/>
            <a:ext cx="6634976" cy="1251265"/>
          </a:xfrm>
          <a:prstGeom prst="rect">
            <a:avLst/>
          </a:prstGeom>
          <a:ln>
            <a:solidFill>
              <a:srgbClr val="C00000"/>
            </a:solidFill>
          </a:ln>
        </p:spPr>
        <p:txBody>
          <a:bodyPr/>
          <a:lstStyle/>
          <a:p>
            <a:pPr algn="just">
              <a:defRPr/>
            </a:pPr>
            <a:r>
              <a:rPr lang="en-US" sz="2000" dirty="0">
                <a:solidFill>
                  <a:srgbClr val="C00000"/>
                </a:solidFill>
                <a:latin typeface="Arial" panose="020B0604020202020204" pitchFamily="34" charset="0"/>
                <a:cs typeface="Arial" panose="020B0604020202020204" pitchFamily="34" charset="0"/>
              </a:rPr>
              <a:t>Method 2. </a:t>
            </a:r>
            <a:r>
              <a:rPr lang="en-US" sz="2000" dirty="0">
                <a:solidFill>
                  <a:schemeClr val="tx1">
                    <a:lumMod val="75000"/>
                    <a:lumOff val="25000"/>
                  </a:schemeClr>
                </a:solidFill>
                <a:latin typeface="Arial" panose="020B0604020202020204" pitchFamily="34" charset="0"/>
                <a:cs typeface="Arial" panose="020B0604020202020204" pitchFamily="34" charset="0"/>
              </a:rPr>
              <a:t>Comparison between the </a:t>
            </a:r>
            <a:r>
              <a:rPr lang="en-US" sz="2000" dirty="0" smtClean="0">
                <a:solidFill>
                  <a:schemeClr val="tx1">
                    <a:lumMod val="75000"/>
                    <a:lumOff val="25000"/>
                  </a:schemeClr>
                </a:solidFill>
                <a:latin typeface="Arial" panose="020B0604020202020204" pitchFamily="34" charset="0"/>
                <a:cs typeface="Arial" panose="020B0604020202020204" pitchFamily="34" charset="0"/>
              </a:rPr>
              <a:t>response </a:t>
            </a:r>
            <a:r>
              <a:rPr lang="en-US" sz="2000" dirty="0">
                <a:solidFill>
                  <a:schemeClr val="tx1">
                    <a:lumMod val="75000"/>
                    <a:lumOff val="25000"/>
                  </a:schemeClr>
                </a:solidFill>
                <a:latin typeface="Arial" panose="020B0604020202020204" pitchFamily="34" charset="0"/>
                <a:cs typeface="Arial" panose="020B0604020202020204" pitchFamily="34" charset="0"/>
              </a:rPr>
              <a:t>to the control (C) and neutral (I) question or relevant (R) and neutral (I</a:t>
            </a:r>
            <a:r>
              <a:rPr lang="en-US" sz="2000" dirty="0" smtClean="0">
                <a:solidFill>
                  <a:schemeClr val="tx1">
                    <a:lumMod val="75000"/>
                    <a:lumOff val="25000"/>
                  </a:schemeClr>
                </a:solidFill>
                <a:latin typeface="Arial" panose="020B0604020202020204" pitchFamily="34" charset="0"/>
                <a:cs typeface="Arial" panose="020B0604020202020204" pitchFamily="34" charset="0"/>
              </a:rPr>
              <a:t>), </a:t>
            </a:r>
            <a:r>
              <a:rPr lang="en-US" sz="2000" dirty="0">
                <a:solidFill>
                  <a:schemeClr val="tx1">
                    <a:lumMod val="75000"/>
                    <a:lumOff val="25000"/>
                  </a:schemeClr>
                </a:solidFill>
                <a:latin typeface="Arial" panose="020B0604020202020204" pitchFamily="34" charset="0"/>
                <a:cs typeface="Arial" panose="020B0604020202020204" pitchFamily="34" charset="0"/>
              </a:rPr>
              <a:t>within a pair</a:t>
            </a:r>
            <a:endParaRPr lang="ru-RU" sz="2000"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381429239"/>
              </p:ext>
            </p:extLst>
          </p:nvPr>
        </p:nvGraphicFramePr>
        <p:xfrm>
          <a:off x="441611" y="2709746"/>
          <a:ext cx="6594809" cy="2023256"/>
        </p:xfrm>
        <a:graphic>
          <a:graphicData uri="http://schemas.openxmlformats.org/drawingml/2006/table">
            <a:tbl>
              <a:tblPr firstRow="1" bandRow="1">
                <a:tableStyleId>{5C22544A-7EE6-4342-B048-85BDC9FD1C3A}</a:tableStyleId>
              </a:tblPr>
              <a:tblGrid>
                <a:gridCol w="6594809">
                  <a:extLst>
                    <a:ext uri="{9D8B030D-6E8A-4147-A177-3AD203B41FA5}">
                      <a16:colId xmlns:a16="http://schemas.microsoft.com/office/drawing/2014/main" val="1048306962"/>
                    </a:ext>
                  </a:extLst>
                </a:gridCol>
              </a:tblGrid>
              <a:tr h="1022223">
                <a:tc>
                  <a:txBody>
                    <a:bodyPr/>
                    <a:lstStyle/>
                    <a:p>
                      <a:pPr algn="ctr">
                        <a:defRPr/>
                      </a:pPr>
                      <a:r>
                        <a:rPr lang="en-US" sz="2800" dirty="0" smtClean="0"/>
                        <a:t>WelcomEU  sequence of questions</a:t>
                      </a:r>
                    </a:p>
                  </a:txBody>
                  <a:tcPr/>
                </a:tc>
                <a:extLst>
                  <a:ext uri="{0D108BD9-81ED-4DB2-BD59-A6C34878D82A}">
                    <a16:rowId xmlns:a16="http://schemas.microsoft.com/office/drawing/2014/main" val="3494843262"/>
                  </a:ext>
                </a:extLst>
              </a:tr>
              <a:tr h="10010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800" dirty="0" smtClean="0">
                          <a:solidFill>
                            <a:schemeClr val="tx1">
                              <a:lumMod val="75000"/>
                              <a:lumOff val="25000"/>
                            </a:schemeClr>
                          </a:solidFill>
                        </a:rPr>
                        <a:t> </a:t>
                      </a:r>
                      <a:r>
                        <a:rPr lang="en-US" sz="2800" dirty="0" smtClean="0">
                          <a:solidFill>
                            <a:schemeClr val="tx1">
                              <a:lumMod val="75000"/>
                              <a:lumOff val="25000"/>
                            </a:schemeClr>
                          </a:solidFill>
                        </a:rPr>
                        <a:t>I</a:t>
                      </a:r>
                      <a:r>
                        <a:rPr lang="ru-RU" sz="2800" dirty="0" smtClean="0">
                          <a:solidFill>
                            <a:schemeClr val="tx1">
                              <a:lumMod val="75000"/>
                              <a:lumOff val="25000"/>
                            </a:schemeClr>
                          </a:solidFill>
                        </a:rPr>
                        <a:t> – </a:t>
                      </a:r>
                      <a:r>
                        <a:rPr lang="en-US" sz="2800" dirty="0" smtClean="0">
                          <a:solidFill>
                            <a:schemeClr val="tx1">
                              <a:lumMod val="75000"/>
                              <a:lumOff val="25000"/>
                            </a:schemeClr>
                          </a:solidFill>
                        </a:rPr>
                        <a:t>C</a:t>
                      </a:r>
                      <a:r>
                        <a:rPr lang="ru-RU" sz="2800" dirty="0" smtClean="0">
                          <a:solidFill>
                            <a:schemeClr val="tx1">
                              <a:lumMod val="75000"/>
                              <a:lumOff val="25000"/>
                            </a:schemeClr>
                          </a:solidFill>
                        </a:rPr>
                        <a:t> –</a:t>
                      </a:r>
                      <a:r>
                        <a:rPr lang="en-US" sz="2800" dirty="0" smtClean="0">
                          <a:solidFill>
                            <a:schemeClr val="tx1">
                              <a:lumMod val="75000"/>
                              <a:lumOff val="25000"/>
                            </a:schemeClr>
                          </a:solidFill>
                        </a:rPr>
                        <a:t> I</a:t>
                      </a:r>
                      <a:r>
                        <a:rPr lang="ru-RU" sz="2800" dirty="0" smtClean="0">
                          <a:solidFill>
                            <a:schemeClr val="tx1">
                              <a:lumMod val="75000"/>
                              <a:lumOff val="25000"/>
                            </a:schemeClr>
                          </a:solidFill>
                        </a:rPr>
                        <a:t> –</a:t>
                      </a:r>
                      <a:r>
                        <a:rPr lang="en-US" sz="2800" dirty="0" smtClean="0">
                          <a:solidFill>
                            <a:schemeClr val="tx1">
                              <a:lumMod val="75000"/>
                              <a:lumOff val="25000"/>
                            </a:schemeClr>
                          </a:solidFill>
                        </a:rPr>
                        <a:t> R</a:t>
                      </a:r>
                      <a:r>
                        <a:rPr lang="ru-RU" sz="2800" dirty="0" smtClean="0">
                          <a:solidFill>
                            <a:schemeClr val="tx1">
                              <a:lumMod val="75000"/>
                              <a:lumOff val="25000"/>
                            </a:schemeClr>
                          </a:solidFill>
                        </a:rPr>
                        <a:t> </a:t>
                      </a:r>
                      <a:endParaRPr lang="ru-RU" sz="2800" dirty="0">
                        <a:solidFill>
                          <a:schemeClr val="tx1">
                            <a:lumMod val="75000"/>
                            <a:lumOff val="25000"/>
                          </a:schemeClr>
                        </a:solidFill>
                      </a:endParaRPr>
                    </a:p>
                  </a:txBody>
                  <a:tcPr/>
                </a:tc>
                <a:extLst>
                  <a:ext uri="{0D108BD9-81ED-4DB2-BD59-A6C34878D82A}">
                    <a16:rowId xmlns:a16="http://schemas.microsoft.com/office/drawing/2014/main" val="4221605813"/>
                  </a:ext>
                </a:extLst>
              </a:tr>
            </a:tbl>
          </a:graphicData>
        </a:graphic>
      </p:graphicFrame>
      <p:sp>
        <p:nvSpPr>
          <p:cNvPr id="5" name="Прямоугольник 4"/>
          <p:cNvSpPr/>
          <p:nvPr/>
        </p:nvSpPr>
        <p:spPr>
          <a:xfrm>
            <a:off x="990546" y="4893650"/>
            <a:ext cx="3698541" cy="1200329"/>
          </a:xfrm>
          <a:prstGeom prst="rect">
            <a:avLst/>
          </a:prstGeom>
        </p:spPr>
        <p:txBody>
          <a:bodyPr wrap="square">
            <a:spAutoFit/>
          </a:bodyPr>
          <a:lstStyle/>
          <a:p>
            <a:pPr lvl="0"/>
            <a:r>
              <a:rPr lang="en-US" sz="2400" b="1" dirty="0">
                <a:solidFill>
                  <a:schemeClr val="tx1">
                    <a:lumMod val="75000"/>
                    <a:lumOff val="25000"/>
                  </a:schemeClr>
                </a:solidFill>
              </a:rPr>
              <a:t>I</a:t>
            </a:r>
            <a:r>
              <a:rPr lang="en-US" sz="2400" dirty="0">
                <a:solidFill>
                  <a:schemeClr val="tx1">
                    <a:lumMod val="75000"/>
                    <a:lumOff val="25000"/>
                  </a:schemeClr>
                </a:solidFill>
              </a:rPr>
              <a:t> - irrelevant question</a:t>
            </a:r>
          </a:p>
          <a:p>
            <a:pPr lvl="0"/>
            <a:r>
              <a:rPr lang="en-US" sz="2400" b="1" dirty="0">
                <a:solidFill>
                  <a:schemeClr val="tx1">
                    <a:lumMod val="75000"/>
                    <a:lumOff val="25000"/>
                  </a:schemeClr>
                </a:solidFill>
              </a:rPr>
              <a:t>C</a:t>
            </a:r>
            <a:r>
              <a:rPr lang="en-US" sz="2400" dirty="0">
                <a:solidFill>
                  <a:schemeClr val="tx1">
                    <a:lumMod val="75000"/>
                    <a:lumOff val="25000"/>
                  </a:schemeClr>
                </a:solidFill>
              </a:rPr>
              <a:t> – control question</a:t>
            </a:r>
          </a:p>
          <a:p>
            <a:pPr lvl="0"/>
            <a:r>
              <a:rPr lang="en-US" sz="2400" b="1" dirty="0">
                <a:solidFill>
                  <a:schemeClr val="tx1">
                    <a:lumMod val="75000"/>
                    <a:lumOff val="25000"/>
                  </a:schemeClr>
                </a:solidFill>
              </a:rPr>
              <a:t>R</a:t>
            </a:r>
            <a:r>
              <a:rPr lang="en-US" sz="2400" dirty="0">
                <a:solidFill>
                  <a:schemeClr val="tx1">
                    <a:lumMod val="75000"/>
                    <a:lumOff val="25000"/>
                  </a:schemeClr>
                </a:solidFill>
              </a:rPr>
              <a:t> – relevant question</a:t>
            </a:r>
            <a:endParaRPr lang="ru-RU" sz="2400" dirty="0">
              <a:solidFill>
                <a:schemeClr val="tx1">
                  <a:lumMod val="75000"/>
                  <a:lumOff val="25000"/>
                </a:schemeClr>
              </a:solidFill>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5132" y="1265765"/>
            <a:ext cx="4296948" cy="3745268"/>
          </a:xfrm>
          <a:prstGeom prst="rect">
            <a:avLst/>
          </a:prstGeom>
        </p:spPr>
      </p:pic>
      <p:sp>
        <p:nvSpPr>
          <p:cNvPr id="3" name="Номер слайда 2"/>
          <p:cNvSpPr>
            <a:spLocks noGrp="1"/>
          </p:cNvSpPr>
          <p:nvPr>
            <p:ph type="sldNum" sz="quarter" idx="12"/>
          </p:nvPr>
        </p:nvSpPr>
        <p:spPr/>
        <p:txBody>
          <a:bodyPr/>
          <a:lstStyle/>
          <a:p>
            <a:fld id="{4FAB73BC-B049-4115-A692-8D63A059BFB8}" type="slidenum">
              <a:rPr lang="en-US" smtClean="0"/>
              <a:pPr/>
              <a:t>13</a:t>
            </a:fld>
            <a:endParaRPr lang="en-US" dirty="0"/>
          </a:p>
        </p:txBody>
      </p:sp>
      <p:sp>
        <p:nvSpPr>
          <p:cNvPr id="11" name="Заголовок 1"/>
          <p:cNvSpPr txBox="1">
            <a:spLocks/>
          </p:cNvSpPr>
          <p:nvPr/>
        </p:nvSpPr>
        <p:spPr>
          <a:xfrm>
            <a:off x="1097280" y="299257"/>
            <a:ext cx="10058400" cy="681644"/>
          </a:xfrm>
          <a:prstGeom prst="rect">
            <a:avLst/>
          </a:prstGeom>
        </p:spPr>
        <p:txBody>
          <a:bodyPr>
            <a:normAutofit fontScale="9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Specifics of WelcomEU comparison analysis </a:t>
            </a:r>
          </a:p>
          <a:p>
            <a:endParaRPr lang="ru-RU" dirty="0"/>
          </a:p>
        </p:txBody>
      </p:sp>
      <p:cxnSp>
        <p:nvCxnSpPr>
          <p:cNvPr id="13" name="Прямая соединительная линия 12"/>
          <p:cNvCxnSpPr/>
          <p:nvPr/>
        </p:nvCxnSpPr>
        <p:spPr>
          <a:xfrm>
            <a:off x="1197033" y="944743"/>
            <a:ext cx="9958647" cy="0"/>
          </a:xfrm>
          <a:prstGeom prst="line">
            <a:avLst/>
          </a:prstGeom>
          <a:ln w="6350">
            <a:solidFill>
              <a:schemeClr val="bg1">
                <a:lumMod val="50000"/>
              </a:schemeClr>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62457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AutoShape 4" descr="&amp;Kcy;&amp;acy;&amp;rcy;&amp;tcy;&amp;icy;&amp;ncy;&amp;kcy;&amp;icy; &amp;pcy;&amp;ocy; &amp;zcy;&amp;acy;&amp;pcy;&amp;rcy;&amp;ocy;&amp;scy;&amp;ucy; &amp;bcy;&amp;iecy;&amp;zcy;&amp;ocy;&amp;pcy;&amp;acy;&amp;scy;&amp;ncy;&amp;ocy;&amp;scy;&amp;tcy;&amp;softcy; &amp;dcy;&amp;ocy;&amp;mcy;&amp;ac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6" name="AutoShape 10" descr="&amp;Kcy;&amp;acy;&amp;rcy;&amp;tcy;&amp;icy;&amp;ncy;&amp;kcy;&amp;icy; &amp;pcy;&amp;ocy; &amp;zcy;&amp;acy;&amp;pcy;&amp;rcy;&amp;ocy;&amp;scy;&amp;ucy; &amp;acy;&amp;ecy;&amp;rcy;&amp;ocy;&amp;pcy;&amp;ocy;&amp;rcy;&amp;tc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2" name="AutoShape 2" descr="&amp;Kcy;&amp;acy;&amp;rcy;&amp;tcy;&amp;icy;&amp;ncy;&amp;kcy;&amp;icy; &amp;pcy;&amp;ocy; &amp;zcy;&amp;acy;&amp;pcy;&amp;rcy;&amp;ocy;&amp;scy;&amp;ucy; &amp;mcy;&amp;iecy;&amp;dcy;&amp;icy;&amp;tscy;&amp;icy;&amp;ncy;&amp;ac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298638" y="3782129"/>
            <a:ext cx="11755435" cy="2677656"/>
          </a:xfrm>
          <a:prstGeom prst="rect">
            <a:avLst/>
          </a:prstGeom>
        </p:spPr>
        <p:txBody>
          <a:bodyPr wrap="square">
            <a:spAutoFit/>
          </a:bodyPr>
          <a:lstStyle/>
          <a:p>
            <a:r>
              <a:rPr lang="en-US" sz="2400" dirty="0" smtClean="0">
                <a:solidFill>
                  <a:schemeClr val="tx1">
                    <a:lumMod val="75000"/>
                    <a:lumOff val="25000"/>
                  </a:schemeClr>
                </a:solidFill>
                <a:cs typeface="Times New Roman" panose="02020603050405020304" pitchFamily="18" charset="0"/>
              </a:rPr>
              <a:t>U </a:t>
            </a:r>
            <a:r>
              <a:rPr lang="en-US" sz="2400" dirty="0">
                <a:solidFill>
                  <a:schemeClr val="tx1">
                    <a:lumMod val="75000"/>
                    <a:lumOff val="25000"/>
                  </a:schemeClr>
                </a:solidFill>
                <a:cs typeface="Times New Roman" panose="02020603050405020304" pitchFamily="18" charset="0"/>
              </a:rPr>
              <a:t>(1, 2, 3) − PPR for 1,2,3 control (C) or relevant (R) questions;</a:t>
            </a:r>
            <a:endParaRPr lang="ru-RU" sz="2400" dirty="0">
              <a:solidFill>
                <a:schemeClr val="tx1">
                  <a:lumMod val="75000"/>
                  <a:lumOff val="25000"/>
                </a:schemeClr>
              </a:solidFill>
              <a:cs typeface="Times New Roman" panose="02020603050405020304" pitchFamily="18" charset="0"/>
            </a:endParaRPr>
          </a:p>
          <a:p>
            <a:r>
              <a:rPr lang="en-US" sz="2400" dirty="0">
                <a:solidFill>
                  <a:schemeClr val="tx1">
                    <a:lumMod val="75000"/>
                    <a:lumOff val="25000"/>
                  </a:schemeClr>
                </a:solidFill>
                <a:cs typeface="Times New Roman" panose="02020603050405020304" pitchFamily="18" charset="0"/>
              </a:rPr>
              <a:t>C (1, 2, 3) − conscious answer YES / NO to 1,2,3 control (C) or relevant (R) questions;</a:t>
            </a:r>
            <a:endParaRPr lang="ru-RU" sz="2400" dirty="0">
              <a:solidFill>
                <a:schemeClr val="tx1">
                  <a:lumMod val="75000"/>
                  <a:lumOff val="25000"/>
                </a:schemeClr>
              </a:solidFill>
              <a:cs typeface="Times New Roman" panose="02020603050405020304" pitchFamily="18" charset="0"/>
            </a:endParaRPr>
          </a:p>
          <a:p>
            <a:r>
              <a:rPr lang="en-US" sz="2400" dirty="0" err="1">
                <a:solidFill>
                  <a:schemeClr val="tx1">
                    <a:lumMod val="75000"/>
                    <a:lumOff val="25000"/>
                  </a:schemeClr>
                </a:solidFill>
                <a:cs typeface="Times New Roman" panose="02020603050405020304" pitchFamily="18" charset="0"/>
              </a:rPr>
              <a:t>Ic</a:t>
            </a:r>
            <a:r>
              <a:rPr lang="en-US" sz="2400" dirty="0">
                <a:solidFill>
                  <a:schemeClr val="tx1">
                    <a:lumMod val="75000"/>
                    <a:lumOff val="25000"/>
                  </a:schemeClr>
                </a:solidFill>
                <a:cs typeface="Times New Roman" panose="02020603050405020304" pitchFamily="18" charset="0"/>
              </a:rPr>
              <a:t> – Irrelevant after the control;</a:t>
            </a:r>
            <a:endParaRPr lang="ru-RU" sz="2400" dirty="0">
              <a:solidFill>
                <a:schemeClr val="tx1">
                  <a:lumMod val="75000"/>
                  <a:lumOff val="25000"/>
                </a:schemeClr>
              </a:solidFill>
              <a:cs typeface="Times New Roman" panose="02020603050405020304" pitchFamily="18" charset="0"/>
            </a:endParaRPr>
          </a:p>
          <a:p>
            <a:r>
              <a:rPr lang="en-US" sz="2400" dirty="0" err="1">
                <a:solidFill>
                  <a:schemeClr val="tx1">
                    <a:lumMod val="75000"/>
                    <a:lumOff val="25000"/>
                  </a:schemeClr>
                </a:solidFill>
                <a:cs typeface="Times New Roman" panose="02020603050405020304" pitchFamily="18" charset="0"/>
              </a:rPr>
              <a:t>Ir</a:t>
            </a:r>
            <a:r>
              <a:rPr lang="en-US" sz="2400" dirty="0">
                <a:solidFill>
                  <a:schemeClr val="tx1">
                    <a:lumMod val="75000"/>
                    <a:lumOff val="25000"/>
                  </a:schemeClr>
                </a:solidFill>
                <a:cs typeface="Times New Roman" panose="02020603050405020304" pitchFamily="18" charset="0"/>
              </a:rPr>
              <a:t> – Irrelevant after the </a:t>
            </a:r>
            <a:r>
              <a:rPr lang="en-US" sz="2400" dirty="0" smtClean="0">
                <a:solidFill>
                  <a:schemeClr val="tx1">
                    <a:lumMod val="75000"/>
                    <a:lumOff val="25000"/>
                  </a:schemeClr>
                </a:solidFill>
                <a:cs typeface="Times New Roman" panose="02020603050405020304" pitchFamily="18" charset="0"/>
              </a:rPr>
              <a:t>relevant</a:t>
            </a:r>
            <a:r>
              <a:rPr lang="en-US" sz="2400" dirty="0">
                <a:solidFill>
                  <a:schemeClr val="tx1">
                    <a:lumMod val="75000"/>
                    <a:lumOff val="25000"/>
                  </a:schemeClr>
                </a:solidFill>
                <a:cs typeface="Times New Roman" panose="02020603050405020304" pitchFamily="18" charset="0"/>
              </a:rPr>
              <a:t>;</a:t>
            </a:r>
            <a:endParaRPr lang="ru-RU" sz="2400" dirty="0">
              <a:solidFill>
                <a:schemeClr val="tx1">
                  <a:lumMod val="75000"/>
                  <a:lumOff val="25000"/>
                </a:schemeClr>
              </a:solidFill>
              <a:cs typeface="Times New Roman" panose="02020603050405020304" pitchFamily="18" charset="0"/>
            </a:endParaRPr>
          </a:p>
          <a:p>
            <a:r>
              <a:rPr lang="en-US" sz="2400" dirty="0" smtClean="0">
                <a:solidFill>
                  <a:schemeClr val="tx1">
                    <a:lumMod val="75000"/>
                    <a:lumOff val="25000"/>
                  </a:schemeClr>
                </a:solidFill>
                <a:cs typeface="Times New Roman" panose="02020603050405020304" pitchFamily="18" charset="0"/>
              </a:rPr>
              <a:t>Res</a:t>
            </a:r>
            <a:r>
              <a:rPr lang="ru-RU" sz="2400" dirty="0" smtClean="0">
                <a:solidFill>
                  <a:schemeClr val="tx1">
                    <a:lumMod val="75000"/>
                    <a:lumOff val="25000"/>
                  </a:schemeClr>
                </a:solidFill>
                <a:cs typeface="Times New Roman" panose="02020603050405020304" pitchFamily="18" charset="0"/>
              </a:rPr>
              <a:t> - </a:t>
            </a:r>
            <a:r>
              <a:rPr lang="en-US" sz="2400" dirty="0" smtClean="0">
                <a:solidFill>
                  <a:schemeClr val="tx1">
                    <a:lumMod val="75000"/>
                    <a:lumOff val="25000"/>
                  </a:schemeClr>
                </a:solidFill>
                <a:cs typeface="Times New Roman" panose="02020603050405020304" pitchFamily="18" charset="0"/>
              </a:rPr>
              <a:t> </a:t>
            </a:r>
            <a:r>
              <a:rPr lang="en-US" sz="2400" dirty="0">
                <a:solidFill>
                  <a:schemeClr val="tx1">
                    <a:lumMod val="75000"/>
                    <a:lumOff val="25000"/>
                  </a:schemeClr>
                </a:solidFill>
                <a:cs typeface="Times New Roman" panose="02020603050405020304" pitchFamily="18" charset="0"/>
              </a:rPr>
              <a:t>is the averaged result of PPR comparison to the control (C) and relevant (R) questions;</a:t>
            </a:r>
            <a:endParaRPr lang="ru-RU" sz="2400" dirty="0">
              <a:solidFill>
                <a:schemeClr val="tx1">
                  <a:lumMod val="75000"/>
                  <a:lumOff val="25000"/>
                </a:schemeClr>
              </a:solidFill>
              <a:cs typeface="Times New Roman" panose="02020603050405020304" pitchFamily="18" charset="0"/>
            </a:endParaRPr>
          </a:p>
          <a:p>
            <a:r>
              <a:rPr lang="en-US" sz="2400" dirty="0">
                <a:solidFill>
                  <a:schemeClr val="tx1">
                    <a:lumMod val="75000"/>
                    <a:lumOff val="25000"/>
                  </a:schemeClr>
                </a:solidFill>
                <a:cs typeface="Times New Roman" panose="02020603050405020304" pitchFamily="18" charset="0"/>
              </a:rPr>
              <a:t>Res` </a:t>
            </a:r>
            <a:r>
              <a:rPr lang="ru-RU" sz="2400" dirty="0" smtClean="0">
                <a:solidFill>
                  <a:schemeClr val="tx1">
                    <a:lumMod val="75000"/>
                    <a:lumOff val="25000"/>
                  </a:schemeClr>
                </a:solidFill>
                <a:cs typeface="Times New Roman" panose="02020603050405020304" pitchFamily="18" charset="0"/>
              </a:rPr>
              <a:t> - </a:t>
            </a:r>
            <a:r>
              <a:rPr lang="en-US" sz="2400" dirty="0" smtClean="0">
                <a:solidFill>
                  <a:schemeClr val="tx1">
                    <a:lumMod val="75000"/>
                    <a:lumOff val="25000"/>
                  </a:schemeClr>
                </a:solidFill>
                <a:cs typeface="Times New Roman" panose="02020603050405020304" pitchFamily="18" charset="0"/>
              </a:rPr>
              <a:t>is </a:t>
            </a:r>
            <a:r>
              <a:rPr lang="en-US" sz="2400" dirty="0">
                <a:solidFill>
                  <a:schemeClr val="tx1">
                    <a:lumMod val="75000"/>
                    <a:lumOff val="25000"/>
                  </a:schemeClr>
                </a:solidFill>
                <a:cs typeface="Times New Roman" panose="02020603050405020304" pitchFamily="18" charset="0"/>
              </a:rPr>
              <a:t>the averaged result of PPR comparison for control and neutral (</a:t>
            </a:r>
            <a:r>
              <a:rPr lang="en-US" sz="2400" dirty="0" err="1">
                <a:solidFill>
                  <a:schemeClr val="tx1">
                    <a:lumMod val="75000"/>
                    <a:lumOff val="25000"/>
                  </a:schemeClr>
                </a:solidFill>
                <a:cs typeface="Times New Roman" panose="02020603050405020304" pitchFamily="18" charset="0"/>
              </a:rPr>
              <a:t>Ic</a:t>
            </a:r>
            <a:r>
              <a:rPr lang="en-US" sz="2400" dirty="0">
                <a:solidFill>
                  <a:schemeClr val="tx1">
                    <a:lumMod val="75000"/>
                    <a:lumOff val="25000"/>
                  </a:schemeClr>
                </a:solidFill>
                <a:cs typeface="Times New Roman" panose="02020603050405020304" pitchFamily="18" charset="0"/>
              </a:rPr>
              <a:t>), for relevant and neutral (</a:t>
            </a:r>
            <a:r>
              <a:rPr lang="en-US" sz="2400" dirty="0" err="1">
                <a:solidFill>
                  <a:schemeClr val="tx1">
                    <a:lumMod val="75000"/>
                    <a:lumOff val="25000"/>
                  </a:schemeClr>
                </a:solidFill>
                <a:cs typeface="Times New Roman" panose="02020603050405020304" pitchFamily="18" charset="0"/>
              </a:rPr>
              <a:t>Ir</a:t>
            </a:r>
            <a:r>
              <a:rPr lang="en-US" sz="2400" dirty="0">
                <a:solidFill>
                  <a:schemeClr val="tx1">
                    <a:lumMod val="75000"/>
                    <a:lumOff val="25000"/>
                  </a:schemeClr>
                </a:solidFill>
                <a:cs typeface="Times New Roman" panose="02020603050405020304" pitchFamily="18" charset="0"/>
              </a:rPr>
              <a:t>)</a:t>
            </a:r>
            <a:endParaRPr lang="ru-RU" sz="2400" dirty="0">
              <a:solidFill>
                <a:schemeClr val="tx1">
                  <a:lumMod val="75000"/>
                  <a:lumOff val="25000"/>
                </a:schemeClr>
              </a:solidFill>
              <a:cs typeface="Times New Roman" panose="02020603050405020304" pitchFamily="18"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640" y="1741513"/>
            <a:ext cx="10708720" cy="1838352"/>
          </a:xfrm>
          <a:prstGeom prst="rect">
            <a:avLst/>
          </a:prstGeom>
          <a:ln>
            <a:noFill/>
          </a:ln>
          <a:effectLst>
            <a:outerShdw blurRad="190500" algn="tl" rotWithShape="0">
              <a:srgbClr val="000000">
                <a:alpha val="70000"/>
              </a:srgbClr>
            </a:outerShdw>
          </a:effectLst>
        </p:spPr>
      </p:pic>
      <p:sp>
        <p:nvSpPr>
          <p:cNvPr id="2" name="TextBox 1"/>
          <p:cNvSpPr txBox="1"/>
          <p:nvPr/>
        </p:nvSpPr>
        <p:spPr>
          <a:xfrm>
            <a:off x="229204" y="972072"/>
            <a:ext cx="11733592" cy="769441"/>
          </a:xfrm>
          <a:prstGeom prst="rect">
            <a:avLst/>
          </a:prstGeom>
          <a:noFill/>
        </p:spPr>
        <p:txBody>
          <a:bodyPr wrap="square" rtlCol="0">
            <a:spAutoFit/>
          </a:bodyPr>
          <a:lstStyle/>
          <a:p>
            <a:r>
              <a:rPr lang="en-US" sz="2200" dirty="0">
                <a:solidFill>
                  <a:srgbClr val="C00000"/>
                </a:solidFill>
                <a:cs typeface="Arial" panose="020B0604020202020204" pitchFamily="34" charset="0"/>
              </a:rPr>
              <a:t>Method 2. </a:t>
            </a:r>
            <a:r>
              <a:rPr lang="en-US" sz="2200" dirty="0">
                <a:solidFill>
                  <a:schemeClr val="tx1">
                    <a:lumMod val="75000"/>
                    <a:lumOff val="25000"/>
                  </a:schemeClr>
                </a:solidFill>
                <a:cs typeface="Arial" panose="020B0604020202020204" pitchFamily="34" charset="0"/>
              </a:rPr>
              <a:t>Comparison between the reaction to the control (C) and neutral (I) question or relevant (R) and neutral (I), within a </a:t>
            </a:r>
            <a:r>
              <a:rPr lang="en-US" sz="2200" dirty="0" smtClean="0">
                <a:solidFill>
                  <a:schemeClr val="tx1">
                    <a:lumMod val="75000"/>
                    <a:lumOff val="25000"/>
                  </a:schemeClr>
                </a:solidFill>
                <a:cs typeface="Arial" panose="020B0604020202020204" pitchFamily="34" charset="0"/>
              </a:rPr>
              <a:t>pair</a:t>
            </a:r>
            <a:endParaRPr lang="ru-RU" sz="2200" dirty="0">
              <a:solidFill>
                <a:schemeClr val="tx1">
                  <a:lumMod val="75000"/>
                  <a:lumOff val="25000"/>
                </a:schemeClr>
              </a:solidFill>
              <a:cs typeface="Arial" panose="020B0604020202020204" pitchFamily="34" charset="0"/>
            </a:endParaRPr>
          </a:p>
        </p:txBody>
      </p:sp>
      <p:sp>
        <p:nvSpPr>
          <p:cNvPr id="3" name="Номер слайда 2"/>
          <p:cNvSpPr>
            <a:spLocks noGrp="1"/>
          </p:cNvSpPr>
          <p:nvPr>
            <p:ph type="sldNum" sz="quarter" idx="12"/>
          </p:nvPr>
        </p:nvSpPr>
        <p:spPr/>
        <p:txBody>
          <a:bodyPr/>
          <a:lstStyle/>
          <a:p>
            <a:fld id="{4FAB73BC-B049-4115-A692-8D63A059BFB8}" type="slidenum">
              <a:rPr lang="en-US" smtClean="0"/>
              <a:pPr/>
              <a:t>14</a:t>
            </a:fld>
            <a:endParaRPr lang="en-US" dirty="0"/>
          </a:p>
        </p:txBody>
      </p:sp>
      <p:sp>
        <p:nvSpPr>
          <p:cNvPr id="10" name="Заголовок 1"/>
          <p:cNvSpPr txBox="1">
            <a:spLocks/>
          </p:cNvSpPr>
          <p:nvPr/>
        </p:nvSpPr>
        <p:spPr>
          <a:xfrm>
            <a:off x="1097280" y="299257"/>
            <a:ext cx="10058400" cy="681644"/>
          </a:xfrm>
          <a:prstGeom prst="rect">
            <a:avLst/>
          </a:prstGeom>
        </p:spPr>
        <p:txBody>
          <a:bodyPr>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WelcomEU calculation</a:t>
            </a:r>
            <a:endParaRPr lang="en-US" dirty="0"/>
          </a:p>
          <a:p>
            <a:endParaRPr lang="ru-RU" dirty="0"/>
          </a:p>
        </p:txBody>
      </p:sp>
      <p:cxnSp>
        <p:nvCxnSpPr>
          <p:cNvPr id="11" name="Прямая соединительная линия 10"/>
          <p:cNvCxnSpPr/>
          <p:nvPr/>
        </p:nvCxnSpPr>
        <p:spPr>
          <a:xfrm>
            <a:off x="1197033" y="944743"/>
            <a:ext cx="9958647" cy="0"/>
          </a:xfrm>
          <a:prstGeom prst="line">
            <a:avLst/>
          </a:prstGeom>
          <a:ln w="6350">
            <a:solidFill>
              <a:schemeClr val="bg1">
                <a:lumMod val="50000"/>
              </a:schemeClr>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940629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097280" y="299257"/>
            <a:ext cx="10058400" cy="681644"/>
          </a:xfrm>
          <a:prstGeom prst="rect">
            <a:avLst/>
          </a:prstGeom>
        </p:spPr>
        <p:txBody>
          <a:bodyPr>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Global result</a:t>
            </a:r>
            <a:endParaRPr lang="ru-RU" dirty="0"/>
          </a:p>
        </p:txBody>
      </p:sp>
      <p:cxnSp>
        <p:nvCxnSpPr>
          <p:cNvPr id="3" name="Прямая соединительная линия 2"/>
          <p:cNvCxnSpPr/>
          <p:nvPr/>
        </p:nvCxnSpPr>
        <p:spPr>
          <a:xfrm>
            <a:off x="1197033" y="944743"/>
            <a:ext cx="9958647" cy="0"/>
          </a:xfrm>
          <a:prstGeom prst="line">
            <a:avLst/>
          </a:prstGeom>
          <a:ln w="6350">
            <a:solidFill>
              <a:schemeClr val="bg1">
                <a:lumMod val="50000"/>
              </a:schemeClr>
            </a:solidFill>
          </a:ln>
        </p:spPr>
        <p:style>
          <a:lnRef idx="2">
            <a:schemeClr val="accent2"/>
          </a:lnRef>
          <a:fillRef idx="0">
            <a:schemeClr val="accent2"/>
          </a:fillRef>
          <a:effectRef idx="1">
            <a:schemeClr val="accent2"/>
          </a:effectRef>
          <a:fontRef idx="minor">
            <a:schemeClr val="tx1"/>
          </a:fontRef>
        </p:style>
      </p:cxnSp>
      <p:sp>
        <p:nvSpPr>
          <p:cNvPr id="6" name="Объект 3"/>
          <p:cNvSpPr txBox="1">
            <a:spLocks/>
          </p:cNvSpPr>
          <p:nvPr/>
        </p:nvSpPr>
        <p:spPr>
          <a:xfrm>
            <a:off x="614680" y="1336676"/>
            <a:ext cx="6484620" cy="417512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nSpc>
                <a:spcPct val="100000"/>
              </a:lnSpc>
              <a:buClr>
                <a:schemeClr val="accent1">
                  <a:lumMod val="75000"/>
                </a:schemeClr>
              </a:buClr>
              <a:buNone/>
            </a:pPr>
            <a:r>
              <a:rPr lang="en-US" sz="2400" dirty="0"/>
              <a:t>A double check of loyalty was carried out:</a:t>
            </a:r>
          </a:p>
          <a:p>
            <a:pPr lvl="1">
              <a:lnSpc>
                <a:spcPct val="100000"/>
              </a:lnSpc>
              <a:buClr>
                <a:schemeClr val="accent1">
                  <a:lumMod val="75000"/>
                </a:schemeClr>
              </a:buClr>
              <a:buFont typeface="Wingdings" panose="05000000000000000000" pitchFamily="2" charset="2"/>
              <a:buChar char="§"/>
            </a:pPr>
            <a:r>
              <a:rPr lang="en-US" sz="2400" dirty="0"/>
              <a:t>the traditional way of comparing the PPR to the control (C) and relevant (R) questions, within the pair (method 1);</a:t>
            </a:r>
          </a:p>
          <a:p>
            <a:pPr lvl="1">
              <a:lnSpc>
                <a:spcPct val="100000"/>
              </a:lnSpc>
              <a:buClr>
                <a:schemeClr val="accent1">
                  <a:lumMod val="75000"/>
                </a:schemeClr>
              </a:buClr>
              <a:buFont typeface="Wingdings" panose="05000000000000000000" pitchFamily="2" charset="2"/>
              <a:buChar char="§"/>
            </a:pPr>
            <a:r>
              <a:rPr lang="en-US" sz="2400" dirty="0"/>
              <a:t>the comparison of PPR to the control (C) and neutral (I), relevant (R) and neutral (I) questions (method 2). </a:t>
            </a:r>
          </a:p>
          <a:p>
            <a:pPr lvl="1">
              <a:lnSpc>
                <a:spcPct val="100000"/>
              </a:lnSpc>
              <a:buClr>
                <a:schemeClr val="accent1">
                  <a:lumMod val="75000"/>
                </a:schemeClr>
              </a:buClr>
              <a:buFont typeface="Wingdings" panose="05000000000000000000" pitchFamily="2" charset="2"/>
              <a:buChar char="§"/>
            </a:pPr>
            <a:endParaRPr lang="en-US" sz="2400" dirty="0"/>
          </a:p>
          <a:p>
            <a:pPr marL="201168" lvl="1" indent="0">
              <a:lnSpc>
                <a:spcPct val="100000"/>
              </a:lnSpc>
              <a:buClr>
                <a:schemeClr val="accent1">
                  <a:lumMod val="75000"/>
                </a:schemeClr>
              </a:buClr>
              <a:buNone/>
            </a:pPr>
            <a:r>
              <a:rPr lang="en-US" sz="2400" dirty="0"/>
              <a:t>The results coincide: </a:t>
            </a:r>
            <a:r>
              <a:rPr lang="en-US" sz="2400" dirty="0" smtClean="0"/>
              <a:t>NDI</a:t>
            </a:r>
          </a:p>
        </p:txBody>
      </p:sp>
      <p:sp>
        <p:nvSpPr>
          <p:cNvPr id="7" name="Номер слайда 6"/>
          <p:cNvSpPr>
            <a:spLocks noGrp="1"/>
          </p:cNvSpPr>
          <p:nvPr>
            <p:ph type="sldNum" sz="quarter" idx="12"/>
          </p:nvPr>
        </p:nvSpPr>
        <p:spPr/>
        <p:txBody>
          <a:bodyPr/>
          <a:lstStyle/>
          <a:p>
            <a:fld id="{4FAB73BC-B049-4115-A692-8D63A059BFB8}" type="slidenum">
              <a:rPr lang="en-US" smtClean="0"/>
              <a:pPr/>
              <a:t>15</a:t>
            </a:fld>
            <a:endParaRPr lang="en-US" dirty="0"/>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6459" y="1764107"/>
            <a:ext cx="3533775" cy="2819400"/>
          </a:xfrm>
          <a:prstGeom prst="rect">
            <a:avLst/>
          </a:prstGeom>
        </p:spPr>
      </p:pic>
    </p:spTree>
    <p:extLst>
      <p:ext uri="{BB962C8B-B14F-4D97-AF65-F5344CB8AC3E}">
        <p14:creationId xmlns:p14="http://schemas.microsoft.com/office/powerpoint/2010/main" val="2020033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5107" y="1577405"/>
            <a:ext cx="7871012" cy="4031873"/>
          </a:xfrm>
          <a:prstGeom prst="rect">
            <a:avLst/>
          </a:prstGeom>
          <a:noFill/>
        </p:spPr>
        <p:txBody>
          <a:bodyPr wrap="square" rtlCol="0">
            <a:spAutoFit/>
          </a:bodyPr>
          <a:lstStyle/>
          <a:p>
            <a:pPr algn="just"/>
            <a:r>
              <a:rPr lang="en-US" sz="3200" dirty="0">
                <a:solidFill>
                  <a:schemeClr val="tx1">
                    <a:lumMod val="75000"/>
                    <a:lumOff val="25000"/>
                  </a:schemeClr>
                </a:solidFill>
              </a:rPr>
              <a:t>Modern security systems should include various means of identifying the state and intentions of a person in order to predict his behavior.</a:t>
            </a:r>
          </a:p>
          <a:p>
            <a:pPr algn="just"/>
            <a:r>
              <a:rPr lang="en-US" sz="3200" dirty="0">
                <a:solidFill>
                  <a:schemeClr val="tx1">
                    <a:lumMod val="75000"/>
                    <a:lumOff val="25000"/>
                  </a:schemeClr>
                </a:solidFill>
              </a:rPr>
              <a:t>WelcomEU, based on vibraimage technology, is modern technical profiling tool, with loyalty checking of arriving passengers and  migrants coming EU.</a:t>
            </a:r>
            <a:endParaRPr lang="ru-RU" sz="3200" dirty="0">
              <a:solidFill>
                <a:schemeClr val="tx1">
                  <a:lumMod val="75000"/>
                  <a:lumOff val="25000"/>
                </a:schemeClr>
              </a:solidFill>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729" y="1943359"/>
            <a:ext cx="3048000" cy="1776984"/>
          </a:xfrm>
          <a:prstGeom prst="rect">
            <a:avLst/>
          </a:prstGeom>
        </p:spPr>
      </p:pic>
      <p:sp>
        <p:nvSpPr>
          <p:cNvPr id="2" name="Номер слайда 1"/>
          <p:cNvSpPr>
            <a:spLocks noGrp="1"/>
          </p:cNvSpPr>
          <p:nvPr>
            <p:ph type="sldNum" sz="quarter" idx="12"/>
          </p:nvPr>
        </p:nvSpPr>
        <p:spPr/>
        <p:txBody>
          <a:bodyPr/>
          <a:lstStyle/>
          <a:p>
            <a:fld id="{4FAB73BC-B049-4115-A692-8D63A059BFB8}" type="slidenum">
              <a:rPr lang="en-US" smtClean="0"/>
              <a:pPr/>
              <a:t>16</a:t>
            </a:fld>
            <a:endParaRPr lang="en-US" dirty="0"/>
          </a:p>
        </p:txBody>
      </p:sp>
      <p:sp>
        <p:nvSpPr>
          <p:cNvPr id="6" name="Заголовок 1"/>
          <p:cNvSpPr txBox="1">
            <a:spLocks/>
          </p:cNvSpPr>
          <p:nvPr/>
        </p:nvSpPr>
        <p:spPr>
          <a:xfrm>
            <a:off x="1097280" y="299257"/>
            <a:ext cx="10058400" cy="681644"/>
          </a:xfrm>
          <a:prstGeom prst="rect">
            <a:avLst/>
          </a:prstGeom>
        </p:spPr>
        <p:txBody>
          <a:bodyPr>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Conclusion</a:t>
            </a:r>
            <a:endParaRPr lang="ru-RU" dirty="0"/>
          </a:p>
        </p:txBody>
      </p:sp>
      <p:cxnSp>
        <p:nvCxnSpPr>
          <p:cNvPr id="8" name="Прямая соединительная линия 7"/>
          <p:cNvCxnSpPr/>
          <p:nvPr/>
        </p:nvCxnSpPr>
        <p:spPr>
          <a:xfrm>
            <a:off x="1197033" y="944743"/>
            <a:ext cx="9958647" cy="0"/>
          </a:xfrm>
          <a:prstGeom prst="line">
            <a:avLst/>
          </a:prstGeom>
          <a:ln w="6350">
            <a:solidFill>
              <a:schemeClr val="bg1">
                <a:lumMod val="50000"/>
              </a:schemeClr>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336574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FAB73BC-B049-4115-A692-8D63A059BFB8}" type="slidenum">
              <a:rPr lang="en-US" smtClean="0"/>
              <a:pPr/>
              <a:t>17</a:t>
            </a:fld>
            <a:endParaRPr lang="en-US" dirty="0"/>
          </a:p>
        </p:txBody>
      </p:sp>
      <p:pic>
        <p:nvPicPr>
          <p:cNvPr id="3" name="Рисунок 2"/>
          <p:cNvPicPr>
            <a:picLocks noChangeAspect="1"/>
          </p:cNvPicPr>
          <p:nvPr/>
        </p:nvPicPr>
        <p:blipFill rotWithShape="1">
          <a:blip r:embed="rId3"/>
          <a:srcRect t="5591" b="3819"/>
          <a:stretch/>
        </p:blipFill>
        <p:spPr>
          <a:xfrm>
            <a:off x="478607" y="228306"/>
            <a:ext cx="1945365" cy="1080000"/>
          </a:xfrm>
          <a:prstGeom prst="rect">
            <a:avLst/>
          </a:prstGeom>
        </p:spPr>
      </p:pic>
      <p:pic>
        <p:nvPicPr>
          <p:cNvPr id="4" name="Рисунок 3"/>
          <p:cNvPicPr>
            <a:picLocks noChangeAspect="1"/>
          </p:cNvPicPr>
          <p:nvPr/>
        </p:nvPicPr>
        <p:blipFill>
          <a:blip r:embed="rId4"/>
          <a:stretch>
            <a:fillRect/>
          </a:stretch>
        </p:blipFill>
        <p:spPr>
          <a:xfrm>
            <a:off x="9607441" y="228306"/>
            <a:ext cx="2165243" cy="1080000"/>
          </a:xfrm>
          <a:prstGeom prst="rect">
            <a:avLst/>
          </a:prstGeom>
        </p:spPr>
      </p:pic>
      <p:sp>
        <p:nvSpPr>
          <p:cNvPr id="5" name="Прямоугольник 4"/>
          <p:cNvSpPr/>
          <p:nvPr/>
        </p:nvSpPr>
        <p:spPr>
          <a:xfrm>
            <a:off x="478608" y="1803400"/>
            <a:ext cx="10876330" cy="4524315"/>
          </a:xfrm>
          <a:prstGeom prst="rect">
            <a:avLst/>
          </a:prstGeom>
        </p:spPr>
        <p:txBody>
          <a:bodyPr wrap="square">
            <a:spAutoFit/>
          </a:bodyPr>
          <a:lstStyle/>
          <a:p>
            <a:pPr algn="ctr"/>
            <a:r>
              <a:rPr lang="en-US" sz="3600" b="1" dirty="0" smtClean="0">
                <a:solidFill>
                  <a:schemeClr val="tx1">
                    <a:lumMod val="75000"/>
                    <a:lumOff val="25000"/>
                  </a:schemeClr>
                </a:solidFill>
                <a:effectLst>
                  <a:outerShdw blurRad="38100" dist="38100" dir="2700000" algn="tl">
                    <a:srgbClr val="000000">
                      <a:alpha val="43137"/>
                    </a:srgbClr>
                  </a:outerShdw>
                </a:effectLst>
              </a:rPr>
              <a:t>THANK YOU FOR YOUR ATTENTION!</a:t>
            </a:r>
          </a:p>
          <a:p>
            <a:pPr algn="ctr"/>
            <a:endParaRPr lang="en-US" sz="3600" dirty="0" smtClean="0">
              <a:solidFill>
                <a:schemeClr val="tx1">
                  <a:lumMod val="75000"/>
                  <a:lumOff val="25000"/>
                </a:schemeClr>
              </a:solidFill>
            </a:endParaRPr>
          </a:p>
          <a:p>
            <a:pPr algn="ctr"/>
            <a:r>
              <a:rPr lang="en-US" sz="3600" dirty="0">
                <a:solidFill>
                  <a:schemeClr val="tx1">
                    <a:lumMod val="75000"/>
                    <a:lumOff val="25000"/>
                  </a:schemeClr>
                </a:solidFill>
              </a:rPr>
              <a:t>Hans </a:t>
            </a:r>
            <a:r>
              <a:rPr lang="en-US" sz="3600" dirty="0" err="1">
                <a:solidFill>
                  <a:schemeClr val="tx1">
                    <a:lumMod val="75000"/>
                    <a:lumOff val="25000"/>
                  </a:schemeClr>
                </a:solidFill>
              </a:rPr>
              <a:t>Rykaczewski</a:t>
            </a:r>
            <a:r>
              <a:rPr lang="en-US" sz="3600" dirty="0">
                <a:solidFill>
                  <a:schemeClr val="tx1">
                    <a:lumMod val="75000"/>
                    <a:lumOff val="25000"/>
                  </a:schemeClr>
                </a:solidFill>
              </a:rPr>
              <a:t>, France</a:t>
            </a:r>
          </a:p>
          <a:p>
            <a:pPr algn="ctr"/>
            <a:r>
              <a:rPr lang="en-US" sz="3600" dirty="0" err="1">
                <a:solidFill>
                  <a:schemeClr val="tx1">
                    <a:lumMod val="75000"/>
                    <a:lumOff val="25000"/>
                  </a:schemeClr>
                </a:solidFill>
              </a:rPr>
              <a:t>Panos</a:t>
            </a:r>
            <a:r>
              <a:rPr lang="en-US" sz="3600" dirty="0">
                <a:solidFill>
                  <a:schemeClr val="tx1">
                    <a:lumMod val="75000"/>
                    <a:lumOff val="25000"/>
                  </a:schemeClr>
                </a:solidFill>
              </a:rPr>
              <a:t> </a:t>
            </a:r>
            <a:r>
              <a:rPr lang="en-US" sz="3600" dirty="0" err="1">
                <a:solidFill>
                  <a:schemeClr val="tx1">
                    <a:lumMod val="75000"/>
                    <a:lumOff val="25000"/>
                  </a:schemeClr>
                </a:solidFill>
              </a:rPr>
              <a:t>Razis</a:t>
            </a:r>
            <a:r>
              <a:rPr lang="en-US" sz="3600" dirty="0">
                <a:solidFill>
                  <a:schemeClr val="tx1">
                    <a:lumMod val="75000"/>
                    <a:lumOff val="25000"/>
                  </a:schemeClr>
                </a:solidFill>
              </a:rPr>
              <a:t>, Cyprus</a:t>
            </a:r>
          </a:p>
          <a:p>
            <a:pPr algn="ctr"/>
            <a:r>
              <a:rPr lang="en-US" sz="3600" dirty="0">
                <a:solidFill>
                  <a:schemeClr val="tx1">
                    <a:lumMod val="75000"/>
                    <a:lumOff val="25000"/>
                  </a:schemeClr>
                </a:solidFill>
              </a:rPr>
              <a:t>Yana Nikolaenko, Eugenia </a:t>
            </a:r>
            <a:r>
              <a:rPr lang="en-US" sz="3600" dirty="0" err="1">
                <a:solidFill>
                  <a:schemeClr val="tx1">
                    <a:lumMod val="75000"/>
                    <a:lumOff val="25000"/>
                  </a:schemeClr>
                </a:solidFill>
              </a:rPr>
              <a:t>Lobanova</a:t>
            </a:r>
            <a:r>
              <a:rPr lang="en-US" sz="3600" dirty="0">
                <a:solidFill>
                  <a:schemeClr val="tx1">
                    <a:lumMod val="75000"/>
                    <a:lumOff val="25000"/>
                  </a:schemeClr>
                </a:solidFill>
              </a:rPr>
              <a:t>, </a:t>
            </a:r>
            <a:r>
              <a:rPr lang="en-US" sz="3600" dirty="0" smtClean="0">
                <a:solidFill>
                  <a:schemeClr val="tx1">
                    <a:lumMod val="75000"/>
                    <a:lumOff val="25000"/>
                  </a:schemeClr>
                </a:solidFill>
              </a:rPr>
              <a:t>Elsys </a:t>
            </a:r>
            <a:r>
              <a:rPr lang="en-US" sz="3600" dirty="0">
                <a:solidFill>
                  <a:schemeClr val="tx1">
                    <a:lumMod val="75000"/>
                    <a:lumOff val="25000"/>
                  </a:schemeClr>
                </a:solidFill>
              </a:rPr>
              <a:t>Corp</a:t>
            </a:r>
            <a:r>
              <a:rPr lang="ru-RU" sz="3600" dirty="0">
                <a:solidFill>
                  <a:schemeClr val="tx1">
                    <a:lumMod val="75000"/>
                    <a:lumOff val="25000"/>
                  </a:schemeClr>
                </a:solidFill>
              </a:rPr>
              <a:t>.</a:t>
            </a:r>
          </a:p>
          <a:p>
            <a:pPr algn="ctr"/>
            <a:r>
              <a:rPr lang="en-US" sz="3600" dirty="0">
                <a:solidFill>
                  <a:schemeClr val="accent1">
                    <a:lumMod val="75000"/>
                  </a:schemeClr>
                </a:solidFill>
              </a:rPr>
              <a:t>www.psymaker.com</a:t>
            </a:r>
          </a:p>
          <a:p>
            <a:pPr algn="ctr"/>
            <a:endParaRPr lang="en-US" sz="3600" dirty="0" smtClean="0">
              <a:solidFill>
                <a:schemeClr val="tx1">
                  <a:lumMod val="75000"/>
                  <a:lumOff val="25000"/>
                </a:schemeClr>
              </a:solidFill>
            </a:endParaRPr>
          </a:p>
          <a:p>
            <a:pPr algn="ctr"/>
            <a:r>
              <a:rPr lang="en-US" sz="3600" dirty="0" smtClean="0">
                <a:solidFill>
                  <a:schemeClr val="tx1">
                    <a:lumMod val="75000"/>
                    <a:lumOff val="25000"/>
                  </a:schemeClr>
                </a:solidFill>
              </a:rPr>
              <a:t>Russia</a:t>
            </a:r>
            <a:r>
              <a:rPr lang="ru-RU" sz="3600" dirty="0">
                <a:solidFill>
                  <a:schemeClr val="tx1">
                    <a:lumMod val="75000"/>
                    <a:lumOff val="25000"/>
                  </a:schemeClr>
                </a:solidFill>
              </a:rPr>
              <a:t>, </a:t>
            </a:r>
            <a:r>
              <a:rPr lang="en-US" sz="3600" dirty="0" smtClean="0">
                <a:solidFill>
                  <a:schemeClr val="tx1">
                    <a:lumMod val="75000"/>
                    <a:lumOff val="25000"/>
                  </a:schemeClr>
                </a:solidFill>
              </a:rPr>
              <a:t>Saint Petersburg</a:t>
            </a:r>
            <a:endParaRPr lang="ru-RU" sz="3600" dirty="0">
              <a:solidFill>
                <a:schemeClr val="tx1">
                  <a:lumMod val="75000"/>
                  <a:lumOff val="25000"/>
                </a:schemeClr>
              </a:solidFill>
            </a:endParaRPr>
          </a:p>
        </p:txBody>
      </p:sp>
    </p:spTree>
    <p:extLst>
      <p:ext uri="{BB962C8B-B14F-4D97-AF65-F5344CB8AC3E}">
        <p14:creationId xmlns:p14="http://schemas.microsoft.com/office/powerpoint/2010/main" val="2304681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097280" y="299257"/>
            <a:ext cx="10058400" cy="681644"/>
          </a:xfrm>
          <a:prstGeom prst="rect">
            <a:avLst/>
          </a:prstGeom>
        </p:spPr>
        <p:txBody>
          <a:bodyPr>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Security and profiling</a:t>
            </a:r>
            <a:endParaRPr lang="ru-RU" dirty="0"/>
          </a:p>
        </p:txBody>
      </p:sp>
      <p:cxnSp>
        <p:nvCxnSpPr>
          <p:cNvPr id="3" name="Прямая соединительная линия 2"/>
          <p:cNvCxnSpPr/>
          <p:nvPr/>
        </p:nvCxnSpPr>
        <p:spPr>
          <a:xfrm>
            <a:off x="1197033" y="944743"/>
            <a:ext cx="9958647" cy="0"/>
          </a:xfrm>
          <a:prstGeom prst="line">
            <a:avLst/>
          </a:prstGeom>
          <a:ln w="6350">
            <a:solidFill>
              <a:schemeClr val="bg1">
                <a:lumMod val="50000"/>
              </a:schemeClr>
            </a:solidFill>
          </a:ln>
        </p:spPr>
        <p:style>
          <a:lnRef idx="2">
            <a:schemeClr val="accent2"/>
          </a:lnRef>
          <a:fillRef idx="0">
            <a:schemeClr val="accent2"/>
          </a:fillRef>
          <a:effectRef idx="1">
            <a:schemeClr val="accent2"/>
          </a:effectRef>
          <a:fontRef idx="minor">
            <a:schemeClr val="tx1"/>
          </a:fontRef>
        </p:style>
      </p:cxnSp>
      <p:sp>
        <p:nvSpPr>
          <p:cNvPr id="4" name="Текст 2"/>
          <p:cNvSpPr txBox="1">
            <a:spLocks/>
          </p:cNvSpPr>
          <p:nvPr/>
        </p:nvSpPr>
        <p:spPr>
          <a:xfrm>
            <a:off x="1097280" y="1045952"/>
            <a:ext cx="4937760" cy="43042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cap="all" dirty="0">
                <a:solidFill>
                  <a:schemeClr val="tx2"/>
                </a:solidFill>
              </a:rPr>
              <a:t>Visual profiling</a:t>
            </a:r>
            <a:endParaRPr lang="ru-RU" cap="all" dirty="0">
              <a:solidFill>
                <a:schemeClr val="tx2"/>
              </a:solidFill>
            </a:endParaRPr>
          </a:p>
        </p:txBody>
      </p:sp>
      <p:sp>
        <p:nvSpPr>
          <p:cNvPr id="6" name="Объект 3"/>
          <p:cNvSpPr txBox="1">
            <a:spLocks/>
          </p:cNvSpPr>
          <p:nvPr/>
        </p:nvSpPr>
        <p:spPr>
          <a:xfrm>
            <a:off x="855980" y="1438275"/>
            <a:ext cx="4937760" cy="445056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lnSpc>
                <a:spcPct val="100000"/>
              </a:lnSpc>
              <a:buClr>
                <a:schemeClr val="accent1">
                  <a:lumMod val="75000"/>
                </a:schemeClr>
              </a:buClr>
              <a:buFont typeface="Wingdings" panose="05000000000000000000" pitchFamily="2" charset="2"/>
              <a:buChar char="§"/>
            </a:pPr>
            <a:r>
              <a:rPr lang="en-US" sz="2000" dirty="0" smtClean="0"/>
              <a:t>Profiler</a:t>
            </a:r>
            <a:r>
              <a:rPr lang="ru-RU" sz="2000" dirty="0" smtClean="0"/>
              <a:t> – </a:t>
            </a:r>
            <a:r>
              <a:rPr lang="en-US" sz="2000" dirty="0" smtClean="0"/>
              <a:t>human </a:t>
            </a:r>
          </a:p>
          <a:p>
            <a:pPr lvl="1">
              <a:lnSpc>
                <a:spcPct val="100000"/>
              </a:lnSpc>
              <a:buClr>
                <a:schemeClr val="accent1">
                  <a:lumMod val="75000"/>
                </a:schemeClr>
              </a:buClr>
              <a:buFont typeface="Wingdings" panose="05000000000000000000" pitchFamily="2" charset="2"/>
              <a:buChar char="§"/>
            </a:pPr>
            <a:r>
              <a:rPr lang="en-US" sz="2000" dirty="0" smtClean="0"/>
              <a:t>Detects </a:t>
            </a:r>
          </a:p>
          <a:p>
            <a:pPr lvl="2">
              <a:lnSpc>
                <a:spcPct val="100000"/>
              </a:lnSpc>
              <a:buFont typeface="Wingdings" panose="05000000000000000000" pitchFamily="2" charset="2"/>
              <a:buChar char="§"/>
            </a:pPr>
            <a:r>
              <a:rPr lang="en-US" sz="1800" dirty="0" smtClean="0"/>
              <a:t>Emotions;</a:t>
            </a:r>
          </a:p>
          <a:p>
            <a:pPr lvl="2">
              <a:lnSpc>
                <a:spcPct val="100000"/>
              </a:lnSpc>
              <a:buFont typeface="Wingdings" panose="05000000000000000000" pitchFamily="2" charset="2"/>
              <a:buChar char="§"/>
            </a:pPr>
            <a:r>
              <a:rPr lang="en-US" sz="1800" dirty="0" smtClean="0"/>
              <a:t>Minds</a:t>
            </a:r>
          </a:p>
          <a:p>
            <a:pPr lvl="2">
              <a:lnSpc>
                <a:spcPct val="100000"/>
              </a:lnSpc>
              <a:buFont typeface="Wingdings" panose="05000000000000000000" pitchFamily="2" charset="2"/>
              <a:buChar char="§"/>
            </a:pPr>
            <a:r>
              <a:rPr lang="en-US" sz="1800" dirty="0" smtClean="0"/>
              <a:t>Intents of visitors</a:t>
            </a:r>
          </a:p>
          <a:p>
            <a:pPr lvl="1">
              <a:lnSpc>
                <a:spcPct val="100000"/>
              </a:lnSpc>
              <a:buClr>
                <a:schemeClr val="accent1">
                  <a:lumMod val="75000"/>
                </a:schemeClr>
              </a:buClr>
              <a:buFont typeface="Wingdings" panose="05000000000000000000" pitchFamily="2" charset="2"/>
              <a:buChar char="§"/>
            </a:pPr>
            <a:r>
              <a:rPr lang="en-US" sz="2000" dirty="0"/>
              <a:t>By visual control and examination</a:t>
            </a:r>
          </a:p>
          <a:p>
            <a:pPr lvl="1">
              <a:lnSpc>
                <a:spcPct val="100000"/>
              </a:lnSpc>
              <a:buClr>
                <a:srgbClr val="FF0000"/>
              </a:buClr>
              <a:buFont typeface="Wingdings" panose="05000000000000000000" pitchFamily="2" charset="2"/>
              <a:buChar char="§"/>
            </a:pPr>
            <a:r>
              <a:rPr lang="en-US" sz="2000" dirty="0" smtClean="0">
                <a:solidFill>
                  <a:srgbClr val="FF0000"/>
                </a:solidFill>
              </a:rPr>
              <a:t>Can not operate </a:t>
            </a:r>
            <a:r>
              <a:rPr lang="en-US" sz="2000" dirty="0" smtClean="0">
                <a:solidFill>
                  <a:srgbClr val="FF0000"/>
                </a:solidFill>
                <a:latin typeface="Calibri" pitchFamily="34"/>
                <a:ea typeface="Microsoft YaHei" pitchFamily="2"/>
                <a:cs typeface="Mangal" pitchFamily="2"/>
              </a:rPr>
              <a:t>more than</a:t>
            </a:r>
            <a:r>
              <a:rPr lang="ru-RU" sz="2000" dirty="0" smtClean="0">
                <a:solidFill>
                  <a:srgbClr val="FF0000"/>
                </a:solidFill>
                <a:latin typeface="Calibri" pitchFamily="34"/>
                <a:ea typeface="Microsoft YaHei" pitchFamily="2"/>
                <a:cs typeface="Mangal" pitchFamily="2"/>
              </a:rPr>
              <a:t> </a:t>
            </a:r>
            <a:r>
              <a:rPr lang="en-US" sz="2000" dirty="0" smtClean="0">
                <a:solidFill>
                  <a:srgbClr val="FF0000"/>
                </a:solidFill>
                <a:latin typeface="Calibri" pitchFamily="34"/>
                <a:ea typeface="Microsoft YaHei" pitchFamily="2"/>
                <a:cs typeface="Mangal" pitchFamily="2"/>
              </a:rPr>
              <a:t>1</a:t>
            </a:r>
            <a:r>
              <a:rPr lang="ru-RU" sz="2000" dirty="0" smtClean="0">
                <a:solidFill>
                  <a:srgbClr val="FF0000"/>
                </a:solidFill>
                <a:latin typeface="Calibri" pitchFamily="34"/>
                <a:ea typeface="Microsoft YaHei" pitchFamily="2"/>
                <a:cs typeface="Mangal" pitchFamily="2"/>
              </a:rPr>
              <a:t> </a:t>
            </a:r>
            <a:r>
              <a:rPr lang="en-US" sz="2000" dirty="0" smtClean="0">
                <a:solidFill>
                  <a:srgbClr val="FF0000"/>
                </a:solidFill>
                <a:latin typeface="Calibri" pitchFamily="34"/>
                <a:ea typeface="Microsoft YaHei" pitchFamily="2"/>
                <a:cs typeface="Mangal" pitchFamily="2"/>
              </a:rPr>
              <a:t>hour</a:t>
            </a:r>
          </a:p>
          <a:p>
            <a:pPr lvl="1">
              <a:lnSpc>
                <a:spcPct val="100000"/>
              </a:lnSpc>
              <a:buClr>
                <a:srgbClr val="FF0000"/>
              </a:buClr>
              <a:buFont typeface="Wingdings" panose="05000000000000000000" pitchFamily="2" charset="2"/>
              <a:buChar char="§"/>
            </a:pPr>
            <a:r>
              <a:rPr lang="en-US" sz="2000" dirty="0">
                <a:solidFill>
                  <a:srgbClr val="FF0000"/>
                </a:solidFill>
                <a:latin typeface="Calibri" pitchFamily="34"/>
                <a:ea typeface="Microsoft YaHei" pitchFamily="2"/>
              </a:rPr>
              <a:t>A lot of requirements for profiler</a:t>
            </a:r>
          </a:p>
          <a:p>
            <a:pPr lvl="1">
              <a:lnSpc>
                <a:spcPct val="100000"/>
              </a:lnSpc>
              <a:buClr>
                <a:srgbClr val="FF0000"/>
              </a:buClr>
              <a:buFont typeface="Wingdings" panose="05000000000000000000" pitchFamily="2" charset="2"/>
              <a:buChar char="§"/>
            </a:pPr>
            <a:r>
              <a:rPr lang="en-US" sz="2000" dirty="0" smtClean="0">
                <a:solidFill>
                  <a:srgbClr val="FF0000"/>
                </a:solidFill>
                <a:latin typeface="Calibri" pitchFamily="34"/>
                <a:ea typeface="Microsoft YaHei" pitchFamily="2"/>
              </a:rPr>
              <a:t>High </a:t>
            </a:r>
            <a:r>
              <a:rPr lang="en-US" sz="2000" dirty="0">
                <a:solidFill>
                  <a:srgbClr val="FF0000"/>
                </a:solidFill>
                <a:latin typeface="Calibri" pitchFamily="34"/>
                <a:ea typeface="Microsoft YaHei" pitchFamily="2"/>
              </a:rPr>
              <a:t>efforts, tension from </a:t>
            </a:r>
            <a:r>
              <a:rPr lang="en-US" sz="2000" dirty="0" smtClean="0">
                <a:solidFill>
                  <a:srgbClr val="FF0000"/>
                </a:solidFill>
                <a:latin typeface="Calibri" pitchFamily="34"/>
                <a:ea typeface="Microsoft YaHei" pitchFamily="2"/>
              </a:rPr>
              <a:t>profiler</a:t>
            </a:r>
          </a:p>
          <a:p>
            <a:pPr marL="201168" lvl="1" indent="0">
              <a:lnSpc>
                <a:spcPct val="100000"/>
              </a:lnSpc>
              <a:buClr>
                <a:srgbClr val="FF0000"/>
              </a:buClr>
              <a:buNone/>
            </a:pPr>
            <a:r>
              <a:rPr lang="en-US" sz="2000" dirty="0"/>
              <a:t>Examples</a:t>
            </a:r>
            <a:r>
              <a:rPr lang="en-US" sz="2000" dirty="0" smtClean="0"/>
              <a:t>:</a:t>
            </a:r>
          </a:p>
          <a:p>
            <a:pPr marL="201168" lvl="1" indent="0">
              <a:buClr>
                <a:srgbClr val="FF0000"/>
              </a:buClr>
              <a:buNone/>
            </a:pPr>
            <a:endParaRPr lang="en-US" sz="2000" dirty="0" smtClean="0"/>
          </a:p>
        </p:txBody>
      </p:sp>
      <p:sp>
        <p:nvSpPr>
          <p:cNvPr id="7" name="Номер слайда 6"/>
          <p:cNvSpPr>
            <a:spLocks noGrp="1"/>
          </p:cNvSpPr>
          <p:nvPr>
            <p:ph type="sldNum" sz="quarter" idx="12"/>
          </p:nvPr>
        </p:nvSpPr>
        <p:spPr/>
        <p:txBody>
          <a:bodyPr/>
          <a:lstStyle/>
          <a:p>
            <a:fld id="{4FAB73BC-B049-4115-A692-8D63A059BFB8}" type="slidenum">
              <a:rPr lang="en-US" smtClean="0"/>
              <a:pPr/>
              <a:t>2</a:t>
            </a:fld>
            <a:endParaRPr lang="en-US" dirty="0"/>
          </a:p>
        </p:txBody>
      </p:sp>
      <p:pic>
        <p:nvPicPr>
          <p:cNvPr id="9" name="Picture 4" descr="ÐÐ°ÑÑÐ¸Ð½ÐºÐ¸ Ð¿Ð¾ Ð·Ð°Ð¿ÑÐ¾ÑÑ profiling"/>
          <p:cNvPicPr>
            <a:picLocks noChangeAspect="1" noChangeArrowheads="1"/>
          </p:cNvPicPr>
          <p:nvPr/>
        </p:nvPicPr>
        <p:blipFill rotWithShape="1">
          <a:blip r:embed="rId3">
            <a:extLst>
              <a:ext uri="{28A0092B-C50C-407E-A947-70E740481C1C}">
                <a14:useLocalDpi xmlns:a14="http://schemas.microsoft.com/office/drawing/2010/main" val="0"/>
              </a:ext>
            </a:extLst>
          </a:blip>
          <a:srcRect l="13190" r="8377"/>
          <a:stretch/>
        </p:blipFill>
        <p:spPr bwMode="auto">
          <a:xfrm>
            <a:off x="6308266" y="1510006"/>
            <a:ext cx="5380999" cy="31502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03999" y="5189324"/>
            <a:ext cx="10551681" cy="1188000"/>
          </a:xfrm>
          <a:prstGeom prst="rect">
            <a:avLst/>
          </a:prstGeom>
        </p:spPr>
        <p:txBody>
          <a:bodyPr wrap="square" numCol="2">
            <a:spAutoFit/>
          </a:bodyPr>
          <a:lstStyle/>
          <a:p>
            <a:pPr lvl="1">
              <a:lnSpc>
                <a:spcPct val="100000"/>
              </a:lnSpc>
              <a:buClr>
                <a:schemeClr val="accent1">
                  <a:lumMod val="75000"/>
                </a:schemeClr>
              </a:buClr>
              <a:buFont typeface="Wingdings" panose="05000000000000000000" pitchFamily="2" charset="2"/>
              <a:buChar char="§"/>
            </a:pPr>
            <a:r>
              <a:rPr lang="en-US" sz="2000" u="sng" dirty="0">
                <a:solidFill>
                  <a:schemeClr val="tx1">
                    <a:lumMod val="75000"/>
                    <a:lumOff val="25000"/>
                  </a:schemeClr>
                </a:solidFill>
                <a:effectLst>
                  <a:outerShdw blurRad="38100" dist="38100" dir="2700000" algn="tl">
                    <a:srgbClr val="000000">
                      <a:alpha val="43137"/>
                    </a:srgbClr>
                  </a:outerShdw>
                </a:effectLst>
              </a:rPr>
              <a:t>S</a:t>
            </a:r>
            <a:r>
              <a:rPr lang="en-US" sz="2000" dirty="0">
                <a:solidFill>
                  <a:schemeClr val="tx1">
                    <a:lumMod val="75000"/>
                    <a:lumOff val="25000"/>
                  </a:schemeClr>
                </a:solidFill>
              </a:rPr>
              <a:t>creening of </a:t>
            </a:r>
            <a:r>
              <a:rPr lang="en-US" sz="2000" u="sng" dirty="0">
                <a:solidFill>
                  <a:schemeClr val="tx1">
                    <a:lumMod val="75000"/>
                    <a:lumOff val="25000"/>
                  </a:schemeClr>
                </a:solidFill>
                <a:effectLst>
                  <a:outerShdw blurRad="38100" dist="38100" dir="2700000" algn="tl">
                    <a:srgbClr val="000000">
                      <a:alpha val="43137"/>
                    </a:srgbClr>
                  </a:outerShdw>
                </a:effectLst>
              </a:rPr>
              <a:t>P</a:t>
            </a:r>
            <a:r>
              <a:rPr lang="en-US" sz="2000" dirty="0">
                <a:solidFill>
                  <a:schemeClr val="tx1">
                    <a:lumMod val="75000"/>
                    <a:lumOff val="25000"/>
                  </a:schemeClr>
                </a:solidFill>
              </a:rPr>
              <a:t>assengers by </a:t>
            </a:r>
            <a:r>
              <a:rPr lang="en-US" sz="2000" u="sng" dirty="0">
                <a:solidFill>
                  <a:schemeClr val="tx1">
                    <a:lumMod val="75000"/>
                    <a:lumOff val="25000"/>
                  </a:schemeClr>
                </a:solidFill>
                <a:effectLst>
                  <a:outerShdw blurRad="38100" dist="38100" dir="2700000" algn="tl">
                    <a:srgbClr val="000000">
                      <a:alpha val="43137"/>
                    </a:srgbClr>
                  </a:outerShdw>
                </a:effectLst>
              </a:rPr>
              <a:t>O</a:t>
            </a:r>
            <a:r>
              <a:rPr lang="en-US" sz="2000" dirty="0">
                <a:solidFill>
                  <a:schemeClr val="tx1">
                    <a:lumMod val="75000"/>
                    <a:lumOff val="25000"/>
                  </a:schemeClr>
                </a:solidFill>
              </a:rPr>
              <a:t>bservation </a:t>
            </a:r>
            <a:r>
              <a:rPr lang="en-US" sz="2000" u="sng" dirty="0">
                <a:solidFill>
                  <a:schemeClr val="tx1">
                    <a:lumMod val="75000"/>
                    <a:lumOff val="25000"/>
                  </a:schemeClr>
                </a:solidFill>
                <a:effectLst>
                  <a:outerShdw blurRad="38100" dist="38100" dir="2700000" algn="tl">
                    <a:srgbClr val="000000">
                      <a:alpha val="43137"/>
                    </a:srgbClr>
                  </a:outerShdw>
                </a:effectLst>
              </a:rPr>
              <a:t>T</a:t>
            </a:r>
            <a:r>
              <a:rPr lang="en-US" sz="2000" dirty="0">
                <a:solidFill>
                  <a:schemeClr val="tx1">
                    <a:lumMod val="75000"/>
                    <a:lumOff val="25000"/>
                  </a:schemeClr>
                </a:solidFill>
              </a:rPr>
              <a:t>echniques</a:t>
            </a:r>
          </a:p>
          <a:p>
            <a:pPr lvl="1">
              <a:lnSpc>
                <a:spcPct val="100000"/>
              </a:lnSpc>
              <a:buClr>
                <a:schemeClr val="accent1">
                  <a:lumMod val="75000"/>
                </a:schemeClr>
              </a:buClr>
              <a:buFont typeface="Wingdings" panose="05000000000000000000" pitchFamily="2" charset="2"/>
              <a:buChar char="§"/>
            </a:pPr>
            <a:r>
              <a:rPr lang="en-US" sz="2000" u="sng" dirty="0">
                <a:solidFill>
                  <a:schemeClr val="tx1">
                    <a:lumMod val="75000"/>
                    <a:lumOff val="25000"/>
                  </a:schemeClr>
                </a:solidFill>
                <a:effectLst>
                  <a:outerShdw blurRad="38100" dist="38100" dir="2700000" algn="tl">
                    <a:srgbClr val="000000">
                      <a:alpha val="43137"/>
                    </a:srgbClr>
                  </a:outerShdw>
                </a:effectLst>
              </a:rPr>
              <a:t>T</a:t>
            </a:r>
            <a:r>
              <a:rPr lang="en-US" sz="2000" dirty="0">
                <a:solidFill>
                  <a:schemeClr val="tx1">
                    <a:lumMod val="75000"/>
                    <a:lumOff val="25000"/>
                  </a:schemeClr>
                </a:solidFill>
              </a:rPr>
              <a:t>ransportation </a:t>
            </a:r>
            <a:r>
              <a:rPr lang="en-US" sz="2000" u="sng" dirty="0">
                <a:solidFill>
                  <a:schemeClr val="tx1">
                    <a:lumMod val="75000"/>
                    <a:lumOff val="25000"/>
                  </a:schemeClr>
                </a:solidFill>
                <a:effectLst>
                  <a:outerShdw blurRad="38100" dist="38100" dir="2700000" algn="tl">
                    <a:srgbClr val="000000">
                      <a:alpha val="43137"/>
                    </a:srgbClr>
                  </a:outerShdw>
                </a:effectLst>
              </a:rPr>
              <a:t>S</a:t>
            </a:r>
            <a:r>
              <a:rPr lang="en-US" sz="2000" dirty="0">
                <a:solidFill>
                  <a:schemeClr val="tx1">
                    <a:lumMod val="75000"/>
                    <a:lumOff val="25000"/>
                  </a:schemeClr>
                </a:solidFill>
              </a:rPr>
              <a:t>ecurity </a:t>
            </a:r>
            <a:r>
              <a:rPr lang="en-US" sz="2000" u="sng" dirty="0">
                <a:solidFill>
                  <a:schemeClr val="tx1">
                    <a:lumMod val="75000"/>
                    <a:lumOff val="25000"/>
                  </a:schemeClr>
                </a:solidFill>
                <a:effectLst>
                  <a:outerShdw blurRad="38100" dist="38100" dir="2700000" algn="tl">
                    <a:srgbClr val="000000">
                      <a:alpha val="43137"/>
                    </a:srgbClr>
                  </a:outerShdw>
                </a:effectLst>
              </a:rPr>
              <a:t>A</a:t>
            </a:r>
            <a:r>
              <a:rPr lang="en-US" sz="2000" dirty="0">
                <a:solidFill>
                  <a:schemeClr val="tx1">
                    <a:lumMod val="75000"/>
                    <a:lumOff val="25000"/>
                  </a:schemeClr>
                </a:solidFill>
              </a:rPr>
              <a:t>dministration</a:t>
            </a:r>
          </a:p>
          <a:p>
            <a:pPr lvl="1">
              <a:lnSpc>
                <a:spcPct val="100000"/>
              </a:lnSpc>
              <a:buClr>
                <a:schemeClr val="accent1">
                  <a:lumMod val="75000"/>
                </a:schemeClr>
              </a:buClr>
              <a:buFont typeface="Wingdings" panose="05000000000000000000" pitchFamily="2" charset="2"/>
              <a:buChar char="§"/>
            </a:pPr>
            <a:r>
              <a:rPr lang="en-US" sz="2000" u="sng" dirty="0" smtClean="0">
                <a:solidFill>
                  <a:schemeClr val="tx1">
                    <a:lumMod val="75000"/>
                    <a:lumOff val="25000"/>
                  </a:schemeClr>
                </a:solidFill>
                <a:effectLst>
                  <a:outerShdw blurRad="38100" dist="38100" dir="2700000" algn="tl">
                    <a:srgbClr val="000000">
                      <a:alpha val="43137"/>
                    </a:srgbClr>
                  </a:outerShdw>
                </a:effectLst>
              </a:rPr>
              <a:t>B</a:t>
            </a:r>
            <a:r>
              <a:rPr lang="en-US" sz="2000" dirty="0" smtClean="0">
                <a:solidFill>
                  <a:schemeClr val="tx1">
                    <a:lumMod val="75000"/>
                    <a:lumOff val="25000"/>
                  </a:schemeClr>
                </a:solidFill>
              </a:rPr>
              <a:t>ehavior </a:t>
            </a:r>
            <a:r>
              <a:rPr lang="en-US" sz="2000" u="sng" dirty="0" smtClean="0">
                <a:solidFill>
                  <a:schemeClr val="tx1">
                    <a:lumMod val="75000"/>
                    <a:lumOff val="25000"/>
                  </a:schemeClr>
                </a:solidFill>
                <a:effectLst>
                  <a:outerShdw blurRad="38100" dist="38100" dir="2700000" algn="tl">
                    <a:srgbClr val="000000">
                      <a:alpha val="43137"/>
                    </a:srgbClr>
                  </a:outerShdw>
                </a:effectLst>
              </a:rPr>
              <a:t>A</a:t>
            </a:r>
            <a:r>
              <a:rPr lang="en-US" sz="2000" dirty="0" smtClean="0">
                <a:solidFill>
                  <a:schemeClr val="tx1">
                    <a:lumMod val="75000"/>
                    <a:lumOff val="25000"/>
                  </a:schemeClr>
                </a:solidFill>
              </a:rPr>
              <a:t>ssessment </a:t>
            </a:r>
            <a:r>
              <a:rPr lang="en-US" sz="2000" u="sng" dirty="0" smtClean="0">
                <a:solidFill>
                  <a:schemeClr val="tx1">
                    <a:lumMod val="75000"/>
                    <a:lumOff val="25000"/>
                  </a:schemeClr>
                </a:solidFill>
                <a:effectLst>
                  <a:outerShdw blurRad="38100" dist="38100" dir="2700000" algn="tl">
                    <a:srgbClr val="000000">
                      <a:alpha val="43137"/>
                    </a:srgbClr>
                  </a:outerShdw>
                </a:effectLst>
              </a:rPr>
              <a:t>S</a:t>
            </a:r>
            <a:r>
              <a:rPr lang="en-US" sz="2000" dirty="0" smtClean="0">
                <a:solidFill>
                  <a:schemeClr val="tx1">
                    <a:lumMod val="75000"/>
                    <a:lumOff val="25000"/>
                  </a:schemeClr>
                </a:solidFill>
              </a:rPr>
              <a:t>creening </a:t>
            </a:r>
            <a:r>
              <a:rPr lang="en-US" sz="2000" u="sng" dirty="0" smtClean="0">
                <a:solidFill>
                  <a:schemeClr val="tx1">
                    <a:lumMod val="75000"/>
                    <a:lumOff val="25000"/>
                  </a:schemeClr>
                </a:solidFill>
                <a:effectLst>
                  <a:outerShdw blurRad="38100" dist="38100" dir="2700000" algn="tl">
                    <a:srgbClr val="000000">
                      <a:alpha val="43137"/>
                    </a:srgbClr>
                  </a:outerShdw>
                </a:effectLst>
              </a:rPr>
              <a:t>S</a:t>
            </a:r>
            <a:r>
              <a:rPr lang="en-US" sz="2000" dirty="0" smtClean="0">
                <a:solidFill>
                  <a:schemeClr val="tx1">
                    <a:lumMod val="75000"/>
                    <a:lumOff val="25000"/>
                  </a:schemeClr>
                </a:solidFill>
              </a:rPr>
              <a:t>ystem</a:t>
            </a:r>
          </a:p>
          <a:p>
            <a:pPr lvl="1">
              <a:lnSpc>
                <a:spcPct val="100000"/>
              </a:lnSpc>
              <a:spcBef>
                <a:spcPts val="200"/>
              </a:spcBef>
              <a:spcAft>
                <a:spcPts val="400"/>
              </a:spcAft>
              <a:buClr>
                <a:schemeClr val="accent1">
                  <a:lumMod val="75000"/>
                </a:schemeClr>
              </a:buClr>
              <a:buFont typeface="Wingdings" panose="05000000000000000000" pitchFamily="2" charset="2"/>
              <a:buChar char="§"/>
            </a:pPr>
            <a:r>
              <a:rPr lang="en-US" sz="2000" u="sng" dirty="0" smtClean="0">
                <a:solidFill>
                  <a:schemeClr val="tx1">
                    <a:lumMod val="75000"/>
                    <a:lumOff val="25000"/>
                  </a:schemeClr>
                </a:solidFill>
                <a:effectLst>
                  <a:outerShdw blurRad="38100" dist="38100" dir="2700000" algn="tl">
                    <a:srgbClr val="000000">
                      <a:alpha val="43137"/>
                    </a:srgbClr>
                  </a:outerShdw>
                </a:effectLst>
              </a:rPr>
              <a:t>B</a:t>
            </a:r>
            <a:r>
              <a:rPr lang="en-US" sz="2000" dirty="0" smtClean="0">
                <a:solidFill>
                  <a:schemeClr val="tx1">
                    <a:lumMod val="75000"/>
                    <a:lumOff val="25000"/>
                  </a:schemeClr>
                </a:solidFill>
              </a:rPr>
              <a:t>ehavioral </a:t>
            </a:r>
            <a:r>
              <a:rPr lang="en-US" sz="2000" u="sng" dirty="0">
                <a:solidFill>
                  <a:schemeClr val="tx1">
                    <a:lumMod val="75000"/>
                    <a:lumOff val="25000"/>
                  </a:schemeClr>
                </a:solidFill>
                <a:effectLst>
                  <a:outerShdw blurRad="38100" dist="38100" dir="2700000" algn="tl">
                    <a:srgbClr val="000000">
                      <a:alpha val="43137"/>
                    </a:srgbClr>
                  </a:outerShdw>
                </a:effectLst>
              </a:rPr>
              <a:t>P</a:t>
            </a:r>
            <a:r>
              <a:rPr lang="en-US" sz="2000" dirty="0">
                <a:solidFill>
                  <a:schemeClr val="tx1">
                    <a:lumMod val="75000"/>
                    <a:lumOff val="25000"/>
                  </a:schemeClr>
                </a:solidFill>
              </a:rPr>
              <a:t>attern </a:t>
            </a:r>
            <a:r>
              <a:rPr lang="en-US" sz="2000" u="sng" dirty="0">
                <a:solidFill>
                  <a:schemeClr val="tx1">
                    <a:lumMod val="75000"/>
                    <a:lumOff val="25000"/>
                  </a:schemeClr>
                </a:solidFill>
                <a:effectLst>
                  <a:outerShdw blurRad="38100" dist="38100" dir="2700000" algn="tl">
                    <a:srgbClr val="000000">
                      <a:alpha val="43137"/>
                    </a:srgbClr>
                  </a:outerShdw>
                </a:effectLst>
              </a:rPr>
              <a:t>R</a:t>
            </a:r>
            <a:r>
              <a:rPr lang="en-US" sz="2000" dirty="0">
                <a:solidFill>
                  <a:schemeClr val="tx1">
                    <a:lumMod val="75000"/>
                    <a:lumOff val="25000"/>
                  </a:schemeClr>
                </a:solidFill>
              </a:rPr>
              <a:t>ecognition </a:t>
            </a:r>
            <a:r>
              <a:rPr lang="en-US" sz="2000" u="sng" dirty="0">
                <a:solidFill>
                  <a:schemeClr val="tx1">
                    <a:lumMod val="75000"/>
                    <a:lumOff val="25000"/>
                  </a:schemeClr>
                </a:solidFill>
                <a:effectLst>
                  <a:outerShdw blurRad="38100" dist="38100" dir="2700000" algn="tl">
                    <a:srgbClr val="000000">
                      <a:alpha val="43137"/>
                    </a:srgbClr>
                  </a:outerShdw>
                </a:effectLst>
              </a:rPr>
              <a:t>P</a:t>
            </a:r>
            <a:r>
              <a:rPr lang="en-US" sz="2000" dirty="0" smtClean="0">
                <a:solidFill>
                  <a:schemeClr val="tx1">
                    <a:lumMod val="75000"/>
                    <a:lumOff val="25000"/>
                  </a:schemeClr>
                </a:solidFill>
              </a:rPr>
              <a:t>rogram</a:t>
            </a:r>
          </a:p>
          <a:p>
            <a:pPr lvl="1">
              <a:lnSpc>
                <a:spcPct val="100000"/>
              </a:lnSpc>
              <a:spcBef>
                <a:spcPts val="200"/>
              </a:spcBef>
              <a:spcAft>
                <a:spcPts val="400"/>
              </a:spcAft>
              <a:buClr>
                <a:schemeClr val="accent1">
                  <a:lumMod val="75000"/>
                </a:schemeClr>
              </a:buClr>
              <a:buFont typeface="Wingdings" panose="05000000000000000000" pitchFamily="2" charset="2"/>
              <a:buChar char="§"/>
            </a:pPr>
            <a:r>
              <a:rPr lang="en-US" sz="2000" u="sng" dirty="0">
                <a:solidFill>
                  <a:schemeClr val="tx1">
                    <a:lumMod val="75000"/>
                    <a:lumOff val="25000"/>
                  </a:schemeClr>
                </a:solidFill>
                <a:effectLst>
                  <a:outerShdw blurRad="38100" dist="38100" dir="2700000" algn="tl">
                    <a:srgbClr val="000000">
                      <a:alpha val="43137"/>
                    </a:srgbClr>
                  </a:outerShdw>
                </a:effectLst>
              </a:rPr>
              <a:t>T</a:t>
            </a:r>
            <a:r>
              <a:rPr lang="en-US" sz="2000" dirty="0">
                <a:solidFill>
                  <a:schemeClr val="tx1">
                    <a:lumMod val="75000"/>
                    <a:lumOff val="25000"/>
                  </a:schemeClr>
                </a:solidFill>
              </a:rPr>
              <a:t>errorist </a:t>
            </a:r>
            <a:r>
              <a:rPr lang="en-US" sz="2000" u="sng" dirty="0">
                <a:solidFill>
                  <a:schemeClr val="tx1">
                    <a:lumMod val="75000"/>
                    <a:lumOff val="25000"/>
                  </a:schemeClr>
                </a:solidFill>
                <a:effectLst>
                  <a:outerShdw blurRad="38100" dist="38100" dir="2700000" algn="tl">
                    <a:srgbClr val="000000">
                      <a:alpha val="43137"/>
                    </a:srgbClr>
                  </a:outerShdw>
                </a:effectLst>
              </a:rPr>
              <a:t>A</a:t>
            </a:r>
            <a:r>
              <a:rPr lang="en-US" sz="2000" dirty="0">
                <a:solidFill>
                  <a:schemeClr val="tx1">
                    <a:lumMod val="75000"/>
                    <a:lumOff val="25000"/>
                  </a:schemeClr>
                </a:solidFill>
              </a:rPr>
              <a:t>ctivity </a:t>
            </a:r>
            <a:r>
              <a:rPr lang="en-US" sz="2000" u="sng" dirty="0">
                <a:solidFill>
                  <a:schemeClr val="tx1">
                    <a:lumMod val="75000"/>
                    <a:lumOff val="25000"/>
                  </a:schemeClr>
                </a:solidFill>
                <a:effectLst>
                  <a:outerShdw blurRad="38100" dist="38100" dir="2700000" algn="tl">
                    <a:srgbClr val="000000">
                      <a:alpha val="43137"/>
                    </a:srgbClr>
                  </a:outerShdw>
                </a:effectLst>
              </a:rPr>
              <a:t>R</a:t>
            </a:r>
            <a:r>
              <a:rPr lang="en-US" sz="2000" dirty="0">
                <a:solidFill>
                  <a:schemeClr val="tx1">
                    <a:lumMod val="75000"/>
                    <a:lumOff val="25000"/>
                  </a:schemeClr>
                </a:solidFill>
              </a:rPr>
              <a:t>ecognition and </a:t>
            </a:r>
            <a:r>
              <a:rPr lang="en-US" sz="2000" u="sng" dirty="0">
                <a:solidFill>
                  <a:schemeClr val="tx1">
                    <a:lumMod val="75000"/>
                    <a:lumOff val="25000"/>
                  </a:schemeClr>
                </a:solidFill>
                <a:effectLst>
                  <a:outerShdw blurRad="38100" dist="38100" dir="2700000" algn="tl">
                    <a:srgbClr val="000000">
                      <a:alpha val="43137"/>
                    </a:srgbClr>
                  </a:outerShdw>
                </a:effectLst>
              </a:rPr>
              <a:t>R</a:t>
            </a:r>
            <a:r>
              <a:rPr lang="en-US" sz="2000" dirty="0">
                <a:solidFill>
                  <a:schemeClr val="tx1">
                    <a:lumMod val="75000"/>
                    <a:lumOff val="25000"/>
                  </a:schemeClr>
                </a:solidFill>
              </a:rPr>
              <a:t>eaction</a:t>
            </a:r>
          </a:p>
        </p:txBody>
      </p:sp>
    </p:spTree>
    <p:extLst>
      <p:ext uri="{BB962C8B-B14F-4D97-AF65-F5344CB8AC3E}">
        <p14:creationId xmlns:p14="http://schemas.microsoft.com/office/powerpoint/2010/main" val="748644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097280" y="299257"/>
            <a:ext cx="10058400" cy="681644"/>
          </a:xfrm>
          <a:prstGeom prst="rect">
            <a:avLst/>
          </a:prstGeom>
        </p:spPr>
        <p:txBody>
          <a:bodyPr>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Technical profiling</a:t>
            </a:r>
            <a:endParaRPr lang="ru-RU" dirty="0"/>
          </a:p>
        </p:txBody>
      </p:sp>
      <p:cxnSp>
        <p:nvCxnSpPr>
          <p:cNvPr id="3" name="Прямая соединительная линия 2"/>
          <p:cNvCxnSpPr/>
          <p:nvPr/>
        </p:nvCxnSpPr>
        <p:spPr>
          <a:xfrm>
            <a:off x="1197033" y="944743"/>
            <a:ext cx="9958647" cy="0"/>
          </a:xfrm>
          <a:prstGeom prst="line">
            <a:avLst/>
          </a:prstGeom>
          <a:ln w="6350">
            <a:solidFill>
              <a:schemeClr val="bg1">
                <a:lumMod val="50000"/>
              </a:schemeClr>
            </a:solidFill>
          </a:ln>
        </p:spPr>
        <p:style>
          <a:lnRef idx="2">
            <a:schemeClr val="accent2"/>
          </a:lnRef>
          <a:fillRef idx="0">
            <a:schemeClr val="accent2"/>
          </a:fillRef>
          <a:effectRef idx="1">
            <a:schemeClr val="accent2"/>
          </a:effectRef>
          <a:fontRef idx="minor">
            <a:schemeClr val="tx1"/>
          </a:fontRef>
        </p:style>
      </p:cxnSp>
      <p:sp>
        <p:nvSpPr>
          <p:cNvPr id="7" name="Номер слайда 6"/>
          <p:cNvSpPr>
            <a:spLocks noGrp="1"/>
          </p:cNvSpPr>
          <p:nvPr>
            <p:ph type="sldNum" sz="quarter" idx="12"/>
          </p:nvPr>
        </p:nvSpPr>
        <p:spPr/>
        <p:txBody>
          <a:bodyPr/>
          <a:lstStyle/>
          <a:p>
            <a:fld id="{4FAB73BC-B049-4115-A692-8D63A059BFB8}" type="slidenum">
              <a:rPr lang="en-US" smtClean="0"/>
              <a:pPr/>
              <a:t>3</a:t>
            </a:fld>
            <a:endParaRPr lang="en-US" dirty="0"/>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2227" y="4327034"/>
            <a:ext cx="2125012" cy="1359817"/>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0083" y="3797533"/>
            <a:ext cx="3393690" cy="1889318"/>
          </a:xfrm>
          <a:prstGeom prst="rect">
            <a:avLst/>
          </a:prstGeom>
        </p:spPr>
      </p:pic>
      <p:sp>
        <p:nvSpPr>
          <p:cNvPr id="12" name="TextBox 11"/>
          <p:cNvSpPr txBox="1"/>
          <p:nvPr/>
        </p:nvSpPr>
        <p:spPr>
          <a:xfrm>
            <a:off x="5400173" y="5726361"/>
            <a:ext cx="1113510" cy="400110"/>
          </a:xfrm>
          <a:prstGeom prst="rect">
            <a:avLst/>
          </a:prstGeom>
          <a:noFill/>
        </p:spPr>
        <p:txBody>
          <a:bodyPr wrap="none" rtlCol="0">
            <a:spAutoFit/>
          </a:bodyPr>
          <a:lstStyle/>
          <a:p>
            <a:r>
              <a:rPr lang="en-US" sz="2000" cap="all" dirty="0" smtClean="0">
                <a:solidFill>
                  <a:schemeClr val="tx2"/>
                </a:solidFill>
              </a:rPr>
              <a:t>Present</a:t>
            </a:r>
            <a:endParaRPr lang="ru-RU" dirty="0"/>
          </a:p>
        </p:txBody>
      </p:sp>
      <p:sp>
        <p:nvSpPr>
          <p:cNvPr id="13" name="TextBox 12"/>
          <p:cNvSpPr txBox="1"/>
          <p:nvPr/>
        </p:nvSpPr>
        <p:spPr>
          <a:xfrm>
            <a:off x="2019831" y="5724420"/>
            <a:ext cx="689804" cy="400110"/>
          </a:xfrm>
          <a:prstGeom prst="rect">
            <a:avLst/>
          </a:prstGeom>
          <a:noFill/>
        </p:spPr>
        <p:txBody>
          <a:bodyPr wrap="none" rtlCol="0">
            <a:spAutoFit/>
          </a:bodyPr>
          <a:lstStyle/>
          <a:p>
            <a:r>
              <a:rPr lang="en-US" sz="2000" cap="all" dirty="0">
                <a:solidFill>
                  <a:schemeClr val="tx2"/>
                </a:solidFill>
              </a:rPr>
              <a:t>PAST</a:t>
            </a:r>
            <a:endParaRPr lang="ru-RU" sz="2000" cap="all" dirty="0">
              <a:solidFill>
                <a:schemeClr val="tx2"/>
              </a:solidFill>
            </a:endParaRPr>
          </a:p>
        </p:txBody>
      </p:sp>
      <p:sp>
        <p:nvSpPr>
          <p:cNvPr id="15" name="TextBox 14"/>
          <p:cNvSpPr txBox="1"/>
          <p:nvPr/>
        </p:nvSpPr>
        <p:spPr>
          <a:xfrm>
            <a:off x="1302227" y="3940738"/>
            <a:ext cx="2125012" cy="400110"/>
          </a:xfrm>
          <a:prstGeom prst="rect">
            <a:avLst/>
          </a:prstGeom>
          <a:noFill/>
        </p:spPr>
        <p:txBody>
          <a:bodyPr wrap="square" rtlCol="0">
            <a:spAutoFit/>
          </a:bodyPr>
          <a:lstStyle/>
          <a:p>
            <a:pPr lvl="0" algn="ctr"/>
            <a:r>
              <a:rPr lang="en-US" sz="2000" dirty="0">
                <a:solidFill>
                  <a:schemeClr val="tx1">
                    <a:lumMod val="75000"/>
                    <a:lumOff val="25000"/>
                  </a:schemeClr>
                </a:solidFill>
              </a:rPr>
              <a:t>Visual</a:t>
            </a:r>
            <a:r>
              <a:rPr lang="ru-RU" sz="2000" dirty="0">
                <a:solidFill>
                  <a:schemeClr val="tx1">
                    <a:lumMod val="75000"/>
                    <a:lumOff val="25000"/>
                  </a:schemeClr>
                </a:solidFill>
              </a:rPr>
              <a:t> </a:t>
            </a:r>
            <a:r>
              <a:rPr lang="en-US" sz="2000" dirty="0">
                <a:solidFill>
                  <a:schemeClr val="tx1">
                    <a:lumMod val="75000"/>
                    <a:lumOff val="25000"/>
                  </a:schemeClr>
                </a:solidFill>
              </a:rPr>
              <a:t>control</a:t>
            </a:r>
            <a:endParaRPr lang="ru-RU" sz="2000" dirty="0">
              <a:solidFill>
                <a:schemeClr val="tx1">
                  <a:lumMod val="75000"/>
                  <a:lumOff val="25000"/>
                </a:schemeClr>
              </a:solidFill>
            </a:endParaRPr>
          </a:p>
        </p:txBody>
      </p:sp>
      <p:sp>
        <p:nvSpPr>
          <p:cNvPr id="16" name="TextBox 15"/>
          <p:cNvSpPr txBox="1"/>
          <p:nvPr/>
        </p:nvSpPr>
        <p:spPr>
          <a:xfrm>
            <a:off x="3988259" y="2744088"/>
            <a:ext cx="3937337" cy="1015663"/>
          </a:xfrm>
          <a:prstGeom prst="rect">
            <a:avLst/>
          </a:prstGeom>
          <a:noFill/>
        </p:spPr>
        <p:txBody>
          <a:bodyPr wrap="square" rtlCol="0">
            <a:spAutoFit/>
          </a:bodyPr>
          <a:lstStyle/>
          <a:p>
            <a:pPr algn="ctr"/>
            <a:r>
              <a:rPr lang="en-US" sz="2000" dirty="0">
                <a:solidFill>
                  <a:schemeClr val="tx1">
                    <a:lumMod val="75000"/>
                    <a:lumOff val="25000"/>
                  </a:schemeClr>
                </a:solidFill>
              </a:rPr>
              <a:t>2</a:t>
            </a:r>
            <a:r>
              <a:rPr lang="en-US" sz="2000" baseline="30000" dirty="0">
                <a:solidFill>
                  <a:schemeClr val="tx1">
                    <a:lumMod val="75000"/>
                    <a:lumOff val="25000"/>
                  </a:schemeClr>
                </a:solidFill>
              </a:rPr>
              <a:t>nd</a:t>
            </a:r>
            <a:r>
              <a:rPr lang="en-US" sz="2000" dirty="0">
                <a:solidFill>
                  <a:schemeClr val="tx1">
                    <a:lumMod val="75000"/>
                    <a:lumOff val="25000"/>
                  </a:schemeClr>
                </a:solidFill>
              </a:rPr>
              <a:t> generation </a:t>
            </a:r>
            <a:r>
              <a:rPr lang="en-GB" sz="2000" dirty="0">
                <a:solidFill>
                  <a:schemeClr val="tx1">
                    <a:lumMod val="75000"/>
                    <a:lumOff val="25000"/>
                  </a:schemeClr>
                </a:solidFill>
              </a:rPr>
              <a:t>of </a:t>
            </a:r>
            <a:r>
              <a:rPr lang="en-US" sz="2000" dirty="0">
                <a:solidFill>
                  <a:schemeClr val="tx1">
                    <a:lumMod val="75000"/>
                    <a:lumOff val="25000"/>
                  </a:schemeClr>
                </a:solidFill>
              </a:rPr>
              <a:t>Biometric </a:t>
            </a:r>
            <a:r>
              <a:rPr lang="en-US" sz="2000" dirty="0" smtClean="0">
                <a:solidFill>
                  <a:schemeClr val="tx1">
                    <a:lumMod val="75000"/>
                    <a:lumOff val="25000"/>
                  </a:schemeClr>
                </a:solidFill>
              </a:rPr>
              <a:t>systems </a:t>
            </a:r>
            <a:br>
              <a:rPr lang="en-US" sz="2000" dirty="0" smtClean="0">
                <a:solidFill>
                  <a:schemeClr val="tx1">
                    <a:lumMod val="75000"/>
                    <a:lumOff val="25000"/>
                  </a:schemeClr>
                </a:solidFill>
              </a:rPr>
            </a:br>
            <a:r>
              <a:rPr lang="en-US" sz="2000" dirty="0" smtClean="0">
                <a:solidFill>
                  <a:schemeClr val="tx1">
                    <a:lumMod val="75000"/>
                    <a:lumOff val="25000"/>
                  </a:schemeClr>
                </a:solidFill>
              </a:rPr>
              <a:t>Person identification by </a:t>
            </a:r>
          </a:p>
          <a:p>
            <a:pPr algn="ctr"/>
            <a:r>
              <a:rPr lang="en-US" sz="2000" dirty="0" smtClean="0">
                <a:solidFill>
                  <a:schemeClr val="tx1">
                    <a:lumMod val="75000"/>
                    <a:lumOff val="25000"/>
                  </a:schemeClr>
                </a:solidFill>
              </a:rPr>
              <a:t>searching </a:t>
            </a:r>
            <a:r>
              <a:rPr lang="en-US" sz="2000" dirty="0">
                <a:solidFill>
                  <a:schemeClr val="tx1">
                    <a:lumMod val="75000"/>
                    <a:lumOff val="25000"/>
                  </a:schemeClr>
                </a:solidFill>
              </a:rPr>
              <a:t>in </a:t>
            </a:r>
            <a:r>
              <a:rPr lang="en-US" sz="2000" dirty="0" smtClean="0">
                <a:solidFill>
                  <a:schemeClr val="tx1">
                    <a:lumMod val="75000"/>
                    <a:lumOff val="25000"/>
                  </a:schemeClr>
                </a:solidFill>
              </a:rPr>
              <a:t>database</a:t>
            </a:r>
            <a:endParaRPr lang="ru-RU" sz="2000" dirty="0">
              <a:solidFill>
                <a:schemeClr val="tx1">
                  <a:lumMod val="75000"/>
                  <a:lumOff val="25000"/>
                </a:schemeClr>
              </a:solidFill>
            </a:endParaRPr>
          </a:p>
        </p:txBody>
      </p:sp>
      <p:pic>
        <p:nvPicPr>
          <p:cNvPr id="17" name="Рисунок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79287" y="2032405"/>
            <a:ext cx="2242342" cy="3673992"/>
          </a:xfrm>
          <a:prstGeom prst="rect">
            <a:avLst/>
          </a:prstGeom>
        </p:spPr>
      </p:pic>
      <p:sp>
        <p:nvSpPr>
          <p:cNvPr id="18" name="TextBox 17"/>
          <p:cNvSpPr txBox="1"/>
          <p:nvPr/>
        </p:nvSpPr>
        <p:spPr>
          <a:xfrm>
            <a:off x="9013722" y="5716416"/>
            <a:ext cx="1876476" cy="400110"/>
          </a:xfrm>
          <a:prstGeom prst="rect">
            <a:avLst/>
          </a:prstGeom>
          <a:noFill/>
        </p:spPr>
        <p:txBody>
          <a:bodyPr wrap="none" rtlCol="0">
            <a:spAutoFit/>
          </a:bodyPr>
          <a:lstStyle/>
          <a:p>
            <a:r>
              <a:rPr lang="en-US" sz="2000" cap="all" dirty="0">
                <a:solidFill>
                  <a:schemeClr val="tx2"/>
                </a:solidFill>
              </a:rPr>
              <a:t>FUTURE\ TODAY</a:t>
            </a:r>
            <a:endParaRPr lang="ru-RU" sz="2000" cap="all" dirty="0">
              <a:solidFill>
                <a:schemeClr val="tx2"/>
              </a:solidFill>
            </a:endParaRPr>
          </a:p>
        </p:txBody>
      </p:sp>
      <p:cxnSp>
        <p:nvCxnSpPr>
          <p:cNvPr id="21" name="Прямая со стрелкой 20"/>
          <p:cNvCxnSpPr/>
          <p:nvPr/>
        </p:nvCxnSpPr>
        <p:spPr>
          <a:xfrm flipV="1">
            <a:off x="652370" y="1150064"/>
            <a:ext cx="0" cy="4536787"/>
          </a:xfrm>
          <a:prstGeom prst="straightConnector1">
            <a:avLst/>
          </a:prstGeom>
          <a:ln w="28575">
            <a:solidFill>
              <a:schemeClr val="accent1">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652370" y="5686851"/>
            <a:ext cx="11049307" cy="0"/>
          </a:xfrm>
          <a:prstGeom prst="straightConnector1">
            <a:avLst/>
          </a:prstGeom>
          <a:ln w="28575">
            <a:solidFill>
              <a:schemeClr val="accent1">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52370" y="1280158"/>
            <a:ext cx="2125012" cy="707886"/>
          </a:xfrm>
          <a:prstGeom prst="rect">
            <a:avLst/>
          </a:prstGeom>
          <a:noFill/>
        </p:spPr>
        <p:txBody>
          <a:bodyPr wrap="square" rtlCol="0">
            <a:spAutoFit/>
          </a:bodyPr>
          <a:lstStyle/>
          <a:p>
            <a:pPr lvl="0" algn="ctr"/>
            <a:r>
              <a:rPr lang="en-US" sz="2000" dirty="0" smtClean="0">
                <a:solidFill>
                  <a:schemeClr val="tx1">
                    <a:lumMod val="75000"/>
                    <a:lumOff val="25000"/>
                  </a:schemeClr>
                </a:solidFill>
              </a:rPr>
              <a:t>Reliability </a:t>
            </a:r>
            <a:r>
              <a:rPr lang="en-US" sz="2000" dirty="0">
                <a:solidFill>
                  <a:schemeClr val="tx1">
                    <a:lumMod val="75000"/>
                    <a:lumOff val="25000"/>
                  </a:schemeClr>
                </a:solidFill>
              </a:rPr>
              <a:t>of technical profiling</a:t>
            </a:r>
            <a:endParaRPr lang="ru-RU" sz="2000" dirty="0">
              <a:solidFill>
                <a:schemeClr val="tx1">
                  <a:lumMod val="75000"/>
                  <a:lumOff val="25000"/>
                </a:schemeClr>
              </a:solidFill>
            </a:endParaRPr>
          </a:p>
        </p:txBody>
      </p:sp>
      <p:sp>
        <p:nvSpPr>
          <p:cNvPr id="29" name="TextBox 28"/>
          <p:cNvSpPr txBox="1"/>
          <p:nvPr/>
        </p:nvSpPr>
        <p:spPr>
          <a:xfrm>
            <a:off x="11320942" y="5709434"/>
            <a:ext cx="761469" cy="400110"/>
          </a:xfrm>
          <a:prstGeom prst="rect">
            <a:avLst/>
          </a:prstGeom>
          <a:noFill/>
        </p:spPr>
        <p:txBody>
          <a:bodyPr wrap="square" rtlCol="0">
            <a:spAutoFit/>
          </a:bodyPr>
          <a:lstStyle/>
          <a:p>
            <a:pPr lvl="0" algn="ctr"/>
            <a:r>
              <a:rPr lang="en-US" sz="2000" dirty="0" smtClean="0">
                <a:solidFill>
                  <a:schemeClr val="tx1">
                    <a:lumMod val="75000"/>
                    <a:lumOff val="25000"/>
                  </a:schemeClr>
                </a:solidFill>
              </a:rPr>
              <a:t>Time</a:t>
            </a:r>
            <a:endParaRPr lang="ru-RU" sz="2000" dirty="0">
              <a:solidFill>
                <a:schemeClr val="tx1">
                  <a:lumMod val="75000"/>
                  <a:lumOff val="25000"/>
                </a:schemeClr>
              </a:solidFill>
            </a:endParaRPr>
          </a:p>
        </p:txBody>
      </p:sp>
      <p:sp>
        <p:nvSpPr>
          <p:cNvPr id="30" name="TextBox 29"/>
          <p:cNvSpPr txBox="1"/>
          <p:nvPr/>
        </p:nvSpPr>
        <p:spPr>
          <a:xfrm>
            <a:off x="8444019" y="1003483"/>
            <a:ext cx="3099805" cy="1015663"/>
          </a:xfrm>
          <a:prstGeom prst="rect">
            <a:avLst/>
          </a:prstGeom>
          <a:noFill/>
        </p:spPr>
        <p:txBody>
          <a:bodyPr wrap="square" rtlCol="0">
            <a:spAutoFit/>
          </a:bodyPr>
          <a:lstStyle/>
          <a:p>
            <a:pPr lvl="0" algn="ctr" hangingPunct="0">
              <a:buNone/>
            </a:pPr>
            <a:r>
              <a:rPr lang="en-US" sz="2000" dirty="0">
                <a:solidFill>
                  <a:schemeClr val="tx1">
                    <a:lumMod val="75000"/>
                    <a:lumOff val="25000"/>
                  </a:schemeClr>
                </a:solidFill>
              </a:rPr>
              <a:t>3</a:t>
            </a:r>
            <a:r>
              <a:rPr lang="en-US" sz="2000" baseline="30000" dirty="0">
                <a:solidFill>
                  <a:schemeClr val="tx1">
                    <a:lumMod val="75000"/>
                    <a:lumOff val="25000"/>
                  </a:schemeClr>
                </a:solidFill>
              </a:rPr>
              <a:t>rd</a:t>
            </a:r>
            <a:r>
              <a:rPr lang="en-US" sz="2000" dirty="0">
                <a:solidFill>
                  <a:schemeClr val="tx1">
                    <a:lumMod val="75000"/>
                    <a:lumOff val="25000"/>
                  </a:schemeClr>
                </a:solidFill>
              </a:rPr>
              <a:t> generation of </a:t>
            </a:r>
            <a:r>
              <a:rPr lang="en-US" sz="2000" dirty="0" smtClean="0">
                <a:solidFill>
                  <a:schemeClr val="tx1">
                    <a:lumMod val="75000"/>
                    <a:lumOff val="25000"/>
                  </a:schemeClr>
                </a:solidFill>
              </a:rPr>
              <a:t>Biometric systems</a:t>
            </a:r>
            <a:r>
              <a:rPr lang="en-GB" sz="2000" dirty="0" smtClean="0">
                <a:solidFill>
                  <a:schemeClr val="tx1">
                    <a:lumMod val="75000"/>
                    <a:lumOff val="25000"/>
                  </a:schemeClr>
                </a:solidFill>
              </a:rPr>
              <a:t/>
            </a:r>
            <a:br>
              <a:rPr lang="en-GB" sz="2000" dirty="0" smtClean="0">
                <a:solidFill>
                  <a:schemeClr val="tx1">
                    <a:lumMod val="75000"/>
                    <a:lumOff val="25000"/>
                  </a:schemeClr>
                </a:solidFill>
              </a:rPr>
            </a:br>
            <a:r>
              <a:rPr lang="en-GB" sz="2000" dirty="0" smtClean="0">
                <a:solidFill>
                  <a:schemeClr val="tx1">
                    <a:lumMod val="75000"/>
                    <a:lumOff val="25000"/>
                  </a:schemeClr>
                </a:solidFill>
              </a:rPr>
              <a:t>Identify criminal intentions</a:t>
            </a:r>
            <a:endParaRPr lang="ru-RU" dirty="0"/>
          </a:p>
        </p:txBody>
      </p:sp>
      <p:cxnSp>
        <p:nvCxnSpPr>
          <p:cNvPr id="32" name="Прямая соединительная линия 31"/>
          <p:cNvCxnSpPr/>
          <p:nvPr/>
        </p:nvCxnSpPr>
        <p:spPr>
          <a:xfrm flipH="1">
            <a:off x="652370" y="2019146"/>
            <a:ext cx="8126917" cy="1325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flipH="1">
            <a:off x="652370" y="3795592"/>
            <a:ext cx="3607713" cy="807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22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1097280" y="299257"/>
            <a:ext cx="10058400" cy="681644"/>
          </a:xfrm>
          <a:prstGeom prst="rect">
            <a:avLst/>
          </a:prstGeom>
        </p:spPr>
        <p:txBody>
          <a:bodyPr>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Criminal intentions</a:t>
            </a:r>
            <a:endParaRPr lang="ru-RU" dirty="0"/>
          </a:p>
        </p:txBody>
      </p:sp>
      <p:cxnSp>
        <p:nvCxnSpPr>
          <p:cNvPr id="10" name="Прямая соединительная линия 9"/>
          <p:cNvCxnSpPr/>
          <p:nvPr/>
        </p:nvCxnSpPr>
        <p:spPr>
          <a:xfrm>
            <a:off x="1197033" y="944743"/>
            <a:ext cx="9958647" cy="0"/>
          </a:xfrm>
          <a:prstGeom prst="line">
            <a:avLst/>
          </a:prstGeom>
          <a:ln w="6350">
            <a:solidFill>
              <a:schemeClr val="bg1">
                <a:lumMod val="50000"/>
              </a:schemeClr>
            </a:solidFill>
          </a:ln>
        </p:spPr>
        <p:style>
          <a:lnRef idx="2">
            <a:schemeClr val="accent2"/>
          </a:lnRef>
          <a:fillRef idx="0">
            <a:schemeClr val="accent2"/>
          </a:fillRef>
          <a:effectRef idx="1">
            <a:schemeClr val="accent2"/>
          </a:effectRef>
          <a:fontRef idx="minor">
            <a:schemeClr val="tx1"/>
          </a:fontRef>
        </p:style>
      </p:cxnSp>
      <p:sp>
        <p:nvSpPr>
          <p:cNvPr id="2" name="Номер слайда 1"/>
          <p:cNvSpPr>
            <a:spLocks noGrp="1"/>
          </p:cNvSpPr>
          <p:nvPr>
            <p:ph type="sldNum" sz="quarter" idx="12"/>
          </p:nvPr>
        </p:nvSpPr>
        <p:spPr/>
        <p:txBody>
          <a:bodyPr/>
          <a:lstStyle/>
          <a:p>
            <a:fld id="{4FAB73BC-B049-4115-A692-8D63A059BFB8}" type="slidenum">
              <a:rPr lang="en-US" smtClean="0"/>
              <a:pPr/>
              <a:t>4</a:t>
            </a:fld>
            <a:endParaRPr lang="en-US" dirty="0"/>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5309" y="1547439"/>
            <a:ext cx="2242342" cy="3673992"/>
          </a:xfrm>
          <a:prstGeom prst="rect">
            <a:avLst/>
          </a:prstGeom>
        </p:spPr>
      </p:pic>
      <p:sp>
        <p:nvSpPr>
          <p:cNvPr id="14" name="Объект 3"/>
          <p:cNvSpPr txBox="1">
            <a:spLocks/>
          </p:cNvSpPr>
          <p:nvPr/>
        </p:nvSpPr>
        <p:spPr>
          <a:xfrm>
            <a:off x="855980" y="1193496"/>
            <a:ext cx="3784259" cy="5125417"/>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gn="ctr">
              <a:lnSpc>
                <a:spcPct val="100000"/>
              </a:lnSpc>
              <a:buClr>
                <a:schemeClr val="accent1">
                  <a:lumMod val="75000"/>
                </a:schemeClr>
              </a:buClr>
              <a:buNone/>
            </a:pPr>
            <a:r>
              <a:rPr lang="en-US" sz="2800" dirty="0" smtClean="0"/>
              <a:t>1</a:t>
            </a:r>
            <a:r>
              <a:rPr lang="en-US" sz="2800" baseline="30000" dirty="0" smtClean="0"/>
              <a:t>st</a:t>
            </a:r>
            <a:r>
              <a:rPr lang="en-US" sz="2800" dirty="0" smtClean="0"/>
              <a:t> risk group</a:t>
            </a:r>
          </a:p>
          <a:p>
            <a:pPr marL="201168" lvl="1" indent="0" algn="ctr">
              <a:lnSpc>
                <a:spcPct val="100000"/>
              </a:lnSpc>
              <a:buClr>
                <a:schemeClr val="accent1">
                  <a:lumMod val="75000"/>
                </a:schemeClr>
              </a:buClr>
              <a:buNone/>
            </a:pPr>
            <a:endParaRPr lang="ru-RU" sz="2800" dirty="0"/>
          </a:p>
          <a:p>
            <a:pPr lvl="1">
              <a:lnSpc>
                <a:spcPct val="100000"/>
              </a:lnSpc>
              <a:buClr>
                <a:schemeClr val="accent1">
                  <a:lumMod val="75000"/>
                </a:schemeClr>
              </a:buClr>
              <a:buFont typeface="Wingdings" panose="05000000000000000000" pitchFamily="2" charset="2"/>
              <a:buChar char="§"/>
            </a:pPr>
            <a:r>
              <a:rPr lang="en-US" sz="2800" dirty="0" smtClean="0"/>
              <a:t> Going to a crime</a:t>
            </a:r>
          </a:p>
          <a:p>
            <a:pPr lvl="1">
              <a:lnSpc>
                <a:spcPct val="100000"/>
              </a:lnSpc>
              <a:buClr>
                <a:schemeClr val="accent1">
                  <a:lumMod val="75000"/>
                </a:schemeClr>
              </a:buClr>
              <a:buFont typeface="Wingdings" panose="05000000000000000000" pitchFamily="2" charset="2"/>
              <a:buChar char="§"/>
            </a:pPr>
            <a:r>
              <a:rPr lang="en-US" sz="2800" dirty="0" smtClean="0"/>
              <a:t> At that moment</a:t>
            </a:r>
          </a:p>
          <a:p>
            <a:pPr marL="201168" lvl="1" indent="0">
              <a:lnSpc>
                <a:spcPct val="100000"/>
              </a:lnSpc>
              <a:buClr>
                <a:srgbClr val="FF0000"/>
              </a:buClr>
              <a:buNone/>
            </a:pPr>
            <a:endParaRPr lang="en-US" sz="1400" dirty="0" smtClean="0"/>
          </a:p>
          <a:p>
            <a:pPr marL="201168" lvl="1" indent="0">
              <a:lnSpc>
                <a:spcPct val="100000"/>
              </a:lnSpc>
              <a:buClr>
                <a:srgbClr val="FF0000"/>
              </a:buClr>
              <a:buNone/>
            </a:pPr>
            <a:endParaRPr lang="en-US" sz="2800" dirty="0" smtClean="0"/>
          </a:p>
          <a:p>
            <a:pPr marL="201168" lvl="1" indent="0">
              <a:lnSpc>
                <a:spcPct val="100000"/>
              </a:lnSpc>
              <a:buClr>
                <a:srgbClr val="FF0000"/>
              </a:buClr>
              <a:buNone/>
            </a:pPr>
            <a:r>
              <a:rPr lang="en-US" sz="2800" dirty="0" smtClean="0"/>
              <a:t>Examples:</a:t>
            </a:r>
          </a:p>
          <a:p>
            <a:pPr marL="201168" lvl="1" indent="0">
              <a:buClr>
                <a:srgbClr val="FF0000"/>
              </a:buClr>
              <a:buNone/>
            </a:pPr>
            <a:r>
              <a:rPr lang="en-US" sz="2800" dirty="0" smtClean="0"/>
              <a:t>There is </a:t>
            </a:r>
            <a:r>
              <a:rPr lang="en-US" sz="2800" b="1" dirty="0" smtClean="0">
                <a:solidFill>
                  <a:srgbClr val="FF0000"/>
                </a:solidFill>
              </a:rPr>
              <a:t>A PLAN </a:t>
            </a:r>
            <a:r>
              <a:rPr lang="en-US" sz="2800" dirty="0" smtClean="0"/>
              <a:t>an </a:t>
            </a:r>
            <a:r>
              <a:rPr lang="en-US" sz="2800" dirty="0"/>
              <a:t>explosion at the airport or an aircraft </a:t>
            </a:r>
            <a:r>
              <a:rPr lang="en-US" sz="2800" dirty="0" smtClean="0"/>
              <a:t>bombing </a:t>
            </a:r>
            <a:r>
              <a:rPr lang="en-US" sz="2800" b="1" dirty="0" smtClean="0">
                <a:solidFill>
                  <a:srgbClr val="FF0000"/>
                </a:solidFill>
              </a:rPr>
              <a:t>TO THIS MOMENT</a:t>
            </a:r>
          </a:p>
        </p:txBody>
      </p:sp>
      <p:sp>
        <p:nvSpPr>
          <p:cNvPr id="15" name="Объект 3"/>
          <p:cNvSpPr txBox="1">
            <a:spLocks/>
          </p:cNvSpPr>
          <p:nvPr/>
        </p:nvSpPr>
        <p:spPr>
          <a:xfrm>
            <a:off x="7612721" y="1139556"/>
            <a:ext cx="3784259" cy="5125417"/>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gn="ctr">
              <a:lnSpc>
                <a:spcPct val="100000"/>
              </a:lnSpc>
              <a:buClr>
                <a:schemeClr val="accent1">
                  <a:lumMod val="75000"/>
                </a:schemeClr>
              </a:buClr>
              <a:buNone/>
            </a:pPr>
            <a:r>
              <a:rPr lang="en-US" sz="2800" dirty="0" smtClean="0"/>
              <a:t>2</a:t>
            </a:r>
            <a:r>
              <a:rPr lang="en-US" sz="2800" baseline="30000" dirty="0" smtClean="0"/>
              <a:t>nd</a:t>
            </a:r>
            <a:r>
              <a:rPr lang="en-US" sz="2800" dirty="0" smtClean="0"/>
              <a:t> </a:t>
            </a:r>
            <a:r>
              <a:rPr lang="en-US" sz="2800" dirty="0"/>
              <a:t>risk </a:t>
            </a:r>
            <a:r>
              <a:rPr lang="en-US" sz="2800" dirty="0" smtClean="0"/>
              <a:t>group</a:t>
            </a:r>
            <a:r>
              <a:rPr lang="en-US" sz="2800" dirty="0"/>
              <a:t/>
            </a:r>
            <a:br>
              <a:rPr lang="en-US" sz="2800" dirty="0"/>
            </a:br>
            <a:endParaRPr lang="ru-RU" sz="2800" dirty="0"/>
          </a:p>
          <a:p>
            <a:pPr lvl="1">
              <a:lnSpc>
                <a:spcPct val="100000"/>
              </a:lnSpc>
              <a:buClr>
                <a:schemeClr val="accent1">
                  <a:lumMod val="75000"/>
                </a:schemeClr>
              </a:buClr>
              <a:buFont typeface="Wingdings" panose="05000000000000000000" pitchFamily="2" charset="2"/>
              <a:buChar char="§"/>
            </a:pPr>
            <a:r>
              <a:rPr lang="en-US" sz="2800" dirty="0" smtClean="0"/>
              <a:t> Ready </a:t>
            </a:r>
            <a:r>
              <a:rPr lang="en-US" sz="2800" dirty="0"/>
              <a:t>to support </a:t>
            </a:r>
            <a:r>
              <a:rPr lang="en-US" sz="2800" dirty="0" smtClean="0"/>
              <a:t>terrorists</a:t>
            </a:r>
          </a:p>
          <a:p>
            <a:pPr lvl="1">
              <a:lnSpc>
                <a:spcPct val="100000"/>
              </a:lnSpc>
              <a:buClr>
                <a:schemeClr val="accent1">
                  <a:lumMod val="75000"/>
                </a:schemeClr>
              </a:buClr>
              <a:buFont typeface="Wingdings" panose="05000000000000000000" pitchFamily="2" charset="2"/>
              <a:buChar char="§"/>
            </a:pPr>
            <a:r>
              <a:rPr lang="en-US" sz="2800" dirty="0" smtClean="0"/>
              <a:t> In </a:t>
            </a:r>
            <a:r>
              <a:rPr lang="en-US" sz="2800" dirty="0"/>
              <a:t>the near future</a:t>
            </a:r>
            <a:endParaRPr lang="en-US" sz="1400" dirty="0" smtClean="0"/>
          </a:p>
          <a:p>
            <a:pPr marL="201168" lvl="1" indent="0">
              <a:lnSpc>
                <a:spcPct val="100000"/>
              </a:lnSpc>
              <a:buClr>
                <a:srgbClr val="FF0000"/>
              </a:buClr>
              <a:buNone/>
            </a:pPr>
            <a:endParaRPr lang="en-US" sz="2800" dirty="0" smtClean="0"/>
          </a:p>
          <a:p>
            <a:pPr marL="201168" lvl="1" indent="0">
              <a:lnSpc>
                <a:spcPct val="100000"/>
              </a:lnSpc>
              <a:buClr>
                <a:srgbClr val="FF0000"/>
              </a:buClr>
              <a:buNone/>
            </a:pPr>
            <a:r>
              <a:rPr lang="en-US" sz="2800" dirty="0" smtClean="0"/>
              <a:t>Examples:</a:t>
            </a:r>
          </a:p>
          <a:p>
            <a:pPr marL="201168" lvl="1" indent="0">
              <a:buClr>
                <a:srgbClr val="FF0000"/>
              </a:buClr>
              <a:buNone/>
            </a:pPr>
            <a:r>
              <a:rPr lang="en-US" sz="2800" dirty="0" smtClean="0"/>
              <a:t>Criminals </a:t>
            </a:r>
            <a:r>
              <a:rPr lang="en-US" sz="2800" b="1" dirty="0" smtClean="0">
                <a:solidFill>
                  <a:srgbClr val="FF0000"/>
                </a:solidFill>
              </a:rPr>
              <a:t>PLAN </a:t>
            </a:r>
            <a:r>
              <a:rPr lang="en-US" sz="2800" dirty="0"/>
              <a:t>to commit a terrorist </a:t>
            </a:r>
            <a:r>
              <a:rPr lang="en-US" sz="2800" dirty="0" smtClean="0"/>
              <a:t>act</a:t>
            </a:r>
          </a:p>
          <a:p>
            <a:pPr marL="201168" lvl="1" indent="0">
              <a:buClr>
                <a:srgbClr val="FF0000"/>
              </a:buClr>
              <a:buNone/>
            </a:pPr>
            <a:r>
              <a:rPr lang="en-US" sz="1400" dirty="0" smtClean="0"/>
              <a:t> </a:t>
            </a:r>
          </a:p>
          <a:p>
            <a:pPr marL="201168" lvl="1" indent="0">
              <a:buClr>
                <a:srgbClr val="FF0000"/>
              </a:buClr>
              <a:buNone/>
            </a:pPr>
            <a:r>
              <a:rPr lang="en-US" sz="2800" b="1" dirty="0" smtClean="0">
                <a:solidFill>
                  <a:srgbClr val="FF0000"/>
                </a:solidFill>
              </a:rPr>
              <a:t>IN THE NEAR FUTURE</a:t>
            </a:r>
          </a:p>
        </p:txBody>
      </p:sp>
    </p:spTree>
    <p:extLst>
      <p:ext uri="{BB962C8B-B14F-4D97-AF65-F5344CB8AC3E}">
        <p14:creationId xmlns:p14="http://schemas.microsoft.com/office/powerpoint/2010/main" val="2870491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6000" contrast="33000"/>
                    </a14:imgEffect>
                  </a14:imgLayer>
                </a14:imgProps>
              </a:ext>
              <a:ext uri="{28A0092B-C50C-407E-A947-70E740481C1C}">
                <a14:useLocalDpi xmlns:a14="http://schemas.microsoft.com/office/drawing/2010/main" val="0"/>
              </a:ext>
            </a:extLst>
          </a:blip>
          <a:stretch>
            <a:fillRect/>
          </a:stretch>
        </p:blipFill>
        <p:spPr>
          <a:xfrm>
            <a:off x="0" y="0"/>
            <a:ext cx="12192000" cy="6337300"/>
          </a:xfrm>
          <a:prstGeom prst="rect">
            <a:avLst/>
          </a:prstGeom>
        </p:spPr>
      </p:pic>
      <p:sp>
        <p:nvSpPr>
          <p:cNvPr id="6" name="TextBox 5"/>
          <p:cNvSpPr txBox="1"/>
          <p:nvPr/>
        </p:nvSpPr>
        <p:spPr>
          <a:xfrm>
            <a:off x="805840" y="1673941"/>
            <a:ext cx="9492915" cy="3970318"/>
          </a:xfrm>
          <a:prstGeom prst="rect">
            <a:avLst/>
          </a:prstGeom>
          <a:noFill/>
        </p:spPr>
        <p:txBody>
          <a:bodyPr wrap="square" rtlCol="0">
            <a:spAutoFit/>
          </a:bodyPr>
          <a:lstStyle/>
          <a:p>
            <a:pPr hangingPunct="0">
              <a:buNone/>
            </a:pPr>
            <a:r>
              <a:rPr lang="ru-RU" sz="2800" dirty="0" err="1" smtClean="0">
                <a:solidFill>
                  <a:srgbClr val="FF0000"/>
                </a:solidFill>
                <a:latin typeface="Arial" panose="020B0604020202020204" pitchFamily="34" charset="0"/>
                <a:ea typeface="Microsoft YaHei" pitchFamily="2"/>
                <a:cs typeface="Arial" panose="020B0604020202020204" pitchFamily="34" charset="0"/>
              </a:rPr>
              <a:t>Vibra</a:t>
            </a:r>
            <a:r>
              <a:rPr lang="ru-RU" sz="2800" dirty="0" err="1" smtClean="0">
                <a:solidFill>
                  <a:srgbClr val="2323DC"/>
                </a:solidFill>
                <a:latin typeface="Arial" panose="020B0604020202020204" pitchFamily="34" charset="0"/>
                <a:ea typeface="Microsoft YaHei" pitchFamily="2"/>
                <a:cs typeface="Arial" panose="020B0604020202020204" pitchFamily="34" charset="0"/>
              </a:rPr>
              <a:t>Image</a:t>
            </a:r>
            <a:r>
              <a:rPr lang="ru-RU" sz="2800" dirty="0" smtClean="0">
                <a:solidFill>
                  <a:srgbClr val="333333"/>
                </a:solidFill>
                <a:latin typeface="Arial" panose="020B0604020202020204" pitchFamily="34" charset="0"/>
                <a:ea typeface="Microsoft YaHei" pitchFamily="2"/>
                <a:cs typeface="Arial" panose="020B0604020202020204" pitchFamily="34" charset="0"/>
              </a:rPr>
              <a:t> </a:t>
            </a:r>
            <a:r>
              <a:rPr lang="en-US" sz="2800" dirty="0">
                <a:solidFill>
                  <a:schemeClr val="tx1">
                    <a:lumMod val="75000"/>
                    <a:lumOff val="25000"/>
                  </a:schemeClr>
                </a:solidFill>
              </a:rPr>
              <a:t>is high-tech profiling system</a:t>
            </a:r>
            <a:r>
              <a:rPr lang="ru-RU" sz="2800" dirty="0">
                <a:solidFill>
                  <a:schemeClr val="tx1">
                    <a:lumMod val="75000"/>
                    <a:lumOff val="25000"/>
                  </a:schemeClr>
                </a:solidFill>
              </a:rPr>
              <a:t>.</a:t>
            </a:r>
          </a:p>
          <a:p>
            <a:pPr hangingPunct="0">
              <a:buNone/>
            </a:pPr>
            <a:endParaRPr lang="ru-RU" sz="2800" dirty="0">
              <a:solidFill>
                <a:schemeClr val="tx1">
                  <a:lumMod val="75000"/>
                  <a:lumOff val="25000"/>
                </a:schemeClr>
              </a:solidFill>
            </a:endParaRPr>
          </a:p>
          <a:p>
            <a:pPr lvl="0" hangingPunct="0"/>
            <a:r>
              <a:rPr lang="ru-RU" sz="2800" dirty="0">
                <a:solidFill>
                  <a:srgbClr val="FF0000"/>
                </a:solidFill>
                <a:latin typeface="Arial" panose="020B0604020202020204" pitchFamily="34" charset="0"/>
                <a:ea typeface="Microsoft YaHei" pitchFamily="2"/>
                <a:cs typeface="Arial" panose="020B0604020202020204" pitchFamily="34" charset="0"/>
              </a:rPr>
              <a:t>Vibra</a:t>
            </a:r>
            <a:r>
              <a:rPr lang="ru-RU" sz="2800" dirty="0">
                <a:solidFill>
                  <a:srgbClr val="2323DC"/>
                </a:solidFill>
                <a:latin typeface="Arial" panose="020B0604020202020204" pitchFamily="34" charset="0"/>
                <a:ea typeface="Microsoft YaHei" pitchFamily="2"/>
                <a:cs typeface="Arial" panose="020B0604020202020204" pitchFamily="34" charset="0"/>
              </a:rPr>
              <a:t>Image</a:t>
            </a:r>
            <a:r>
              <a:rPr lang="ru-RU" sz="2800" dirty="0">
                <a:latin typeface="Arial" panose="020B0604020202020204" pitchFamily="34" charset="0"/>
                <a:ea typeface="Microsoft YaHei" pitchFamily="2"/>
                <a:cs typeface="Arial" panose="020B0604020202020204" pitchFamily="34" charset="0"/>
              </a:rPr>
              <a:t> </a:t>
            </a:r>
            <a:r>
              <a:rPr lang="en-US" sz="2800" dirty="0">
                <a:latin typeface="Arial" panose="020B0604020202020204" pitchFamily="34" charset="0"/>
                <a:ea typeface="Microsoft YaHei" pitchFamily="2"/>
                <a:cs typeface="Arial" panose="020B0604020202020204" pitchFamily="34" charset="0"/>
              </a:rPr>
              <a:t> </a:t>
            </a:r>
            <a:r>
              <a:rPr lang="en-US" sz="2800" dirty="0">
                <a:solidFill>
                  <a:schemeClr val="tx1">
                    <a:lumMod val="75000"/>
                    <a:lumOff val="25000"/>
                  </a:schemeClr>
                </a:solidFill>
              </a:rPr>
              <a:t>detects the emotions and intentions of a person and gives a signal of his criminal intentions</a:t>
            </a:r>
            <a:r>
              <a:rPr lang="en-US" sz="2800" dirty="0" smtClean="0">
                <a:solidFill>
                  <a:schemeClr val="tx1">
                    <a:lumMod val="75000"/>
                    <a:lumOff val="25000"/>
                  </a:schemeClr>
                </a:solidFill>
              </a:rPr>
              <a:t>.</a:t>
            </a:r>
          </a:p>
          <a:p>
            <a:pPr lvl="0" hangingPunct="0"/>
            <a:endParaRPr lang="ru-RU" sz="2800" dirty="0">
              <a:solidFill>
                <a:schemeClr val="tx1">
                  <a:lumMod val="75000"/>
                  <a:lumOff val="25000"/>
                </a:schemeClr>
              </a:solidFill>
            </a:endParaRPr>
          </a:p>
          <a:p>
            <a:pPr hangingPunct="0">
              <a:buNone/>
            </a:pPr>
            <a:r>
              <a:rPr lang="ru-RU" sz="2800" dirty="0" smtClean="0">
                <a:solidFill>
                  <a:srgbClr val="FF0000"/>
                </a:solidFill>
                <a:latin typeface="Arial" panose="020B0604020202020204" pitchFamily="34" charset="0"/>
                <a:ea typeface="Microsoft YaHei" pitchFamily="2"/>
                <a:cs typeface="Arial" panose="020B0604020202020204" pitchFamily="34" charset="0"/>
              </a:rPr>
              <a:t>Vibra</a:t>
            </a:r>
            <a:r>
              <a:rPr lang="ru-RU" sz="2800" dirty="0" smtClean="0">
                <a:solidFill>
                  <a:srgbClr val="2323DC"/>
                </a:solidFill>
                <a:latin typeface="Arial" panose="020B0604020202020204" pitchFamily="34" charset="0"/>
                <a:ea typeface="Microsoft YaHei" pitchFamily="2"/>
                <a:cs typeface="Arial" panose="020B0604020202020204" pitchFamily="34" charset="0"/>
              </a:rPr>
              <a:t>Image</a:t>
            </a:r>
            <a:r>
              <a:rPr lang="en-US" sz="2800" dirty="0" smtClean="0">
                <a:latin typeface="Arial" panose="020B0604020202020204" pitchFamily="34" charset="0"/>
                <a:cs typeface="Arial" panose="020B0604020202020204" pitchFamily="34" charset="0"/>
              </a:rPr>
              <a:t> </a:t>
            </a:r>
            <a:r>
              <a:rPr lang="en-US" sz="2800" dirty="0">
                <a:solidFill>
                  <a:schemeClr val="tx1">
                    <a:lumMod val="75000"/>
                    <a:lumOff val="25000"/>
                  </a:schemeClr>
                </a:solidFill>
              </a:rPr>
              <a:t>technology  converts streaming video into two different image components, reflecting the amplitude and frequency characteristics of vibrations and movements of objects in the frame</a:t>
            </a:r>
            <a:r>
              <a:rPr lang="ru-RU" sz="2800" dirty="0">
                <a:solidFill>
                  <a:schemeClr val="tx1">
                    <a:lumMod val="75000"/>
                    <a:lumOff val="25000"/>
                  </a:schemeClr>
                </a:solidFill>
              </a:rPr>
              <a:t> (</a:t>
            </a:r>
            <a:r>
              <a:rPr lang="en-US" sz="2800" dirty="0">
                <a:solidFill>
                  <a:schemeClr val="tx1">
                    <a:lumMod val="75000"/>
                    <a:lumOff val="25000"/>
                  </a:schemeClr>
                </a:solidFill>
              </a:rPr>
              <a:t>standard TV cameras and PC are used</a:t>
            </a:r>
            <a:r>
              <a:rPr lang="en-US" sz="2800" dirty="0" smtClean="0">
                <a:solidFill>
                  <a:schemeClr val="tx1">
                    <a:lumMod val="75000"/>
                    <a:lumOff val="25000"/>
                  </a:schemeClr>
                </a:solidFill>
              </a:rPr>
              <a:t>).</a:t>
            </a:r>
            <a:endParaRPr lang="ru-RU" sz="2800" dirty="0">
              <a:solidFill>
                <a:schemeClr val="tx1">
                  <a:lumMod val="75000"/>
                  <a:lumOff val="25000"/>
                </a:schemeClr>
              </a:solidFill>
            </a:endParaRPr>
          </a:p>
        </p:txBody>
      </p:sp>
      <p:pic>
        <p:nvPicPr>
          <p:cNvPr id="18" name="Рисунок 17"/>
          <p:cNvPicPr>
            <a:picLocks noChangeAspect="1"/>
          </p:cNvPicPr>
          <p:nvPr/>
        </p:nvPicPr>
        <p:blipFill>
          <a:blip r:embed="rId5"/>
          <a:stretch>
            <a:fillRect/>
          </a:stretch>
        </p:blipFill>
        <p:spPr>
          <a:xfrm>
            <a:off x="9044286" y="1100611"/>
            <a:ext cx="2201091" cy="1348898"/>
          </a:xfrm>
          <a:prstGeom prst="rect">
            <a:avLst/>
          </a:prstGeom>
        </p:spPr>
      </p:pic>
      <p:sp>
        <p:nvSpPr>
          <p:cNvPr id="8" name="Заголовок 1"/>
          <p:cNvSpPr txBox="1">
            <a:spLocks/>
          </p:cNvSpPr>
          <p:nvPr/>
        </p:nvSpPr>
        <p:spPr>
          <a:xfrm>
            <a:off x="1097280" y="299257"/>
            <a:ext cx="10058400" cy="681644"/>
          </a:xfrm>
          <a:prstGeom prst="rect">
            <a:avLst/>
          </a:prstGeom>
        </p:spPr>
        <p:txBody>
          <a:bodyPr>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Technical profiling with VibraImage</a:t>
            </a:r>
            <a:endParaRPr lang="ru-RU" dirty="0"/>
          </a:p>
        </p:txBody>
      </p:sp>
      <p:cxnSp>
        <p:nvCxnSpPr>
          <p:cNvPr id="10" name="Прямая соединительная линия 9"/>
          <p:cNvCxnSpPr/>
          <p:nvPr/>
        </p:nvCxnSpPr>
        <p:spPr>
          <a:xfrm>
            <a:off x="1197033" y="944743"/>
            <a:ext cx="9958647" cy="0"/>
          </a:xfrm>
          <a:prstGeom prst="line">
            <a:avLst/>
          </a:prstGeom>
          <a:ln w="6350">
            <a:solidFill>
              <a:schemeClr val="bg1">
                <a:lumMod val="50000"/>
              </a:schemeClr>
            </a:solidFill>
          </a:ln>
        </p:spPr>
        <p:style>
          <a:lnRef idx="2">
            <a:schemeClr val="accent2"/>
          </a:lnRef>
          <a:fillRef idx="0">
            <a:schemeClr val="accent2"/>
          </a:fillRef>
          <a:effectRef idx="1">
            <a:schemeClr val="accent2"/>
          </a:effectRef>
          <a:fontRef idx="minor">
            <a:schemeClr val="tx1"/>
          </a:fontRef>
        </p:style>
      </p:cxnSp>
      <p:sp>
        <p:nvSpPr>
          <p:cNvPr id="2" name="Номер слайда 1"/>
          <p:cNvSpPr>
            <a:spLocks noGrp="1"/>
          </p:cNvSpPr>
          <p:nvPr>
            <p:ph type="sldNum" sz="quarter" idx="12"/>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3141185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1097280" y="299257"/>
            <a:ext cx="10058400" cy="681644"/>
          </a:xfrm>
          <a:prstGeom prst="rect">
            <a:avLst/>
          </a:prstGeom>
        </p:spPr>
        <p:txBody>
          <a:bodyPr>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VibraImage security</a:t>
            </a:r>
            <a:endParaRPr lang="ru-RU" dirty="0"/>
          </a:p>
        </p:txBody>
      </p:sp>
      <p:cxnSp>
        <p:nvCxnSpPr>
          <p:cNvPr id="10" name="Прямая соединительная линия 9"/>
          <p:cNvCxnSpPr/>
          <p:nvPr/>
        </p:nvCxnSpPr>
        <p:spPr>
          <a:xfrm>
            <a:off x="1197033" y="944743"/>
            <a:ext cx="9958647" cy="0"/>
          </a:xfrm>
          <a:prstGeom prst="line">
            <a:avLst/>
          </a:prstGeom>
          <a:ln w="6350">
            <a:solidFill>
              <a:schemeClr val="bg1">
                <a:lumMod val="50000"/>
              </a:schemeClr>
            </a:solidFill>
          </a:ln>
        </p:spPr>
        <p:style>
          <a:lnRef idx="2">
            <a:schemeClr val="accent2"/>
          </a:lnRef>
          <a:fillRef idx="0">
            <a:schemeClr val="accent2"/>
          </a:fillRef>
          <a:effectRef idx="1">
            <a:schemeClr val="accent2"/>
          </a:effectRef>
          <a:fontRef idx="minor">
            <a:schemeClr val="tx1"/>
          </a:fontRef>
        </p:style>
      </p:cxnSp>
      <p:pic>
        <p:nvPicPr>
          <p:cNvPr id="7" name="Рисунок 6"/>
          <p:cNvPicPr>
            <a:picLocks noChangeAspect="1"/>
          </p:cNvPicPr>
          <p:nvPr/>
        </p:nvPicPr>
        <p:blipFill rotWithShape="1">
          <a:blip r:embed="rId3"/>
          <a:srcRect l="4166" t="3333" r="10367" b="6608"/>
          <a:stretch/>
        </p:blipFill>
        <p:spPr>
          <a:xfrm>
            <a:off x="4421323" y="3590585"/>
            <a:ext cx="3298482" cy="2606773"/>
          </a:xfrm>
          <a:prstGeom prst="rect">
            <a:avLst/>
          </a:prstGeom>
          <a:ln>
            <a:noFill/>
          </a:ln>
          <a:effectLst>
            <a:outerShdw blurRad="190500" algn="tl" rotWithShape="0">
              <a:srgbClr val="000000">
                <a:alpha val="70000"/>
              </a:srgbClr>
            </a:outerShdw>
          </a:effectLst>
        </p:spPr>
      </p:pic>
      <p:pic>
        <p:nvPicPr>
          <p:cNvPr id="12" name="Рисунок 11"/>
          <p:cNvPicPr>
            <a:picLocks noChangeAspect="1"/>
          </p:cNvPicPr>
          <p:nvPr/>
        </p:nvPicPr>
        <p:blipFill rotWithShape="1">
          <a:blip r:embed="rId4"/>
          <a:srcRect t="13268" r="4048"/>
          <a:stretch/>
        </p:blipFill>
        <p:spPr>
          <a:xfrm>
            <a:off x="4421323" y="1117600"/>
            <a:ext cx="3298482" cy="2236149"/>
          </a:xfrm>
          <a:prstGeom prst="rect">
            <a:avLst/>
          </a:prstGeom>
          <a:ln>
            <a:noFill/>
          </a:ln>
          <a:effectLst>
            <a:outerShdw blurRad="190500" algn="tl" rotWithShape="0">
              <a:srgbClr val="000000">
                <a:alpha val="70000"/>
              </a:srgbClr>
            </a:outerShdw>
          </a:effectLst>
        </p:spPr>
      </p:pic>
      <p:pic>
        <p:nvPicPr>
          <p:cNvPr id="9" name="Рисунок 8"/>
          <p:cNvPicPr>
            <a:picLocks noChangeAspect="1"/>
          </p:cNvPicPr>
          <p:nvPr/>
        </p:nvPicPr>
        <p:blipFill rotWithShape="1">
          <a:blip r:embed="rId5"/>
          <a:srcRect r="8519"/>
          <a:stretch/>
        </p:blipFill>
        <p:spPr>
          <a:xfrm>
            <a:off x="8411888" y="1793384"/>
            <a:ext cx="3403599" cy="2895600"/>
          </a:xfrm>
          <a:prstGeom prst="rect">
            <a:avLst/>
          </a:prstGeom>
          <a:ln>
            <a:noFill/>
          </a:ln>
          <a:effectLst>
            <a:outerShdw blurRad="190500" algn="tl" rotWithShape="0">
              <a:srgbClr val="000000">
                <a:alpha val="70000"/>
              </a:srgbClr>
            </a:outerShdw>
          </a:effectLst>
        </p:spPr>
      </p:pic>
      <p:pic>
        <p:nvPicPr>
          <p:cNvPr id="11" name="Рисунок 10"/>
          <p:cNvPicPr>
            <a:picLocks noChangeAspect="1"/>
          </p:cNvPicPr>
          <p:nvPr/>
        </p:nvPicPr>
        <p:blipFill rotWithShape="1">
          <a:blip r:embed="rId6"/>
          <a:srcRect l="11599" t="4636" r="13966" b="10931"/>
          <a:stretch/>
        </p:blipFill>
        <p:spPr>
          <a:xfrm>
            <a:off x="472411" y="1793384"/>
            <a:ext cx="3403600" cy="2895600"/>
          </a:xfrm>
          <a:prstGeom prst="rect">
            <a:avLst/>
          </a:prstGeom>
          <a:ln>
            <a:noFill/>
          </a:ln>
          <a:effectLst>
            <a:outerShdw blurRad="190500" algn="tl" rotWithShape="0">
              <a:srgbClr val="000000">
                <a:alpha val="70000"/>
              </a:srgbClr>
            </a:outerShdw>
          </a:effectLst>
        </p:spPr>
      </p:pic>
      <p:sp>
        <p:nvSpPr>
          <p:cNvPr id="2" name="Номер слайда 1"/>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val="2285787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1097280" y="299257"/>
            <a:ext cx="10058400" cy="681644"/>
          </a:xfrm>
          <a:prstGeom prst="rect">
            <a:avLst/>
          </a:prstGeom>
        </p:spPr>
        <p:txBody>
          <a:bodyPr>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VibraImage system and </a:t>
            </a:r>
            <a:r>
              <a:rPr lang="en-US" dirty="0" smtClean="0"/>
              <a:t>WelcomEU</a:t>
            </a:r>
            <a:endParaRPr lang="ru-RU" dirty="0"/>
          </a:p>
        </p:txBody>
      </p:sp>
      <p:cxnSp>
        <p:nvCxnSpPr>
          <p:cNvPr id="10" name="Прямая соединительная линия 9"/>
          <p:cNvCxnSpPr/>
          <p:nvPr/>
        </p:nvCxnSpPr>
        <p:spPr>
          <a:xfrm>
            <a:off x="1197033" y="944743"/>
            <a:ext cx="9958647" cy="0"/>
          </a:xfrm>
          <a:prstGeom prst="line">
            <a:avLst/>
          </a:prstGeom>
          <a:ln w="6350">
            <a:solidFill>
              <a:schemeClr val="bg1">
                <a:lumMod val="50000"/>
              </a:schemeClr>
            </a:solidFill>
          </a:ln>
        </p:spPr>
        <p:style>
          <a:lnRef idx="2">
            <a:schemeClr val="accent2"/>
          </a:lnRef>
          <a:fillRef idx="0">
            <a:schemeClr val="accent2"/>
          </a:fillRef>
          <a:effectRef idx="1">
            <a:schemeClr val="accent2"/>
          </a:effectRef>
          <a:fontRef idx="minor">
            <a:schemeClr val="tx1"/>
          </a:fontRef>
        </p:style>
      </p:cxnSp>
      <p:grpSp>
        <p:nvGrpSpPr>
          <p:cNvPr id="7" name="Группа 6"/>
          <p:cNvGrpSpPr/>
          <p:nvPr/>
        </p:nvGrpSpPr>
        <p:grpSpPr>
          <a:xfrm>
            <a:off x="7953887" y="1347397"/>
            <a:ext cx="3069101" cy="4073253"/>
            <a:chOff x="8493161" y="1165429"/>
            <a:chExt cx="3069101" cy="4073253"/>
          </a:xfrm>
        </p:grpSpPr>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3161" y="1843106"/>
              <a:ext cx="3069101" cy="2449837"/>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1787" y="2015454"/>
              <a:ext cx="2664950" cy="1543809"/>
            </a:xfrm>
            <a:prstGeom prst="rect">
              <a:avLst/>
            </a:prstGeom>
          </p:spPr>
        </p:pic>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9675" y="4283106"/>
              <a:ext cx="1766595" cy="955576"/>
            </a:xfrm>
            <a:prstGeom prst="rect">
              <a:avLst/>
            </a:prstGeom>
          </p:spPr>
        </p:pic>
        <p:pic>
          <p:nvPicPr>
            <p:cNvPr id="13" name="Рисунок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87695" y="1165429"/>
              <a:ext cx="500612" cy="545443"/>
            </a:xfrm>
            <a:prstGeom prst="rect">
              <a:avLst/>
            </a:prstGeom>
          </p:spPr>
        </p:pic>
        <p:pic>
          <p:nvPicPr>
            <p:cNvPr id="14" name="Рисунок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59243" y="4016958"/>
              <a:ext cx="493698" cy="493698"/>
            </a:xfrm>
            <a:prstGeom prst="rect">
              <a:avLst/>
            </a:prstGeom>
          </p:spPr>
        </p:pic>
      </p:grpSp>
      <p:sp>
        <p:nvSpPr>
          <p:cNvPr id="15" name="Текст 2"/>
          <p:cNvSpPr txBox="1">
            <a:spLocks/>
          </p:cNvSpPr>
          <p:nvPr/>
        </p:nvSpPr>
        <p:spPr>
          <a:xfrm>
            <a:off x="894080" y="1261038"/>
            <a:ext cx="6891020" cy="464446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3200" cap="all" dirty="0" smtClean="0">
                <a:solidFill>
                  <a:schemeClr val="tx2"/>
                </a:solidFill>
              </a:rPr>
              <a:t>W</a:t>
            </a:r>
            <a:r>
              <a:rPr lang="en-US" sz="3200" dirty="0" smtClean="0">
                <a:solidFill>
                  <a:schemeClr val="tx2"/>
                </a:solidFill>
              </a:rPr>
              <a:t>elcom</a:t>
            </a:r>
            <a:r>
              <a:rPr lang="en-US" sz="3200" cap="all" dirty="0" smtClean="0">
                <a:solidFill>
                  <a:schemeClr val="tx2"/>
                </a:solidFill>
              </a:rPr>
              <a:t>EU</a:t>
            </a:r>
            <a:r>
              <a:rPr lang="ru-RU" sz="3200" cap="all" dirty="0" smtClean="0">
                <a:solidFill>
                  <a:schemeClr val="tx2"/>
                </a:solidFill>
              </a:rPr>
              <a:t> </a:t>
            </a:r>
            <a:r>
              <a:rPr lang="en-US" sz="3200" u="sng" dirty="0" smtClean="0">
                <a:solidFill>
                  <a:schemeClr val="tx1">
                    <a:lumMod val="65000"/>
                    <a:lumOff val="35000"/>
                  </a:schemeClr>
                </a:solidFill>
              </a:rPr>
              <a:t>automatically </a:t>
            </a:r>
            <a:r>
              <a:rPr lang="en-US" sz="3200" dirty="0" smtClean="0">
                <a:solidFill>
                  <a:schemeClr val="tx1">
                    <a:lumMod val="65000"/>
                    <a:lumOff val="35000"/>
                  </a:schemeClr>
                </a:solidFill>
              </a:rPr>
              <a:t>controls</a:t>
            </a:r>
            <a:r>
              <a:rPr lang="ru-RU" sz="3200" dirty="0" smtClean="0">
                <a:solidFill>
                  <a:schemeClr val="tx1">
                    <a:lumMod val="65000"/>
                    <a:lumOff val="35000"/>
                  </a:schemeClr>
                </a:solidFill>
              </a:rPr>
              <a:t> </a:t>
            </a:r>
            <a:r>
              <a:rPr lang="en-US" sz="3200" dirty="0" smtClean="0">
                <a:solidFill>
                  <a:schemeClr val="tx1">
                    <a:lumMod val="65000"/>
                    <a:lumOff val="35000"/>
                  </a:schemeClr>
                </a:solidFill>
              </a:rPr>
              <a:t>intentions of arriving people</a:t>
            </a:r>
          </a:p>
          <a:p>
            <a:r>
              <a:rPr lang="en-US" sz="3200" dirty="0" smtClean="0">
                <a:solidFill>
                  <a:schemeClr val="tx2"/>
                </a:solidFill>
              </a:rPr>
              <a:t>ADVANTAGES</a:t>
            </a:r>
          </a:p>
          <a:p>
            <a:pPr marL="164592" indent="0" defTabSz="457200">
              <a:lnSpc>
                <a:spcPct val="100000"/>
              </a:lnSpc>
              <a:spcBef>
                <a:spcPts val="0"/>
              </a:spcBef>
              <a:spcAft>
                <a:spcPts val="0"/>
              </a:spcAft>
              <a:buClr>
                <a:srgbClr val="1CADE4">
                  <a:lumMod val="75000"/>
                </a:srgbClr>
              </a:buClr>
              <a:buFont typeface="Wingdings" panose="05000000000000000000" pitchFamily="2" charset="2"/>
              <a:buChar char="§"/>
            </a:pPr>
            <a:r>
              <a:rPr lang="ru-RU" sz="2400" dirty="0" smtClean="0">
                <a:solidFill>
                  <a:schemeClr val="tx1">
                    <a:lumMod val="65000"/>
                    <a:lumOff val="35000"/>
                  </a:schemeClr>
                </a:solidFill>
              </a:rPr>
              <a:t>  </a:t>
            </a:r>
            <a:r>
              <a:rPr lang="en-US" sz="2400" dirty="0" smtClean="0">
                <a:solidFill>
                  <a:srgbClr val="00B050"/>
                </a:solidFill>
              </a:rPr>
              <a:t>Automatic</a:t>
            </a:r>
            <a:r>
              <a:rPr lang="en-US" sz="2400" dirty="0" smtClean="0">
                <a:solidFill>
                  <a:schemeClr val="tx1">
                    <a:lumMod val="65000"/>
                    <a:lumOff val="35000"/>
                  </a:schemeClr>
                </a:solidFill>
              </a:rPr>
              <a:t> system</a:t>
            </a:r>
          </a:p>
          <a:p>
            <a:pPr marL="164592" indent="0" defTabSz="457200">
              <a:lnSpc>
                <a:spcPct val="100000"/>
              </a:lnSpc>
              <a:spcBef>
                <a:spcPts val="0"/>
              </a:spcBef>
              <a:spcAft>
                <a:spcPts val="0"/>
              </a:spcAft>
              <a:buClr>
                <a:srgbClr val="1CADE4">
                  <a:lumMod val="75000"/>
                </a:srgbClr>
              </a:buClr>
              <a:buFont typeface="Wingdings" panose="05000000000000000000" pitchFamily="2" charset="2"/>
              <a:buChar char="§"/>
            </a:pPr>
            <a:r>
              <a:rPr lang="ru-RU" sz="2400" dirty="0" smtClean="0">
                <a:solidFill>
                  <a:schemeClr val="tx1">
                    <a:lumMod val="65000"/>
                    <a:lumOff val="35000"/>
                  </a:schemeClr>
                </a:solidFill>
              </a:rPr>
              <a:t>  </a:t>
            </a:r>
            <a:r>
              <a:rPr lang="en-US" sz="2400" dirty="0" smtClean="0">
                <a:solidFill>
                  <a:srgbClr val="00B050"/>
                </a:solidFill>
              </a:rPr>
              <a:t>Objective</a:t>
            </a:r>
            <a:r>
              <a:rPr lang="en-US" sz="2400" dirty="0" smtClean="0">
                <a:solidFill>
                  <a:schemeClr val="tx1">
                    <a:lumMod val="65000"/>
                    <a:lumOff val="35000"/>
                  </a:schemeClr>
                </a:solidFill>
              </a:rPr>
              <a:t> </a:t>
            </a:r>
            <a:r>
              <a:rPr lang="en-US" sz="2400" dirty="0">
                <a:solidFill>
                  <a:schemeClr val="tx1">
                    <a:lumMod val="65000"/>
                    <a:lumOff val="35000"/>
                  </a:schemeClr>
                </a:solidFill>
              </a:rPr>
              <a:t>detection of </a:t>
            </a:r>
            <a:r>
              <a:rPr lang="en-US" sz="2400" dirty="0" smtClean="0">
                <a:solidFill>
                  <a:schemeClr val="tx1">
                    <a:lumMod val="65000"/>
                    <a:lumOff val="35000"/>
                  </a:schemeClr>
                </a:solidFill>
              </a:rPr>
              <a:t>intentions</a:t>
            </a:r>
          </a:p>
          <a:p>
            <a:pPr marL="457200" lvl="1" indent="0" defTabSz="457200">
              <a:lnSpc>
                <a:spcPct val="100000"/>
              </a:lnSpc>
              <a:spcBef>
                <a:spcPts val="0"/>
              </a:spcBef>
              <a:spcAft>
                <a:spcPts val="0"/>
              </a:spcAft>
              <a:buClr>
                <a:srgbClr val="1CADE4">
                  <a:lumMod val="75000"/>
                </a:srgbClr>
              </a:buClr>
              <a:buFont typeface="Wingdings" panose="05000000000000000000" pitchFamily="2" charset="2"/>
              <a:buChar char="§"/>
            </a:pPr>
            <a:r>
              <a:rPr lang="en-US" sz="2200" dirty="0" smtClean="0">
                <a:solidFill>
                  <a:schemeClr val="tx1">
                    <a:lumMod val="65000"/>
                    <a:lumOff val="35000"/>
                  </a:schemeClr>
                </a:solidFill>
              </a:rPr>
              <a:t>  Current</a:t>
            </a:r>
          </a:p>
          <a:p>
            <a:pPr marL="457200" lvl="1" indent="0" defTabSz="457200">
              <a:lnSpc>
                <a:spcPct val="100000"/>
              </a:lnSpc>
              <a:spcBef>
                <a:spcPts val="0"/>
              </a:spcBef>
              <a:spcAft>
                <a:spcPts val="0"/>
              </a:spcAft>
              <a:buClr>
                <a:srgbClr val="1CADE4">
                  <a:lumMod val="75000"/>
                </a:srgbClr>
              </a:buClr>
              <a:buFont typeface="Wingdings" panose="05000000000000000000" pitchFamily="2" charset="2"/>
              <a:buChar char="§"/>
            </a:pPr>
            <a:r>
              <a:rPr lang="en-US" sz="2200" dirty="0" smtClean="0">
                <a:solidFill>
                  <a:schemeClr val="tx1">
                    <a:lumMod val="65000"/>
                    <a:lumOff val="35000"/>
                  </a:schemeClr>
                </a:solidFill>
              </a:rPr>
              <a:t>  Remote</a:t>
            </a:r>
            <a:endParaRPr lang="en-US" sz="2200" dirty="0">
              <a:solidFill>
                <a:schemeClr val="tx1">
                  <a:lumMod val="65000"/>
                  <a:lumOff val="35000"/>
                </a:schemeClr>
              </a:solidFill>
            </a:endParaRPr>
          </a:p>
          <a:p>
            <a:pPr marL="164592" indent="0" defTabSz="457200">
              <a:lnSpc>
                <a:spcPct val="100000"/>
              </a:lnSpc>
              <a:spcBef>
                <a:spcPts val="0"/>
              </a:spcBef>
              <a:spcAft>
                <a:spcPts val="0"/>
              </a:spcAft>
              <a:buClr>
                <a:srgbClr val="1CADE4">
                  <a:lumMod val="75000"/>
                </a:srgbClr>
              </a:buClr>
              <a:buFont typeface="Wingdings" panose="05000000000000000000" pitchFamily="2" charset="2"/>
              <a:buChar char="§"/>
            </a:pPr>
            <a:r>
              <a:rPr lang="ru-RU" sz="2400" dirty="0" smtClean="0">
                <a:solidFill>
                  <a:schemeClr val="tx1">
                    <a:lumMod val="65000"/>
                    <a:lumOff val="35000"/>
                  </a:schemeClr>
                </a:solidFill>
              </a:rPr>
              <a:t>  </a:t>
            </a:r>
            <a:r>
              <a:rPr lang="en-US" sz="2400" dirty="0" smtClean="0">
                <a:solidFill>
                  <a:srgbClr val="00B050"/>
                </a:solidFill>
              </a:rPr>
              <a:t>No </a:t>
            </a:r>
            <a:r>
              <a:rPr lang="en-US" sz="2400" dirty="0">
                <a:solidFill>
                  <a:srgbClr val="00B050"/>
                </a:solidFill>
              </a:rPr>
              <a:t>sensors </a:t>
            </a:r>
            <a:r>
              <a:rPr lang="en-US" sz="2400" dirty="0">
                <a:solidFill>
                  <a:schemeClr val="tx1">
                    <a:lumMod val="65000"/>
                    <a:lumOff val="35000"/>
                  </a:schemeClr>
                </a:solidFill>
              </a:rPr>
              <a:t>attached to the body</a:t>
            </a:r>
          </a:p>
          <a:p>
            <a:pPr marL="164592" indent="0" defTabSz="457200">
              <a:lnSpc>
                <a:spcPct val="100000"/>
              </a:lnSpc>
              <a:spcBef>
                <a:spcPts val="0"/>
              </a:spcBef>
              <a:spcAft>
                <a:spcPts val="0"/>
              </a:spcAft>
              <a:buClr>
                <a:srgbClr val="1CADE4">
                  <a:lumMod val="75000"/>
                </a:srgbClr>
              </a:buClr>
              <a:buFont typeface="Wingdings" panose="05000000000000000000" pitchFamily="2" charset="2"/>
              <a:buChar char="§"/>
            </a:pPr>
            <a:r>
              <a:rPr lang="ru-RU" sz="2400" dirty="0" smtClean="0">
                <a:solidFill>
                  <a:schemeClr val="tx1">
                    <a:lumMod val="65000"/>
                    <a:lumOff val="35000"/>
                  </a:schemeClr>
                </a:solidFill>
              </a:rPr>
              <a:t>  </a:t>
            </a:r>
            <a:r>
              <a:rPr lang="en-US" sz="2400" dirty="0" smtClean="0">
                <a:solidFill>
                  <a:srgbClr val="00B050"/>
                </a:solidFill>
              </a:rPr>
              <a:t>Real-time</a:t>
            </a:r>
            <a:r>
              <a:rPr lang="en-US" sz="2400" dirty="0">
                <a:solidFill>
                  <a:schemeClr val="tx1">
                    <a:lumMod val="65000"/>
                    <a:lumOff val="35000"/>
                  </a:schemeClr>
                </a:solidFill>
              </a:rPr>
              <a:t>, automated data analysis</a:t>
            </a:r>
          </a:p>
          <a:p>
            <a:pPr marL="164592" indent="0" defTabSz="457200">
              <a:lnSpc>
                <a:spcPct val="100000"/>
              </a:lnSpc>
              <a:spcBef>
                <a:spcPts val="0"/>
              </a:spcBef>
              <a:spcAft>
                <a:spcPts val="0"/>
              </a:spcAft>
              <a:buClr>
                <a:srgbClr val="1CADE4">
                  <a:lumMod val="75000"/>
                </a:srgbClr>
              </a:buClr>
              <a:buFont typeface="Wingdings" panose="05000000000000000000" pitchFamily="2" charset="2"/>
              <a:buChar char="§"/>
            </a:pPr>
            <a:r>
              <a:rPr lang="ru-RU" sz="2400" dirty="0" smtClean="0">
                <a:solidFill>
                  <a:srgbClr val="00B050"/>
                </a:solidFill>
              </a:rPr>
              <a:t>  </a:t>
            </a:r>
            <a:r>
              <a:rPr lang="en-US" sz="2400" dirty="0" smtClean="0">
                <a:solidFill>
                  <a:srgbClr val="00B050"/>
                </a:solidFill>
              </a:rPr>
              <a:t>Suitable </a:t>
            </a:r>
            <a:r>
              <a:rPr lang="en-US" sz="2400" dirty="0">
                <a:solidFill>
                  <a:srgbClr val="00B050"/>
                </a:solidFill>
              </a:rPr>
              <a:t>for </a:t>
            </a:r>
            <a:r>
              <a:rPr lang="en-US" sz="2400" dirty="0">
                <a:solidFill>
                  <a:schemeClr val="tx1">
                    <a:lumMod val="65000"/>
                    <a:lumOff val="35000"/>
                  </a:schemeClr>
                </a:solidFill>
              </a:rPr>
              <a:t>a high traffic at the </a:t>
            </a:r>
            <a:r>
              <a:rPr lang="en-US" sz="2400" dirty="0">
                <a:solidFill>
                  <a:srgbClr val="00B050"/>
                </a:solidFill>
              </a:rPr>
              <a:t>airport</a:t>
            </a:r>
          </a:p>
          <a:p>
            <a:pPr marL="164592" indent="0" defTabSz="457200">
              <a:lnSpc>
                <a:spcPct val="100000"/>
              </a:lnSpc>
              <a:spcBef>
                <a:spcPts val="0"/>
              </a:spcBef>
              <a:spcAft>
                <a:spcPts val="0"/>
              </a:spcAft>
              <a:buClr>
                <a:srgbClr val="1CADE4">
                  <a:lumMod val="75000"/>
                </a:srgbClr>
              </a:buClr>
              <a:buFont typeface="Wingdings" panose="05000000000000000000" pitchFamily="2" charset="2"/>
              <a:buChar char="§"/>
            </a:pPr>
            <a:r>
              <a:rPr lang="ru-RU" sz="2400" dirty="0" smtClean="0">
                <a:solidFill>
                  <a:schemeClr val="tx1">
                    <a:lumMod val="65000"/>
                    <a:lumOff val="35000"/>
                  </a:schemeClr>
                </a:solidFill>
              </a:rPr>
              <a:t>  </a:t>
            </a:r>
            <a:r>
              <a:rPr lang="en-US" sz="2400" dirty="0" smtClean="0">
                <a:solidFill>
                  <a:srgbClr val="00B050"/>
                </a:solidFill>
              </a:rPr>
              <a:t>Protects</a:t>
            </a:r>
            <a:r>
              <a:rPr lang="en-US" sz="2400" dirty="0" smtClean="0">
                <a:solidFill>
                  <a:schemeClr val="tx1">
                    <a:lumMod val="65000"/>
                    <a:lumOff val="35000"/>
                  </a:schemeClr>
                </a:solidFill>
              </a:rPr>
              <a:t> </a:t>
            </a:r>
            <a:r>
              <a:rPr lang="en-US" sz="2400" dirty="0" smtClean="0">
                <a:solidFill>
                  <a:srgbClr val="00B050"/>
                </a:solidFill>
              </a:rPr>
              <a:t>E</a:t>
            </a:r>
            <a:r>
              <a:rPr lang="en-GB" sz="2400" dirty="0">
                <a:solidFill>
                  <a:srgbClr val="00B050"/>
                </a:solidFill>
              </a:rPr>
              <a:t>U</a:t>
            </a:r>
            <a:r>
              <a:rPr lang="en-US" sz="2400" dirty="0" err="1" smtClean="0">
                <a:solidFill>
                  <a:schemeClr val="tx1">
                    <a:lumMod val="65000"/>
                    <a:lumOff val="35000"/>
                  </a:schemeClr>
                </a:solidFill>
              </a:rPr>
              <a:t>ropian</a:t>
            </a:r>
            <a:r>
              <a:rPr lang="en-US" sz="2400" dirty="0" smtClean="0">
                <a:solidFill>
                  <a:schemeClr val="tx1">
                    <a:lumMod val="65000"/>
                    <a:lumOff val="35000"/>
                  </a:schemeClr>
                </a:solidFill>
              </a:rPr>
              <a:t> values</a:t>
            </a:r>
            <a:endParaRPr lang="ru-RU" sz="3200" dirty="0">
              <a:solidFill>
                <a:schemeClr val="tx2"/>
              </a:solidFill>
            </a:endParaRPr>
          </a:p>
        </p:txBody>
      </p:sp>
      <p:sp>
        <p:nvSpPr>
          <p:cNvPr id="3" name="Номер слайда 2"/>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1870016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AutoShape 4" descr="&amp;Kcy;&amp;acy;&amp;rcy;&amp;tcy;&amp;icy;&amp;ncy;&amp;kcy;&amp;icy; &amp;pcy;&amp;ocy; &amp;zcy;&amp;acy;&amp;pcy;&amp;rcy;&amp;ocy;&amp;scy;&amp;ucy; &amp;bcy;&amp;iecy;&amp;zcy;&amp;ocy;&amp;pcy;&amp;acy;&amp;scy;&amp;ncy;&amp;ocy;&amp;scy;&amp;tcy;&amp;softcy; &amp;dcy;&amp;ocy;&amp;mcy;&amp;ac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6" name="AutoShape 10" descr="&amp;Kcy;&amp;acy;&amp;rcy;&amp;tcy;&amp;icy;&amp;ncy;&amp;kcy;&amp;icy; &amp;pcy;&amp;ocy; &amp;zcy;&amp;acy;&amp;pcy;&amp;rcy;&amp;ocy;&amp;scy;&amp;ucy; &amp;acy;&amp;ecy;&amp;rcy;&amp;ocy;&amp;pcy;&amp;ocy;&amp;rcy;&amp;tc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2" name="AutoShape 2" descr="&amp;Kcy;&amp;acy;&amp;rcy;&amp;tcy;&amp;icy;&amp;ncy;&amp;kcy;&amp;icy; &amp;pcy;&amp;ocy; &amp;zcy;&amp;acy;&amp;pcy;&amp;rcy;&amp;ocy;&amp;scy;&amp;ucy; &amp;mcy;&amp;iecy;&amp;dcy;&amp;icy;&amp;tscy;&amp;icy;&amp;ncy;&amp;ac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 name="Text Box 6"/>
          <p:cNvSpPr txBox="1">
            <a:spLocks noChangeArrowheads="1"/>
          </p:cNvSpPr>
          <p:nvPr/>
        </p:nvSpPr>
        <p:spPr bwMode="auto">
          <a:xfrm>
            <a:off x="737605" y="1119820"/>
            <a:ext cx="6069595" cy="25750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84048" lvl="1" indent="-182880" defTabSz="914400" eaLnBrk="1" hangingPunct="1">
              <a:spcBef>
                <a:spcPts val="200"/>
              </a:spcBef>
              <a:spcAft>
                <a:spcPts val="400"/>
              </a:spcAft>
              <a:buClr>
                <a:schemeClr val="accent1">
                  <a:lumMod val="75000"/>
                </a:schemeClr>
              </a:buClr>
              <a:buFont typeface="Wingdings" panose="05000000000000000000" pitchFamily="2" charset="2"/>
              <a:buChar char="§"/>
            </a:pPr>
            <a:r>
              <a:rPr lang="en-US" sz="2000" dirty="0">
                <a:solidFill>
                  <a:schemeClr val="tx1">
                    <a:lumMod val="75000"/>
                    <a:lumOff val="25000"/>
                  </a:schemeClr>
                </a:solidFill>
                <a:latin typeface="+mn-lt"/>
                <a:cs typeface="+mn-cs"/>
              </a:rPr>
              <a:t>3 </a:t>
            </a:r>
            <a:r>
              <a:rPr lang="en-US" sz="2000" dirty="0" smtClean="0">
                <a:solidFill>
                  <a:schemeClr val="tx1">
                    <a:lumMod val="75000"/>
                    <a:lumOff val="25000"/>
                  </a:schemeClr>
                </a:solidFill>
                <a:latin typeface="+mn-lt"/>
                <a:cs typeface="+mn-cs"/>
              </a:rPr>
              <a:t>similar questionnaires </a:t>
            </a:r>
            <a:r>
              <a:rPr lang="en-US" sz="2000" dirty="0">
                <a:solidFill>
                  <a:schemeClr val="tx1">
                    <a:lumMod val="75000"/>
                    <a:lumOff val="25000"/>
                  </a:schemeClr>
                </a:solidFill>
                <a:latin typeface="+mn-lt"/>
                <a:cs typeface="+mn-cs"/>
              </a:rPr>
              <a:t>(</a:t>
            </a:r>
            <a:r>
              <a:rPr lang="en-US" sz="2000" dirty="0" err="1">
                <a:solidFill>
                  <a:schemeClr val="tx1">
                    <a:lumMod val="75000"/>
                    <a:lumOff val="25000"/>
                  </a:schemeClr>
                </a:solidFill>
                <a:latin typeface="+mn-lt"/>
                <a:cs typeface="+mn-cs"/>
              </a:rPr>
              <a:t>Id_leu</a:t>
            </a:r>
            <a:r>
              <a:rPr lang="en-US" sz="2000" dirty="0">
                <a:solidFill>
                  <a:schemeClr val="tx1">
                    <a:lumMod val="75000"/>
                    <a:lumOff val="25000"/>
                  </a:schemeClr>
                </a:solidFill>
                <a:latin typeface="+mn-lt"/>
                <a:cs typeface="+mn-cs"/>
              </a:rPr>
              <a:t>, Id_leu2, Id_leu3</a:t>
            </a:r>
            <a:r>
              <a:rPr lang="en-US" sz="2000" dirty="0" smtClean="0">
                <a:solidFill>
                  <a:schemeClr val="tx1">
                    <a:lumMod val="75000"/>
                    <a:lumOff val="25000"/>
                  </a:schemeClr>
                </a:solidFill>
                <a:latin typeface="+mn-lt"/>
                <a:cs typeface="+mn-cs"/>
              </a:rPr>
              <a:t>); </a:t>
            </a:r>
            <a:endParaRPr lang="en-US" sz="2000" dirty="0">
              <a:solidFill>
                <a:schemeClr val="tx1">
                  <a:lumMod val="75000"/>
                  <a:lumOff val="25000"/>
                </a:schemeClr>
              </a:solidFill>
              <a:latin typeface="+mn-lt"/>
              <a:cs typeface="+mn-cs"/>
            </a:endParaRPr>
          </a:p>
          <a:p>
            <a:pPr marL="384048" lvl="1" indent="-182880" defTabSz="914400" eaLnBrk="1" hangingPunct="1">
              <a:spcBef>
                <a:spcPts val="200"/>
              </a:spcBef>
              <a:spcAft>
                <a:spcPts val="400"/>
              </a:spcAft>
              <a:buClr>
                <a:schemeClr val="accent1">
                  <a:lumMod val="75000"/>
                </a:schemeClr>
              </a:buClr>
              <a:buFont typeface="Wingdings" panose="05000000000000000000" pitchFamily="2" charset="2"/>
              <a:buChar char="§"/>
            </a:pPr>
            <a:r>
              <a:rPr lang="en-US" sz="2000" dirty="0">
                <a:solidFill>
                  <a:schemeClr val="tx1">
                    <a:lumMod val="75000"/>
                    <a:lumOff val="25000"/>
                  </a:schemeClr>
                </a:solidFill>
                <a:latin typeface="+mn-lt"/>
                <a:cs typeface="+mn-cs"/>
              </a:rPr>
              <a:t>13 simple questions in the Yes/No format </a:t>
            </a:r>
            <a:r>
              <a:rPr lang="ru-RU" sz="2000" dirty="0">
                <a:solidFill>
                  <a:schemeClr val="tx1">
                    <a:lumMod val="75000"/>
                    <a:lumOff val="25000"/>
                  </a:schemeClr>
                </a:solidFill>
                <a:latin typeface="+mn-lt"/>
                <a:cs typeface="+mn-cs"/>
              </a:rPr>
              <a:t/>
            </a:r>
            <a:br>
              <a:rPr lang="ru-RU" sz="2000" dirty="0">
                <a:solidFill>
                  <a:schemeClr val="tx1">
                    <a:lumMod val="75000"/>
                    <a:lumOff val="25000"/>
                  </a:schemeClr>
                </a:solidFill>
                <a:latin typeface="+mn-lt"/>
                <a:cs typeface="+mn-cs"/>
              </a:rPr>
            </a:br>
            <a:r>
              <a:rPr lang="ru-RU" sz="2000" dirty="0">
                <a:solidFill>
                  <a:schemeClr val="tx1">
                    <a:lumMod val="75000"/>
                    <a:lumOff val="25000"/>
                  </a:schemeClr>
                </a:solidFill>
                <a:latin typeface="+mn-lt"/>
                <a:cs typeface="+mn-cs"/>
              </a:rPr>
              <a:t>+ </a:t>
            </a:r>
            <a:r>
              <a:rPr lang="en-US" sz="2000" dirty="0">
                <a:solidFill>
                  <a:schemeClr val="tx1">
                    <a:lumMod val="75000"/>
                    <a:lumOff val="25000"/>
                  </a:schemeClr>
                </a:solidFill>
                <a:latin typeface="+mn-lt"/>
                <a:cs typeface="+mn-cs"/>
              </a:rPr>
              <a:t>1</a:t>
            </a:r>
            <a:r>
              <a:rPr lang="ru-RU" sz="2000" dirty="0">
                <a:solidFill>
                  <a:schemeClr val="tx1">
                    <a:lumMod val="75000"/>
                    <a:lumOff val="25000"/>
                  </a:schemeClr>
                </a:solidFill>
                <a:latin typeface="+mn-lt"/>
                <a:cs typeface="+mn-cs"/>
              </a:rPr>
              <a:t>3</a:t>
            </a:r>
            <a:r>
              <a:rPr lang="en-US" sz="2000" dirty="0">
                <a:solidFill>
                  <a:schemeClr val="tx1">
                    <a:lumMod val="75000"/>
                    <a:lumOff val="25000"/>
                  </a:schemeClr>
                </a:solidFill>
                <a:latin typeface="+mn-lt"/>
                <a:cs typeface="+mn-cs"/>
              </a:rPr>
              <a:t> pictures</a:t>
            </a:r>
            <a:r>
              <a:rPr lang="ru-RU" sz="2000" dirty="0">
                <a:solidFill>
                  <a:schemeClr val="tx1">
                    <a:lumMod val="75000"/>
                    <a:lumOff val="25000"/>
                  </a:schemeClr>
                </a:solidFill>
                <a:latin typeface="+mn-lt"/>
                <a:cs typeface="+mn-cs"/>
              </a:rPr>
              <a:t> </a:t>
            </a:r>
            <a:r>
              <a:rPr lang="en-US" sz="2000" dirty="0">
                <a:solidFill>
                  <a:schemeClr val="tx1">
                    <a:lumMod val="75000"/>
                    <a:lumOff val="25000"/>
                  </a:schemeClr>
                </a:solidFill>
                <a:latin typeface="+mn-lt"/>
                <a:cs typeface="+mn-cs"/>
              </a:rPr>
              <a:t>for each of </a:t>
            </a:r>
            <a:r>
              <a:rPr lang="en-US" sz="2000" dirty="0" smtClean="0">
                <a:solidFill>
                  <a:schemeClr val="tx1">
                    <a:lumMod val="75000"/>
                    <a:lumOff val="25000"/>
                  </a:schemeClr>
                </a:solidFill>
                <a:latin typeface="+mn-lt"/>
                <a:cs typeface="+mn-cs"/>
              </a:rPr>
              <a:t>them;</a:t>
            </a:r>
          </a:p>
          <a:p>
            <a:pPr marL="384048" lvl="1" indent="-182880" defTabSz="914400" eaLnBrk="1" hangingPunct="1">
              <a:spcBef>
                <a:spcPts val="200"/>
              </a:spcBef>
              <a:spcAft>
                <a:spcPts val="400"/>
              </a:spcAft>
              <a:buClr>
                <a:schemeClr val="accent1">
                  <a:lumMod val="75000"/>
                </a:schemeClr>
              </a:buClr>
              <a:buFont typeface="Wingdings" panose="05000000000000000000" pitchFamily="2" charset="2"/>
              <a:buChar char="§"/>
            </a:pPr>
            <a:r>
              <a:rPr lang="en-US" sz="2000" dirty="0" smtClean="0">
                <a:solidFill>
                  <a:schemeClr val="tx1">
                    <a:lumMod val="75000"/>
                    <a:lumOff val="25000"/>
                  </a:schemeClr>
                </a:solidFill>
                <a:latin typeface="+mn-lt"/>
                <a:cs typeface="+mn-cs"/>
              </a:rPr>
              <a:t>3 groups</a:t>
            </a:r>
            <a:r>
              <a:rPr lang="en-US" sz="2000" dirty="0">
                <a:solidFill>
                  <a:schemeClr val="tx1">
                    <a:lumMod val="75000"/>
                    <a:lumOff val="25000"/>
                  </a:schemeClr>
                </a:solidFill>
                <a:latin typeface="+mn-lt"/>
                <a:cs typeface="+mn-cs"/>
              </a:rPr>
              <a:t>: control, relevant and </a:t>
            </a:r>
            <a:r>
              <a:rPr lang="en-US" sz="2000" dirty="0" smtClean="0">
                <a:solidFill>
                  <a:schemeClr val="tx1">
                    <a:lumMod val="75000"/>
                    <a:lumOff val="25000"/>
                  </a:schemeClr>
                </a:solidFill>
                <a:latin typeface="+mn-lt"/>
                <a:cs typeface="+mn-cs"/>
              </a:rPr>
              <a:t>neutral;</a:t>
            </a:r>
          </a:p>
          <a:p>
            <a:pPr marL="384048" lvl="1" indent="-182880" defTabSz="914400" eaLnBrk="1" hangingPunct="1">
              <a:spcBef>
                <a:spcPts val="200"/>
              </a:spcBef>
              <a:spcAft>
                <a:spcPts val="400"/>
              </a:spcAft>
              <a:buClr>
                <a:schemeClr val="accent1">
                  <a:lumMod val="75000"/>
                </a:schemeClr>
              </a:buClr>
              <a:buFont typeface="Wingdings" panose="05000000000000000000" pitchFamily="2" charset="2"/>
              <a:buChar char="§"/>
            </a:pPr>
            <a:r>
              <a:rPr lang="en-US" sz="2000" dirty="0">
                <a:solidFill>
                  <a:schemeClr val="tx1">
                    <a:lumMod val="75000"/>
                    <a:lumOff val="25000"/>
                  </a:schemeClr>
                </a:solidFill>
                <a:latin typeface="+mn-lt"/>
                <a:cs typeface="+mn-cs"/>
              </a:rPr>
              <a:t>questions and incentives </a:t>
            </a:r>
            <a:r>
              <a:rPr lang="ru-RU" sz="2000" dirty="0" smtClean="0">
                <a:solidFill>
                  <a:schemeClr val="tx1">
                    <a:lumMod val="75000"/>
                    <a:lumOff val="25000"/>
                  </a:schemeClr>
                </a:solidFill>
                <a:latin typeface="+mn-lt"/>
                <a:cs typeface="+mn-cs"/>
              </a:rPr>
              <a:t> </a:t>
            </a:r>
            <a:r>
              <a:rPr lang="en-US" sz="2000" dirty="0" smtClean="0">
                <a:solidFill>
                  <a:schemeClr val="tx1">
                    <a:lumMod val="75000"/>
                    <a:lumOff val="25000"/>
                  </a:schemeClr>
                </a:solidFill>
                <a:latin typeface="+mn-lt"/>
                <a:cs typeface="+mn-cs"/>
              </a:rPr>
              <a:t>of</a:t>
            </a:r>
            <a:r>
              <a:rPr lang="ru-RU" sz="2000" dirty="0" smtClean="0">
                <a:solidFill>
                  <a:schemeClr val="tx1">
                    <a:lumMod val="75000"/>
                    <a:lumOff val="25000"/>
                  </a:schemeClr>
                </a:solidFill>
                <a:latin typeface="+mn-lt"/>
                <a:cs typeface="+mn-cs"/>
              </a:rPr>
              <a:t> 1 </a:t>
            </a:r>
            <a:r>
              <a:rPr lang="en-US" sz="2000" dirty="0" smtClean="0">
                <a:solidFill>
                  <a:schemeClr val="tx1">
                    <a:lumMod val="75000"/>
                    <a:lumOff val="25000"/>
                  </a:schemeClr>
                </a:solidFill>
                <a:latin typeface="+mn-lt"/>
                <a:cs typeface="+mn-cs"/>
              </a:rPr>
              <a:t>group can </a:t>
            </a:r>
            <a:r>
              <a:rPr lang="en-US" sz="2000" dirty="0">
                <a:solidFill>
                  <a:schemeClr val="tx1">
                    <a:lumMod val="75000"/>
                    <a:lumOff val="25000"/>
                  </a:schemeClr>
                </a:solidFill>
                <a:latin typeface="+mn-lt"/>
                <a:cs typeface="+mn-cs"/>
              </a:rPr>
              <a:t>be </a:t>
            </a:r>
            <a:r>
              <a:rPr lang="en-US" sz="2000" dirty="0" smtClean="0">
                <a:solidFill>
                  <a:schemeClr val="tx1">
                    <a:lumMod val="75000"/>
                    <a:lumOff val="25000"/>
                  </a:schemeClr>
                </a:solidFill>
                <a:latin typeface="+mn-lt"/>
                <a:cs typeface="+mn-cs"/>
              </a:rPr>
              <a:t>replaced;</a:t>
            </a:r>
            <a:endParaRPr lang="en-US" sz="2000" dirty="0">
              <a:solidFill>
                <a:schemeClr val="tx1">
                  <a:lumMod val="75000"/>
                  <a:lumOff val="25000"/>
                </a:schemeClr>
              </a:solidFill>
              <a:latin typeface="+mn-lt"/>
              <a:cs typeface="+mn-cs"/>
            </a:endParaRPr>
          </a:p>
          <a:p>
            <a:pPr marL="384048" lvl="1" indent="-182880" defTabSz="914400" eaLnBrk="1" hangingPunct="1">
              <a:spcBef>
                <a:spcPts val="200"/>
              </a:spcBef>
              <a:spcAft>
                <a:spcPts val="400"/>
              </a:spcAft>
              <a:buClr>
                <a:schemeClr val="accent1">
                  <a:lumMod val="75000"/>
                </a:schemeClr>
              </a:buClr>
              <a:buFont typeface="Wingdings" panose="05000000000000000000" pitchFamily="2" charset="2"/>
              <a:buChar char="§"/>
            </a:pPr>
            <a:r>
              <a:rPr lang="en-US" sz="2000" dirty="0" smtClean="0">
                <a:solidFill>
                  <a:schemeClr val="tx1">
                    <a:lumMod val="75000"/>
                    <a:lumOff val="25000"/>
                  </a:schemeClr>
                </a:solidFill>
                <a:latin typeface="+mn-lt"/>
                <a:cs typeface="+mn-cs"/>
              </a:rPr>
              <a:t>testing </a:t>
            </a:r>
            <a:r>
              <a:rPr lang="en-US" sz="2000" dirty="0">
                <a:solidFill>
                  <a:schemeClr val="tx1">
                    <a:lumMod val="75000"/>
                    <a:lumOff val="25000"/>
                  </a:schemeClr>
                </a:solidFill>
                <a:latin typeface="+mn-lt"/>
                <a:cs typeface="+mn-cs"/>
              </a:rPr>
              <a:t>period 3,5 </a:t>
            </a:r>
            <a:r>
              <a:rPr lang="en-US" sz="2000" dirty="0" smtClean="0">
                <a:solidFill>
                  <a:schemeClr val="tx1">
                    <a:lumMod val="75000"/>
                    <a:lumOff val="25000"/>
                  </a:schemeClr>
                </a:solidFill>
                <a:latin typeface="+mn-lt"/>
                <a:cs typeface="+mn-cs"/>
              </a:rPr>
              <a:t>minutes.</a:t>
            </a:r>
            <a:endParaRPr lang="en-US" sz="2000" dirty="0">
              <a:solidFill>
                <a:schemeClr val="tx1">
                  <a:lumMod val="75000"/>
                  <a:lumOff val="25000"/>
                </a:schemeClr>
              </a:solidFill>
              <a:latin typeface="+mn-lt"/>
              <a:cs typeface="+mn-cs"/>
            </a:endParaRPr>
          </a:p>
          <a:p>
            <a:pPr marL="0" indent="0" algn="just" eaLnBrk="1" hangingPunct="1">
              <a:spcAft>
                <a:spcPts val="600"/>
              </a:spcAft>
            </a:pPr>
            <a:endParaRPr lang="fr-FR" altLang="ru-RU" sz="2400" dirty="0">
              <a:solidFill>
                <a:schemeClr val="tx1">
                  <a:lumMod val="75000"/>
                  <a:lumOff val="25000"/>
                </a:schemeClr>
              </a:solidFill>
              <a:latin typeface="+mn-lt"/>
              <a:cs typeface="+mn-cs"/>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605" y="3605718"/>
            <a:ext cx="4509845" cy="2612056"/>
          </a:xfrm>
          <a:prstGeom prst="rect">
            <a:avLst/>
          </a:prstGeom>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4853" y="3161278"/>
            <a:ext cx="4251390" cy="2607627"/>
          </a:xfrm>
          <a:prstGeom prst="rect">
            <a:avLst/>
          </a:prstGeom>
        </p:spPr>
      </p:pic>
      <p:pic>
        <p:nvPicPr>
          <p:cNvPr id="2" name="Рисунок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3646" y="1127202"/>
            <a:ext cx="4435296" cy="2622550"/>
          </a:xfrm>
          <a:prstGeom prst="rect">
            <a:avLst/>
          </a:prstGeom>
        </p:spPr>
      </p:pic>
      <p:sp>
        <p:nvSpPr>
          <p:cNvPr id="3" name="Номер слайда 2"/>
          <p:cNvSpPr>
            <a:spLocks noGrp="1"/>
          </p:cNvSpPr>
          <p:nvPr>
            <p:ph type="sldNum" sz="quarter" idx="12"/>
          </p:nvPr>
        </p:nvSpPr>
        <p:spPr/>
        <p:txBody>
          <a:bodyPr/>
          <a:lstStyle/>
          <a:p>
            <a:fld id="{4FAB73BC-B049-4115-A692-8D63A059BFB8}" type="slidenum">
              <a:rPr lang="en-US" smtClean="0"/>
              <a:pPr/>
              <a:t>8</a:t>
            </a:fld>
            <a:endParaRPr lang="en-US" dirty="0"/>
          </a:p>
        </p:txBody>
      </p:sp>
      <p:sp>
        <p:nvSpPr>
          <p:cNvPr id="11" name="Заголовок 1"/>
          <p:cNvSpPr txBox="1">
            <a:spLocks/>
          </p:cNvSpPr>
          <p:nvPr/>
        </p:nvSpPr>
        <p:spPr>
          <a:xfrm>
            <a:off x="1097280" y="299257"/>
            <a:ext cx="10058400" cy="681644"/>
          </a:xfrm>
          <a:prstGeom prst="rect">
            <a:avLst/>
          </a:prstGeom>
        </p:spPr>
        <p:txBody>
          <a:bodyPr>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WelcomEU questionnaires</a:t>
            </a:r>
            <a:endParaRPr lang="ru-RU" dirty="0"/>
          </a:p>
        </p:txBody>
      </p:sp>
      <p:cxnSp>
        <p:nvCxnSpPr>
          <p:cNvPr id="14" name="Прямая соединительная линия 13"/>
          <p:cNvCxnSpPr/>
          <p:nvPr/>
        </p:nvCxnSpPr>
        <p:spPr>
          <a:xfrm>
            <a:off x="1197033" y="944743"/>
            <a:ext cx="9958647" cy="0"/>
          </a:xfrm>
          <a:prstGeom prst="line">
            <a:avLst/>
          </a:prstGeom>
          <a:ln w="6350">
            <a:solidFill>
              <a:schemeClr val="bg1">
                <a:lumMod val="50000"/>
              </a:schemeClr>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086042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AutoShape 4" descr="&amp;Kcy;&amp;acy;&amp;rcy;&amp;tcy;&amp;icy;&amp;ncy;&amp;kcy;&amp;icy; &amp;pcy;&amp;ocy; &amp;zcy;&amp;acy;&amp;pcy;&amp;rcy;&amp;ocy;&amp;scy;&amp;ucy; &amp;bcy;&amp;iecy;&amp;zcy;&amp;ocy;&amp;pcy;&amp;acy;&amp;scy;&amp;ncy;&amp;ocy;&amp;scy;&amp;tcy;&amp;softcy; &amp;dcy;&amp;ocy;&amp;mcy;&amp;ac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6" name="AutoShape 10" descr="&amp;Kcy;&amp;acy;&amp;rcy;&amp;tcy;&amp;icy;&amp;ncy;&amp;kcy;&amp;icy; &amp;pcy;&amp;ocy; &amp;zcy;&amp;acy;&amp;pcy;&amp;rcy;&amp;ocy;&amp;scy;&amp;ucy; &amp;acy;&amp;ecy;&amp;rcy;&amp;ocy;&amp;pcy;&amp;ocy;&amp;rcy;&amp;tc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2" name="AutoShape 2" descr="&amp;Kcy;&amp;acy;&amp;rcy;&amp;tcy;&amp;icy;&amp;ncy;&amp;kcy;&amp;icy; &amp;pcy;&amp;ocy; &amp;zcy;&amp;acy;&amp;pcy;&amp;rcy;&amp;ocy;&amp;scy;&amp;ucy; &amp;mcy;&amp;iecy;&amp;dcy;&amp;icy;&amp;tscy;&amp;icy;&amp;ncy;&amp;ac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 name="Номер слайда 2"/>
          <p:cNvSpPr>
            <a:spLocks noGrp="1"/>
          </p:cNvSpPr>
          <p:nvPr>
            <p:ph type="sldNum" sz="quarter" idx="12"/>
          </p:nvPr>
        </p:nvSpPr>
        <p:spPr/>
        <p:txBody>
          <a:bodyPr/>
          <a:lstStyle/>
          <a:p>
            <a:fld id="{4FAB73BC-B049-4115-A692-8D63A059BFB8}" type="slidenum">
              <a:rPr lang="en-US" smtClean="0"/>
              <a:pPr/>
              <a:t>9</a:t>
            </a:fld>
            <a:endParaRPr lang="en-US" dirty="0"/>
          </a:p>
        </p:txBody>
      </p:sp>
      <p:sp>
        <p:nvSpPr>
          <p:cNvPr id="11" name="Заголовок 1"/>
          <p:cNvSpPr txBox="1">
            <a:spLocks/>
          </p:cNvSpPr>
          <p:nvPr/>
        </p:nvSpPr>
        <p:spPr>
          <a:xfrm>
            <a:off x="1097280" y="299257"/>
            <a:ext cx="10058400" cy="681644"/>
          </a:xfrm>
          <a:prstGeom prst="rect">
            <a:avLst/>
          </a:prstGeom>
        </p:spPr>
        <p:txBody>
          <a:bodyPr>
            <a:normAutofit fontScale="75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Program Results: basic psycho-physiological parameters</a:t>
            </a:r>
            <a:endParaRPr lang="ru-RU" dirty="0"/>
          </a:p>
        </p:txBody>
      </p:sp>
      <p:cxnSp>
        <p:nvCxnSpPr>
          <p:cNvPr id="14" name="Прямая соединительная линия 13"/>
          <p:cNvCxnSpPr/>
          <p:nvPr/>
        </p:nvCxnSpPr>
        <p:spPr>
          <a:xfrm>
            <a:off x="1197033" y="944743"/>
            <a:ext cx="9958647" cy="0"/>
          </a:xfrm>
          <a:prstGeom prst="line">
            <a:avLst/>
          </a:prstGeom>
          <a:ln w="6350">
            <a:solidFill>
              <a:schemeClr val="bg1">
                <a:lumMod val="50000"/>
              </a:schemeClr>
            </a:solidFill>
          </a:ln>
        </p:spPr>
        <p:style>
          <a:lnRef idx="2">
            <a:schemeClr val="accent2"/>
          </a:lnRef>
          <a:fillRef idx="0">
            <a:schemeClr val="accent2"/>
          </a:fillRef>
          <a:effectRef idx="1">
            <a:schemeClr val="accent2"/>
          </a:effectRef>
          <a:fontRef idx="minor">
            <a:schemeClr val="tx1"/>
          </a:fontRef>
        </p:style>
      </p:cxnSp>
      <p:pic>
        <p:nvPicPr>
          <p:cNvPr id="15" name="Content Placeholder 4"/>
          <p:cNvPicPr>
            <a:picLocks noChangeAspect="1"/>
          </p:cNvPicPr>
          <p:nvPr/>
        </p:nvPicPr>
        <p:blipFill rotWithShape="1">
          <a:blip r:embed="rId4">
            <a:extLst>
              <a:ext uri="{28A0092B-C50C-407E-A947-70E740481C1C}">
                <a14:useLocalDpi xmlns:a14="http://schemas.microsoft.com/office/drawing/2010/main" val="0"/>
              </a:ext>
            </a:extLst>
          </a:blip>
          <a:srcRect l="6214" t="2240" r="5558" b="2406"/>
          <a:stretch/>
        </p:blipFill>
        <p:spPr>
          <a:xfrm>
            <a:off x="1409701" y="980901"/>
            <a:ext cx="3416299" cy="5221365"/>
          </a:xfrm>
          <a:prstGeom prst="rect">
            <a:avLst/>
          </a:prstGeom>
        </p:spPr>
      </p:pic>
      <p:graphicFrame>
        <p:nvGraphicFramePr>
          <p:cNvPr id="16" name="Table 5"/>
          <p:cNvGraphicFramePr>
            <a:graphicFrameLocks noGrp="1"/>
          </p:cNvGraphicFramePr>
          <p:nvPr>
            <p:extLst>
              <p:ext uri="{D42A27DB-BD31-4B8C-83A1-F6EECF244321}">
                <p14:modId xmlns:p14="http://schemas.microsoft.com/office/powerpoint/2010/main" val="254568274"/>
              </p:ext>
            </p:extLst>
          </p:nvPr>
        </p:nvGraphicFramePr>
        <p:xfrm>
          <a:off x="5338763" y="1028405"/>
          <a:ext cx="4692649" cy="2411685"/>
        </p:xfrm>
        <a:graphic>
          <a:graphicData uri="http://schemas.openxmlformats.org/drawingml/2006/table">
            <a:tbl>
              <a:tblPr/>
              <a:tblGrid>
                <a:gridCol w="955140">
                  <a:extLst>
                    <a:ext uri="{9D8B030D-6E8A-4147-A177-3AD203B41FA5}">
                      <a16:colId xmlns:a16="http://schemas.microsoft.com/office/drawing/2014/main" val="1017197175"/>
                    </a:ext>
                  </a:extLst>
                </a:gridCol>
                <a:gridCol w="595232">
                  <a:extLst>
                    <a:ext uri="{9D8B030D-6E8A-4147-A177-3AD203B41FA5}">
                      <a16:colId xmlns:a16="http://schemas.microsoft.com/office/drawing/2014/main" val="1539958861"/>
                    </a:ext>
                  </a:extLst>
                </a:gridCol>
                <a:gridCol w="595232">
                  <a:extLst>
                    <a:ext uri="{9D8B030D-6E8A-4147-A177-3AD203B41FA5}">
                      <a16:colId xmlns:a16="http://schemas.microsoft.com/office/drawing/2014/main" val="1576145558"/>
                    </a:ext>
                  </a:extLst>
                </a:gridCol>
                <a:gridCol w="539861">
                  <a:extLst>
                    <a:ext uri="{9D8B030D-6E8A-4147-A177-3AD203B41FA5}">
                      <a16:colId xmlns:a16="http://schemas.microsoft.com/office/drawing/2014/main" val="1184374970"/>
                    </a:ext>
                  </a:extLst>
                </a:gridCol>
                <a:gridCol w="442965">
                  <a:extLst>
                    <a:ext uri="{9D8B030D-6E8A-4147-A177-3AD203B41FA5}">
                      <a16:colId xmlns:a16="http://schemas.microsoft.com/office/drawing/2014/main" val="1234417267"/>
                    </a:ext>
                  </a:extLst>
                </a:gridCol>
                <a:gridCol w="498337">
                  <a:extLst>
                    <a:ext uri="{9D8B030D-6E8A-4147-A177-3AD203B41FA5}">
                      <a16:colId xmlns:a16="http://schemas.microsoft.com/office/drawing/2014/main" val="727522325"/>
                    </a:ext>
                  </a:extLst>
                </a:gridCol>
                <a:gridCol w="484492">
                  <a:extLst>
                    <a:ext uri="{9D8B030D-6E8A-4147-A177-3AD203B41FA5}">
                      <a16:colId xmlns:a16="http://schemas.microsoft.com/office/drawing/2014/main" val="865902197"/>
                    </a:ext>
                  </a:extLst>
                </a:gridCol>
                <a:gridCol w="581390">
                  <a:extLst>
                    <a:ext uri="{9D8B030D-6E8A-4147-A177-3AD203B41FA5}">
                      <a16:colId xmlns:a16="http://schemas.microsoft.com/office/drawing/2014/main" val="169367784"/>
                    </a:ext>
                  </a:extLst>
                </a:gridCol>
              </a:tblGrid>
              <a:tr h="173967">
                <a:tc>
                  <a:txBody>
                    <a:bodyPr/>
                    <a:lstStyle/>
                    <a:p>
                      <a:pPr algn="l" fontAlgn="ctr"/>
                      <a:r>
                        <a:rPr lang="en-US" sz="1100" b="1" i="0" u="none" strike="noStrike">
                          <a:solidFill>
                            <a:srgbClr val="000000"/>
                          </a:solidFill>
                          <a:effectLst/>
                          <a:latin typeface="Calibri" panose="020F0502020204030204" pitchFamily="34" charset="0"/>
                        </a:rPr>
                        <a:t>1st Test</a:t>
                      </a:r>
                    </a:p>
                  </a:txBody>
                  <a:tcPr marL="6352" marR="6352" marT="6347"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6352" marR="6352" marT="6347"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352" marR="6352" marT="6347"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352" marR="6352" marT="6347"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352" marR="6352" marT="6347"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352" marR="6352" marT="6347"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352" marR="6352" marT="6347"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352" marR="6352" marT="6347"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77556367"/>
                  </a:ext>
                </a:extLst>
              </a:tr>
              <a:tr h="128253">
                <a:tc>
                  <a:txBody>
                    <a:bodyPr/>
                    <a:lstStyle/>
                    <a:p>
                      <a:pPr algn="ctr" fontAlgn="ctr"/>
                      <a:r>
                        <a:rPr lang="en-US" sz="800" b="1" i="0" u="none" strike="noStrike">
                          <a:solidFill>
                            <a:srgbClr val="000000"/>
                          </a:solidFill>
                          <a:effectLst/>
                          <a:latin typeface="Calibri" panose="020F0502020204030204" pitchFamily="34" charset="0"/>
                        </a:rPr>
                        <a:t> </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panose="020F0502020204030204" pitchFamily="34" charset="0"/>
                        </a:rPr>
                        <a:t>M</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panose="020F0502020204030204" pitchFamily="34" charset="0"/>
                        </a:rPr>
                        <a:t>S</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panose="020F0502020204030204" pitchFamily="34" charset="0"/>
                        </a:rPr>
                        <a:t>Vi (S/M)</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panose="020F0502020204030204" pitchFamily="34" charset="0"/>
                        </a:rPr>
                        <a:t>bMin</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panose="020F0502020204030204" pitchFamily="34" charset="0"/>
                        </a:rPr>
                        <a:t>cMin</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panose="020F0502020204030204" pitchFamily="34" charset="0"/>
                        </a:rPr>
                        <a:t>bMax</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panose="020F0502020204030204" pitchFamily="34" charset="0"/>
                        </a:rPr>
                        <a:t>cMax</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20487858"/>
                  </a:ext>
                </a:extLst>
              </a:tr>
              <a:tr h="158729">
                <a:tc>
                  <a:txBody>
                    <a:bodyPr/>
                    <a:lstStyle/>
                    <a:p>
                      <a:pPr algn="l" fontAlgn="ctr"/>
                      <a:r>
                        <a:rPr lang="en-US" sz="800" b="0" i="0" u="none" strike="noStrike">
                          <a:solidFill>
                            <a:srgbClr val="000000"/>
                          </a:solidFill>
                          <a:effectLst/>
                          <a:latin typeface="Calibri" panose="020F0502020204030204" pitchFamily="34" charset="0"/>
                        </a:rPr>
                        <a:t>Aggression</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57,55</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9,74</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16,93</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20,00</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1,17</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50,00</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78,71</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98383270"/>
                  </a:ext>
                </a:extLst>
              </a:tr>
              <a:tr h="158729">
                <a:tc>
                  <a:txBody>
                    <a:bodyPr/>
                    <a:lstStyle/>
                    <a:p>
                      <a:pPr algn="l" fontAlgn="ctr"/>
                      <a:r>
                        <a:rPr lang="en-US" sz="800" b="0" i="0" u="none" strike="noStrike">
                          <a:solidFill>
                            <a:srgbClr val="000000"/>
                          </a:solidFill>
                          <a:effectLst/>
                          <a:latin typeface="Calibri" panose="020F0502020204030204" pitchFamily="34" charset="0"/>
                        </a:rPr>
                        <a:t>Stress</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20,42</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5,51</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26,97</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20,00</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6,51</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40,00</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48,17</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69260103"/>
                  </a:ext>
                </a:extLst>
              </a:tr>
              <a:tr h="158729">
                <a:tc>
                  <a:txBody>
                    <a:bodyPr/>
                    <a:lstStyle/>
                    <a:p>
                      <a:pPr algn="l" fontAlgn="ctr"/>
                      <a:r>
                        <a:rPr lang="en-US" sz="800" b="0" i="0" u="none" strike="noStrike">
                          <a:solidFill>
                            <a:srgbClr val="000000"/>
                          </a:solidFill>
                          <a:effectLst/>
                          <a:latin typeface="Calibri" panose="020F0502020204030204" pitchFamily="34" charset="0"/>
                        </a:rPr>
                        <a:t>Tension</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32,37</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9,33</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28,82</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15,00</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5,49</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40,00</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57,64</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36022803"/>
                  </a:ext>
                </a:extLst>
              </a:tr>
              <a:tr h="158729">
                <a:tc>
                  <a:txBody>
                    <a:bodyPr/>
                    <a:lstStyle/>
                    <a:p>
                      <a:pPr algn="l" fontAlgn="ctr"/>
                      <a:r>
                        <a:rPr lang="en-US" sz="800" b="0" i="0" u="none" strike="noStrike">
                          <a:solidFill>
                            <a:srgbClr val="000000"/>
                          </a:solidFill>
                          <a:effectLst/>
                          <a:latin typeface="Calibri" panose="020F0502020204030204" pitchFamily="34" charset="0"/>
                        </a:rPr>
                        <a:t>Suspect</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36,90</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5,35</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14,49</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20,00</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13,08</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50,00</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49,58</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24147800"/>
                  </a:ext>
                </a:extLst>
              </a:tr>
              <a:tr h="158729">
                <a:tc>
                  <a:txBody>
                    <a:bodyPr/>
                    <a:lstStyle/>
                    <a:p>
                      <a:pPr algn="l" fontAlgn="ctr"/>
                      <a:r>
                        <a:rPr lang="en-US" sz="800" b="0" i="0" u="none" strike="noStrike">
                          <a:solidFill>
                            <a:srgbClr val="000000"/>
                          </a:solidFill>
                          <a:effectLst/>
                          <a:latin typeface="Calibri" panose="020F0502020204030204" pitchFamily="34" charset="0"/>
                        </a:rPr>
                        <a:t>Balance</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61,66</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13,34</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dirty="0">
                          <a:solidFill>
                            <a:srgbClr val="000000"/>
                          </a:solidFill>
                          <a:effectLst/>
                          <a:latin typeface="Calibri" panose="020F0502020204030204" pitchFamily="34" charset="0"/>
                        </a:rPr>
                        <a:t>21,63</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50,00</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22,26</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100,00</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97,98</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3739380"/>
                  </a:ext>
                </a:extLst>
              </a:tr>
              <a:tr h="158729">
                <a:tc>
                  <a:txBody>
                    <a:bodyPr/>
                    <a:lstStyle/>
                    <a:p>
                      <a:pPr algn="l" fontAlgn="ctr"/>
                      <a:r>
                        <a:rPr lang="en-US" sz="800" b="0" i="0" u="none" strike="noStrike">
                          <a:solidFill>
                            <a:srgbClr val="000000"/>
                          </a:solidFill>
                          <a:effectLst/>
                          <a:latin typeface="Calibri" panose="020F0502020204030204" pitchFamily="34" charset="0"/>
                        </a:rPr>
                        <a:t>Charm</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71,87</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14,74</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20,51</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40,00</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2,61</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100,00</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90,83</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61331333"/>
                  </a:ext>
                </a:extLst>
              </a:tr>
              <a:tr h="158729">
                <a:tc>
                  <a:txBody>
                    <a:bodyPr/>
                    <a:lstStyle/>
                    <a:p>
                      <a:pPr algn="l" fontAlgn="ctr"/>
                      <a:r>
                        <a:rPr lang="en-US" sz="800" b="0" i="0" u="none" strike="noStrike">
                          <a:solidFill>
                            <a:srgbClr val="000000"/>
                          </a:solidFill>
                          <a:effectLst/>
                          <a:latin typeface="Calibri" panose="020F0502020204030204" pitchFamily="34" charset="0"/>
                        </a:rPr>
                        <a:t>Energy</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52,57</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11,47</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21,81</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10,00</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2,34</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50,00</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74,93</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84131703"/>
                  </a:ext>
                </a:extLst>
              </a:tr>
              <a:tr h="158729">
                <a:tc>
                  <a:txBody>
                    <a:bodyPr/>
                    <a:lstStyle/>
                    <a:p>
                      <a:pPr algn="l" fontAlgn="ctr"/>
                      <a:r>
                        <a:rPr lang="en-US" sz="800" b="0" i="0" u="none" strike="noStrike">
                          <a:solidFill>
                            <a:srgbClr val="000000"/>
                          </a:solidFill>
                          <a:effectLst/>
                          <a:latin typeface="Calibri" panose="020F0502020204030204" pitchFamily="34" charset="0"/>
                        </a:rPr>
                        <a:t>Self-Regulation</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66,49</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10,47</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15,74</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50,00</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20,42</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100,00</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92,83</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58661313"/>
                  </a:ext>
                </a:extLst>
              </a:tr>
              <a:tr h="158729">
                <a:tc>
                  <a:txBody>
                    <a:bodyPr/>
                    <a:lstStyle/>
                    <a:p>
                      <a:pPr algn="l" fontAlgn="ctr"/>
                      <a:r>
                        <a:rPr lang="en-US" sz="800" b="0" i="0" u="none" strike="noStrike">
                          <a:solidFill>
                            <a:srgbClr val="000000"/>
                          </a:solidFill>
                          <a:effectLst/>
                          <a:latin typeface="Calibri" panose="020F0502020204030204" pitchFamily="34" charset="0"/>
                        </a:rPr>
                        <a:t>Inhibition</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11,21</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3,30</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29,46</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10,00</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2,54</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25,00</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30,07</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54083720"/>
                  </a:ext>
                </a:extLst>
              </a:tr>
              <a:tr h="158729">
                <a:tc>
                  <a:txBody>
                    <a:bodyPr/>
                    <a:lstStyle/>
                    <a:p>
                      <a:pPr algn="l" fontAlgn="ctr"/>
                      <a:r>
                        <a:rPr lang="en-US" sz="800" b="0" i="0" u="none" strike="noStrike">
                          <a:solidFill>
                            <a:srgbClr val="000000"/>
                          </a:solidFill>
                          <a:effectLst/>
                          <a:latin typeface="Calibri" panose="020F0502020204030204" pitchFamily="34" charset="0"/>
                        </a:rPr>
                        <a:t>Neuroticism</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33,03</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12,30</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37,23</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10,00</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0,76</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50,00</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0" i="0" u="none" strike="noStrike">
                          <a:solidFill>
                            <a:srgbClr val="000000"/>
                          </a:solidFill>
                          <a:effectLst/>
                          <a:latin typeface="Calibri" panose="020F0502020204030204" pitchFamily="34" charset="0"/>
                        </a:rPr>
                        <a:t>57,85</a:t>
                      </a:r>
                    </a:p>
                  </a:txBody>
                  <a:tcPr marL="6352" marR="6352" marT="6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18259341"/>
                  </a:ext>
                </a:extLst>
              </a:tr>
              <a:tr h="173967">
                <a:tc>
                  <a:txBody>
                    <a:bodyPr/>
                    <a:lstStyle/>
                    <a:p>
                      <a:pPr algn="l" fontAlgn="ctr"/>
                      <a:r>
                        <a:rPr lang="en-US" sz="800" b="0" i="0" u="none" strike="noStrike">
                          <a:solidFill>
                            <a:srgbClr val="000000"/>
                          </a:solidFill>
                          <a:effectLst/>
                          <a:latin typeface="Calibri" panose="020F0502020204030204" pitchFamily="34" charset="0"/>
                        </a:rPr>
                        <a:t>Positive</a:t>
                      </a:r>
                    </a:p>
                  </a:txBody>
                  <a:tcPr marL="6352" marR="6352" marT="6347"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ctr"/>
                      <a:r>
                        <a:rPr lang="en-US" sz="800" b="0" i="0" u="none" strike="noStrike">
                          <a:solidFill>
                            <a:srgbClr val="000000"/>
                          </a:solidFill>
                          <a:effectLst/>
                          <a:latin typeface="Calibri" panose="020F0502020204030204" pitchFamily="34" charset="0"/>
                        </a:rPr>
                        <a:t>63,15</a:t>
                      </a:r>
                    </a:p>
                  </a:txBody>
                  <a:tcPr marL="6352" marR="6352" marT="6347"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ctr"/>
                      <a:r>
                        <a:rPr lang="en-US" sz="800" b="0" i="0" u="none" strike="noStrike">
                          <a:solidFill>
                            <a:srgbClr val="000000"/>
                          </a:solidFill>
                          <a:effectLst/>
                          <a:latin typeface="Calibri" panose="020F0502020204030204" pitchFamily="34" charset="0"/>
                        </a:rPr>
                        <a:t>51,7%</a:t>
                      </a:r>
                    </a:p>
                  </a:txBody>
                  <a:tcPr marL="6352" marR="6352" marT="6347"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ctr"/>
                      <a:r>
                        <a:rPr lang="en-US" sz="800" b="0" i="0" u="none" strike="noStrike">
                          <a:solidFill>
                            <a:srgbClr val="000000"/>
                          </a:solidFill>
                          <a:effectLst/>
                          <a:latin typeface="Calibri" panose="020F0502020204030204" pitchFamily="34" charset="0"/>
                        </a:rPr>
                        <a:t>19,92</a:t>
                      </a:r>
                    </a:p>
                  </a:txBody>
                  <a:tcPr marL="6352" marR="6352" marT="6347"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ctr"/>
                      <a:r>
                        <a:rPr lang="en-US" sz="800" b="0" i="0" u="none" strike="noStrike">
                          <a:solidFill>
                            <a:srgbClr val="000000"/>
                          </a:solidFill>
                          <a:effectLst/>
                          <a:latin typeface="Calibri" panose="020F0502020204030204" pitchFamily="34" charset="0"/>
                        </a:rPr>
                        <a:t>26,5%</a:t>
                      </a:r>
                    </a:p>
                  </a:txBody>
                  <a:tcPr marL="6352" marR="6352" marT="6347"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6352" marR="6352" marT="6347"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352" marR="6352" marT="6347"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352" marR="6352" marT="6347"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397979905"/>
                  </a:ext>
                </a:extLst>
              </a:tr>
              <a:tr h="173967">
                <a:tc>
                  <a:txBody>
                    <a:bodyPr/>
                    <a:lstStyle/>
                    <a:p>
                      <a:pPr algn="l" fontAlgn="ctr"/>
                      <a:r>
                        <a:rPr lang="en-US" sz="800" b="0" i="0" u="none" strike="noStrike">
                          <a:solidFill>
                            <a:srgbClr val="000000"/>
                          </a:solidFill>
                          <a:effectLst/>
                          <a:latin typeface="Calibri" panose="020F0502020204030204" pitchFamily="34" charset="0"/>
                        </a:rPr>
                        <a:t>Negative</a:t>
                      </a:r>
                    </a:p>
                  </a:txBody>
                  <a:tcPr marL="6352" marR="6352" marT="6347" marB="0" anchor="ctr">
                    <a:lnL>
                      <a:noFill/>
                    </a:lnL>
                    <a:lnR>
                      <a:noFill/>
                    </a:lnR>
                    <a:lnT>
                      <a:noFill/>
                    </a:lnT>
                    <a:lnB>
                      <a:noFill/>
                    </a:lnB>
                    <a:solidFill>
                      <a:schemeClr val="bg1"/>
                    </a:solidFill>
                  </a:tcPr>
                </a:tc>
                <a:tc>
                  <a:txBody>
                    <a:bodyPr/>
                    <a:lstStyle/>
                    <a:p>
                      <a:pPr algn="r" fontAlgn="ctr"/>
                      <a:r>
                        <a:rPr lang="en-US" sz="800" b="0" i="0" u="none" strike="noStrike">
                          <a:solidFill>
                            <a:srgbClr val="000000"/>
                          </a:solidFill>
                          <a:effectLst/>
                          <a:latin typeface="Calibri" panose="020F0502020204030204" pitchFamily="34" charset="0"/>
                        </a:rPr>
                        <a:t>36,812575</a:t>
                      </a:r>
                    </a:p>
                  </a:txBody>
                  <a:tcPr marL="6352" marR="6352" marT="6347" marB="0" anchor="ctr">
                    <a:lnL>
                      <a:noFill/>
                    </a:lnL>
                    <a:lnR>
                      <a:noFill/>
                    </a:lnR>
                    <a:lnT>
                      <a:noFill/>
                    </a:lnT>
                    <a:lnB>
                      <a:noFill/>
                    </a:lnB>
                    <a:solidFill>
                      <a:schemeClr val="bg1"/>
                    </a:solidFill>
                  </a:tcPr>
                </a:tc>
                <a:tc>
                  <a:txBody>
                    <a:bodyPr/>
                    <a:lstStyle/>
                    <a:p>
                      <a:pPr algn="r" fontAlgn="ctr"/>
                      <a:r>
                        <a:rPr lang="en-US" sz="800" b="0" i="0" u="none" strike="noStrike">
                          <a:solidFill>
                            <a:srgbClr val="000000"/>
                          </a:solidFill>
                          <a:effectLst/>
                          <a:latin typeface="Calibri" panose="020F0502020204030204" pitchFamily="34" charset="0"/>
                        </a:rPr>
                        <a:t>30,2%</a:t>
                      </a:r>
                    </a:p>
                  </a:txBody>
                  <a:tcPr marL="6352" marR="6352" marT="6347" marB="0" anchor="ctr">
                    <a:lnL>
                      <a:noFill/>
                    </a:lnL>
                    <a:lnR>
                      <a:noFill/>
                    </a:lnR>
                    <a:lnT>
                      <a:noFill/>
                    </a:lnT>
                    <a:lnB>
                      <a:noFill/>
                    </a:lnB>
                    <a:solidFill>
                      <a:schemeClr val="bg1"/>
                    </a:solidFill>
                  </a:tcPr>
                </a:tc>
                <a:tc>
                  <a:txBody>
                    <a:bodyPr/>
                    <a:lstStyle/>
                    <a:p>
                      <a:pPr algn="r" fontAlgn="ctr"/>
                      <a:r>
                        <a:rPr lang="en-US" sz="800" b="0" i="0" u="none" strike="noStrike">
                          <a:solidFill>
                            <a:srgbClr val="000000"/>
                          </a:solidFill>
                          <a:effectLst/>
                          <a:latin typeface="Calibri" panose="020F0502020204030204" pitchFamily="34" charset="0"/>
                        </a:rPr>
                        <a:t>21,8032</a:t>
                      </a:r>
                    </a:p>
                  </a:txBody>
                  <a:tcPr marL="6352" marR="6352" marT="6347" marB="0" anchor="ctr">
                    <a:lnL>
                      <a:noFill/>
                    </a:lnL>
                    <a:lnR>
                      <a:noFill/>
                    </a:lnR>
                    <a:lnT>
                      <a:noFill/>
                    </a:lnT>
                    <a:lnB>
                      <a:noFill/>
                    </a:lnB>
                    <a:solidFill>
                      <a:schemeClr val="bg1"/>
                    </a:solidFill>
                  </a:tcPr>
                </a:tc>
                <a:tc>
                  <a:txBody>
                    <a:bodyPr/>
                    <a:lstStyle/>
                    <a:p>
                      <a:pPr algn="r" fontAlgn="ctr"/>
                      <a:r>
                        <a:rPr lang="en-US" sz="800" b="0" i="0" u="none" strike="noStrike">
                          <a:solidFill>
                            <a:srgbClr val="000000"/>
                          </a:solidFill>
                          <a:effectLst/>
                          <a:latin typeface="Calibri" panose="020F0502020204030204" pitchFamily="34" charset="0"/>
                        </a:rPr>
                        <a:t>29,0%</a:t>
                      </a:r>
                    </a:p>
                  </a:txBody>
                  <a:tcPr marL="6352" marR="6352" marT="6347" marB="0" anchor="ctr">
                    <a:lnL>
                      <a:noFill/>
                    </a:lnL>
                    <a:lnR>
                      <a:noFill/>
                    </a:lnR>
                    <a:lnT>
                      <a:noFill/>
                    </a:lnT>
                    <a:lnB>
                      <a:noFill/>
                    </a:lnB>
                    <a:solidFill>
                      <a:schemeClr val="bg1"/>
                    </a:solidFill>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352" marR="6352" marT="6347" marB="0" anchor="ctr">
                    <a:lnL>
                      <a:noFill/>
                    </a:lnL>
                    <a:lnR>
                      <a:noFill/>
                    </a:lnR>
                    <a:lnT>
                      <a:noFill/>
                    </a:lnT>
                    <a:lnB>
                      <a:noFill/>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6352" marR="6352" marT="6347" marB="0" anchor="ctr">
                    <a:lnL>
                      <a:noFill/>
                    </a:lnL>
                    <a:lnR>
                      <a:noFill/>
                    </a:lnR>
                    <a:lnT>
                      <a:noFill/>
                    </a:lnT>
                    <a:lnB>
                      <a:noFill/>
                    </a:lnB>
                    <a:solidFill>
                      <a:schemeClr val="bg1"/>
                    </a:solidFill>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352" marR="6352" marT="6347" marB="0" anchor="ctr">
                    <a:lnL>
                      <a:noFill/>
                    </a:lnL>
                    <a:lnR>
                      <a:noFill/>
                    </a:lnR>
                    <a:lnT>
                      <a:noFill/>
                    </a:lnT>
                    <a:lnB>
                      <a:noFill/>
                    </a:lnB>
                    <a:solidFill>
                      <a:schemeClr val="bg1"/>
                    </a:solidFill>
                  </a:tcPr>
                </a:tc>
                <a:extLst>
                  <a:ext uri="{0D108BD9-81ED-4DB2-BD59-A6C34878D82A}">
                    <a16:rowId xmlns:a16="http://schemas.microsoft.com/office/drawing/2014/main" val="4060220247"/>
                  </a:ext>
                </a:extLst>
              </a:tr>
              <a:tr h="173967">
                <a:tc>
                  <a:txBody>
                    <a:bodyPr/>
                    <a:lstStyle/>
                    <a:p>
                      <a:pPr algn="l" fontAlgn="ctr"/>
                      <a:r>
                        <a:rPr lang="en-US" sz="800" b="0" i="0" u="none" strike="noStrike" dirty="0">
                          <a:solidFill>
                            <a:srgbClr val="000000"/>
                          </a:solidFill>
                          <a:effectLst/>
                          <a:latin typeface="Calibri" panose="020F0502020204030204" pitchFamily="34" charset="0"/>
                        </a:rPr>
                        <a:t>Physiological</a:t>
                      </a:r>
                    </a:p>
                  </a:txBody>
                  <a:tcPr marL="6352" marR="6352" marT="6347" marB="0" anchor="ctr">
                    <a:lnL>
                      <a:noFill/>
                    </a:lnL>
                    <a:lnR>
                      <a:noFill/>
                    </a:lnR>
                    <a:lnT>
                      <a:noFill/>
                    </a:lnT>
                    <a:lnB>
                      <a:noFill/>
                    </a:lnB>
                    <a:solidFill>
                      <a:schemeClr val="bg1"/>
                    </a:solidFill>
                  </a:tcPr>
                </a:tc>
                <a:tc>
                  <a:txBody>
                    <a:bodyPr/>
                    <a:lstStyle/>
                    <a:p>
                      <a:pPr algn="r" fontAlgn="ctr"/>
                      <a:r>
                        <a:rPr lang="en-US" sz="800" b="0" i="0" u="none" strike="noStrike">
                          <a:solidFill>
                            <a:srgbClr val="000000"/>
                          </a:solidFill>
                          <a:effectLst/>
                          <a:latin typeface="Calibri" panose="020F0502020204030204" pitchFamily="34" charset="0"/>
                        </a:rPr>
                        <a:t>22,11885</a:t>
                      </a:r>
                    </a:p>
                  </a:txBody>
                  <a:tcPr marL="6352" marR="6352" marT="6347" marB="0" anchor="ctr">
                    <a:lnL>
                      <a:noFill/>
                    </a:lnL>
                    <a:lnR>
                      <a:noFill/>
                    </a:lnR>
                    <a:lnT>
                      <a:noFill/>
                    </a:lnT>
                    <a:lnB>
                      <a:noFill/>
                    </a:lnB>
                    <a:solidFill>
                      <a:schemeClr val="bg1"/>
                    </a:solidFill>
                  </a:tcPr>
                </a:tc>
                <a:tc>
                  <a:txBody>
                    <a:bodyPr/>
                    <a:lstStyle/>
                    <a:p>
                      <a:pPr algn="r" fontAlgn="ctr"/>
                      <a:r>
                        <a:rPr lang="en-US" sz="800" b="0" i="0" u="none" strike="noStrike">
                          <a:solidFill>
                            <a:srgbClr val="000000"/>
                          </a:solidFill>
                          <a:effectLst/>
                          <a:latin typeface="Calibri" panose="020F0502020204030204" pitchFamily="34" charset="0"/>
                        </a:rPr>
                        <a:t>18,1%</a:t>
                      </a:r>
                    </a:p>
                  </a:txBody>
                  <a:tcPr marL="6352" marR="6352" marT="6347" marB="0" anchor="ctr">
                    <a:lnL>
                      <a:noFill/>
                    </a:lnL>
                    <a:lnR>
                      <a:noFill/>
                    </a:lnR>
                    <a:lnT>
                      <a:noFill/>
                    </a:lnT>
                    <a:lnB>
                      <a:noFill/>
                    </a:lnB>
                    <a:solidFill>
                      <a:schemeClr val="bg1"/>
                    </a:solidFill>
                  </a:tcPr>
                </a:tc>
                <a:tc>
                  <a:txBody>
                    <a:bodyPr/>
                    <a:lstStyle/>
                    <a:p>
                      <a:pPr algn="r" fontAlgn="ctr"/>
                      <a:r>
                        <a:rPr lang="en-US" sz="800" b="0" i="0" u="none" strike="noStrike">
                          <a:solidFill>
                            <a:srgbClr val="000000"/>
                          </a:solidFill>
                          <a:effectLst/>
                          <a:latin typeface="Calibri" panose="020F0502020204030204" pitchFamily="34" charset="0"/>
                        </a:rPr>
                        <a:t>33,34665</a:t>
                      </a:r>
                    </a:p>
                  </a:txBody>
                  <a:tcPr marL="6352" marR="6352" marT="6347" marB="0" anchor="ctr">
                    <a:lnL>
                      <a:noFill/>
                    </a:lnL>
                    <a:lnR>
                      <a:noFill/>
                    </a:lnR>
                    <a:lnT>
                      <a:noFill/>
                    </a:lnT>
                    <a:lnB>
                      <a:noFill/>
                    </a:lnB>
                    <a:solidFill>
                      <a:schemeClr val="bg1"/>
                    </a:solidFill>
                  </a:tcPr>
                </a:tc>
                <a:tc>
                  <a:txBody>
                    <a:bodyPr/>
                    <a:lstStyle/>
                    <a:p>
                      <a:pPr algn="r" fontAlgn="ctr"/>
                      <a:r>
                        <a:rPr lang="en-US" sz="800" b="0" i="0" u="none" strike="noStrike">
                          <a:solidFill>
                            <a:srgbClr val="000000"/>
                          </a:solidFill>
                          <a:effectLst/>
                          <a:latin typeface="Calibri" panose="020F0502020204030204" pitchFamily="34" charset="0"/>
                        </a:rPr>
                        <a:t>44,4%</a:t>
                      </a:r>
                    </a:p>
                  </a:txBody>
                  <a:tcPr marL="6352" marR="6352" marT="6347" marB="0" anchor="ctr">
                    <a:lnL>
                      <a:noFill/>
                    </a:lnL>
                    <a:lnR>
                      <a:noFill/>
                    </a:lnR>
                    <a:lnT>
                      <a:noFill/>
                    </a:lnT>
                    <a:lnB>
                      <a:noFill/>
                    </a:lnB>
                    <a:solidFill>
                      <a:schemeClr val="bg1"/>
                    </a:solidFill>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352" marR="6352" marT="6347" marB="0" anchor="ctr">
                    <a:lnL>
                      <a:noFill/>
                    </a:lnL>
                    <a:lnR>
                      <a:noFill/>
                    </a:lnR>
                    <a:lnT>
                      <a:noFill/>
                    </a:lnT>
                    <a:lnB>
                      <a:noFill/>
                    </a:lnB>
                    <a:solidFill>
                      <a:schemeClr val="bg1"/>
                    </a:solidFill>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352" marR="6352" marT="6347" marB="0" anchor="ctr">
                    <a:lnL>
                      <a:noFill/>
                    </a:lnL>
                    <a:lnR>
                      <a:noFill/>
                    </a:lnR>
                    <a:lnT>
                      <a:noFill/>
                    </a:lnT>
                    <a:lnB>
                      <a:noFill/>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6352" marR="6352" marT="6347" marB="0" anchor="ctr">
                    <a:lnL>
                      <a:noFill/>
                    </a:lnL>
                    <a:lnR>
                      <a:noFill/>
                    </a:lnR>
                    <a:lnT>
                      <a:noFill/>
                    </a:lnT>
                    <a:lnB>
                      <a:noFill/>
                    </a:lnB>
                    <a:solidFill>
                      <a:schemeClr val="bg1"/>
                    </a:solidFill>
                  </a:tcPr>
                </a:tc>
                <a:extLst>
                  <a:ext uri="{0D108BD9-81ED-4DB2-BD59-A6C34878D82A}">
                    <a16:rowId xmlns:a16="http://schemas.microsoft.com/office/drawing/2014/main" val="653859153"/>
                  </a:ext>
                </a:extLst>
              </a:tr>
            </a:tbl>
          </a:graphicData>
        </a:graphic>
      </p:graphicFrame>
      <p:graphicFrame>
        <p:nvGraphicFramePr>
          <p:cNvPr id="17" name="Chart 6"/>
          <p:cNvGraphicFramePr>
            <a:graphicFrameLocks/>
          </p:cNvGraphicFramePr>
          <p:nvPr>
            <p:extLst>
              <p:ext uri="{D42A27DB-BD31-4B8C-83A1-F6EECF244321}">
                <p14:modId xmlns:p14="http://schemas.microsoft.com/office/powerpoint/2010/main" val="1296880905"/>
              </p:ext>
            </p:extLst>
          </p:nvPr>
        </p:nvGraphicFramePr>
        <p:xfrm>
          <a:off x="7036608" y="3440090"/>
          <a:ext cx="4692650" cy="2011362"/>
        </p:xfrm>
        <a:graphic>
          <a:graphicData uri="http://schemas.openxmlformats.org/presentationml/2006/ole">
            <mc:AlternateContent xmlns:mc="http://schemas.openxmlformats.org/markup-compatibility/2006">
              <mc:Choice xmlns:v="urn:schemas-microsoft-com:vml" Requires="v">
                <p:oleObj spid="_x0000_s3088" name="Диаграмма" r:id="rId5" imgW="4700423" imgH="2017951" progId="Excel.Chart.8">
                  <p:embed/>
                </p:oleObj>
              </mc:Choice>
              <mc:Fallback>
                <p:oleObj name="Диаграмма" r:id="rId5" imgW="4700423" imgH="2017951" progId="Excel.Chart.8">
                  <p:embed/>
                  <p:pic>
                    <p:nvPicPr>
                      <p:cNvPr id="47251" name="Chart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6608" y="3440090"/>
                        <a:ext cx="4692650" cy="2011362"/>
                      </a:xfrm>
                      <a:prstGeom prst="rect">
                        <a:avLst/>
                      </a:prstGeom>
                      <a:solidFill>
                        <a:schemeClr val="bg1"/>
                      </a:solidFill>
                      <a:ln>
                        <a:noFill/>
                      </a:ln>
                      <a:extLst/>
                    </p:spPr>
                  </p:pic>
                </p:oleObj>
              </mc:Fallback>
            </mc:AlternateContent>
          </a:graphicData>
        </a:graphic>
      </p:graphicFrame>
      <p:graphicFrame>
        <p:nvGraphicFramePr>
          <p:cNvPr id="18" name="Chart 7"/>
          <p:cNvGraphicFramePr>
            <a:graphicFrameLocks/>
          </p:cNvGraphicFramePr>
          <p:nvPr>
            <p:extLst>
              <p:ext uri="{D42A27DB-BD31-4B8C-83A1-F6EECF244321}">
                <p14:modId xmlns:p14="http://schemas.microsoft.com/office/powerpoint/2010/main" val="2031687275"/>
              </p:ext>
            </p:extLst>
          </p:nvPr>
        </p:nvGraphicFramePr>
        <p:xfrm>
          <a:off x="4826000" y="4643784"/>
          <a:ext cx="4692649" cy="1615336"/>
        </p:xfrm>
        <a:graphic>
          <a:graphicData uri="http://schemas.openxmlformats.org/presentationml/2006/ole">
            <mc:AlternateContent xmlns:mc="http://schemas.openxmlformats.org/markup-compatibility/2006">
              <mc:Choice xmlns:v="urn:schemas-microsoft-com:vml" Requires="v">
                <p:oleObj spid="_x0000_s3089" name="Диаграмма" r:id="rId7" imgW="5084505" imgH="1755800" progId="Excel.Chart.8">
                  <p:embed/>
                </p:oleObj>
              </mc:Choice>
              <mc:Fallback>
                <p:oleObj name="Диаграмма" r:id="rId7" imgW="5084505" imgH="1755800" progId="Excel.Chart.8">
                  <p:embed/>
                  <p:pic>
                    <p:nvPicPr>
                      <p:cNvPr id="47252" name="Chart 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6000" y="4643784"/>
                        <a:ext cx="4692649" cy="1615336"/>
                      </a:xfrm>
                      <a:prstGeom prst="rect">
                        <a:avLst/>
                      </a:prstGeom>
                      <a:solidFill>
                        <a:schemeClr val="bg1"/>
                      </a:solidFill>
                      <a:ln>
                        <a:noFill/>
                      </a:ln>
                      <a:extLst/>
                    </p:spPr>
                  </p:pic>
                </p:oleObj>
              </mc:Fallback>
            </mc:AlternateContent>
          </a:graphicData>
        </a:graphic>
      </p:graphicFrame>
    </p:spTree>
    <p:extLst>
      <p:ext uri="{BB962C8B-B14F-4D97-AF65-F5344CB8AC3E}">
        <p14:creationId xmlns:p14="http://schemas.microsoft.com/office/powerpoint/2010/main" val="2007632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836</TotalTime>
  <Words>1925</Words>
  <Application>Microsoft Office PowerPoint</Application>
  <PresentationFormat>Широкоэкранный</PresentationFormat>
  <Paragraphs>307</Paragraphs>
  <Slides>17</Slides>
  <Notes>17</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1</vt:i4>
      </vt:variant>
      <vt:variant>
        <vt:lpstr>Заголовки слайдов</vt:lpstr>
      </vt:variant>
      <vt:variant>
        <vt:i4>17</vt:i4>
      </vt:variant>
    </vt:vector>
  </HeadingPairs>
  <TitlesOfParts>
    <vt:vector size="27" baseType="lpstr">
      <vt:lpstr>Microsoft YaHei</vt:lpstr>
      <vt:lpstr>Arial</vt:lpstr>
      <vt:lpstr>Calibri</vt:lpstr>
      <vt:lpstr>Calibri Light</vt:lpstr>
      <vt:lpstr>Cambria Math</vt:lpstr>
      <vt:lpstr>Mangal</vt:lpstr>
      <vt:lpstr>Times New Roman</vt:lpstr>
      <vt:lpstr>Wingdings</vt:lpstr>
      <vt:lpstr>Ретро</vt:lpstr>
      <vt:lpstr>Диаграмма</vt:lpstr>
      <vt:lpstr>PERSONAL SECURITY AND POLITICAL LOYALTY ANALYZED  WITH THE WelcomEU SYSTEM BASED ON VIBRAIMAGE TECHNOLOGY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SECURITY AND POLITICAL LOYALTY ANALYZED WITH THE WelcomEU SYSTEM BASED ON VIBRAIMAGE TECHNOLOGY</dc:title>
  <dc:creator>Jane</dc:creator>
  <cp:lastModifiedBy>Пользователь</cp:lastModifiedBy>
  <cp:revision>46</cp:revision>
  <dcterms:created xsi:type="dcterms:W3CDTF">2019-06-18T13:38:44Z</dcterms:created>
  <dcterms:modified xsi:type="dcterms:W3CDTF">2019-06-26T11:53:28Z</dcterms:modified>
</cp:coreProperties>
</file>