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26"/>
  </p:notesMasterIdLst>
  <p:sldIdLst>
    <p:sldId id="256" r:id="rId2"/>
    <p:sldId id="1333" r:id="rId3"/>
    <p:sldId id="1335" r:id="rId4"/>
    <p:sldId id="1334" r:id="rId5"/>
    <p:sldId id="1336" r:id="rId6"/>
    <p:sldId id="1343" r:id="rId7"/>
    <p:sldId id="1342" r:id="rId8"/>
    <p:sldId id="1337" r:id="rId9"/>
    <p:sldId id="1338" r:id="rId10"/>
    <p:sldId id="1339" r:id="rId11"/>
    <p:sldId id="1340" r:id="rId12"/>
    <p:sldId id="1341" r:id="rId13"/>
    <p:sldId id="1344" r:id="rId14"/>
    <p:sldId id="1353" r:id="rId15"/>
    <p:sldId id="1345" r:id="rId16"/>
    <p:sldId id="1346" r:id="rId17"/>
    <p:sldId id="1347" r:id="rId18"/>
    <p:sldId id="1348" r:id="rId19"/>
    <p:sldId id="1349" r:id="rId20"/>
    <p:sldId id="1350" r:id="rId21"/>
    <p:sldId id="1354" r:id="rId22"/>
    <p:sldId id="1351" r:id="rId23"/>
    <p:sldId id="1352" r:id="rId24"/>
    <p:sldId id="258" r:id="rId25"/>
  </p:sldIdLst>
  <p:sldSz cx="10691813" cy="7559675"/>
  <p:notesSz cx="3108325" cy="4657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guide id="3" pos="419" userDrawn="1">
          <p15:clr>
            <a:srgbClr val="A4A3A4"/>
          </p15:clr>
        </p15:guide>
        <p15:guide id="4" pos="6316" userDrawn="1">
          <p15:clr>
            <a:srgbClr val="A4A3A4"/>
          </p15:clr>
        </p15:guide>
        <p15:guide id="5" orient="horz" pos="408" userDrawn="1">
          <p15:clr>
            <a:srgbClr val="A4A3A4"/>
          </p15:clr>
        </p15:guide>
        <p15:guide id="6" orient="horz" pos="4354" userDrawn="1">
          <p15:clr>
            <a:srgbClr val="A4A3A4"/>
          </p15:clr>
        </p15:guide>
      </p15:sldGuideLst>
    </p:ext>
    <p:ext uri="{2D200454-40CA-4A62-9FC3-DE9A4176ACB9}">
      <p15:notesGuideLst xmlns:p15="http://schemas.microsoft.com/office/powerpoint/2012/main">
        <p15:guide id="1" orient="horz" pos="1467" userDrawn="1">
          <p15:clr>
            <a:srgbClr val="A4A3A4"/>
          </p15:clr>
        </p15:guide>
        <p15:guide id="2" pos="9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6600"/>
    <a:srgbClr val="FF9900"/>
    <a:srgbClr val="0099CC"/>
    <a:srgbClr val="FF6699"/>
    <a:srgbClr val="AC75D5"/>
    <a:srgbClr val="FF7575"/>
    <a:srgbClr val="FF9797"/>
    <a:srgbClr val="FFCCCC"/>
    <a:srgbClr val="EC3D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9" autoAdjust="0"/>
    <p:restoredTop sz="77250" autoAdjust="0"/>
  </p:normalViewPr>
  <p:slideViewPr>
    <p:cSldViewPr snapToGrid="0" snapToObjects="1">
      <p:cViewPr varScale="1">
        <p:scale>
          <a:sx n="50" d="100"/>
          <a:sy n="50" d="100"/>
        </p:scale>
        <p:origin x="1560" y="48"/>
      </p:cViewPr>
      <p:guideLst>
        <p:guide orient="horz" pos="2381"/>
        <p:guide pos="3367"/>
        <p:guide pos="419"/>
        <p:guide pos="6316"/>
        <p:guide orient="horz" pos="408"/>
        <p:guide orient="horz" pos="435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1" d="100"/>
          <a:sy n="161" d="100"/>
        </p:scale>
        <p:origin x="5360" y="208"/>
      </p:cViewPr>
      <p:guideLst>
        <p:guide orient="horz" pos="1467"/>
        <p:guide pos="97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46941" cy="233695"/>
          </a:xfrm>
          <a:prstGeom prst="rect">
            <a:avLst/>
          </a:prstGeom>
        </p:spPr>
        <p:txBody>
          <a:bodyPr vert="horz" lIns="42766" tIns="21383" rIns="42766" bIns="21383" rtlCol="0"/>
          <a:lstStyle>
            <a:lvl1pPr algn="l">
              <a:defRPr sz="600"/>
            </a:lvl1pPr>
          </a:lstStyle>
          <a:p>
            <a:endParaRPr lang="en-US"/>
          </a:p>
        </p:txBody>
      </p:sp>
      <p:sp>
        <p:nvSpPr>
          <p:cNvPr id="3" name="Date Placeholder 2"/>
          <p:cNvSpPr>
            <a:spLocks noGrp="1"/>
          </p:cNvSpPr>
          <p:nvPr>
            <p:ph type="dt" idx="1"/>
          </p:nvPr>
        </p:nvSpPr>
        <p:spPr>
          <a:xfrm>
            <a:off x="1760665" y="0"/>
            <a:ext cx="1346941" cy="233695"/>
          </a:xfrm>
          <a:prstGeom prst="rect">
            <a:avLst/>
          </a:prstGeom>
        </p:spPr>
        <p:txBody>
          <a:bodyPr vert="horz" lIns="42766" tIns="21383" rIns="42766" bIns="21383" rtlCol="0"/>
          <a:lstStyle>
            <a:lvl1pPr algn="r">
              <a:defRPr sz="600"/>
            </a:lvl1pPr>
          </a:lstStyle>
          <a:p>
            <a:fld id="{326A818A-087F-C645-B979-309FB12A3954}" type="datetimeFigureOut">
              <a:rPr lang="en-US" smtClean="0"/>
              <a:t>6/25/2019</a:t>
            </a:fld>
            <a:endParaRPr lang="en-US"/>
          </a:p>
        </p:txBody>
      </p:sp>
      <p:sp>
        <p:nvSpPr>
          <p:cNvPr id="4" name="Slide Image Placeholder 3"/>
          <p:cNvSpPr>
            <a:spLocks noGrp="1" noRot="1" noChangeAspect="1"/>
          </p:cNvSpPr>
          <p:nvPr>
            <p:ph type="sldImg" idx="2"/>
          </p:nvPr>
        </p:nvSpPr>
        <p:spPr>
          <a:xfrm>
            <a:off x="442913" y="582613"/>
            <a:ext cx="2222500" cy="1571625"/>
          </a:xfrm>
          <a:prstGeom prst="rect">
            <a:avLst/>
          </a:prstGeom>
          <a:noFill/>
          <a:ln w="12700">
            <a:solidFill>
              <a:prstClr val="black"/>
            </a:solidFill>
          </a:ln>
        </p:spPr>
        <p:txBody>
          <a:bodyPr vert="horz" lIns="42766" tIns="21383" rIns="42766" bIns="21383" rtlCol="0" anchor="ctr"/>
          <a:lstStyle/>
          <a:p>
            <a:endParaRPr lang="en-US"/>
          </a:p>
        </p:txBody>
      </p:sp>
      <p:sp>
        <p:nvSpPr>
          <p:cNvPr id="5" name="Notes Placeholder 4"/>
          <p:cNvSpPr>
            <a:spLocks noGrp="1"/>
          </p:cNvSpPr>
          <p:nvPr>
            <p:ph type="body" sz="quarter" idx="3"/>
          </p:nvPr>
        </p:nvSpPr>
        <p:spPr>
          <a:xfrm>
            <a:off x="310833" y="2241531"/>
            <a:ext cx="2486660" cy="1833979"/>
          </a:xfrm>
          <a:prstGeom prst="rect">
            <a:avLst/>
          </a:prstGeom>
        </p:spPr>
        <p:txBody>
          <a:bodyPr vert="horz" lIns="42766" tIns="21383" rIns="42766" bIns="213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424031"/>
            <a:ext cx="1346941" cy="233695"/>
          </a:xfrm>
          <a:prstGeom prst="rect">
            <a:avLst/>
          </a:prstGeom>
        </p:spPr>
        <p:txBody>
          <a:bodyPr vert="horz" lIns="42766" tIns="21383" rIns="42766" bIns="21383" rtlCol="0" anchor="b"/>
          <a:lstStyle>
            <a:lvl1pPr algn="l">
              <a:defRPr sz="600"/>
            </a:lvl1pPr>
          </a:lstStyle>
          <a:p>
            <a:endParaRPr lang="en-US"/>
          </a:p>
        </p:txBody>
      </p:sp>
      <p:sp>
        <p:nvSpPr>
          <p:cNvPr id="7" name="Slide Number Placeholder 6"/>
          <p:cNvSpPr>
            <a:spLocks noGrp="1"/>
          </p:cNvSpPr>
          <p:nvPr>
            <p:ph type="sldNum" sz="quarter" idx="5"/>
          </p:nvPr>
        </p:nvSpPr>
        <p:spPr>
          <a:xfrm>
            <a:off x="1760665" y="4424031"/>
            <a:ext cx="1346941" cy="233695"/>
          </a:xfrm>
          <a:prstGeom prst="rect">
            <a:avLst/>
          </a:prstGeom>
        </p:spPr>
        <p:txBody>
          <a:bodyPr vert="horz" lIns="42766" tIns="21383" rIns="42766" bIns="21383" rtlCol="0" anchor="b"/>
          <a:lstStyle>
            <a:lvl1pPr algn="r">
              <a:defRPr sz="600"/>
            </a:lvl1pPr>
          </a:lstStyle>
          <a:p>
            <a:fld id="{1BC6B6A1-D4E4-DC49-BC2C-1DB1DCE176B7}" type="slidenum">
              <a:rPr lang="en-US" smtClean="0"/>
              <a:t>‹#›</a:t>
            </a:fld>
            <a:endParaRPr lang="en-US"/>
          </a:p>
        </p:txBody>
      </p:sp>
    </p:spTree>
    <p:extLst>
      <p:ext uri="{BB962C8B-B14F-4D97-AF65-F5344CB8AC3E}">
        <p14:creationId xmlns:p14="http://schemas.microsoft.com/office/powerpoint/2010/main" val="2184739068"/>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honor for me to da a presentation of our study at this International Conference. It’s first time for me to visit Russia. I and my company are quite newcomer  to sell </a:t>
            </a:r>
            <a:r>
              <a:rPr lang="en-US" dirty="0" err="1"/>
              <a:t>Vibraimage</a:t>
            </a:r>
            <a:r>
              <a:rPr lang="en-US" dirty="0"/>
              <a:t> technology product. Personally I’d like to learn lot of knowledge through the conference and your experiences at this meeting. Now I’m exciting to be here and also I’m expecting I can have promising future with this good technology. Now I’ll start my presentation. We’ve studied the effects of drumming training and practice for mental health of soldiers using </a:t>
            </a:r>
            <a:r>
              <a:rPr lang="en-US" dirty="0" err="1"/>
              <a:t>vibraimage</a:t>
            </a:r>
            <a:r>
              <a:rPr lang="en-US" dirty="0"/>
              <a:t> in Korea. Before getting to the </a:t>
            </a:r>
            <a:r>
              <a:rPr lang="en-US" altLang="ko-KR" dirty="0"/>
              <a:t>point, </a:t>
            </a:r>
            <a:r>
              <a:rPr lang="en-US" dirty="0"/>
              <a:t>I’ll show you 3 photos related to the study.</a:t>
            </a:r>
          </a:p>
        </p:txBody>
      </p:sp>
      <p:sp>
        <p:nvSpPr>
          <p:cNvPr id="4" name="Slide Number Placeholder 3"/>
          <p:cNvSpPr>
            <a:spLocks noGrp="1"/>
          </p:cNvSpPr>
          <p:nvPr>
            <p:ph type="sldNum" sz="quarter" idx="10"/>
          </p:nvPr>
        </p:nvSpPr>
        <p:spPr/>
        <p:txBody>
          <a:bodyPr/>
          <a:lstStyle/>
          <a:p>
            <a:fld id="{1BC6B6A1-D4E4-DC49-BC2C-1DB1DCE176B7}" type="slidenum">
              <a:rPr lang="en-US" smtClean="0"/>
              <a:t>1</a:t>
            </a:fld>
            <a:endParaRPr lang="en-US"/>
          </a:p>
        </p:txBody>
      </p:sp>
    </p:spTree>
    <p:extLst>
      <p:ext uri="{BB962C8B-B14F-4D97-AF65-F5344CB8AC3E}">
        <p14:creationId xmlns:p14="http://schemas.microsoft.com/office/powerpoint/2010/main" val="245100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306" kern="1200" dirty="0">
                <a:solidFill>
                  <a:schemeClr val="tx1"/>
                </a:solidFill>
                <a:effectLst/>
                <a:latin typeface="+mn-lt"/>
                <a:ea typeface="+mn-ea"/>
                <a:cs typeface="+mn-cs"/>
              </a:rPr>
              <a:t>This study is aimed at soldiers of the army, and the selection criteria for this study are those who agree to research, adult soldiers over 20 years of age, Korean soldiers , and those who are able to continue to participate in the Drum Club activity program during the mediation period</a:t>
            </a:r>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10</a:t>
            </a:fld>
            <a:endParaRPr lang="en-US"/>
          </a:p>
        </p:txBody>
      </p:sp>
    </p:spTree>
    <p:extLst>
      <p:ext uri="{BB962C8B-B14F-4D97-AF65-F5344CB8AC3E}">
        <p14:creationId xmlns:p14="http://schemas.microsoft.com/office/powerpoint/2010/main" val="391415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The exclusion criteria are those with mental illness (schizophrenia, mental retardation, etc.), who are hard to play drums or have problems with the hand or hearing, those taking antidepressants, anti-anxiety agents, who have experience using drums or other instruments as a prerequisite for mental health.</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11</a:t>
            </a:fld>
            <a:endParaRPr lang="en-US"/>
          </a:p>
        </p:txBody>
      </p:sp>
    </p:spTree>
    <p:extLst>
      <p:ext uri="{BB962C8B-B14F-4D97-AF65-F5344CB8AC3E}">
        <p14:creationId xmlns:p14="http://schemas.microsoft.com/office/powerpoint/2010/main" val="74777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The subjects were recruited for a total of 33 people at the army headquarters. Among total of 33 people, some were not participated in the program for more than three sessions of a total of 12 sessions by vacation and training, 18 were eliminated and finally analyzed 15 people data.</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12</a:t>
            </a:fld>
            <a:endParaRPr lang="en-US"/>
          </a:p>
        </p:txBody>
      </p:sp>
    </p:spTree>
    <p:extLst>
      <p:ext uri="{BB962C8B-B14F-4D97-AF65-F5344CB8AC3E}">
        <p14:creationId xmlns:p14="http://schemas.microsoft.com/office/powerpoint/2010/main" val="217916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 The method of measurement was to look at the fixed laptop camera for one minute, not to speak or laugh, and not move as much as possible, so as not to expect the back in a position upright on the chair. Light maintains a bright light so that the movement of the fine muscles of the face can be seen best. The measurement place was a quiet space, the study nurse explained the precautions before measurement, and adjusted the measuring distance.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13</a:t>
            </a:fld>
            <a:endParaRPr lang="en-US"/>
          </a:p>
        </p:txBody>
      </p:sp>
    </p:spTree>
    <p:extLst>
      <p:ext uri="{BB962C8B-B14F-4D97-AF65-F5344CB8AC3E}">
        <p14:creationId xmlns:p14="http://schemas.microsoft.com/office/powerpoint/2010/main" val="2536402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306" kern="1200" dirty="0">
                <a:solidFill>
                  <a:schemeClr val="tx1"/>
                </a:solidFill>
                <a:effectLst/>
                <a:latin typeface="+mn-lt"/>
                <a:ea typeface="+mn-ea"/>
                <a:cs typeface="+mn-cs"/>
              </a:rPr>
              <a:t>The Drum Club Activity program was developed in accordance with the standardized method by examining the previous study with a professional lecturer, one professor, one nurse who played a assorted drum on the basis of Korean traditional rhythm beat for more than four years with a vigorous experience in the field of drum club activities. Assorted Drums play a variety of different sizes and sounds, and you can play various rhythms by collecting multiple drums . However, the subjects of this study are beginners and not adept was carried out by placing one type</a:t>
            </a:r>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14</a:t>
            </a:fld>
            <a:endParaRPr lang="en-US"/>
          </a:p>
        </p:txBody>
      </p:sp>
    </p:spTree>
    <p:extLst>
      <p:ext uri="{BB962C8B-B14F-4D97-AF65-F5344CB8AC3E}">
        <p14:creationId xmlns:p14="http://schemas.microsoft.com/office/powerpoint/2010/main" val="131582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The recruitment announcement of the subjects was in the Military bulletin board representative , and before starting this study to the subjects wishing to participate by looking at the recruitment announcement, explained in detail the purpose and method of research in oral and written in the military camp. In addition, it was pre-guided to measure the mental health state by applying the </a:t>
            </a:r>
            <a:r>
              <a:rPr lang="en-US" altLang="ko-KR" sz="1306" kern="1200" dirty="0" err="1">
                <a:solidFill>
                  <a:schemeClr val="tx1"/>
                </a:solidFill>
                <a:effectLst/>
                <a:latin typeface="+mn-lt"/>
                <a:ea typeface="+mn-ea"/>
                <a:cs typeface="+mn-cs"/>
              </a:rPr>
              <a:t>vibraimage</a:t>
            </a:r>
            <a:r>
              <a:rPr lang="en-US" altLang="ko-KR" sz="1306" kern="1200" dirty="0">
                <a:solidFill>
                  <a:schemeClr val="tx1"/>
                </a:solidFill>
                <a:effectLst/>
                <a:latin typeface="+mn-lt"/>
                <a:ea typeface="+mn-ea"/>
                <a:cs typeface="+mn-cs"/>
              </a:rPr>
              <a:t> system to study participants. A written consent was received after explaining the anonymity of the collected data, the confidentiality of the collected data, storage and disposal after the study, and the withdrawal of the study.</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15</a:t>
            </a:fld>
            <a:endParaRPr lang="en-US"/>
          </a:p>
        </p:txBody>
      </p:sp>
    </p:spTree>
    <p:extLst>
      <p:ext uri="{BB962C8B-B14F-4D97-AF65-F5344CB8AC3E}">
        <p14:creationId xmlns:p14="http://schemas.microsoft.com/office/powerpoint/2010/main" val="207089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Data analysis of this study was analyzed using SPSS version 22.0. General characteristics of the study subjects were calculated as real numbers and percentages, and averages. Mental health status through the pre-and post-</a:t>
            </a:r>
            <a:r>
              <a:rPr lang="en-US" altLang="ko-KR" sz="1306" kern="1200" dirty="0" err="1">
                <a:solidFill>
                  <a:schemeClr val="tx1"/>
                </a:solidFill>
                <a:effectLst/>
                <a:latin typeface="+mn-lt"/>
                <a:ea typeface="+mn-ea"/>
                <a:cs typeface="+mn-cs"/>
              </a:rPr>
              <a:t>vibraimage</a:t>
            </a:r>
            <a:r>
              <a:rPr lang="en-US" altLang="ko-KR" sz="1306" kern="1200" dirty="0">
                <a:solidFill>
                  <a:schemeClr val="tx1"/>
                </a:solidFill>
                <a:effectLst/>
                <a:latin typeface="+mn-lt"/>
                <a:ea typeface="+mn-ea"/>
                <a:cs typeface="+mn-cs"/>
              </a:rPr>
              <a:t> system was analyzed by Wilcoxon signed ranks Test.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16</a:t>
            </a:fld>
            <a:endParaRPr lang="en-US"/>
          </a:p>
        </p:txBody>
      </p:sp>
    </p:spTree>
    <p:extLst>
      <p:ext uri="{BB962C8B-B14F-4D97-AF65-F5344CB8AC3E}">
        <p14:creationId xmlns:p14="http://schemas.microsoft.com/office/powerpoint/2010/main" val="72496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General characteristics of the study subjects are shown in this Table . The gender of the subjects was male. The average age was the average 21.47 years, and religion was the most common in seven people without religion, Next was six of Christianity. All were unmarried, and drug intake was not all. The military service was at an average of 9 months..</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17</a:t>
            </a:fld>
            <a:endParaRPr lang="en-US"/>
          </a:p>
        </p:txBody>
      </p:sp>
    </p:spTree>
    <p:extLst>
      <p:ext uri="{BB962C8B-B14F-4D97-AF65-F5344CB8AC3E}">
        <p14:creationId xmlns:p14="http://schemas.microsoft.com/office/powerpoint/2010/main" val="376729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The effect of the Drum club activity Program of the study subjects is the same as this Table . Anxiety was a pre-score 37.40 , the post-score was a statistically significant difference appeared in the 29.03. The remaining variables are aggression, stress, suspect, balance, energy, charisma (attraction), self-control, neurosis, cerebral fatigue, concentration, vitality Index, etc., there was no statistically significant difference.</a:t>
            </a:r>
          </a:p>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Anxiety can cause many health problems, especially in soldiers, anxiety was found to be related to the suicide of a soldier , as well as anxiety in a soldier is a factor in predicting drinking motivation or overdrinking,  anxiety reduction in soldiers is important. </a:t>
            </a:r>
            <a:endParaRPr lang="ko-KR" altLang="ko-KR" sz="1306" kern="1200" dirty="0">
              <a:solidFill>
                <a:schemeClr val="tx1"/>
              </a:solidFill>
              <a:effectLst/>
              <a:latin typeface="+mn-lt"/>
              <a:ea typeface="+mn-ea"/>
              <a:cs typeface="+mn-cs"/>
            </a:endParaRPr>
          </a:p>
          <a:p>
            <a:pPr marL="0" marR="0" lvl="0" indent="0" algn="l" defTabSz="995507" rtl="0" eaLnBrk="1" fontAlgn="auto" latinLnBrk="0" hangingPunct="1">
              <a:lnSpc>
                <a:spcPct val="100000"/>
              </a:lnSpc>
              <a:spcBef>
                <a:spcPts val="0"/>
              </a:spcBef>
              <a:spcAft>
                <a:spcPts val="0"/>
              </a:spcAft>
              <a:buClrTx/>
              <a:buSzTx/>
              <a:buFontTx/>
              <a:buNone/>
              <a:tabLst/>
              <a:defRPr/>
            </a:pP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18</a:t>
            </a:fld>
            <a:endParaRPr lang="en-US"/>
          </a:p>
        </p:txBody>
      </p:sp>
    </p:spTree>
    <p:extLst>
      <p:ext uri="{BB962C8B-B14F-4D97-AF65-F5344CB8AC3E}">
        <p14:creationId xmlns:p14="http://schemas.microsoft.com/office/powerpoint/2010/main" val="347705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306" kern="1200" dirty="0">
                <a:solidFill>
                  <a:schemeClr val="tx1"/>
                </a:solidFill>
                <a:effectLst/>
                <a:latin typeface="+mn-lt"/>
                <a:ea typeface="+mn-ea"/>
                <a:cs typeface="+mn-cs"/>
              </a:rPr>
              <a:t>This figure shows the bar chart between pre and post result. </a:t>
            </a:r>
          </a:p>
          <a:p>
            <a:pPr latinLnBrk="1"/>
            <a:r>
              <a:rPr lang="en-US" altLang="ko-KR" sz="1306" kern="1200" dirty="0">
                <a:solidFill>
                  <a:schemeClr val="tx1"/>
                </a:solidFill>
                <a:effectLst/>
                <a:latin typeface="+mn-lt"/>
                <a:ea typeface="+mn-ea"/>
                <a:cs typeface="+mn-cs"/>
              </a:rPr>
              <a:t>Drumming training was not easy to adjust percussion sounds as a group activity, so stress and neuroticism </a:t>
            </a:r>
            <a:endParaRPr lang="ko-KR" altLang="ko-KR" sz="1306" kern="1200" dirty="0">
              <a:solidFill>
                <a:schemeClr val="tx1"/>
              </a:solidFill>
              <a:effectLst/>
              <a:latin typeface="+mn-lt"/>
              <a:ea typeface="+mn-ea"/>
              <a:cs typeface="+mn-cs"/>
            </a:endParaRPr>
          </a:p>
          <a:p>
            <a:pPr latinLnBrk="1"/>
            <a:r>
              <a:rPr lang="en-US" altLang="ko-KR" sz="1306" kern="1200" dirty="0">
                <a:solidFill>
                  <a:schemeClr val="tx1"/>
                </a:solidFill>
                <a:effectLst/>
                <a:latin typeface="+mn-lt"/>
                <a:ea typeface="+mn-ea"/>
                <a:cs typeface="+mn-cs"/>
              </a:rPr>
              <a:t>were slightly worsened before proficiency, but those were within a normal range. </a:t>
            </a:r>
            <a:r>
              <a:rPr lang="en-US" altLang="ko-KR" sz="1600" kern="1200" dirty="0">
                <a:solidFill>
                  <a:srgbClr val="FF0000"/>
                </a:solidFill>
                <a:effectLst/>
                <a:latin typeface="+mn-lt"/>
                <a:ea typeface="+mn-ea"/>
                <a:cs typeface="+mn-cs"/>
              </a:rPr>
              <a:t>But at 12th week, there </a:t>
            </a:r>
            <a:endParaRPr lang="ko-KR" altLang="ko-KR" sz="1600" kern="1200" dirty="0">
              <a:solidFill>
                <a:srgbClr val="FF0000"/>
              </a:solidFill>
              <a:effectLst/>
              <a:latin typeface="+mn-lt"/>
              <a:ea typeface="+mn-ea"/>
              <a:cs typeface="+mn-cs"/>
            </a:endParaRPr>
          </a:p>
          <a:p>
            <a:pPr latinLnBrk="1"/>
            <a:r>
              <a:rPr lang="en-US" altLang="ko-KR" sz="1600" kern="1200" dirty="0">
                <a:solidFill>
                  <a:srgbClr val="FF0000"/>
                </a:solidFill>
                <a:effectLst/>
                <a:latin typeface="+mn-lt"/>
                <a:ea typeface="+mn-ea"/>
                <a:cs typeface="+mn-cs"/>
              </a:rPr>
              <a:t>was statistically significant improvement in anxiety and tension. </a:t>
            </a:r>
            <a:r>
              <a:rPr lang="en-US" altLang="ko-KR" sz="1306" kern="1200" dirty="0">
                <a:solidFill>
                  <a:schemeClr val="tx1"/>
                </a:solidFill>
                <a:effectLst/>
                <a:latin typeface="+mn-lt"/>
                <a:ea typeface="+mn-ea"/>
                <a:cs typeface="+mn-cs"/>
              </a:rPr>
              <a:t>Other parameters of aggression, suspect, </a:t>
            </a:r>
            <a:endParaRPr lang="ko-KR" altLang="ko-KR" sz="1306" kern="1200" dirty="0">
              <a:solidFill>
                <a:schemeClr val="tx1"/>
              </a:solidFill>
              <a:effectLst/>
              <a:latin typeface="+mn-lt"/>
              <a:ea typeface="+mn-ea"/>
              <a:cs typeface="+mn-cs"/>
            </a:endParaRPr>
          </a:p>
          <a:p>
            <a:pPr marL="0" marR="0" lvl="0" indent="0" algn="l" defTabSz="995507" rtl="0" eaLnBrk="1" fontAlgn="auto" latinLnBrk="1"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and concentration were slightly improved. </a:t>
            </a:r>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19</a:t>
            </a:fld>
            <a:endParaRPr lang="en-US"/>
          </a:p>
        </p:txBody>
      </p:sp>
    </p:spTree>
    <p:extLst>
      <p:ext uri="{BB962C8B-B14F-4D97-AF65-F5344CB8AC3E}">
        <p14:creationId xmlns:p14="http://schemas.microsoft.com/office/powerpoint/2010/main" val="19313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dirty="0"/>
              <a:t>This photo is the military training center studied our</a:t>
            </a:r>
            <a:r>
              <a:rPr lang="ko-KR" altLang="en-US" dirty="0"/>
              <a:t> </a:t>
            </a:r>
            <a:r>
              <a:rPr lang="en-US" altLang="ko-KR" dirty="0" err="1"/>
              <a:t>Vibraimage</a:t>
            </a:r>
            <a:r>
              <a:rPr lang="en-US" altLang="ko-KR" dirty="0"/>
              <a:t> with Drumming session. </a:t>
            </a:r>
            <a:r>
              <a:rPr lang="en-US" altLang="ko-KR" sz="1306" kern="1200" dirty="0">
                <a:solidFill>
                  <a:schemeClr val="tx1"/>
                </a:solidFill>
                <a:effectLst/>
                <a:latin typeface="+mn-lt"/>
                <a:ea typeface="+mn-ea"/>
                <a:cs typeface="+mn-cs"/>
              </a:rPr>
              <a:t>This </a:t>
            </a:r>
            <a:r>
              <a:rPr lang="en-US" altLang="ko-KR" sz="1306" kern="1200" dirty="0" err="1">
                <a:solidFill>
                  <a:schemeClr val="tx1"/>
                </a:solidFill>
                <a:effectLst/>
                <a:latin typeface="+mn-lt"/>
                <a:ea typeface="+mn-ea"/>
                <a:cs typeface="+mn-cs"/>
              </a:rPr>
              <a:t>Nonsan</a:t>
            </a:r>
            <a:r>
              <a:rPr lang="en-US" altLang="ko-KR" sz="1306" kern="1200" dirty="0">
                <a:solidFill>
                  <a:schemeClr val="tx1"/>
                </a:solidFill>
                <a:effectLst/>
                <a:latin typeface="+mn-lt"/>
                <a:ea typeface="+mn-ea"/>
                <a:cs typeface="+mn-cs"/>
              </a:rPr>
              <a:t> Training Institute is a military camp that is trained to enlist in the military for the first time. </a:t>
            </a:r>
            <a:r>
              <a:rPr lang="en-US" altLang="ko-KR" dirty="0"/>
              <a:t>They are celebrating for Drum Club inauguration. Can you see me here?</a:t>
            </a:r>
            <a:r>
              <a:rPr lang="en-US" altLang="ko-KR" sz="1306" kern="1200" dirty="0">
                <a:solidFill>
                  <a:schemeClr val="tx1"/>
                </a:solidFill>
                <a:effectLst/>
                <a:latin typeface="+mn-lt"/>
                <a:ea typeface="+mn-ea"/>
                <a:cs typeface="+mn-cs"/>
              </a:rPr>
              <a:t> This person is the most famous psychiatrist in Korea. He is the founder of Drumming class at school and military camp for mental health program. Drum club activities are practicing at more than 100 school for student’s mental health..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2</a:t>
            </a:fld>
            <a:endParaRPr lang="en-US"/>
          </a:p>
        </p:txBody>
      </p:sp>
    </p:spTree>
    <p:extLst>
      <p:ext uri="{BB962C8B-B14F-4D97-AF65-F5344CB8AC3E}">
        <p14:creationId xmlns:p14="http://schemas.microsoft.com/office/powerpoint/2010/main" val="64629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r>
              <a:rPr lang="en-US" altLang="ko-KR" sz="1306" kern="1200" dirty="0">
                <a:solidFill>
                  <a:schemeClr val="tx1"/>
                </a:solidFill>
                <a:effectLst/>
                <a:latin typeface="+mn-lt"/>
                <a:ea typeface="+mn-ea"/>
                <a:cs typeface="+mn-cs"/>
              </a:rPr>
              <a:t>In this study, the Drum Club activity program for soldiers significantly reduced the anxiety of soldiers, and other aggression, stress, suspect, balance, energy, charisma (attraction), self-control, neurosis, brain fatigue, concentration, vitality Index, etc. There was no statistically significant difference. Based on this study, the Drum Club activity program for soldiers is considered a nursing arbitration that can help reduce the anxiety of soldiers.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20</a:t>
            </a:fld>
            <a:endParaRPr lang="en-US"/>
          </a:p>
        </p:txBody>
      </p:sp>
    </p:spTree>
    <p:extLst>
      <p:ext uri="{BB962C8B-B14F-4D97-AF65-F5344CB8AC3E}">
        <p14:creationId xmlns:p14="http://schemas.microsoft.com/office/powerpoint/2010/main" val="155212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21</a:t>
            </a:fld>
            <a:endParaRPr lang="en-US"/>
          </a:p>
        </p:txBody>
      </p:sp>
    </p:spTree>
    <p:extLst>
      <p:ext uri="{BB962C8B-B14F-4D97-AF65-F5344CB8AC3E}">
        <p14:creationId xmlns:p14="http://schemas.microsoft.com/office/powerpoint/2010/main" val="163956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Limitations of this study are as follows: First, there is a limit to generalize the results of the study as a single group before and after design. Second, the subjects are confined to the army soldiers of the two regiments, and it is necessary to be cautious in making generalizations. Third, because the evaluation of mental health only through an objective measurement tool did not grasp the effect on how to feel subjectively of subjects.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22</a:t>
            </a:fld>
            <a:endParaRPr lang="en-US"/>
          </a:p>
        </p:txBody>
      </p:sp>
    </p:spTree>
    <p:extLst>
      <p:ext uri="{BB962C8B-B14F-4D97-AF65-F5344CB8AC3E}">
        <p14:creationId xmlns:p14="http://schemas.microsoft.com/office/powerpoint/2010/main" val="4012996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Based on the results of this study, there are 4 suggestions.</a:t>
            </a:r>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23</a:t>
            </a:fld>
            <a:endParaRPr lang="en-US"/>
          </a:p>
        </p:txBody>
      </p:sp>
    </p:spTree>
    <p:extLst>
      <p:ext uri="{BB962C8B-B14F-4D97-AF65-F5344CB8AC3E}">
        <p14:creationId xmlns:p14="http://schemas.microsoft.com/office/powerpoint/2010/main" val="1751125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6B6A1-D4E4-DC49-BC2C-1DB1DCE176B7}" type="slidenum">
              <a:rPr lang="en-US" smtClean="0"/>
              <a:t>24</a:t>
            </a:fld>
            <a:endParaRPr lang="en-US"/>
          </a:p>
        </p:txBody>
      </p:sp>
    </p:spTree>
    <p:extLst>
      <p:ext uri="{BB962C8B-B14F-4D97-AF65-F5344CB8AC3E}">
        <p14:creationId xmlns:p14="http://schemas.microsoft.com/office/powerpoint/2010/main" val="256041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r>
              <a:rPr lang="en-US" altLang="ko-KR" dirty="0"/>
              <a:t>This photo shows the soldiers are getting Drum training at the camp.</a:t>
            </a:r>
            <a:r>
              <a:rPr lang="en-US" altLang="ko-KR" sz="1306" kern="1200" dirty="0">
                <a:solidFill>
                  <a:schemeClr val="tx1"/>
                </a:solidFill>
                <a:effectLst/>
                <a:latin typeface="+mn-lt"/>
                <a:ea typeface="+mn-ea"/>
                <a:cs typeface="+mn-cs"/>
              </a:rPr>
              <a:t> After making by the Drum club organization, the soldiers get the training and practice for 12 weeks every each Friday, 2 hours a day</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3</a:t>
            </a:fld>
            <a:endParaRPr lang="en-US"/>
          </a:p>
        </p:txBody>
      </p:sp>
    </p:spTree>
    <p:extLst>
      <p:ext uri="{BB962C8B-B14F-4D97-AF65-F5344CB8AC3E}">
        <p14:creationId xmlns:p14="http://schemas.microsoft.com/office/powerpoint/2010/main" val="394568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photo shows soldiers</a:t>
            </a:r>
            <a:r>
              <a:rPr lang="ko-KR" altLang="en-US" dirty="0"/>
              <a:t> </a:t>
            </a:r>
            <a:r>
              <a:rPr lang="en-US" altLang="ko-KR" dirty="0"/>
              <a:t>were checking their mental state through </a:t>
            </a:r>
            <a:r>
              <a:rPr lang="en-US" altLang="ko-KR" dirty="0" err="1"/>
              <a:t>vibraimage</a:t>
            </a:r>
            <a:r>
              <a:rPr lang="en-US" altLang="ko-KR" dirty="0"/>
              <a:t> program before drumming. This man is waiting after signing in the consent form to participate voluntarily into the study.</a:t>
            </a:r>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4</a:t>
            </a:fld>
            <a:endParaRPr lang="en-US"/>
          </a:p>
        </p:txBody>
      </p:sp>
    </p:spTree>
    <p:extLst>
      <p:ext uri="{BB962C8B-B14F-4D97-AF65-F5344CB8AC3E}">
        <p14:creationId xmlns:p14="http://schemas.microsoft.com/office/powerpoint/2010/main" val="113861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After the soldiers enlisted in the military, they should be trained in a completely different manner from the common society, leaving a familiar environment to which they have survived. In addition, the organization of the military is a strict military law not only applies, but also the upper and lower relationship according to the command and obedience is maintained thoroughly. In these armies, the new generation of soldiers in the early adulthood, mentally vulnerable, can experience stress and psychological anxiety in interpersonal relations through military service and to increase fear, anger, etc.. It affects not only depression, decreased concentration, and suicidal thoughts .. It is necessary to be interested in the mental health problems of the soldiers. In the past five years, the number of soldiers who have received mental</a:t>
            </a:r>
            <a:r>
              <a:rPr lang="ko-KR" altLang="en-US" sz="1306" kern="1200" dirty="0">
                <a:solidFill>
                  <a:schemeClr val="tx1"/>
                </a:solidFill>
                <a:effectLst/>
                <a:latin typeface="+mn-lt"/>
                <a:ea typeface="+mn-ea"/>
                <a:cs typeface="+mn-cs"/>
              </a:rPr>
              <a:t> </a:t>
            </a:r>
            <a:r>
              <a:rPr lang="en-US" altLang="ko-KR" sz="1306" kern="1200" dirty="0">
                <a:solidFill>
                  <a:schemeClr val="tx1"/>
                </a:solidFill>
                <a:effectLst/>
                <a:latin typeface="+mn-lt"/>
                <a:ea typeface="+mn-ea"/>
                <a:cs typeface="+mn-cs"/>
              </a:rPr>
              <a:t>health treatment, has increased by 10.9%, and is continuously increasing by more than 10% annually.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5</a:t>
            </a:fld>
            <a:endParaRPr lang="en-US"/>
          </a:p>
        </p:txBody>
      </p:sp>
    </p:spTree>
    <p:extLst>
      <p:ext uri="{BB962C8B-B14F-4D97-AF65-F5344CB8AC3E}">
        <p14:creationId xmlns:p14="http://schemas.microsoft.com/office/powerpoint/2010/main" val="416173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The military's Mental health Intervention study has been conducted research for the coping of stress in soldiers, there is little research in the difficulty of recruiting and mediation studies in the nature of the military has a lot of active research is insufficient. The study of music therapy interventions has been effective in the military life stress through a program to utilize music through improvisation, song making, etc., but very insufficient. Music is psychological and has the opportunity to deal with emotional problems and have a positive effect on reducing negative factors such as tension and anxiety . </a:t>
            </a:r>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6</a:t>
            </a:fld>
            <a:endParaRPr lang="en-US"/>
          </a:p>
        </p:txBody>
      </p:sp>
    </p:spTree>
    <p:extLst>
      <p:ext uri="{BB962C8B-B14F-4D97-AF65-F5344CB8AC3E}">
        <p14:creationId xmlns:p14="http://schemas.microsoft.com/office/powerpoint/2010/main" val="155469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Research on soldiers in the prior study in Korea has never been reported, but it has been shown to be effective in emotional intelligence, melancholy tendencies, self-interest, and positive sentiment by conducting a drum club activity program for students who have shown a </a:t>
            </a:r>
            <a:r>
              <a:rPr lang="en-US" altLang="ko-KR" sz="1306" kern="1200" dirty="0" err="1">
                <a:solidFill>
                  <a:schemeClr val="tx1"/>
                </a:solidFill>
                <a:effectLst/>
                <a:latin typeface="+mn-lt"/>
                <a:ea typeface="+mn-ea"/>
                <a:cs typeface="+mn-cs"/>
              </a:rPr>
              <a:t>misadaptation</a:t>
            </a:r>
            <a:r>
              <a:rPr lang="en-US" altLang="ko-KR" sz="1306" kern="1200" dirty="0">
                <a:solidFill>
                  <a:schemeClr val="tx1"/>
                </a:solidFill>
                <a:effectLst/>
                <a:latin typeface="+mn-lt"/>
                <a:ea typeface="+mn-ea"/>
                <a:cs typeface="+mn-cs"/>
              </a:rPr>
              <a:t> behavior . As a study of soldiers from abroad, the study was effective in reducing post-traumatic stress disorder when applying drum performance to determine the therapeutic potential for mental health in the Drum Club activity program.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7</a:t>
            </a:fld>
            <a:endParaRPr lang="en-US"/>
          </a:p>
        </p:txBody>
      </p:sp>
    </p:spTree>
    <p:extLst>
      <p:ext uri="{BB962C8B-B14F-4D97-AF65-F5344CB8AC3E}">
        <p14:creationId xmlns:p14="http://schemas.microsoft.com/office/powerpoint/2010/main" val="66986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altLang="ko-KR" sz="1306" kern="1200" dirty="0">
                <a:solidFill>
                  <a:schemeClr val="tx1"/>
                </a:solidFill>
                <a:effectLst/>
                <a:latin typeface="+mn-lt"/>
                <a:ea typeface="+mn-ea"/>
                <a:cs typeface="+mn-cs"/>
              </a:rPr>
              <a:t>The purpose of this study is to develop and apply the Drum club activity program for military personnel and to identify the effects on the mental health of the soldiers using our </a:t>
            </a:r>
            <a:r>
              <a:rPr lang="en-US" altLang="ko-KR" sz="1306" kern="1200" dirty="0" err="1">
                <a:solidFill>
                  <a:schemeClr val="tx1"/>
                </a:solidFill>
                <a:effectLst/>
                <a:latin typeface="+mn-lt"/>
                <a:ea typeface="+mn-ea"/>
                <a:cs typeface="+mn-cs"/>
              </a:rPr>
              <a:t>vibraimage</a:t>
            </a:r>
            <a:r>
              <a:rPr lang="en-US" altLang="ko-KR" sz="1306" kern="1200" dirty="0">
                <a:solidFill>
                  <a:schemeClr val="tx1"/>
                </a:solidFill>
                <a:effectLst/>
                <a:latin typeface="+mn-lt"/>
                <a:ea typeface="+mn-ea"/>
                <a:cs typeface="+mn-cs"/>
              </a:rPr>
              <a:t> technology.. After applying the Drum club activity Program for soldiers, we want to identify the effects on aggression, stress, anxiety, suspect, balance, energy, charisma, self-control, neuroticism, brain fatigue, concentration, and vitality index through the </a:t>
            </a:r>
            <a:r>
              <a:rPr lang="en-US" altLang="ko-KR" sz="1306" kern="1200" dirty="0" err="1">
                <a:solidFill>
                  <a:schemeClr val="tx1"/>
                </a:solidFill>
                <a:effectLst/>
                <a:latin typeface="+mn-lt"/>
                <a:ea typeface="+mn-ea"/>
                <a:cs typeface="+mn-cs"/>
              </a:rPr>
              <a:t>vibraimage</a:t>
            </a:r>
            <a:r>
              <a:rPr lang="en-US" altLang="ko-KR" sz="1306" kern="1200" dirty="0">
                <a:solidFill>
                  <a:schemeClr val="tx1"/>
                </a:solidFill>
                <a:effectLst/>
                <a:latin typeface="+mn-lt"/>
                <a:ea typeface="+mn-ea"/>
                <a:cs typeface="+mn-cs"/>
              </a:rPr>
              <a:t> system measurement. </a:t>
            </a:r>
            <a:endParaRPr lang="ko-KR" altLang="ko-KR" sz="1306"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8</a:t>
            </a:fld>
            <a:endParaRPr lang="en-US"/>
          </a:p>
        </p:txBody>
      </p:sp>
    </p:spTree>
    <p:extLst>
      <p:ext uri="{BB962C8B-B14F-4D97-AF65-F5344CB8AC3E}">
        <p14:creationId xmlns:p14="http://schemas.microsoft.com/office/powerpoint/2010/main" val="44824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306" kern="1200" dirty="0">
                <a:solidFill>
                  <a:schemeClr val="tx1"/>
                </a:solidFill>
                <a:effectLst/>
                <a:latin typeface="+mn-lt"/>
                <a:ea typeface="+mn-ea"/>
                <a:cs typeface="+mn-cs"/>
              </a:rPr>
              <a:t>This study was applied to a single group pre-and post-experimental design as a preliminary experimental study, the Drum Club activity program was applied to the soldiers once a week for 12 weeks, two hours. </a:t>
            </a:r>
            <a:endParaRPr lang="ko-KR" altLang="en-US" dirty="0"/>
          </a:p>
        </p:txBody>
      </p:sp>
      <p:sp>
        <p:nvSpPr>
          <p:cNvPr id="4" name="슬라이드 번호 개체 틀 3"/>
          <p:cNvSpPr>
            <a:spLocks noGrp="1"/>
          </p:cNvSpPr>
          <p:nvPr>
            <p:ph type="sldNum" sz="quarter" idx="5"/>
          </p:nvPr>
        </p:nvSpPr>
        <p:spPr/>
        <p:txBody>
          <a:bodyPr/>
          <a:lstStyle/>
          <a:p>
            <a:fld id="{1BC6B6A1-D4E4-DC49-BC2C-1DB1DCE176B7}" type="slidenum">
              <a:rPr lang="en-US" smtClean="0"/>
              <a:t>9</a:t>
            </a:fld>
            <a:endParaRPr lang="en-US"/>
          </a:p>
        </p:txBody>
      </p:sp>
    </p:spTree>
    <p:extLst>
      <p:ext uri="{BB962C8B-B14F-4D97-AF65-F5344CB8AC3E}">
        <p14:creationId xmlns:p14="http://schemas.microsoft.com/office/powerpoint/2010/main" val="421807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ko-KR" altLang="en-US"/>
              <a:t>마스터 제목 스타일 편집</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A550D958-E63D-4875-BE02-0855731A1589}"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Footer Placeholder 4"/>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6" name="Slide Number Placeholder 5"/>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361199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9DCF966-1B43-4BD7-A0BE-C254E28E7563}"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Footer Placeholder 4"/>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6" name="Slide Number Placeholder 5"/>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62779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44970786-252D-4417-BF66-8F540EE55DCB}"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Footer Placeholder 4"/>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6" name="Slide Number Placeholder 5"/>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2523348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타이틀">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D3D2C4-868D-D74E-B1D3-8CA6E6FCFCEE}"/>
              </a:ext>
            </a:extLst>
          </p:cNvPr>
          <p:cNvSpPr>
            <a:spLocks noGrp="1"/>
          </p:cNvSpPr>
          <p:nvPr>
            <p:ph type="ctrTitle"/>
          </p:nvPr>
        </p:nvSpPr>
        <p:spPr>
          <a:xfrm>
            <a:off x="665164" y="1705406"/>
            <a:ext cx="9361486" cy="1812636"/>
          </a:xfrm>
        </p:spPr>
        <p:txBody>
          <a:bodyPr anchor="b" anchorCtr="0">
            <a:normAutofit/>
          </a:bodyPr>
          <a:lstStyle/>
          <a:p>
            <a:pPr algn="ctr"/>
            <a:r>
              <a:rPr lang="ko-KR" altLang="en-US" sz="4300" b="1" spc="-150" dirty="0">
                <a:latin typeface="Malgun Gothic" panose="020B0503020000020004" pitchFamily="34" charset="-127"/>
                <a:ea typeface="Malgun Gothic" panose="020B0503020000020004" pitchFamily="34" charset="-127"/>
              </a:rPr>
              <a:t>메타 헬스케어 기업 경영론</a:t>
            </a:r>
            <a:endParaRPr lang="en-US" sz="4300" b="1" spc="-150" dirty="0">
              <a:latin typeface="Malgun Gothic" panose="020B0503020000020004" pitchFamily="34" charset="-127"/>
              <a:ea typeface="Malgun Gothic" panose="020B0503020000020004" pitchFamily="34" charset="-127"/>
            </a:endParaRPr>
          </a:p>
        </p:txBody>
      </p:sp>
      <p:sp>
        <p:nvSpPr>
          <p:cNvPr id="11" name="Subtitle 2">
            <a:extLst>
              <a:ext uri="{FF2B5EF4-FFF2-40B4-BE49-F238E27FC236}">
                <a16:creationId xmlns:a16="http://schemas.microsoft.com/office/drawing/2014/main" id="{606C6F1A-B5FB-4940-8E8B-EFA0E8609C21}"/>
              </a:ext>
            </a:extLst>
          </p:cNvPr>
          <p:cNvSpPr>
            <a:spLocks noGrp="1"/>
          </p:cNvSpPr>
          <p:nvPr>
            <p:ph type="subTitle" idx="1"/>
          </p:nvPr>
        </p:nvSpPr>
        <p:spPr>
          <a:xfrm>
            <a:off x="665164" y="3779838"/>
            <a:ext cx="9361486" cy="1261719"/>
          </a:xfrm>
        </p:spPr>
        <p:txBody>
          <a:bodyPr>
            <a:normAutofit/>
          </a:bodyPr>
          <a:lstStyle>
            <a:lvl1pPr marL="0" indent="0" algn="ctr">
              <a:buNone/>
              <a:defRPr/>
            </a:lvl1pPr>
          </a:lstStyle>
          <a:p>
            <a:r>
              <a:rPr lang="ko-KR" altLang="en-US" sz="2500" spc="-15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모두가 행복한 회사를 위한 시작</a:t>
            </a:r>
            <a:endParaRPr lang="en-US" sz="2500" spc="-15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12" name="Date Placeholder 3">
            <a:extLst>
              <a:ext uri="{FF2B5EF4-FFF2-40B4-BE49-F238E27FC236}">
                <a16:creationId xmlns:a16="http://schemas.microsoft.com/office/drawing/2014/main" id="{D34DAB9F-789F-A443-A563-11FE95BEF71E}"/>
              </a:ext>
            </a:extLst>
          </p:cNvPr>
          <p:cNvSpPr>
            <a:spLocks noGrp="1"/>
          </p:cNvSpPr>
          <p:nvPr>
            <p:ph type="dt" sz="half" idx="10"/>
          </p:nvPr>
        </p:nvSpPr>
        <p:spPr>
          <a:xfrm>
            <a:off x="906461" y="6911974"/>
            <a:ext cx="2475557" cy="145318"/>
          </a:xfrm>
        </p:spPr>
        <p:txBody>
          <a:bodyPr lIns="0" tIns="0" rIns="0" bIns="0"/>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14" name="TextBox 13">
            <a:extLst>
              <a:ext uri="{FF2B5EF4-FFF2-40B4-BE49-F238E27FC236}">
                <a16:creationId xmlns:a16="http://schemas.microsoft.com/office/drawing/2014/main" id="{584DACE0-5FE9-4A4A-8968-727DCC17C5DD}"/>
              </a:ext>
            </a:extLst>
          </p:cNvPr>
          <p:cNvSpPr txBox="1"/>
          <p:nvPr userDrawn="1"/>
        </p:nvSpPr>
        <p:spPr>
          <a:xfrm>
            <a:off x="4583664" y="6938466"/>
            <a:ext cx="9361487" cy="123111"/>
          </a:xfrm>
          <a:prstGeom prst="rect">
            <a:avLst/>
          </a:prstGeom>
          <a:noFill/>
        </p:spPr>
        <p:txBody>
          <a:bodyPr wrap="square" lIns="0" tIns="0" rIns="0" bIns="0" rtlCol="0" anchor="t" anchorCtr="0">
            <a:spAutoFit/>
          </a:bodyPr>
          <a:lstStyle/>
          <a:p>
            <a:r>
              <a:rPr lang="ko-KR" altLang="en-US" sz="800" b="1" dirty="0">
                <a:latin typeface="Arial" panose="020B0604020202020204" pitchFamily="34" charset="0"/>
                <a:ea typeface="NanumSquareOTF" panose="020B0600000101010101" pitchFamily="34" charset="-127"/>
                <a:cs typeface="Arial" panose="020B0604020202020204" pitchFamily="34" charset="0"/>
              </a:rPr>
              <a:t>감성 라이프</a:t>
            </a:r>
            <a:r>
              <a:rPr lang="en-US" altLang="ko-KR" sz="800" b="1" dirty="0">
                <a:latin typeface="Arial" panose="020B0604020202020204" pitchFamily="34" charset="0"/>
                <a:ea typeface="NanumSquareOTF" panose="020B0600000101010101" pitchFamily="34" charset="-127"/>
                <a:cs typeface="Arial" panose="020B0604020202020204" pitchFamily="34" charset="0"/>
              </a:rPr>
              <a:t>, </a:t>
            </a:r>
            <a:r>
              <a:rPr lang="ko-KR" altLang="en-US" sz="800" b="1" dirty="0">
                <a:latin typeface="Arial" panose="020B0604020202020204" pitchFamily="34" charset="0"/>
                <a:ea typeface="NanumSquareOTF" panose="020B0600000101010101" pitchFamily="34" charset="-127"/>
                <a:cs typeface="Arial" panose="020B0604020202020204" pitchFamily="34" charset="0"/>
              </a:rPr>
              <a:t>건강한 행복</a:t>
            </a:r>
            <a:r>
              <a:rPr lang="en-US" altLang="ko-KR" sz="800" b="1" dirty="0">
                <a:latin typeface="Arial" panose="020B0604020202020204" pitchFamily="34" charset="0"/>
                <a:ea typeface="NanumSquareOTF" panose="020B0600000101010101" pitchFamily="34" charset="-127"/>
                <a:cs typeface="Arial" panose="020B0604020202020204" pitchFamily="34" charset="0"/>
              </a:rPr>
              <a:t> © 2018 Meta Healthcare Corp.</a:t>
            </a:r>
          </a:p>
        </p:txBody>
      </p:sp>
      <p:pic>
        <p:nvPicPr>
          <p:cNvPr id="15" name="Picture 14">
            <a:extLst>
              <a:ext uri="{FF2B5EF4-FFF2-40B4-BE49-F238E27FC236}">
                <a16:creationId xmlns:a16="http://schemas.microsoft.com/office/drawing/2014/main" id="{353D4BA1-8CBD-3E46-940F-DC322DDA8A32}"/>
              </a:ext>
            </a:extLst>
          </p:cNvPr>
          <p:cNvPicPr>
            <a:picLocks noChangeAspect="1"/>
          </p:cNvPicPr>
          <p:nvPr userDrawn="1"/>
        </p:nvPicPr>
        <p:blipFill>
          <a:blip r:embed="rId2"/>
          <a:stretch>
            <a:fillRect/>
          </a:stretch>
        </p:blipFill>
        <p:spPr>
          <a:xfrm>
            <a:off x="665162" y="610173"/>
            <a:ext cx="833437" cy="833437"/>
          </a:xfrm>
          <a:prstGeom prst="rect">
            <a:avLst/>
          </a:prstGeom>
        </p:spPr>
      </p:pic>
    </p:spTree>
    <p:extLst>
      <p:ext uri="{BB962C8B-B14F-4D97-AF65-F5344CB8AC3E}">
        <p14:creationId xmlns:p14="http://schemas.microsoft.com/office/powerpoint/2010/main" val="151575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마지막">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CAAF0A-934C-3946-A4C2-3C84FC97AB32}"/>
              </a:ext>
            </a:extLst>
          </p:cNvPr>
          <p:cNvSpPr>
            <a:spLocks noGrp="1"/>
          </p:cNvSpPr>
          <p:nvPr>
            <p:ph type="ftr" sz="quarter" idx="11"/>
          </p:nvPr>
        </p:nvSpPr>
        <p:spPr/>
        <p:txBody>
          <a:bodyPr/>
          <a:lstStyle>
            <a:lvl1pPr algn="ctr">
              <a:defRPr/>
            </a:lvl1pPr>
          </a:lstStyle>
          <a:p>
            <a:r>
              <a:rPr lang="ko-KR" altLang="en-US" sz="600" b="1" dirty="0">
                <a:latin typeface="Arial" panose="020B0604020202020204" pitchFamily="34" charset="0"/>
                <a:ea typeface="NanumSquareOTF" panose="020B0600000101010101" pitchFamily="34" charset="-127"/>
                <a:cs typeface="Arial" panose="020B0604020202020204" pitchFamily="34" charset="0"/>
              </a:rPr>
              <a:t>감성 라이프</a:t>
            </a:r>
            <a:r>
              <a:rPr lang="en-US" altLang="ko-KR" sz="600" b="1" dirty="0">
                <a:latin typeface="Arial" panose="020B0604020202020204" pitchFamily="34" charset="0"/>
                <a:ea typeface="NanumSquareOTF" panose="020B0600000101010101" pitchFamily="34" charset="-127"/>
                <a:cs typeface="Arial" panose="020B0604020202020204" pitchFamily="34" charset="0"/>
              </a:rPr>
              <a:t>, </a:t>
            </a:r>
            <a:r>
              <a:rPr lang="ko-KR" altLang="en-US" sz="600" b="1" dirty="0">
                <a:latin typeface="Arial" panose="020B0604020202020204" pitchFamily="34" charset="0"/>
                <a:ea typeface="NanumSquareOTF" panose="020B0600000101010101" pitchFamily="34" charset="-127"/>
                <a:cs typeface="Arial" panose="020B0604020202020204" pitchFamily="34" charset="0"/>
              </a:rPr>
              <a:t>건강한 행복</a:t>
            </a:r>
            <a:r>
              <a:rPr lang="en-US" altLang="ko-KR" sz="600" b="1" dirty="0">
                <a:latin typeface="Arial" panose="020B0604020202020204" pitchFamily="34" charset="0"/>
                <a:ea typeface="NanumSquareOTF" panose="020B0600000101010101" pitchFamily="34" charset="-127"/>
                <a:cs typeface="Arial" panose="020B0604020202020204" pitchFamily="34" charset="0"/>
              </a:rPr>
              <a:t> © 2018 Meta Healthcare Corp.</a:t>
            </a:r>
          </a:p>
        </p:txBody>
      </p:sp>
    </p:spTree>
    <p:extLst>
      <p:ext uri="{BB962C8B-B14F-4D97-AF65-F5344CB8AC3E}">
        <p14:creationId xmlns:p14="http://schemas.microsoft.com/office/powerpoint/2010/main" val="232597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간지">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7B6FD6-1BDD-1C46-AE77-0B31ABF52833}"/>
              </a:ext>
            </a:extLst>
          </p:cNvPr>
          <p:cNvSpPr txBox="1">
            <a:spLocks/>
          </p:cNvSpPr>
          <p:nvPr userDrawn="1"/>
        </p:nvSpPr>
        <p:spPr>
          <a:xfrm>
            <a:off x="665164" y="2872054"/>
            <a:ext cx="9361486" cy="1812636"/>
          </a:xfrm>
          <a:prstGeom prst="rect">
            <a:avLst/>
          </a:prstGeom>
        </p:spPr>
        <p:txBody>
          <a:bodyPr anchor="ctr" anchorCtr="0">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lnSpc>
                <a:spcPct val="150000"/>
              </a:lnSpc>
            </a:pPr>
            <a:r>
              <a:rPr lang="ko-KR" altLang="en-US" sz="4300" b="1" spc="-150" dirty="0">
                <a:latin typeface="Malgun Gothic" panose="020B0503020000020004" pitchFamily="34" charset="-127"/>
                <a:ea typeface="Malgun Gothic" panose="020B0503020000020004" pitchFamily="34" charset="-127"/>
              </a:rPr>
              <a:t>메타 헬스케어 기업 경영론</a:t>
            </a:r>
            <a:endParaRPr lang="en-US" altLang="ko-KR" sz="4300" b="1" spc="-150" dirty="0">
              <a:latin typeface="Malgun Gothic" panose="020B0503020000020004" pitchFamily="34" charset="-127"/>
              <a:ea typeface="Malgun Gothic" panose="020B0503020000020004" pitchFamily="34" charset="-127"/>
            </a:endParaRPr>
          </a:p>
          <a:p>
            <a:pPr lvl="0" algn="ctr" defTabSz="995507">
              <a:lnSpc>
                <a:spcPct val="150000"/>
              </a:lnSpc>
              <a:spcBef>
                <a:spcPts val="0"/>
              </a:spcBef>
            </a:pPr>
            <a:r>
              <a:rPr lang="ko-KR" altLang="en-US" sz="2500" spc="-150" dirty="0">
                <a:solidFill>
                  <a:prstClr val="black"/>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모두가 행복한 회사를 위한 시작</a:t>
            </a:r>
            <a:endParaRPr lang="en-US" sz="2500" spc="-150" dirty="0">
              <a:solidFill>
                <a:prstClr val="black"/>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246912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445BD515-2051-4BA4-A9DF-8B8B4A125856}"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Footer Placeholder 4"/>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6" name="Slide Number Placeholder 5"/>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139056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ko-KR" altLang="en-US"/>
              <a:t>마스터 제목 스타일 편집</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1E560BEC-B063-4D87-8D4E-0C1E1D85DBD5}"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Footer Placeholder 4"/>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6" name="Slide Number Placeholder 5"/>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29756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DBFEE103-30B8-4327-966E-C7347F69055D}"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6" name="Footer Placeholder 5"/>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7" name="Slide Number Placeholder 6"/>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309041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ko-KR" altLang="en-US"/>
              <a:t>마스터 텍스트 스타일 편집</a:t>
            </a:r>
          </a:p>
        </p:txBody>
      </p:sp>
      <p:sp>
        <p:nvSpPr>
          <p:cNvPr id="4" name="Content Placeholder 3"/>
          <p:cNvSpPr>
            <a:spLocks noGrp="1"/>
          </p:cNvSpPr>
          <p:nvPr>
            <p:ph sz="half" idx="2"/>
          </p:nvPr>
        </p:nvSpPr>
        <p:spPr>
          <a:xfrm>
            <a:off x="736456" y="2761381"/>
            <a:ext cx="4523137" cy="406157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ko-KR" altLang="en-US"/>
              <a:t>마스터 텍스트 스타일 편집</a:t>
            </a:r>
          </a:p>
        </p:txBody>
      </p:sp>
      <p:sp>
        <p:nvSpPr>
          <p:cNvPr id="6" name="Content Placeholder 5"/>
          <p:cNvSpPr>
            <a:spLocks noGrp="1"/>
          </p:cNvSpPr>
          <p:nvPr>
            <p:ph sz="quarter" idx="4"/>
          </p:nvPr>
        </p:nvSpPr>
        <p:spPr>
          <a:xfrm>
            <a:off x="5412731" y="2761381"/>
            <a:ext cx="4545413" cy="406157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9CE9975C-4C70-4EBC-9CEC-C1FE31622DC6}"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8" name="Footer Placeholder 7"/>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9" name="Slide Number Placeholder 8"/>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164098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982FE936-94A0-40D1-A9E1-E694C1FD7D25}"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5" name="Slide Number Placeholder 4"/>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287669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DC82F-11D9-4220-A8B7-F415CE0339C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3" name="Footer Placeholder 2"/>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4" name="Slide Number Placeholder 3"/>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339222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ko-KR" altLang="en-US"/>
              <a:t>마스터 제목 스타일 편집</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7DAB6CA5-49DF-4294-BA0E-FA5DDC7B3A3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6" name="Footer Placeholder 5"/>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7" name="Slide Number Placeholder 6"/>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376237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6787ABC-989F-41C2-A3E6-AC335E33E04F}"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6" name="Footer Placeholder 5"/>
          <p:cNvSpPr>
            <a:spLocks noGrp="1"/>
          </p:cNvSpPr>
          <p:nvPr>
            <p:ph type="ftr" sz="quarter" idx="11"/>
          </p:nvPr>
        </p:nvSpPr>
        <p:spPr/>
        <p:txBody>
          <a:body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7" name="Slide Number Placeholder 6"/>
          <p:cNvSpPr>
            <a:spLocks noGrp="1"/>
          </p:cNvSpPr>
          <p:nvPr>
            <p:ph type="sldNum" sz="quarter" idx="12"/>
          </p:nvPr>
        </p:nvSpPr>
        <p:spPr/>
        <p:txBody>
          <a:body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263332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3A49FA2-3D22-4BC6-8175-48142F75B621}"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r>
              <a:rPr lang="en-US" sz="600" b="1">
                <a:solidFill>
                  <a:schemeClr val="tx1"/>
                </a:solidFill>
                <a:latin typeface="Arial" panose="020B0604020202020204" pitchFamily="34" charset="0"/>
                <a:ea typeface="NanumSquareOTF" panose="020B0600000101010101" pitchFamily="34" charset="-127"/>
                <a:cs typeface="Arial" panose="020B0604020202020204" pitchFamily="34" charset="0"/>
              </a:rPr>
              <a:t>Better Service, Better Life © 2018 Meta Healthcare Corp.</a:t>
            </a:r>
            <a:endParaRPr lang="en-US" sz="600" b="1" dirty="0">
              <a:solidFill>
                <a:schemeClr val="tx1"/>
              </a:solidFill>
              <a:latin typeface="Arial" panose="020B0604020202020204" pitchFamily="34" charset="0"/>
              <a:ea typeface="NanumSquareOTF" panose="020B0600000101010101" pitchFamily="34" charset="-127"/>
              <a:cs typeface="Arial" panose="020B0604020202020204" pitchFamily="34" charset="0"/>
            </a:endParaRP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0891099-852B-4941-8804-02EC8378B23F}" type="slidenum">
              <a:rPr lang="en-US"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Tree>
    <p:extLst>
      <p:ext uri="{BB962C8B-B14F-4D97-AF65-F5344CB8AC3E}">
        <p14:creationId xmlns:p14="http://schemas.microsoft.com/office/powerpoint/2010/main" val="138392907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6" r:id="rId13"/>
    <p:sldLayoutId id="2147483685" r:id="rId14"/>
  </p:sldLayoutIdLst>
  <p:hf hdr="0"/>
  <p:txStyles>
    <p:titleStyle>
      <a:lvl1pPr algn="l" defTabSz="1007943" rtl="0" eaLnBrk="1" latinLnBrk="1"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1"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1"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1"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1"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1"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1"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1"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1"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1"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1" hangingPunct="1">
        <a:defRPr sz="1984" kern="1200">
          <a:solidFill>
            <a:schemeClr val="tx1"/>
          </a:solidFill>
          <a:latin typeface="+mn-lt"/>
          <a:ea typeface="+mn-ea"/>
          <a:cs typeface="+mn-cs"/>
        </a:defRPr>
      </a:lvl1pPr>
      <a:lvl2pPr marL="503972" algn="l" defTabSz="1007943" rtl="0" eaLnBrk="1" latinLnBrk="1" hangingPunct="1">
        <a:defRPr sz="1984" kern="1200">
          <a:solidFill>
            <a:schemeClr val="tx1"/>
          </a:solidFill>
          <a:latin typeface="+mn-lt"/>
          <a:ea typeface="+mn-ea"/>
          <a:cs typeface="+mn-cs"/>
        </a:defRPr>
      </a:lvl2pPr>
      <a:lvl3pPr marL="1007943" algn="l" defTabSz="1007943" rtl="0" eaLnBrk="1" latinLnBrk="1" hangingPunct="1">
        <a:defRPr sz="1984" kern="1200">
          <a:solidFill>
            <a:schemeClr val="tx1"/>
          </a:solidFill>
          <a:latin typeface="+mn-lt"/>
          <a:ea typeface="+mn-ea"/>
          <a:cs typeface="+mn-cs"/>
        </a:defRPr>
      </a:lvl3pPr>
      <a:lvl4pPr marL="1511915" algn="l" defTabSz="1007943" rtl="0" eaLnBrk="1" latinLnBrk="1" hangingPunct="1">
        <a:defRPr sz="1984" kern="1200">
          <a:solidFill>
            <a:schemeClr val="tx1"/>
          </a:solidFill>
          <a:latin typeface="+mn-lt"/>
          <a:ea typeface="+mn-ea"/>
          <a:cs typeface="+mn-cs"/>
        </a:defRPr>
      </a:lvl4pPr>
      <a:lvl5pPr marL="2015886" algn="l" defTabSz="1007943" rtl="0" eaLnBrk="1" latinLnBrk="1" hangingPunct="1">
        <a:defRPr sz="1984" kern="1200">
          <a:solidFill>
            <a:schemeClr val="tx1"/>
          </a:solidFill>
          <a:latin typeface="+mn-lt"/>
          <a:ea typeface="+mn-ea"/>
          <a:cs typeface="+mn-cs"/>
        </a:defRPr>
      </a:lvl5pPr>
      <a:lvl6pPr marL="2519858" algn="l" defTabSz="1007943" rtl="0" eaLnBrk="1" latinLnBrk="1" hangingPunct="1">
        <a:defRPr sz="1984" kern="1200">
          <a:solidFill>
            <a:schemeClr val="tx1"/>
          </a:solidFill>
          <a:latin typeface="+mn-lt"/>
          <a:ea typeface="+mn-ea"/>
          <a:cs typeface="+mn-cs"/>
        </a:defRPr>
      </a:lvl6pPr>
      <a:lvl7pPr marL="3023829" algn="l" defTabSz="1007943" rtl="0" eaLnBrk="1" latinLnBrk="1" hangingPunct="1">
        <a:defRPr sz="1984" kern="1200">
          <a:solidFill>
            <a:schemeClr val="tx1"/>
          </a:solidFill>
          <a:latin typeface="+mn-lt"/>
          <a:ea typeface="+mn-ea"/>
          <a:cs typeface="+mn-cs"/>
        </a:defRPr>
      </a:lvl7pPr>
      <a:lvl8pPr marL="3527801" algn="l" defTabSz="1007943" rtl="0" eaLnBrk="1" latinLnBrk="1" hangingPunct="1">
        <a:defRPr sz="1984" kern="1200">
          <a:solidFill>
            <a:schemeClr val="tx1"/>
          </a:solidFill>
          <a:latin typeface="+mn-lt"/>
          <a:ea typeface="+mn-ea"/>
          <a:cs typeface="+mn-cs"/>
        </a:defRPr>
      </a:lvl8pPr>
      <a:lvl9pPr marL="4031772" algn="l" defTabSz="1007943" rtl="0" eaLnBrk="1" latinLnBrk="1"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11A8-B717-CF4C-B4F1-EAA7E4325452}"/>
              </a:ext>
            </a:extLst>
          </p:cNvPr>
          <p:cNvSpPr>
            <a:spLocks noGrp="1"/>
          </p:cNvSpPr>
          <p:nvPr>
            <p:ph type="ctrTitle"/>
          </p:nvPr>
        </p:nvSpPr>
        <p:spPr>
          <a:xfrm>
            <a:off x="665164" y="2298793"/>
            <a:ext cx="9361486" cy="1812636"/>
          </a:xfrm>
        </p:spPr>
        <p:txBody>
          <a:bodyPr>
            <a:normAutofit fontScale="90000"/>
          </a:bodyPr>
          <a:lstStyle/>
          <a:p>
            <a:pPr algn="ctr" fontAlgn="base" latinLnBrk="0"/>
            <a:r>
              <a:rPr lang="en-US" altLang="ko-KR" dirty="0">
                <a:latin typeface="HY견고딕" panose="02030600000101010101" pitchFamily="18" charset="-127"/>
                <a:ea typeface="HY견고딕" panose="02030600000101010101" pitchFamily="18" charset="-127"/>
              </a:rPr>
              <a:t>The Effects of Drum-Club Activities Program on Mental Health of Soldiers</a:t>
            </a:r>
            <a:endParaRPr lang="ko-KR" altLang="ko-KR" dirty="0">
              <a:latin typeface="HY견고딕" panose="02030600000101010101" pitchFamily="18" charset="-127"/>
              <a:ea typeface="HY견고딕" panose="02030600000101010101" pitchFamily="18" charset="-127"/>
            </a:endParaRPr>
          </a:p>
        </p:txBody>
      </p:sp>
      <p:sp>
        <p:nvSpPr>
          <p:cNvPr id="5" name="Footer Placeholder 4">
            <a:extLst>
              <a:ext uri="{FF2B5EF4-FFF2-40B4-BE49-F238E27FC236}">
                <a16:creationId xmlns:a16="http://schemas.microsoft.com/office/drawing/2014/main" id="{F248BFBB-864E-9D47-B97C-CD39C94820C5}"/>
              </a:ext>
            </a:extLst>
          </p:cNvPr>
          <p:cNvSpPr>
            <a:spLocks noGrp="1"/>
          </p:cNvSpPr>
          <p:nvPr>
            <p:ph type="ftr" sz="quarter" idx="4294967295"/>
          </p:nvPr>
        </p:nvSpPr>
        <p:spPr>
          <a:xfrm>
            <a:off x="3651730" y="6776103"/>
            <a:ext cx="4155922" cy="271741"/>
          </a:xfrm>
        </p:spPr>
        <p:txBody>
          <a:bodyPr/>
          <a:lstStyle/>
          <a:p>
            <a:r>
              <a:rPr lang="en-US" dirty="0"/>
              <a:t>.</a:t>
            </a:r>
          </a:p>
        </p:txBody>
      </p:sp>
      <p:sp>
        <p:nvSpPr>
          <p:cNvPr id="6" name="TextBox 5">
            <a:extLst>
              <a:ext uri="{FF2B5EF4-FFF2-40B4-BE49-F238E27FC236}">
                <a16:creationId xmlns:a16="http://schemas.microsoft.com/office/drawing/2014/main" id="{9949171A-E43A-42C3-AF4C-0EC35FBFA6DD}"/>
              </a:ext>
            </a:extLst>
          </p:cNvPr>
          <p:cNvSpPr txBox="1"/>
          <p:nvPr/>
        </p:nvSpPr>
        <p:spPr>
          <a:xfrm>
            <a:off x="408562" y="6800896"/>
            <a:ext cx="3550595" cy="276999"/>
          </a:xfrm>
          <a:prstGeom prst="rect">
            <a:avLst/>
          </a:prstGeom>
          <a:noFill/>
        </p:spPr>
        <p:txBody>
          <a:bodyPr wrap="square" rtlCol="0">
            <a:spAutoFit/>
          </a:bodyPr>
          <a:lstStyle/>
          <a:p>
            <a:r>
              <a:rPr lang="en-US" altLang="ko-KR" sz="1200" dirty="0"/>
              <a:t>2019.05.07</a:t>
            </a:r>
            <a:endParaRPr lang="ko-KR" altLang="en-US" sz="1200" dirty="0"/>
          </a:p>
        </p:txBody>
      </p:sp>
      <p:sp>
        <p:nvSpPr>
          <p:cNvPr id="3" name="TextBox 2">
            <a:extLst>
              <a:ext uri="{FF2B5EF4-FFF2-40B4-BE49-F238E27FC236}">
                <a16:creationId xmlns:a16="http://schemas.microsoft.com/office/drawing/2014/main" id="{A7EEA5A1-2787-46E7-BDA5-F7EFD624B6B1}"/>
              </a:ext>
            </a:extLst>
          </p:cNvPr>
          <p:cNvSpPr txBox="1"/>
          <p:nvPr/>
        </p:nvSpPr>
        <p:spPr>
          <a:xfrm>
            <a:off x="2526890" y="5289755"/>
            <a:ext cx="5063613" cy="830997"/>
          </a:xfrm>
          <a:prstGeom prst="rect">
            <a:avLst/>
          </a:prstGeom>
          <a:noFill/>
        </p:spPr>
        <p:txBody>
          <a:bodyPr wrap="square" rtlCol="0">
            <a:spAutoFit/>
          </a:bodyPr>
          <a:lstStyle/>
          <a:p>
            <a:pPr algn="ctr"/>
            <a:r>
              <a:rPr lang="en-US" altLang="ko-KR" sz="2400" dirty="0" err="1">
                <a:latin typeface="HY견고딕" panose="02030600000101010101" pitchFamily="18" charset="-127"/>
                <a:ea typeface="HY견고딕" panose="02030600000101010101" pitchFamily="18" charset="-127"/>
              </a:rPr>
              <a:t>S.S.Kim</a:t>
            </a:r>
            <a:r>
              <a:rPr lang="en-US" altLang="ko-KR" sz="2400" dirty="0">
                <a:latin typeface="HY견고딕" panose="02030600000101010101" pitchFamily="18" charset="-127"/>
                <a:ea typeface="HY견고딕" panose="02030600000101010101" pitchFamily="18" charset="-127"/>
              </a:rPr>
              <a:t>, </a:t>
            </a:r>
          </a:p>
          <a:p>
            <a:pPr algn="ctr"/>
            <a:r>
              <a:rPr lang="en-US" altLang="ko-KR" sz="2400" dirty="0">
                <a:latin typeface="HY견고딕" panose="02030600000101010101" pitchFamily="18" charset="-127"/>
                <a:ea typeface="HY견고딕" panose="02030600000101010101" pitchFamily="18" charset="-127"/>
              </a:rPr>
              <a:t> </a:t>
            </a:r>
            <a:r>
              <a:rPr lang="en-US" altLang="ko-KR" sz="2400" dirty="0" err="1">
                <a:latin typeface="HY견고딕" panose="02030600000101010101" pitchFamily="18" charset="-127"/>
                <a:ea typeface="HY견고딕" panose="02030600000101010101" pitchFamily="18" charset="-127"/>
              </a:rPr>
              <a:t>MetaHealthcare</a:t>
            </a:r>
            <a:r>
              <a:rPr lang="en-US" altLang="ko-KR" sz="2400" dirty="0">
                <a:latin typeface="HY견고딕" panose="02030600000101010101" pitchFamily="18" charset="-127"/>
                <a:ea typeface="HY견고딕" panose="02030600000101010101" pitchFamily="18" charset="-127"/>
              </a:rPr>
              <a:t> </a:t>
            </a:r>
            <a:r>
              <a:rPr lang="en-US" altLang="ko-KR" sz="2400" dirty="0" err="1">
                <a:latin typeface="HY견고딕" panose="02030600000101010101" pitchFamily="18" charset="-127"/>
                <a:ea typeface="HY견고딕" panose="02030600000101010101" pitchFamily="18" charset="-127"/>
              </a:rPr>
              <a:t>Co.Ltd</a:t>
            </a:r>
            <a:r>
              <a:rPr lang="en-US" altLang="ko-KR" sz="2400" dirty="0">
                <a:latin typeface="HY견고딕" panose="02030600000101010101" pitchFamily="18" charset="-127"/>
                <a:ea typeface="HY견고딕" panose="02030600000101010101" pitchFamily="18" charset="-127"/>
              </a:rPr>
              <a:t>.</a:t>
            </a:r>
            <a:endParaRPr lang="ko-KR" altLang="en-US" sz="2400" dirty="0">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21632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p:cNvSpPr/>
          <p:nvPr/>
        </p:nvSpPr>
        <p:spPr>
          <a:xfrm>
            <a:off x="1768840" y="1933731"/>
            <a:ext cx="7015396" cy="4401205"/>
          </a:xfrm>
          <a:prstGeom prst="rect">
            <a:avLst/>
          </a:prstGeom>
        </p:spPr>
        <p:txBody>
          <a:bodyPr wrap="square">
            <a:spAutoFit/>
          </a:bodyPr>
          <a:lstStyle/>
          <a:p>
            <a:pPr fontAlgn="base"/>
            <a:r>
              <a:rPr lang="en-US" altLang="ko-KR" sz="2800" dirty="0">
                <a:latin typeface="Times New Roman" panose="02020603050405020304" pitchFamily="18" charset="0"/>
                <a:cs typeface="Times New Roman" panose="02020603050405020304" pitchFamily="18" charset="0"/>
              </a:rPr>
              <a:t>This study is aimed at soldiers of the army, and the criteria for inclusion and exclusion of this study are as follows: </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1) Inclusion criteria</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-Those who agree to research</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-Adult soldiers over 20 years of age</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-Korean soldiers </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-To continue to participate in the Drum</a:t>
            </a:r>
          </a:p>
          <a:p>
            <a:pPr fontAlgn="base"/>
            <a:r>
              <a:rPr lang="en-US" altLang="ko-KR" sz="2800" dirty="0">
                <a:latin typeface="Times New Roman" panose="02020603050405020304" pitchFamily="18" charset="0"/>
                <a:cs typeface="Times New Roman" panose="02020603050405020304" pitchFamily="18" charset="0"/>
              </a:rPr>
              <a:t>  Club activity program during the </a:t>
            </a:r>
          </a:p>
          <a:p>
            <a:pPr fontAlgn="base"/>
            <a:r>
              <a:rPr lang="en-US" altLang="ko-KR" sz="2800" dirty="0">
                <a:latin typeface="Times New Roman" panose="02020603050405020304" pitchFamily="18" charset="0"/>
                <a:cs typeface="Times New Roman" panose="02020603050405020304" pitchFamily="18" charset="0"/>
              </a:rPr>
              <a:t>  mediation period.</a:t>
            </a:r>
            <a:endParaRPr lang="ko-KR" altLang="ko-KR" sz="2800" dirty="0">
              <a:latin typeface="Times New Roman" panose="02020603050405020304" pitchFamily="18" charset="0"/>
              <a:cs typeface="Times New Roman" panose="02020603050405020304" pitchFamily="18" charset="0"/>
            </a:endParaRPr>
          </a:p>
        </p:txBody>
      </p:sp>
      <p:sp>
        <p:nvSpPr>
          <p:cNvPr id="6" name="직사각형 5"/>
          <p:cNvSpPr/>
          <p:nvPr/>
        </p:nvSpPr>
        <p:spPr>
          <a:xfrm>
            <a:off x="3382018" y="732051"/>
            <a:ext cx="3702937" cy="646331"/>
          </a:xfrm>
          <a:prstGeom prst="rect">
            <a:avLst/>
          </a:prstGeom>
        </p:spPr>
        <p:txBody>
          <a:bodyPr wrap="none">
            <a:spAutoFit/>
          </a:bodyPr>
          <a:lstStyle/>
          <a:p>
            <a:r>
              <a:rPr lang="en-US" altLang="ko-KR" sz="3600" b="1" dirty="0">
                <a:latin typeface="Times New Roman" panose="02020603050405020304" pitchFamily="18" charset="0"/>
                <a:cs typeface="Times New Roman" panose="02020603050405020304" pitchFamily="18" charset="0"/>
              </a:rPr>
              <a:t>Research subjects</a:t>
            </a:r>
            <a:endParaRPr lang="ko-KR" altLang="ko-K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19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p:cNvSpPr/>
          <p:nvPr/>
        </p:nvSpPr>
        <p:spPr>
          <a:xfrm>
            <a:off x="1588958" y="1783830"/>
            <a:ext cx="7195278" cy="4832092"/>
          </a:xfrm>
          <a:prstGeom prst="rect">
            <a:avLst/>
          </a:prstGeom>
        </p:spPr>
        <p:txBody>
          <a:bodyPr wrap="square">
            <a:spAutoFit/>
          </a:bodyPr>
          <a:lstStyle/>
          <a:p>
            <a:pPr fontAlgn="base"/>
            <a:r>
              <a:rPr lang="en-US" altLang="ko-KR" sz="2800" dirty="0">
                <a:latin typeface="Times New Roman" panose="02020603050405020304" pitchFamily="18" charset="0"/>
                <a:cs typeface="Times New Roman" panose="02020603050405020304" pitchFamily="18" charset="0"/>
              </a:rPr>
              <a:t>2) Exclusion criteria</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-Those who have mental illness (manic, mental retardation, etc.)</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 Those who are hard to play the drums or </a:t>
            </a:r>
            <a:r>
              <a:rPr lang="en-US" altLang="ko-KR" sz="2800" dirty="0" err="1">
                <a:latin typeface="Times New Roman" panose="02020603050405020304" pitchFamily="18" charset="0"/>
                <a:cs typeface="Times New Roman" panose="02020603050405020304" pitchFamily="18" charset="0"/>
              </a:rPr>
              <a:t>or</a:t>
            </a:r>
            <a:r>
              <a:rPr lang="en-US" altLang="ko-KR" sz="2800" dirty="0">
                <a:latin typeface="Times New Roman" panose="02020603050405020304" pitchFamily="18" charset="0"/>
                <a:cs typeface="Times New Roman" panose="02020603050405020304" pitchFamily="18" charset="0"/>
              </a:rPr>
              <a:t> hearing problems</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-Those who are taking antidepressants or anti-anxiety drugs</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latin typeface="Times New Roman" panose="02020603050405020304" pitchFamily="18" charset="0"/>
                <a:cs typeface="Times New Roman" panose="02020603050405020304" pitchFamily="18" charset="0"/>
              </a:rPr>
              <a:t>-Those who have experience using drums or other instruments as a prerequisite for mental health</a:t>
            </a:r>
            <a:endParaRPr lang="ko-KR" altLang="ko-KR" sz="2800" dirty="0">
              <a:latin typeface="Times New Roman" panose="02020603050405020304" pitchFamily="18" charset="0"/>
              <a:cs typeface="Times New Roman" panose="02020603050405020304" pitchFamily="18" charset="0"/>
            </a:endParaRPr>
          </a:p>
          <a:p>
            <a:pPr fontAlgn="base"/>
            <a:r>
              <a:rPr lang="en-US" altLang="ko-KR" sz="2800" dirty="0"/>
              <a:t> </a:t>
            </a:r>
            <a:endParaRPr lang="ko-KR" altLang="ko-KR" sz="2800" dirty="0"/>
          </a:p>
        </p:txBody>
      </p:sp>
      <p:sp>
        <p:nvSpPr>
          <p:cNvPr id="6" name="직사각형 5"/>
          <p:cNvSpPr/>
          <p:nvPr/>
        </p:nvSpPr>
        <p:spPr>
          <a:xfrm>
            <a:off x="3382018" y="971893"/>
            <a:ext cx="3702937" cy="646331"/>
          </a:xfrm>
          <a:prstGeom prst="rect">
            <a:avLst/>
          </a:prstGeom>
        </p:spPr>
        <p:txBody>
          <a:bodyPr wrap="none">
            <a:spAutoFit/>
          </a:bodyPr>
          <a:lstStyle/>
          <a:p>
            <a:r>
              <a:rPr lang="en-US" altLang="ko-KR" sz="3600" b="1" dirty="0">
                <a:latin typeface="Times New Roman" panose="02020603050405020304" pitchFamily="18" charset="0"/>
                <a:cs typeface="Times New Roman" panose="02020603050405020304" pitchFamily="18" charset="0"/>
              </a:rPr>
              <a:t>Research subjects</a:t>
            </a:r>
            <a:endParaRPr lang="ko-KR" altLang="ko-K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74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p:cNvSpPr/>
          <p:nvPr/>
        </p:nvSpPr>
        <p:spPr>
          <a:xfrm>
            <a:off x="3137534" y="926922"/>
            <a:ext cx="5634876" cy="646331"/>
          </a:xfrm>
          <a:prstGeom prst="rect">
            <a:avLst/>
          </a:prstGeom>
        </p:spPr>
        <p:txBody>
          <a:bodyPr wrap="none">
            <a:spAutoFit/>
          </a:bodyPr>
          <a:lstStyle/>
          <a:p>
            <a:r>
              <a:rPr lang="en-US" altLang="ko-KR" sz="3600" b="1" dirty="0">
                <a:latin typeface="Times New Roman" panose="02020603050405020304" pitchFamily="18" charset="0"/>
                <a:cs typeface="Times New Roman" panose="02020603050405020304" pitchFamily="18" charset="0"/>
              </a:rPr>
              <a:t>Selection of sample number</a:t>
            </a:r>
            <a:endParaRPr lang="ko-KR" altLang="en-US" sz="3600" b="1" dirty="0">
              <a:latin typeface="Times New Roman" panose="02020603050405020304" pitchFamily="18" charset="0"/>
              <a:cs typeface="Times New Roman" panose="02020603050405020304" pitchFamily="18" charset="0"/>
            </a:endParaRPr>
          </a:p>
        </p:txBody>
      </p:sp>
      <p:sp>
        <p:nvSpPr>
          <p:cNvPr id="6" name="직사각형 5"/>
          <p:cNvSpPr/>
          <p:nvPr/>
        </p:nvSpPr>
        <p:spPr>
          <a:xfrm>
            <a:off x="2053652" y="2083634"/>
            <a:ext cx="5963223" cy="2677656"/>
          </a:xfrm>
          <a:prstGeom prst="rect">
            <a:avLst/>
          </a:prstGeom>
        </p:spPr>
        <p:txBody>
          <a:bodyPr wrap="square">
            <a:spAutoFit/>
          </a:bodyPr>
          <a:lstStyle/>
          <a:p>
            <a:pPr fontAlgn="base"/>
            <a:r>
              <a:rPr lang="en-US" altLang="ko-KR" sz="2800" dirty="0">
                <a:latin typeface="Times New Roman" panose="02020603050405020304" pitchFamily="18" charset="0"/>
                <a:cs typeface="Times New Roman" panose="02020603050405020304" pitchFamily="18" charset="0"/>
              </a:rPr>
              <a:t>Selected 33 people. </a:t>
            </a:r>
          </a:p>
          <a:p>
            <a:pPr fontAlgn="base"/>
            <a:r>
              <a:rPr lang="en-US" altLang="ko-KR" sz="2800" dirty="0">
                <a:latin typeface="Times New Roman" panose="02020603050405020304" pitchFamily="18" charset="0"/>
                <a:cs typeface="Times New Roman" panose="02020603050405020304" pitchFamily="18" charset="0"/>
              </a:rPr>
              <a:t>During a total of 12 sessions during the holidays and training, the program did not participate in more than three of the 18 people were dropped out and finally analyzed 15 data.</a:t>
            </a:r>
            <a:endParaRPr lang="ko-KR" altLang="ko-K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70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8F0201CA-3A33-495E-88E7-A3195974DA35}"/>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47E2DD05-DEE7-4826-A0E0-4943319A73B8}"/>
              </a:ext>
            </a:extLst>
          </p:cNvPr>
          <p:cNvSpPr/>
          <p:nvPr/>
        </p:nvSpPr>
        <p:spPr>
          <a:xfrm>
            <a:off x="2971300" y="590095"/>
            <a:ext cx="5343525" cy="1798185"/>
          </a:xfrm>
          <a:prstGeom prst="rect">
            <a:avLst/>
          </a:prstGeom>
        </p:spPr>
        <p:txBody>
          <a:bodyPr>
            <a:spAutoFit/>
          </a:bodyPr>
          <a:lstStyle/>
          <a:p>
            <a:pPr indent="124460">
              <a:lnSpc>
                <a:spcPct val="200000"/>
              </a:lnSpc>
              <a:spcAft>
                <a:spcPts val="800"/>
              </a:spcAft>
            </a:pPr>
            <a:r>
              <a:rPr lang="en-US" altLang="ko-KR" sz="3600" b="1" kern="0" dirty="0">
                <a:latin typeface="Times New Roman" panose="02020603050405020304" pitchFamily="18" charset="0"/>
                <a:ea typeface="신명조"/>
                <a:cs typeface="Times New Roman" panose="02020603050405020304" pitchFamily="18" charset="0"/>
              </a:rPr>
              <a:t>Research Tools</a:t>
            </a:r>
            <a:r>
              <a:rPr lang="en-US" altLang="ko-KR" sz="3600" kern="0" dirty="0">
                <a:solidFill>
                  <a:srgbClr val="777777"/>
                </a:solidFill>
                <a:latin typeface="Times New Roman" panose="02020603050405020304" pitchFamily="18" charset="0"/>
                <a:ea typeface="굴림" panose="020B0600000101010101" pitchFamily="50" charset="-127"/>
                <a:cs typeface="Times New Roman" panose="02020603050405020304" pitchFamily="18" charset="0"/>
              </a:rPr>
              <a:t> </a:t>
            </a:r>
            <a:endParaRPr lang="ko-KR" altLang="ko-KR" sz="3600" kern="100" dirty="0">
              <a:latin typeface="맑은 고딕" panose="020B0503020000020004" pitchFamily="50" charset="-127"/>
              <a:ea typeface="맑은 고딕" panose="020B0503020000020004" pitchFamily="50" charset="-127"/>
              <a:cs typeface="Times New Roman" panose="02020603050405020304" pitchFamily="18" charset="0"/>
            </a:endParaRPr>
          </a:p>
          <a:p>
            <a:pPr indent="124460" fontAlgn="base">
              <a:lnSpc>
                <a:spcPct val="200000"/>
              </a:lnSpc>
              <a:spcBef>
                <a:spcPts val="230"/>
              </a:spcBef>
              <a:spcAft>
                <a:spcPts val="800"/>
              </a:spcAft>
            </a:pPr>
            <a:endParaRPr lang="en-US" altLang="ko-KR" b="1" kern="0" dirty="0">
              <a:solidFill>
                <a:srgbClr val="000000"/>
              </a:solidFill>
              <a:latin typeface="Times New Roman" panose="02020603050405020304" pitchFamily="18" charset="0"/>
              <a:ea typeface="신명조"/>
              <a:cs typeface="Times New Roman" panose="02020603050405020304" pitchFamily="18" charset="0"/>
            </a:endParaRPr>
          </a:p>
        </p:txBody>
      </p:sp>
      <p:sp>
        <p:nvSpPr>
          <p:cNvPr id="6" name="직사각형 5">
            <a:extLst>
              <a:ext uri="{FF2B5EF4-FFF2-40B4-BE49-F238E27FC236}">
                <a16:creationId xmlns:a16="http://schemas.microsoft.com/office/drawing/2014/main" id="{889196D4-18B6-49FF-8937-2AEBF2C35E14}"/>
              </a:ext>
            </a:extLst>
          </p:cNvPr>
          <p:cNvSpPr/>
          <p:nvPr/>
        </p:nvSpPr>
        <p:spPr>
          <a:xfrm>
            <a:off x="1017142" y="1592495"/>
            <a:ext cx="8650839" cy="6071983"/>
          </a:xfrm>
          <a:prstGeom prst="rect">
            <a:avLst/>
          </a:prstGeom>
        </p:spPr>
        <p:txBody>
          <a:bodyPr wrap="square">
            <a:spAutoFit/>
          </a:bodyPr>
          <a:lstStyle/>
          <a:p>
            <a:pPr marL="342900" indent="-342900" fontAlgn="base">
              <a:lnSpc>
                <a:spcPct val="200000"/>
              </a:lnSpc>
              <a:spcBef>
                <a:spcPts val="230"/>
              </a:spcBef>
              <a:spcAft>
                <a:spcPts val="800"/>
              </a:spcAft>
              <a:buFont typeface="Wingdings" panose="05000000000000000000" pitchFamily="2" charset="2"/>
              <a:buChar char="v"/>
            </a:pPr>
            <a:r>
              <a:rPr lang="en-US" altLang="ko-KR" sz="2000" b="1" kern="0" dirty="0">
                <a:solidFill>
                  <a:srgbClr val="000000"/>
                </a:solidFill>
                <a:latin typeface="Times New Roman" panose="02020603050405020304" pitchFamily="18" charset="0"/>
                <a:ea typeface="신명조"/>
                <a:cs typeface="Times New Roman" panose="02020603050405020304" pitchFamily="18" charset="0"/>
              </a:rPr>
              <a:t>Mental health measurement through the </a:t>
            </a:r>
            <a:r>
              <a:rPr lang="en-US" altLang="ko-KR" sz="2000" b="1" kern="0" dirty="0" err="1">
                <a:solidFill>
                  <a:srgbClr val="000000"/>
                </a:solidFill>
                <a:latin typeface="Times New Roman" panose="02020603050405020304" pitchFamily="18" charset="0"/>
                <a:ea typeface="신명조"/>
                <a:cs typeface="Times New Roman" panose="02020603050405020304" pitchFamily="18" charset="0"/>
              </a:rPr>
              <a:t>Vibraimage</a:t>
            </a:r>
            <a:r>
              <a:rPr lang="en-US" altLang="ko-KR" sz="2000" b="1" kern="0" dirty="0">
                <a:solidFill>
                  <a:srgbClr val="000000"/>
                </a:solidFill>
                <a:latin typeface="Times New Roman" panose="02020603050405020304" pitchFamily="18" charset="0"/>
                <a:ea typeface="신명조"/>
                <a:cs typeface="Times New Roman" panose="02020603050405020304" pitchFamily="18" charset="0"/>
              </a:rPr>
              <a:t> system</a:t>
            </a:r>
          </a:p>
          <a:p>
            <a:pPr fontAlgn="base">
              <a:lnSpc>
                <a:spcPct val="200000"/>
              </a:lnSpc>
              <a:spcBef>
                <a:spcPts val="230"/>
              </a:spcBef>
              <a:spcAft>
                <a:spcPts val="800"/>
              </a:spcAft>
            </a:pPr>
            <a:r>
              <a:rPr lang="en-US" altLang="ko-KR" sz="2000" b="1" kern="0" dirty="0">
                <a:solidFill>
                  <a:srgbClr val="000000"/>
                </a:solidFill>
                <a:latin typeface="Times New Roman" panose="02020603050405020304" pitchFamily="18" charset="0"/>
                <a:cs typeface="Times New Roman" panose="02020603050405020304" pitchFamily="18" charset="0"/>
              </a:rPr>
              <a:t>    </a:t>
            </a:r>
            <a:r>
              <a:rPr lang="en-US" altLang="ko-KR" sz="2000" dirty="0"/>
              <a:t>aggression, stress, anxiety, suspect, balance, energy, charisma (attraction), self</a:t>
            </a:r>
          </a:p>
          <a:p>
            <a:pPr fontAlgn="base">
              <a:lnSpc>
                <a:spcPct val="200000"/>
              </a:lnSpc>
              <a:spcBef>
                <a:spcPts val="230"/>
              </a:spcBef>
              <a:spcAft>
                <a:spcPts val="800"/>
              </a:spcAft>
            </a:pPr>
            <a:r>
              <a:rPr lang="en-US" altLang="ko-KR" sz="2000" dirty="0"/>
              <a:t>   -regulation, neuroticism, brain fatigue, concentration, vitality index</a:t>
            </a:r>
          </a:p>
          <a:p>
            <a:pPr marL="342900" indent="-342900" fontAlgn="base">
              <a:lnSpc>
                <a:spcPct val="200000"/>
              </a:lnSpc>
              <a:spcBef>
                <a:spcPts val="230"/>
              </a:spcBef>
              <a:spcAft>
                <a:spcPts val="800"/>
              </a:spcAft>
              <a:buFont typeface="Wingdings" panose="05000000000000000000" pitchFamily="2" charset="2"/>
              <a:buChar char="v"/>
            </a:pPr>
            <a:r>
              <a:rPr lang="en-US" altLang="ko-KR" sz="2000" dirty="0"/>
              <a:t>The measurement method was to look at the fixed laptop camera for one minute, say, laugh or do not move as much as possible, so as not to expect the back in a position sitting upright on the chair</a:t>
            </a:r>
          </a:p>
          <a:p>
            <a:pPr marL="342900" indent="-342900" fontAlgn="base">
              <a:lnSpc>
                <a:spcPct val="200000"/>
              </a:lnSpc>
              <a:spcBef>
                <a:spcPts val="230"/>
              </a:spcBef>
              <a:spcAft>
                <a:spcPts val="800"/>
              </a:spcAft>
              <a:buFont typeface="Wingdings" panose="05000000000000000000" pitchFamily="2" charset="2"/>
              <a:buChar char="v"/>
            </a:pPr>
            <a:r>
              <a:rPr lang="en-US" altLang="ko-KR" sz="2000" dirty="0"/>
              <a:t>The measurement place was a quiet space, the study assistant explained the precautions before measurement, and adjusted the measuring distance. </a:t>
            </a:r>
            <a:endParaRPr lang="ko-KR" altLang="ko-KR" sz="2000" dirty="0"/>
          </a:p>
          <a:p>
            <a:pPr marL="342900" indent="-342900" fontAlgn="base">
              <a:lnSpc>
                <a:spcPct val="200000"/>
              </a:lnSpc>
              <a:spcBef>
                <a:spcPts val="230"/>
              </a:spcBef>
              <a:spcAft>
                <a:spcPts val="800"/>
              </a:spcAft>
              <a:buAutoNum type="arabicParenR"/>
            </a:pPr>
            <a:endParaRPr lang="ko-KR" altLang="ko-KR" sz="1600" kern="100" dirty="0">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94705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F724B54C-EC96-478D-A09E-725F2AAD82E3}"/>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901348EA-171E-4E04-9BC2-7B89918CEB60}"/>
              </a:ext>
            </a:extLst>
          </p:cNvPr>
          <p:cNvSpPr/>
          <p:nvPr/>
        </p:nvSpPr>
        <p:spPr>
          <a:xfrm>
            <a:off x="2779239" y="636072"/>
            <a:ext cx="5468164" cy="646331"/>
          </a:xfrm>
          <a:prstGeom prst="rect">
            <a:avLst/>
          </a:prstGeom>
        </p:spPr>
        <p:txBody>
          <a:bodyPr wrap="none">
            <a:spAutoFit/>
          </a:bodyPr>
          <a:lstStyle/>
          <a:p>
            <a:r>
              <a:rPr lang="en-US" altLang="ko-KR" sz="36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Drum club activity program </a:t>
            </a:r>
            <a:endParaRPr lang="ko-KR" altLang="en-US" sz="3600"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a16="http://schemas.microsoft.com/office/drawing/2014/main" id="{33DFF099-59DD-4CCE-BDF3-4E51256E8F42}"/>
              </a:ext>
            </a:extLst>
          </p:cNvPr>
          <p:cNvSpPr/>
          <p:nvPr/>
        </p:nvSpPr>
        <p:spPr>
          <a:xfrm>
            <a:off x="1079500" y="1870452"/>
            <a:ext cx="8712200" cy="1938992"/>
          </a:xfrm>
          <a:prstGeom prst="rect">
            <a:avLst/>
          </a:prstGeom>
        </p:spPr>
        <p:txBody>
          <a:bodyPr wrap="square">
            <a:spAutoFit/>
          </a:bodyPr>
          <a:lstStyle/>
          <a:p>
            <a:pPr marL="285750" indent="-285750">
              <a:buFont typeface="Wingdings" panose="05000000000000000000" pitchFamily="2" charset="2"/>
              <a:buChar char="v"/>
            </a:pPr>
            <a:r>
              <a:rPr lang="en-US" altLang="ko-KR" sz="2400" dirty="0">
                <a:solidFill>
                  <a:srgbClr val="000000"/>
                </a:solidFill>
                <a:latin typeface="한양신명조"/>
                <a:ea typeface="맑은 고딕" panose="020B0503020000020004" pitchFamily="50" charset="-127"/>
                <a:cs typeface="굴림" panose="020B0600000101010101" pitchFamily="50" charset="-127"/>
              </a:rPr>
              <a:t>The standardized method by examining the previous study  </a:t>
            </a:r>
          </a:p>
          <a:p>
            <a:r>
              <a:rPr lang="en-US" altLang="ko-KR" sz="2400" dirty="0">
                <a:solidFill>
                  <a:srgbClr val="000000"/>
                </a:solidFill>
                <a:latin typeface="한양신명조"/>
                <a:ea typeface="맑은 고딕" panose="020B0503020000020004" pitchFamily="50" charset="-127"/>
                <a:cs typeface="굴림" panose="020B0600000101010101" pitchFamily="50" charset="-127"/>
              </a:rPr>
              <a:t> -   professional lecturer(4 years), </a:t>
            </a:r>
          </a:p>
          <a:p>
            <a:r>
              <a:rPr lang="en-US" altLang="ko-KR" sz="2400" dirty="0">
                <a:solidFill>
                  <a:srgbClr val="000000"/>
                </a:solidFill>
                <a:latin typeface="한양신명조"/>
                <a:ea typeface="맑은 고딕" panose="020B0503020000020004" pitchFamily="50" charset="-127"/>
                <a:cs typeface="굴림" panose="020B0600000101010101" pitchFamily="50" charset="-127"/>
              </a:rPr>
              <a:t> -   one professor and  one registered nurse </a:t>
            </a:r>
          </a:p>
          <a:p>
            <a:r>
              <a:rPr lang="en-US" altLang="ko-KR" sz="2400" dirty="0">
                <a:solidFill>
                  <a:srgbClr val="000000"/>
                </a:solidFill>
                <a:latin typeface="한양신명조"/>
                <a:ea typeface="맑은 고딕" panose="020B0503020000020004" pitchFamily="50" charset="-127"/>
                <a:cs typeface="굴림" panose="020B0600000101010101" pitchFamily="50" charset="-127"/>
              </a:rPr>
              <a:t> -   On the basis of Korean traditional rhythm beat </a:t>
            </a:r>
          </a:p>
          <a:p>
            <a:r>
              <a:rPr lang="en-US" altLang="ko-KR" sz="2400" dirty="0">
                <a:solidFill>
                  <a:srgbClr val="000000"/>
                </a:solidFill>
                <a:latin typeface="한양신명조"/>
                <a:ea typeface="맑은 고딕" panose="020B0503020000020004" pitchFamily="50" charset="-127"/>
                <a:cs typeface="굴림" panose="020B0600000101010101" pitchFamily="50" charset="-127"/>
              </a:rPr>
              <a:t> -   One size and sound type drum for beginners </a:t>
            </a:r>
            <a:endParaRPr lang="ko-KR" altLang="en-US" sz="2400" dirty="0"/>
          </a:p>
        </p:txBody>
      </p:sp>
      <p:sp>
        <p:nvSpPr>
          <p:cNvPr id="7" name="직사각형 6">
            <a:extLst>
              <a:ext uri="{FF2B5EF4-FFF2-40B4-BE49-F238E27FC236}">
                <a16:creationId xmlns:a16="http://schemas.microsoft.com/office/drawing/2014/main" id="{B0009E33-18D5-4359-B772-7735B8EEA088}"/>
              </a:ext>
            </a:extLst>
          </p:cNvPr>
          <p:cNvSpPr/>
          <p:nvPr/>
        </p:nvSpPr>
        <p:spPr>
          <a:xfrm>
            <a:off x="1157221" y="4150579"/>
            <a:ext cx="8712200" cy="2308324"/>
          </a:xfrm>
          <a:prstGeom prst="rect">
            <a:avLst/>
          </a:prstGeom>
        </p:spPr>
        <p:txBody>
          <a:bodyPr wrap="square">
            <a:spAutoFit/>
          </a:bodyPr>
          <a:lstStyle/>
          <a:p>
            <a:pPr marL="342900" indent="-342900">
              <a:buFont typeface="Wingdings" panose="05000000000000000000" pitchFamily="2" charset="2"/>
              <a:buChar char="v"/>
            </a:pPr>
            <a:r>
              <a:rPr lang="en-US" altLang="ko-KR" sz="2400" dirty="0">
                <a:solidFill>
                  <a:srgbClr val="000000"/>
                </a:solidFill>
                <a:latin typeface="한양신명조"/>
                <a:ea typeface="맑은 고딕" panose="020B0503020000020004" pitchFamily="50" charset="-127"/>
                <a:cs typeface="굴림" panose="020B0600000101010101" pitchFamily="50" charset="-127"/>
              </a:rPr>
              <a:t>The duration : 12 weeks , once a week, for two hours once</a:t>
            </a:r>
          </a:p>
          <a:p>
            <a:endParaRPr lang="en-US" altLang="ko-KR" sz="2400" dirty="0">
              <a:solidFill>
                <a:srgbClr val="000000"/>
              </a:solidFill>
              <a:latin typeface="한양신명조"/>
              <a:ea typeface="맑은 고딕" panose="020B0503020000020004" pitchFamily="50" charset="-127"/>
              <a:cs typeface="굴림" panose="020B0600000101010101" pitchFamily="50" charset="-127"/>
            </a:endParaRPr>
          </a:p>
          <a:p>
            <a:pPr marL="342900" indent="-342900">
              <a:buFont typeface="Wingdings" panose="05000000000000000000" pitchFamily="2" charset="2"/>
              <a:buChar char="v"/>
            </a:pPr>
            <a:r>
              <a:rPr lang="en-US" altLang="ko-KR" sz="2400" dirty="0">
                <a:solidFill>
                  <a:srgbClr val="000000"/>
                </a:solidFill>
                <a:latin typeface="한양신명조"/>
                <a:ea typeface="맑은 고딕" panose="020B0503020000020004" pitchFamily="50" charset="-127"/>
                <a:cs typeface="굴림" panose="020B0600000101010101" pitchFamily="50" charset="-127"/>
              </a:rPr>
              <a:t>The main weekly education content </a:t>
            </a:r>
          </a:p>
          <a:p>
            <a:r>
              <a:rPr lang="en-US" altLang="ko-KR" sz="2400" dirty="0">
                <a:solidFill>
                  <a:srgbClr val="000000"/>
                </a:solidFill>
                <a:latin typeface="한양신명조"/>
                <a:ea typeface="맑은 고딕" panose="020B0503020000020004" pitchFamily="50" charset="-127"/>
                <a:cs typeface="굴림" panose="020B0600000101010101" pitchFamily="50" charset="-127"/>
              </a:rPr>
              <a:t>    -  Teaching each rhythm and breathing method </a:t>
            </a:r>
          </a:p>
          <a:p>
            <a:r>
              <a:rPr lang="en-US" altLang="ko-KR" sz="2400" dirty="0">
                <a:solidFill>
                  <a:srgbClr val="000000"/>
                </a:solidFill>
                <a:latin typeface="한양신명조"/>
                <a:ea typeface="맑은 고딕" panose="020B0503020000020004" pitchFamily="50" charset="-127"/>
                <a:cs typeface="굴림" panose="020B0600000101010101" pitchFamily="50" charset="-127"/>
              </a:rPr>
              <a:t>    -  Playing a goal rhythm as a group</a:t>
            </a:r>
          </a:p>
          <a:p>
            <a:r>
              <a:rPr lang="en-US" altLang="ko-KR" sz="2400" dirty="0">
                <a:solidFill>
                  <a:srgbClr val="000000"/>
                </a:solidFill>
                <a:latin typeface="한양신명조"/>
                <a:ea typeface="맑은 고딕" panose="020B0503020000020004" pitchFamily="50" charset="-127"/>
                <a:cs typeface="굴림" panose="020B0600000101010101" pitchFamily="50" charset="-127"/>
              </a:rPr>
              <a:t>    -  Each week drum club activity program </a:t>
            </a:r>
            <a:endParaRPr lang="ko-KR" altLang="en-US" sz="2400" dirty="0"/>
          </a:p>
        </p:txBody>
      </p:sp>
    </p:spTree>
    <p:extLst>
      <p:ext uri="{BB962C8B-B14F-4D97-AF65-F5344CB8AC3E}">
        <p14:creationId xmlns:p14="http://schemas.microsoft.com/office/powerpoint/2010/main" val="23175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EB71C751-8AFD-4EE9-846F-37C430AF57B6}"/>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CE75A4CB-0406-4FA3-937B-9B12798C0106}"/>
              </a:ext>
            </a:extLst>
          </p:cNvPr>
          <p:cNvSpPr/>
          <p:nvPr/>
        </p:nvSpPr>
        <p:spPr>
          <a:xfrm>
            <a:off x="3712420" y="851188"/>
            <a:ext cx="4044697" cy="646331"/>
          </a:xfrm>
          <a:prstGeom prst="rect">
            <a:avLst/>
          </a:prstGeom>
        </p:spPr>
        <p:txBody>
          <a:bodyPr wrap="none">
            <a:spAutoFit/>
          </a:bodyPr>
          <a:lstStyle/>
          <a:p>
            <a:r>
              <a:rPr lang="en-US" altLang="ko-KR" sz="3600" b="1" kern="0" dirty="0">
                <a:latin typeface="Times New Roman" panose="02020603050405020304" pitchFamily="18" charset="0"/>
                <a:ea typeface="신명조"/>
              </a:rPr>
              <a:t>How to collect Data</a:t>
            </a:r>
            <a:endParaRPr lang="ko-KR" altLang="en-US" sz="3600" dirty="0"/>
          </a:p>
        </p:txBody>
      </p:sp>
      <p:sp>
        <p:nvSpPr>
          <p:cNvPr id="6" name="직사각형 5">
            <a:extLst>
              <a:ext uri="{FF2B5EF4-FFF2-40B4-BE49-F238E27FC236}">
                <a16:creationId xmlns:a16="http://schemas.microsoft.com/office/drawing/2014/main" id="{693BF59B-F925-4832-8339-6249C91DA31B}"/>
              </a:ext>
            </a:extLst>
          </p:cNvPr>
          <p:cNvSpPr/>
          <p:nvPr/>
        </p:nvSpPr>
        <p:spPr>
          <a:xfrm>
            <a:off x="1273995" y="1705510"/>
            <a:ext cx="8332341" cy="3383234"/>
          </a:xfrm>
          <a:prstGeom prst="rect">
            <a:avLst/>
          </a:prstGeom>
        </p:spPr>
        <p:txBody>
          <a:bodyPr wrap="square">
            <a:spAutoFit/>
          </a:bodyPr>
          <a:lstStyle/>
          <a:p>
            <a:pPr marL="285750" indent="-285750">
              <a:lnSpc>
                <a:spcPct val="200000"/>
              </a:lnSpc>
              <a:spcAft>
                <a:spcPts val="800"/>
              </a:spcAft>
              <a:buFont typeface="Wingdings" panose="05000000000000000000" pitchFamily="2" charset="2"/>
              <a:buChar char="v"/>
            </a:pPr>
            <a:r>
              <a:rPr lang="en-US" altLang="ko-KR" sz="2000" kern="0" dirty="0">
                <a:latin typeface="Times New Roman" panose="02020603050405020304" pitchFamily="18" charset="0"/>
                <a:ea typeface="신명조"/>
                <a:cs typeface="Times New Roman" panose="02020603050405020304" pitchFamily="18" charset="0"/>
              </a:rPr>
              <a:t>Approval from the university's Institutional Review Board</a:t>
            </a:r>
          </a:p>
          <a:p>
            <a:pPr>
              <a:lnSpc>
                <a:spcPct val="200000"/>
              </a:lnSpc>
              <a:spcAft>
                <a:spcPts val="800"/>
              </a:spcAft>
            </a:pPr>
            <a:r>
              <a:rPr lang="en-US" altLang="ko-KR" sz="2000" kern="0" dirty="0">
                <a:latin typeface="Times New Roman" panose="02020603050405020304" pitchFamily="18" charset="0"/>
                <a:ea typeface="신명조"/>
                <a:cs typeface="Times New Roman" panose="02020603050405020304" pitchFamily="18" charset="0"/>
              </a:rPr>
              <a:t>    (KWNUIRB-2018-11-002-001). </a:t>
            </a:r>
          </a:p>
          <a:p>
            <a:pPr marL="285750" indent="-285750">
              <a:lnSpc>
                <a:spcPct val="200000"/>
              </a:lnSpc>
              <a:spcAft>
                <a:spcPts val="800"/>
              </a:spcAft>
              <a:buFont typeface="Wingdings" panose="05000000000000000000" pitchFamily="2" charset="2"/>
              <a:buChar char="v"/>
            </a:pPr>
            <a:r>
              <a:rPr lang="en-US" altLang="ko-KR" sz="2000" kern="0" dirty="0">
                <a:latin typeface="Times New Roman" panose="02020603050405020304" pitchFamily="18" charset="0"/>
                <a:ea typeface="신명조"/>
                <a:cs typeface="Times New Roman" panose="02020603050405020304" pitchFamily="18" charset="0"/>
              </a:rPr>
              <a:t>The data collection period was from January 11 to March 29, 2019. </a:t>
            </a:r>
          </a:p>
          <a:p>
            <a:pPr marL="285750" indent="-285750">
              <a:lnSpc>
                <a:spcPct val="200000"/>
              </a:lnSpc>
              <a:spcAft>
                <a:spcPts val="800"/>
              </a:spcAft>
              <a:buFont typeface="Wingdings" panose="05000000000000000000" pitchFamily="2" charset="2"/>
              <a:buChar char="v"/>
            </a:pPr>
            <a:r>
              <a:rPr lang="en-US" altLang="ko-KR" sz="2000" kern="0" dirty="0">
                <a:latin typeface="Times New Roman" panose="02020603050405020304" pitchFamily="18" charset="0"/>
                <a:ea typeface="신명조"/>
                <a:cs typeface="Times New Roman" panose="02020603050405020304" pitchFamily="18" charset="0"/>
              </a:rPr>
              <a:t>The study was conducted after obtaining permission through the purpose and research plan of the study to meet each of the two regiments to register  </a:t>
            </a:r>
            <a:endParaRPr lang="ko-KR" altLang="ko-KR" sz="2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58568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E6016028-467B-41D3-A4FF-0958DCEF82C8}"/>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024DB2BD-B1F5-43FB-A4C1-D8364796C921}"/>
              </a:ext>
            </a:extLst>
          </p:cNvPr>
          <p:cNvSpPr/>
          <p:nvPr/>
        </p:nvSpPr>
        <p:spPr>
          <a:xfrm>
            <a:off x="3197012" y="581355"/>
            <a:ext cx="4542269" cy="1030026"/>
          </a:xfrm>
          <a:prstGeom prst="rect">
            <a:avLst/>
          </a:prstGeom>
        </p:spPr>
        <p:txBody>
          <a:bodyPr wrap="none">
            <a:spAutoFit/>
          </a:bodyPr>
          <a:lstStyle/>
          <a:p>
            <a:pPr indent="124460">
              <a:lnSpc>
                <a:spcPct val="200000"/>
              </a:lnSpc>
              <a:spcAft>
                <a:spcPts val="800"/>
              </a:spcAft>
            </a:pPr>
            <a:r>
              <a:rPr lang="en-US" altLang="ko-KR" sz="3600" b="1" kern="0" dirty="0">
                <a:latin typeface="Times New Roman" panose="02020603050405020304" pitchFamily="18" charset="0"/>
                <a:ea typeface="신명조"/>
                <a:cs typeface="Times New Roman" panose="02020603050405020304" pitchFamily="18" charset="0"/>
              </a:rPr>
              <a:t>Data analysis method</a:t>
            </a:r>
            <a:endParaRPr lang="ko-KR" altLang="ko-KR" sz="3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6" name="직사각형 5">
            <a:extLst>
              <a:ext uri="{FF2B5EF4-FFF2-40B4-BE49-F238E27FC236}">
                <a16:creationId xmlns:a16="http://schemas.microsoft.com/office/drawing/2014/main" id="{872ED2F7-D873-4D81-B167-52D9C69B5900}"/>
              </a:ext>
            </a:extLst>
          </p:cNvPr>
          <p:cNvSpPr/>
          <p:nvPr/>
        </p:nvSpPr>
        <p:spPr>
          <a:xfrm>
            <a:off x="1808252" y="2363056"/>
            <a:ext cx="7202184" cy="3280642"/>
          </a:xfrm>
          <a:prstGeom prst="rect">
            <a:avLst/>
          </a:prstGeom>
        </p:spPr>
        <p:txBody>
          <a:bodyPr wrap="square">
            <a:spAutoFit/>
          </a:bodyPr>
          <a:lstStyle/>
          <a:p>
            <a:pPr marL="285750" indent="-285750">
              <a:lnSpc>
                <a:spcPct val="200000"/>
              </a:lnSpc>
              <a:spcAft>
                <a:spcPts val="800"/>
              </a:spcAft>
              <a:buFont typeface="Wingdings" panose="05000000000000000000" pitchFamily="2" charset="2"/>
              <a:buChar char="v"/>
            </a:pPr>
            <a:r>
              <a:rPr lang="en-US" altLang="ko-KR" sz="2000" kern="0" dirty="0">
                <a:latin typeface="Times New Roman" panose="02020603050405020304" pitchFamily="18" charset="0"/>
                <a:ea typeface="신명조"/>
                <a:cs typeface="Times New Roman" panose="02020603050405020304" pitchFamily="18" charset="0"/>
              </a:rPr>
              <a:t>Statistical methods using SPSS version 22.0. </a:t>
            </a:r>
          </a:p>
          <a:p>
            <a:pPr marL="285750" indent="-285750">
              <a:lnSpc>
                <a:spcPct val="200000"/>
              </a:lnSpc>
              <a:spcAft>
                <a:spcPts val="800"/>
              </a:spcAft>
              <a:buFont typeface="Wingdings" panose="05000000000000000000" pitchFamily="2" charset="2"/>
              <a:buChar char="v"/>
            </a:pPr>
            <a:r>
              <a:rPr lang="en-US" altLang="ko-KR" sz="2000" kern="0" dirty="0">
                <a:latin typeface="Times New Roman" panose="02020603050405020304" pitchFamily="18" charset="0"/>
                <a:ea typeface="신명조"/>
                <a:cs typeface="Times New Roman" panose="02020603050405020304" pitchFamily="18" charset="0"/>
              </a:rPr>
              <a:t>General characteristics of the study subjects were calculated as real numbers and percentages, and averages. </a:t>
            </a:r>
          </a:p>
          <a:p>
            <a:pPr marL="285750" indent="-285750">
              <a:lnSpc>
                <a:spcPct val="200000"/>
              </a:lnSpc>
              <a:spcAft>
                <a:spcPts val="800"/>
              </a:spcAft>
              <a:buFont typeface="Wingdings" panose="05000000000000000000" pitchFamily="2" charset="2"/>
              <a:buChar char="v"/>
            </a:pPr>
            <a:r>
              <a:rPr lang="en-US" altLang="ko-KR" sz="2000" kern="0" dirty="0">
                <a:latin typeface="Times New Roman" panose="02020603050405020304" pitchFamily="18" charset="0"/>
                <a:ea typeface="신명조"/>
                <a:cs typeface="Times New Roman" panose="02020603050405020304" pitchFamily="18" charset="0"/>
              </a:rPr>
              <a:t>Mental health conditions through the before and after the </a:t>
            </a:r>
            <a:r>
              <a:rPr lang="en-US" altLang="ko-KR" sz="2000" kern="0" dirty="0" err="1">
                <a:latin typeface="Times New Roman" panose="02020603050405020304" pitchFamily="18" charset="0"/>
                <a:ea typeface="신명조"/>
                <a:cs typeface="Times New Roman" panose="02020603050405020304" pitchFamily="18" charset="0"/>
              </a:rPr>
              <a:t>vibraimage</a:t>
            </a:r>
            <a:r>
              <a:rPr lang="en-US" altLang="ko-KR" sz="2000" kern="0" dirty="0">
                <a:latin typeface="Times New Roman" panose="02020603050405020304" pitchFamily="18" charset="0"/>
                <a:ea typeface="신명조"/>
                <a:cs typeface="Times New Roman" panose="02020603050405020304" pitchFamily="18" charset="0"/>
              </a:rPr>
              <a:t> system was analyzed by Wilcoxon signed ranks Test. </a:t>
            </a:r>
            <a:endParaRPr lang="ko-KR" altLang="ko-KR" sz="2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20069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168A1D20-A648-47ED-A07C-ABD81D2D0049}"/>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graphicFrame>
        <p:nvGraphicFramePr>
          <p:cNvPr id="5" name="표 4">
            <a:extLst>
              <a:ext uri="{FF2B5EF4-FFF2-40B4-BE49-F238E27FC236}">
                <a16:creationId xmlns:a16="http://schemas.microsoft.com/office/drawing/2014/main" id="{EC3E9962-45D4-406C-B6D5-AFE161842BFC}"/>
              </a:ext>
            </a:extLst>
          </p:cNvPr>
          <p:cNvGraphicFramePr>
            <a:graphicFrameLocks noGrp="1"/>
          </p:cNvGraphicFramePr>
          <p:nvPr>
            <p:extLst>
              <p:ext uri="{D42A27DB-BD31-4B8C-83A1-F6EECF244321}">
                <p14:modId xmlns:p14="http://schemas.microsoft.com/office/powerpoint/2010/main" val="2436281378"/>
              </p:ext>
            </p:extLst>
          </p:nvPr>
        </p:nvGraphicFramePr>
        <p:xfrm>
          <a:off x="1700216" y="1524475"/>
          <a:ext cx="8275991" cy="4876319"/>
        </p:xfrm>
        <a:graphic>
          <a:graphicData uri="http://schemas.openxmlformats.org/drawingml/2006/table">
            <a:tbl>
              <a:tblPr firstRow="1" firstCol="1" bandRow="1">
                <a:tableStyleId>{5C22544A-7EE6-4342-B048-85BDC9FD1C3A}</a:tableStyleId>
              </a:tblPr>
              <a:tblGrid>
                <a:gridCol w="3343413">
                  <a:extLst>
                    <a:ext uri="{9D8B030D-6E8A-4147-A177-3AD203B41FA5}">
                      <a16:colId xmlns:a16="http://schemas.microsoft.com/office/drawing/2014/main" val="2897526279"/>
                    </a:ext>
                  </a:extLst>
                </a:gridCol>
                <a:gridCol w="2466289">
                  <a:extLst>
                    <a:ext uri="{9D8B030D-6E8A-4147-A177-3AD203B41FA5}">
                      <a16:colId xmlns:a16="http://schemas.microsoft.com/office/drawing/2014/main" val="1963669946"/>
                    </a:ext>
                  </a:extLst>
                </a:gridCol>
                <a:gridCol w="2466289">
                  <a:extLst>
                    <a:ext uri="{9D8B030D-6E8A-4147-A177-3AD203B41FA5}">
                      <a16:colId xmlns:a16="http://schemas.microsoft.com/office/drawing/2014/main" val="3275686684"/>
                    </a:ext>
                  </a:extLst>
                </a:gridCol>
              </a:tblGrid>
              <a:tr h="482399">
                <a:tc>
                  <a:txBody>
                    <a:bodyPr/>
                    <a:lstStyle/>
                    <a:p>
                      <a:pPr indent="127000" algn="just" fontAlgn="base" latinLnBrk="0">
                        <a:lnSpc>
                          <a:spcPct val="107000"/>
                        </a:lnSpc>
                        <a:spcAft>
                          <a:spcPts val="300"/>
                        </a:spcAft>
                      </a:pPr>
                      <a:r>
                        <a:rPr lang="en-US" sz="1800" kern="0" dirty="0">
                          <a:effectLst/>
                        </a:rPr>
                        <a:t>Characteristics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just" fontAlgn="base" latinLnBrk="0">
                        <a:lnSpc>
                          <a:spcPct val="107000"/>
                        </a:lnSpc>
                        <a:spcAft>
                          <a:spcPts val="300"/>
                        </a:spcAft>
                      </a:pPr>
                      <a:r>
                        <a:rPr lang="en-US" sz="1800" kern="0">
                          <a:effectLst/>
                        </a:rPr>
                        <a:t>Classification</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l" fontAlgn="base" latinLnBrk="0">
                        <a:lnSpc>
                          <a:spcPct val="107000"/>
                        </a:lnSpc>
                        <a:spcAft>
                          <a:spcPts val="300"/>
                        </a:spcAft>
                      </a:pPr>
                      <a:r>
                        <a:rPr lang="en-US" sz="1800" kern="0">
                          <a:effectLst/>
                        </a:rPr>
                        <a:t>n(%) or M±SD</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10782040"/>
                  </a:ext>
                </a:extLst>
              </a:tr>
              <a:tr h="292928">
                <a:tc rowSpan="2">
                  <a:txBody>
                    <a:bodyPr/>
                    <a:lstStyle/>
                    <a:p>
                      <a:pPr indent="127000" algn="just" fontAlgn="base" latinLnBrk="0">
                        <a:lnSpc>
                          <a:spcPct val="107000"/>
                        </a:lnSpc>
                        <a:spcAft>
                          <a:spcPts val="300"/>
                        </a:spcAft>
                      </a:pPr>
                      <a:r>
                        <a:rPr lang="en-US" sz="1800" kern="0" dirty="0">
                          <a:effectLst/>
                        </a:rPr>
                        <a:t>Gender</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0"/>
                        </a:spcAft>
                      </a:pPr>
                      <a:r>
                        <a:rPr lang="en-US" sz="1800" kern="0">
                          <a:effectLst/>
                        </a:rPr>
                        <a:t>Male</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a:effectLst/>
                        </a:rPr>
                        <a:t>15(100.0)</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687045730"/>
                  </a:ext>
                </a:extLst>
              </a:tr>
              <a:tr h="292928">
                <a:tc vMerge="1">
                  <a:txBody>
                    <a:bodyPr/>
                    <a:lstStyle/>
                    <a:p>
                      <a:pPr latinLnBrk="1"/>
                      <a:endParaRPr lang="ko-KR" altLang="en-US"/>
                    </a:p>
                  </a:txBody>
                  <a:tcPr/>
                </a:tc>
                <a:tc>
                  <a:txBody>
                    <a:bodyPr/>
                    <a:lstStyle/>
                    <a:p>
                      <a:pPr indent="127000" algn="l" fontAlgn="base" latinLnBrk="0">
                        <a:lnSpc>
                          <a:spcPct val="107000"/>
                        </a:lnSpc>
                        <a:spcAft>
                          <a:spcPts val="0"/>
                        </a:spcAft>
                      </a:pPr>
                      <a:r>
                        <a:rPr lang="en-US" sz="1800" kern="0" dirty="0">
                          <a:effectLst/>
                        </a:rPr>
                        <a:t>Female</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a:effectLst/>
                        </a:rPr>
                        <a:t>0(0.0)</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062920290"/>
                  </a:ext>
                </a:extLst>
              </a:tr>
              <a:tr h="292928">
                <a:tc>
                  <a:txBody>
                    <a:bodyPr/>
                    <a:lstStyle/>
                    <a:p>
                      <a:pPr indent="127000" algn="just" fontAlgn="base" latinLnBrk="0">
                        <a:lnSpc>
                          <a:spcPct val="107000"/>
                        </a:lnSpc>
                        <a:spcAft>
                          <a:spcPts val="300"/>
                        </a:spcAft>
                      </a:pPr>
                      <a:r>
                        <a:rPr lang="en-US" sz="1800" kern="0">
                          <a:effectLst/>
                        </a:rPr>
                        <a:t>Age (years)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a:effectLst/>
                        </a:rPr>
                        <a:t>21.47±0.79</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550807423"/>
                  </a:ext>
                </a:extLst>
              </a:tr>
              <a:tr h="292928">
                <a:tc rowSpan="4">
                  <a:txBody>
                    <a:bodyPr/>
                    <a:lstStyle/>
                    <a:p>
                      <a:pPr indent="127000" algn="just" fontAlgn="base" latinLnBrk="0">
                        <a:lnSpc>
                          <a:spcPct val="107000"/>
                        </a:lnSpc>
                        <a:spcAft>
                          <a:spcPts val="300"/>
                        </a:spcAft>
                      </a:pPr>
                      <a:r>
                        <a:rPr lang="en-US" sz="1800" kern="0">
                          <a:effectLst/>
                        </a:rPr>
                        <a:t>Religion</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Christianity</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a:effectLst/>
                        </a:rPr>
                        <a:t>6(40.0)</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415032837"/>
                  </a:ext>
                </a:extLst>
              </a:tr>
              <a:tr h="292928">
                <a:tc vMerge="1">
                  <a:txBody>
                    <a:bodyPr/>
                    <a:lstStyle/>
                    <a:p>
                      <a:pPr latinLnBrk="1"/>
                      <a:endParaRPr lang="ko-KR" altLang="en-US"/>
                    </a:p>
                  </a:txBody>
                  <a:tcPr/>
                </a:tc>
                <a:tc>
                  <a:txBody>
                    <a:bodyPr/>
                    <a:lstStyle/>
                    <a:p>
                      <a:pPr indent="127000" algn="l" fontAlgn="base" latinLnBrk="0">
                        <a:lnSpc>
                          <a:spcPct val="107000"/>
                        </a:lnSpc>
                        <a:spcAft>
                          <a:spcPts val="300"/>
                        </a:spcAft>
                      </a:pPr>
                      <a:r>
                        <a:rPr lang="en-US" sz="1800" kern="0" dirty="0">
                          <a:effectLst/>
                        </a:rPr>
                        <a:t>Catholic</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a:effectLst/>
                        </a:rPr>
                        <a:t>1(6.7)</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838247003"/>
                  </a:ext>
                </a:extLst>
              </a:tr>
              <a:tr h="292928">
                <a:tc vMerge="1">
                  <a:txBody>
                    <a:bodyPr/>
                    <a:lstStyle/>
                    <a:p>
                      <a:pPr latinLnBrk="1"/>
                      <a:endParaRPr lang="ko-KR" altLang="en-US"/>
                    </a:p>
                  </a:txBody>
                  <a:tcPr/>
                </a:tc>
                <a:tc>
                  <a:txBody>
                    <a:bodyPr/>
                    <a:lstStyle/>
                    <a:p>
                      <a:pPr indent="127000" algn="l" fontAlgn="base" latinLnBrk="0">
                        <a:lnSpc>
                          <a:spcPct val="107000"/>
                        </a:lnSpc>
                        <a:spcAft>
                          <a:spcPts val="300"/>
                        </a:spcAft>
                      </a:pPr>
                      <a:r>
                        <a:rPr lang="en-US" sz="1800" kern="0" dirty="0">
                          <a:effectLst/>
                        </a:rPr>
                        <a:t>None</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a:effectLst/>
                        </a:rPr>
                        <a:t>7(46.6)</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1782975360"/>
                  </a:ext>
                </a:extLst>
              </a:tr>
              <a:tr h="292928">
                <a:tc vMerge="1">
                  <a:txBody>
                    <a:bodyPr/>
                    <a:lstStyle/>
                    <a:p>
                      <a:pPr latinLnBrk="1"/>
                      <a:endParaRPr lang="ko-KR" altLang="en-US"/>
                    </a:p>
                  </a:txBody>
                  <a:tcPr/>
                </a:tc>
                <a:tc>
                  <a:txBody>
                    <a:bodyPr/>
                    <a:lstStyle/>
                    <a:p>
                      <a:pPr indent="127000" algn="l" fontAlgn="base" latinLnBrk="0">
                        <a:lnSpc>
                          <a:spcPct val="107000"/>
                        </a:lnSpc>
                        <a:spcAft>
                          <a:spcPts val="300"/>
                        </a:spcAft>
                      </a:pPr>
                      <a:r>
                        <a:rPr lang="en-US" sz="1800" kern="0" dirty="0">
                          <a:effectLst/>
                        </a:rPr>
                        <a:t>Others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1(6.7)</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1822862337"/>
                  </a:ext>
                </a:extLst>
              </a:tr>
              <a:tr h="292928">
                <a:tc rowSpan="2">
                  <a:txBody>
                    <a:bodyPr/>
                    <a:lstStyle/>
                    <a:p>
                      <a:pPr indent="127000" algn="just" fontAlgn="base" latinLnBrk="0">
                        <a:lnSpc>
                          <a:spcPct val="107000"/>
                        </a:lnSpc>
                        <a:spcAft>
                          <a:spcPts val="300"/>
                        </a:spcAft>
                      </a:pPr>
                      <a:r>
                        <a:rPr lang="en-US" sz="1800" kern="100">
                          <a:effectLst/>
                        </a:rPr>
                        <a:t>Marital status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100">
                          <a:effectLst/>
                        </a:rPr>
                        <a:t>Unmarried</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15(100.0)</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035109863"/>
                  </a:ext>
                </a:extLst>
              </a:tr>
              <a:tr h="292928">
                <a:tc vMerge="1">
                  <a:txBody>
                    <a:bodyPr/>
                    <a:lstStyle/>
                    <a:p>
                      <a:pPr latinLnBrk="1"/>
                      <a:endParaRPr lang="ko-KR" altLang="en-US"/>
                    </a:p>
                  </a:txBody>
                  <a:tcPr/>
                </a:tc>
                <a:tc>
                  <a:txBody>
                    <a:bodyPr/>
                    <a:lstStyle/>
                    <a:p>
                      <a:pPr indent="127000" algn="l" fontAlgn="base" latinLnBrk="0">
                        <a:lnSpc>
                          <a:spcPct val="107000"/>
                        </a:lnSpc>
                        <a:spcAft>
                          <a:spcPts val="300"/>
                        </a:spcAft>
                      </a:pPr>
                      <a:r>
                        <a:rPr lang="en-US" sz="1800" kern="100">
                          <a:effectLst/>
                        </a:rPr>
                        <a:t>Married</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0(0.0)</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451890360"/>
                  </a:ext>
                </a:extLst>
              </a:tr>
              <a:tr h="292928">
                <a:tc rowSpan="2">
                  <a:txBody>
                    <a:bodyPr/>
                    <a:lstStyle/>
                    <a:p>
                      <a:pPr marL="127000" algn="just" fontAlgn="base" latinLnBrk="0">
                        <a:lnSpc>
                          <a:spcPct val="107000"/>
                        </a:lnSpc>
                        <a:spcAft>
                          <a:spcPts val="300"/>
                        </a:spcAft>
                      </a:pPr>
                      <a:r>
                        <a:rPr lang="en-US" sz="1800" kern="0">
                          <a:effectLst/>
                        </a:rPr>
                        <a:t>Taking medication</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0"/>
                        </a:spcAft>
                      </a:pPr>
                      <a:r>
                        <a:rPr lang="en-US" sz="1800" kern="0">
                          <a:effectLst/>
                        </a:rPr>
                        <a:t>Yes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0(0.0)</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706999451"/>
                  </a:ext>
                </a:extLst>
              </a:tr>
              <a:tr h="292928">
                <a:tc vMerge="1">
                  <a:txBody>
                    <a:bodyPr/>
                    <a:lstStyle/>
                    <a:p>
                      <a:pPr latinLnBrk="1"/>
                      <a:endParaRPr lang="ko-KR" altLang="en-US"/>
                    </a:p>
                  </a:txBody>
                  <a:tcPr/>
                </a:tc>
                <a:tc>
                  <a:txBody>
                    <a:bodyPr/>
                    <a:lstStyle/>
                    <a:p>
                      <a:pPr indent="127000" algn="l" fontAlgn="base" latinLnBrk="0">
                        <a:lnSpc>
                          <a:spcPct val="107000"/>
                        </a:lnSpc>
                        <a:spcAft>
                          <a:spcPts val="0"/>
                        </a:spcAft>
                      </a:pPr>
                      <a:r>
                        <a:rPr lang="en-US" sz="1800" kern="0">
                          <a:effectLst/>
                        </a:rPr>
                        <a:t>No</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15(100.0)</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589534927"/>
                  </a:ext>
                </a:extLst>
              </a:tr>
              <a:tr h="292928">
                <a:tc>
                  <a:txBody>
                    <a:bodyPr/>
                    <a:lstStyle/>
                    <a:p>
                      <a:pPr marL="127000" algn="just" fontAlgn="base" latinLnBrk="0">
                        <a:lnSpc>
                          <a:spcPct val="107000"/>
                        </a:lnSpc>
                        <a:spcAft>
                          <a:spcPts val="300"/>
                        </a:spcAft>
                      </a:pPr>
                      <a:r>
                        <a:rPr lang="en-US" sz="1800" kern="100">
                          <a:effectLst/>
                        </a:rPr>
                        <a:t>Military service period (months)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0"/>
                        </a:spcAft>
                      </a:pPr>
                      <a:r>
                        <a:rPr lang="en-US" sz="1800" kern="0">
                          <a:effectLst/>
                        </a:rPr>
                        <a:t>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9.00±4.80</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194352734"/>
                  </a:ext>
                </a:extLst>
              </a:tr>
              <a:tr h="292928">
                <a:tc>
                  <a:txBody>
                    <a:bodyPr/>
                    <a:lstStyle/>
                    <a:p>
                      <a:pPr marL="127000" algn="just" fontAlgn="base" latinLnBrk="0">
                        <a:lnSpc>
                          <a:spcPct val="107000"/>
                        </a:lnSpc>
                        <a:spcAft>
                          <a:spcPts val="300"/>
                        </a:spcAft>
                      </a:pPr>
                      <a:r>
                        <a:rPr lang="en-US" sz="1800" kern="100">
                          <a:effectLst/>
                        </a:rPr>
                        <a:t>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0"/>
                        </a:spcAft>
                      </a:pPr>
                      <a:r>
                        <a:rPr lang="en-US" sz="1800" kern="0">
                          <a:effectLst/>
                        </a:rPr>
                        <a:t>Less than 6 months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6(40.0)</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90561112"/>
                  </a:ext>
                </a:extLst>
              </a:tr>
              <a:tr h="292928">
                <a:tc>
                  <a:txBody>
                    <a:bodyPr/>
                    <a:lstStyle/>
                    <a:p>
                      <a:pPr marL="127000" algn="just" fontAlgn="base" latinLnBrk="0">
                        <a:lnSpc>
                          <a:spcPct val="107000"/>
                        </a:lnSpc>
                        <a:spcAft>
                          <a:spcPts val="300"/>
                        </a:spcAft>
                      </a:pPr>
                      <a:r>
                        <a:rPr lang="en-US" sz="1800" kern="100">
                          <a:effectLst/>
                        </a:rPr>
                        <a:t>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0"/>
                        </a:spcAft>
                      </a:pPr>
                      <a:r>
                        <a:rPr lang="en-US" sz="1800" kern="0">
                          <a:effectLst/>
                        </a:rPr>
                        <a:t>7 months~10months</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5(33.3)</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623700082"/>
                  </a:ext>
                </a:extLst>
              </a:tr>
              <a:tr h="292928">
                <a:tc>
                  <a:txBody>
                    <a:bodyPr/>
                    <a:lstStyle/>
                    <a:p>
                      <a:pPr marL="127000" algn="just" fontAlgn="base" latinLnBrk="0">
                        <a:lnSpc>
                          <a:spcPct val="107000"/>
                        </a:lnSpc>
                        <a:spcAft>
                          <a:spcPts val="300"/>
                        </a:spcAft>
                      </a:pPr>
                      <a:r>
                        <a:rPr lang="en-US" sz="1800" kern="100">
                          <a:effectLst/>
                        </a:rPr>
                        <a:t>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0"/>
                        </a:spcAft>
                      </a:pPr>
                      <a:r>
                        <a:rPr lang="en-US" sz="1800" kern="0" dirty="0">
                          <a:effectLst/>
                        </a:rPr>
                        <a:t>More than 11months</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tc>
                  <a:txBody>
                    <a:bodyPr/>
                    <a:lstStyle/>
                    <a:p>
                      <a:pPr indent="127000" algn="l" fontAlgn="base" latinLnBrk="0">
                        <a:lnSpc>
                          <a:spcPct val="107000"/>
                        </a:lnSpc>
                        <a:spcAft>
                          <a:spcPts val="300"/>
                        </a:spcAft>
                      </a:pPr>
                      <a:r>
                        <a:rPr lang="en-US" sz="1800" kern="0" dirty="0">
                          <a:effectLst/>
                        </a:rPr>
                        <a:t>4(26.7)</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1556042689"/>
                  </a:ext>
                </a:extLst>
              </a:tr>
            </a:tbl>
          </a:graphicData>
        </a:graphic>
      </p:graphicFrame>
      <p:sp>
        <p:nvSpPr>
          <p:cNvPr id="6" name="Rectangle 1">
            <a:extLst>
              <a:ext uri="{FF2B5EF4-FFF2-40B4-BE49-F238E27FC236}">
                <a16:creationId xmlns:a16="http://schemas.microsoft.com/office/drawing/2014/main" id="{B1227AE7-22C2-4796-88F2-5453071C795A}"/>
              </a:ext>
            </a:extLst>
          </p:cNvPr>
          <p:cNvSpPr>
            <a:spLocks noChangeArrowheads="1"/>
          </p:cNvSpPr>
          <p:nvPr/>
        </p:nvSpPr>
        <p:spPr bwMode="auto">
          <a:xfrm>
            <a:off x="2583304" y="1169609"/>
            <a:ext cx="1355711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a:ln>
                  <a:noFill/>
                </a:ln>
                <a:solidFill>
                  <a:schemeClr val="tx1"/>
                </a:solidFill>
                <a:effectLst/>
                <a:latin typeface="맑은 고딕" panose="020B0503020000020004" pitchFamily="50" charset="-127"/>
                <a:ea typeface="신명조"/>
                <a:cs typeface="Times New Roman" panose="02020603050405020304" pitchFamily="18" charset="0"/>
              </a:rPr>
              <a:t>     </a:t>
            </a:r>
            <a:r>
              <a:rPr kumimoji="0" lang="en-US" altLang="ko-KR" sz="1000" b="0" i="0" u="none" strike="noStrike" cap="none" normalizeH="0" baseline="0" dirty="0">
                <a:ln>
                  <a:noFill/>
                </a:ln>
                <a:solidFill>
                  <a:schemeClr val="bg1"/>
                </a:solidFill>
                <a:effectLst/>
                <a:latin typeface="맑은 고딕" panose="020B0503020000020004" pitchFamily="50" charset="-127"/>
                <a:ea typeface="신명조"/>
                <a:cs typeface="Times New Roman" panose="02020603050405020304" pitchFamily="18" charset="0"/>
              </a:rPr>
              <a:t>   </a:t>
            </a:r>
            <a:r>
              <a:rPr kumimoji="0" lang="en-US" altLang="ko-KR" sz="1000" b="1" i="0" u="none" strike="noStrike" cap="none" normalizeH="0" baseline="0" dirty="0">
                <a:ln>
                  <a:noFill/>
                </a:ln>
                <a:solidFill>
                  <a:schemeClr val="bg1"/>
                </a:solidFill>
                <a:effectLst/>
                <a:latin typeface="맑은 고딕" panose="020B0503020000020004" pitchFamily="50" charset="-127"/>
                <a:ea typeface="신명조"/>
                <a:cs typeface="Times New Roman" panose="02020603050405020304" pitchFamily="18" charset="0"/>
              </a:rPr>
              <a:t>Table 1. General Characteristics of </a:t>
            </a:r>
            <a:r>
              <a:rPr kumimoji="0" lang="en-US" altLang="ko-KR" sz="1600" b="1" i="0" u="none" strike="noStrike" cap="none" normalizeH="0" baseline="0" dirty="0">
                <a:ln>
                  <a:noFill/>
                </a:ln>
                <a:solidFill>
                  <a:schemeClr val="bg1"/>
                </a:solidFill>
                <a:effectLst/>
                <a:latin typeface="맑은 고딕" panose="020B0503020000020004" pitchFamily="50" charset="-127"/>
                <a:ea typeface="신명조"/>
                <a:cs typeface="Times New Roman" panose="02020603050405020304" pitchFamily="18" charset="0"/>
              </a:rPr>
              <a:t>Subjects  </a:t>
            </a:r>
            <a:r>
              <a:rPr kumimoji="0" lang="en-US" altLang="ko-KR" sz="1600" b="1" i="0" u="none" strike="noStrike" cap="none" normalizeH="0" baseline="0" dirty="0">
                <a:ln>
                  <a:noFill/>
                </a:ln>
                <a:solidFill>
                  <a:srgbClr val="000000"/>
                </a:solidFill>
                <a:effectLst/>
                <a:latin typeface="맑은 고딕" panose="020B0503020000020004" pitchFamily="50" charset="-127"/>
                <a:ea typeface="신명조"/>
                <a:cs typeface="Times New Roman" panose="02020603050405020304" pitchFamily="18" charset="0"/>
              </a:rPr>
              <a:t>                                          (</a:t>
            </a:r>
            <a:r>
              <a:rPr kumimoji="0" lang="en-US" altLang="ko-KR" sz="1600" b="1" i="1" u="none" strike="noStrike" cap="none" normalizeH="0" baseline="0" dirty="0">
                <a:ln>
                  <a:noFill/>
                </a:ln>
                <a:solidFill>
                  <a:srgbClr val="000000"/>
                </a:solidFill>
                <a:effectLst/>
                <a:latin typeface="맑은 고딕" panose="020B0503020000020004" pitchFamily="50" charset="-127"/>
                <a:ea typeface="신명조"/>
                <a:cs typeface="Times New Roman" panose="02020603050405020304" pitchFamily="18" charset="0"/>
              </a:rPr>
              <a:t>N</a:t>
            </a:r>
            <a:r>
              <a:rPr kumimoji="0" lang="en-US" altLang="ko-KR" sz="1600" b="1" i="0" u="none" strike="noStrike" cap="none" normalizeH="0" baseline="0" dirty="0">
                <a:ln>
                  <a:noFill/>
                </a:ln>
                <a:solidFill>
                  <a:srgbClr val="000000"/>
                </a:solidFill>
                <a:effectLst/>
                <a:latin typeface="맑은 고딕" panose="020B0503020000020004" pitchFamily="50" charset="-127"/>
                <a:ea typeface="신명조"/>
                <a:cs typeface="Times New Roman" panose="02020603050405020304" pitchFamily="18" charset="0"/>
              </a:rPr>
              <a:t>=15)</a:t>
            </a:r>
            <a:endParaRPr kumimoji="0" lang="en-US" altLang="ko-KR" sz="16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7" name="직사각형 6">
            <a:extLst>
              <a:ext uri="{FF2B5EF4-FFF2-40B4-BE49-F238E27FC236}">
                <a16:creationId xmlns:a16="http://schemas.microsoft.com/office/drawing/2014/main" id="{0CADD95B-B81F-4AE2-A35B-7016AFB2A4DE}"/>
              </a:ext>
            </a:extLst>
          </p:cNvPr>
          <p:cNvSpPr/>
          <p:nvPr/>
        </p:nvSpPr>
        <p:spPr>
          <a:xfrm>
            <a:off x="2193623" y="523278"/>
            <a:ext cx="7289175" cy="646331"/>
          </a:xfrm>
          <a:prstGeom prst="rect">
            <a:avLst/>
          </a:prstGeom>
        </p:spPr>
        <p:txBody>
          <a:bodyPr wrap="none">
            <a:spAutoFit/>
          </a:bodyPr>
          <a:lstStyle/>
          <a:p>
            <a:r>
              <a:rPr lang="en-US" altLang="ko-KR" sz="3600" b="1" kern="0" dirty="0">
                <a:solidFill>
                  <a:srgbClr val="000000"/>
                </a:solidFill>
                <a:latin typeface="Times New Roman" panose="02020603050405020304" pitchFamily="18" charset="0"/>
                <a:ea typeface="신명조"/>
              </a:rPr>
              <a:t>General Characteristics of Subjects </a:t>
            </a:r>
            <a:endParaRPr lang="ko-KR" altLang="en-US" sz="3600" dirty="0"/>
          </a:p>
        </p:txBody>
      </p:sp>
    </p:spTree>
    <p:extLst>
      <p:ext uri="{BB962C8B-B14F-4D97-AF65-F5344CB8AC3E}">
        <p14:creationId xmlns:p14="http://schemas.microsoft.com/office/powerpoint/2010/main" val="325695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D15FBD03-2A82-4337-B652-DADB7A7A7F0C}"/>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854A030C-BB0D-4DD7-A410-508D7B5B811B}"/>
              </a:ext>
            </a:extLst>
          </p:cNvPr>
          <p:cNvSpPr/>
          <p:nvPr/>
        </p:nvSpPr>
        <p:spPr>
          <a:xfrm>
            <a:off x="1829372" y="790327"/>
            <a:ext cx="8494633" cy="646331"/>
          </a:xfrm>
          <a:prstGeom prst="rect">
            <a:avLst/>
          </a:prstGeom>
        </p:spPr>
        <p:txBody>
          <a:bodyPr wrap="none">
            <a:spAutoFit/>
          </a:bodyPr>
          <a:lstStyle/>
          <a:p>
            <a:r>
              <a:rPr lang="en-US" altLang="ko-KR" sz="3600" b="1" kern="0" dirty="0">
                <a:solidFill>
                  <a:srgbClr val="000000"/>
                </a:solidFill>
                <a:latin typeface="Times New Roman" panose="02020603050405020304" pitchFamily="18" charset="0"/>
                <a:ea typeface="신명조"/>
              </a:rPr>
              <a:t>Effects of the Drum club activity Program</a:t>
            </a:r>
            <a:endParaRPr lang="ko-KR" altLang="en-US" sz="3600" dirty="0"/>
          </a:p>
        </p:txBody>
      </p:sp>
      <p:graphicFrame>
        <p:nvGraphicFramePr>
          <p:cNvPr id="6" name="표 5">
            <a:extLst>
              <a:ext uri="{FF2B5EF4-FFF2-40B4-BE49-F238E27FC236}">
                <a16:creationId xmlns:a16="http://schemas.microsoft.com/office/drawing/2014/main" id="{0642A0F4-A9EE-4FDD-84FE-86866AB5ED41}"/>
              </a:ext>
            </a:extLst>
          </p:cNvPr>
          <p:cNvGraphicFramePr>
            <a:graphicFrameLocks noGrp="1"/>
          </p:cNvGraphicFramePr>
          <p:nvPr>
            <p:extLst>
              <p:ext uri="{D42A27DB-BD31-4B8C-83A1-F6EECF244321}">
                <p14:modId xmlns:p14="http://schemas.microsoft.com/office/powerpoint/2010/main" val="3962745191"/>
              </p:ext>
            </p:extLst>
          </p:nvPr>
        </p:nvGraphicFramePr>
        <p:xfrm>
          <a:off x="1012371" y="1937657"/>
          <a:ext cx="8839199" cy="4514517"/>
        </p:xfrm>
        <a:graphic>
          <a:graphicData uri="http://schemas.openxmlformats.org/drawingml/2006/table">
            <a:tbl>
              <a:tblPr firstRow="1" firstCol="1" bandRow="1">
                <a:tableStyleId>{5C22544A-7EE6-4342-B048-85BDC9FD1C3A}</a:tableStyleId>
              </a:tblPr>
              <a:tblGrid>
                <a:gridCol w="1916528">
                  <a:extLst>
                    <a:ext uri="{9D8B030D-6E8A-4147-A177-3AD203B41FA5}">
                      <a16:colId xmlns:a16="http://schemas.microsoft.com/office/drawing/2014/main" val="4105555056"/>
                    </a:ext>
                  </a:extLst>
                </a:gridCol>
                <a:gridCol w="1497499">
                  <a:extLst>
                    <a:ext uri="{9D8B030D-6E8A-4147-A177-3AD203B41FA5}">
                      <a16:colId xmlns:a16="http://schemas.microsoft.com/office/drawing/2014/main" val="4095393276"/>
                    </a:ext>
                  </a:extLst>
                </a:gridCol>
                <a:gridCol w="1500395">
                  <a:extLst>
                    <a:ext uri="{9D8B030D-6E8A-4147-A177-3AD203B41FA5}">
                      <a16:colId xmlns:a16="http://schemas.microsoft.com/office/drawing/2014/main" val="1026961106"/>
                    </a:ext>
                  </a:extLst>
                </a:gridCol>
                <a:gridCol w="1500395">
                  <a:extLst>
                    <a:ext uri="{9D8B030D-6E8A-4147-A177-3AD203B41FA5}">
                      <a16:colId xmlns:a16="http://schemas.microsoft.com/office/drawing/2014/main" val="1866621316"/>
                    </a:ext>
                  </a:extLst>
                </a:gridCol>
                <a:gridCol w="983849">
                  <a:extLst>
                    <a:ext uri="{9D8B030D-6E8A-4147-A177-3AD203B41FA5}">
                      <a16:colId xmlns:a16="http://schemas.microsoft.com/office/drawing/2014/main" val="601792936"/>
                    </a:ext>
                  </a:extLst>
                </a:gridCol>
                <a:gridCol w="1440533">
                  <a:extLst>
                    <a:ext uri="{9D8B030D-6E8A-4147-A177-3AD203B41FA5}">
                      <a16:colId xmlns:a16="http://schemas.microsoft.com/office/drawing/2014/main" val="447472690"/>
                    </a:ext>
                  </a:extLst>
                </a:gridCol>
              </a:tblGrid>
              <a:tr h="616129">
                <a:tc rowSpan="2">
                  <a:txBody>
                    <a:bodyPr/>
                    <a:lstStyle/>
                    <a:p>
                      <a:pPr indent="124460" algn="ctr" fontAlgn="base" latinLnBrk="0">
                        <a:lnSpc>
                          <a:spcPct val="107000"/>
                        </a:lnSpc>
                        <a:spcAft>
                          <a:spcPts val="0"/>
                        </a:spcAft>
                      </a:pPr>
                      <a:r>
                        <a:rPr lang="en-US" sz="1600" kern="0" dirty="0">
                          <a:effectLst/>
                        </a:rPr>
                        <a:t>Variables</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fontAlgn="base" latinLnBrk="0">
                        <a:lnSpc>
                          <a:spcPct val="107000"/>
                        </a:lnSpc>
                        <a:spcAft>
                          <a:spcPts val="300"/>
                        </a:spcAft>
                      </a:pPr>
                      <a:r>
                        <a:rPr lang="en-US" sz="1600" kern="0" dirty="0">
                          <a:effectLst/>
                        </a:rPr>
                        <a:t>Pre-test</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fontAlgn="base" latinLnBrk="0">
                        <a:lnSpc>
                          <a:spcPct val="107000"/>
                        </a:lnSpc>
                        <a:spcAft>
                          <a:spcPts val="300"/>
                        </a:spcAft>
                      </a:pPr>
                      <a:r>
                        <a:rPr lang="en-US" sz="1600" kern="0">
                          <a:effectLst/>
                        </a:rPr>
                        <a:t>Post-test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4460" algn="ctr" fontAlgn="base" latinLnBrk="0">
                        <a:lnSpc>
                          <a:spcPct val="107000"/>
                        </a:lnSpc>
                        <a:spcAft>
                          <a:spcPts val="0"/>
                        </a:spcAft>
                      </a:pPr>
                      <a:r>
                        <a:rPr lang="en-US" sz="1600" kern="0">
                          <a:effectLst/>
                        </a:rPr>
                        <a:t>Difference</a:t>
                      </a:r>
                      <a:endParaRPr lang="ko-KR" sz="1600" kern="100">
                        <a:effectLst/>
                      </a:endParaRPr>
                    </a:p>
                    <a:p>
                      <a:pPr algn="ctr" fontAlgn="base" latinLnBrk="0">
                        <a:lnSpc>
                          <a:spcPct val="107000"/>
                        </a:lnSpc>
                        <a:spcAft>
                          <a:spcPts val="300"/>
                        </a:spcAft>
                      </a:pPr>
                      <a:r>
                        <a:rPr lang="en-US" sz="1600" kern="0">
                          <a:effectLst/>
                        </a:rPr>
                        <a:t>(post-pre)</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r" fontAlgn="base" latinLnBrk="0">
                        <a:lnSpc>
                          <a:spcPct val="107000"/>
                        </a:lnSpc>
                        <a:spcAft>
                          <a:spcPts val="300"/>
                        </a:spcAft>
                      </a:pPr>
                      <a:r>
                        <a:rPr lang="en-US" sz="1600" kern="0">
                          <a:effectLst/>
                        </a:rPr>
                        <a:t>z</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r" fontAlgn="base" latinLnBrk="0">
                        <a:lnSpc>
                          <a:spcPct val="107000"/>
                        </a:lnSpc>
                        <a:spcAft>
                          <a:spcPts val="300"/>
                        </a:spcAft>
                      </a:pPr>
                      <a:r>
                        <a:rPr lang="en-US" sz="1600" kern="0">
                          <a:effectLst/>
                        </a:rPr>
                        <a:t>p</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608073348"/>
                  </a:ext>
                </a:extLst>
              </a:tr>
              <a:tr h="299876">
                <a:tc vMerge="1">
                  <a:txBody>
                    <a:bodyPr/>
                    <a:lstStyle/>
                    <a:p>
                      <a:pPr latinLnBrk="1"/>
                      <a:endParaRPr lang="ko-KR" altLang="en-US"/>
                    </a:p>
                  </a:txBody>
                  <a:tcPr/>
                </a:tc>
                <a:tc>
                  <a:txBody>
                    <a:bodyPr/>
                    <a:lstStyle/>
                    <a:p>
                      <a:pPr algn="ctr" fontAlgn="base" latinLnBrk="0">
                        <a:lnSpc>
                          <a:spcPct val="107000"/>
                        </a:lnSpc>
                        <a:spcAft>
                          <a:spcPts val="300"/>
                        </a:spcAft>
                      </a:pPr>
                      <a:r>
                        <a:rPr lang="en-US" sz="1600" kern="0">
                          <a:effectLst/>
                        </a:rPr>
                        <a:t>M±SD</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fontAlgn="base" latinLnBrk="0">
                        <a:lnSpc>
                          <a:spcPct val="107000"/>
                        </a:lnSpc>
                        <a:spcAft>
                          <a:spcPts val="300"/>
                        </a:spcAft>
                      </a:pPr>
                      <a:r>
                        <a:rPr lang="en-US" sz="1600" kern="0" dirty="0">
                          <a:effectLst/>
                        </a:rPr>
                        <a:t>M±SD</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4460" algn="ctr" latinLnBrk="0">
                        <a:lnSpc>
                          <a:spcPct val="107000"/>
                        </a:lnSpc>
                        <a:spcAft>
                          <a:spcPts val="0"/>
                        </a:spcAft>
                      </a:pPr>
                      <a:r>
                        <a:rPr lang="en-US" sz="1600" kern="0">
                          <a:effectLst/>
                        </a:rPr>
                        <a:t>M±SD</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103941174"/>
                  </a:ext>
                </a:extLst>
              </a:tr>
              <a:tr h="299876">
                <a:tc>
                  <a:txBody>
                    <a:bodyPr/>
                    <a:lstStyle/>
                    <a:p>
                      <a:pPr indent="127000" algn="l" fontAlgn="base" latinLnBrk="0">
                        <a:lnSpc>
                          <a:spcPct val="107000"/>
                        </a:lnSpc>
                        <a:spcAft>
                          <a:spcPts val="0"/>
                        </a:spcAft>
                      </a:pPr>
                      <a:r>
                        <a:rPr lang="en-US" sz="1600" kern="100">
                          <a:effectLst/>
                        </a:rPr>
                        <a:t>Aggression</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35.40</a:t>
                      </a:r>
                      <a:r>
                        <a:rPr lang="en-US" sz="1600" kern="0">
                          <a:effectLst/>
                        </a:rPr>
                        <a:t>±9.05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dirty="0">
                          <a:effectLst/>
                        </a:rPr>
                        <a:t>35.11</a:t>
                      </a:r>
                      <a:r>
                        <a:rPr lang="en-US" sz="1600" kern="0" dirty="0">
                          <a:effectLst/>
                        </a:rPr>
                        <a:t>±6.47</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dirty="0">
                          <a:effectLst/>
                        </a:rPr>
                        <a:t>-0.29±8.62</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-1.70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.865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431931307"/>
                  </a:ext>
                </a:extLst>
              </a:tr>
              <a:tr h="299876">
                <a:tc>
                  <a:txBody>
                    <a:bodyPr/>
                    <a:lstStyle/>
                    <a:p>
                      <a:pPr indent="127000" algn="l" fontAlgn="base" latinLnBrk="0">
                        <a:lnSpc>
                          <a:spcPct val="107000"/>
                        </a:lnSpc>
                        <a:spcAft>
                          <a:spcPts val="0"/>
                        </a:spcAft>
                      </a:pPr>
                      <a:r>
                        <a:rPr lang="en-US" sz="1600" kern="0" dirty="0">
                          <a:solidFill>
                            <a:schemeClr val="bg1"/>
                          </a:solidFill>
                          <a:effectLst/>
                        </a:rPr>
                        <a:t>Stress</a:t>
                      </a:r>
                      <a:endParaRPr lang="ko-KR" sz="1600" kern="100" dirty="0">
                        <a:solidFill>
                          <a:schemeClr val="bg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26.70</a:t>
                      </a:r>
                      <a:r>
                        <a:rPr lang="en-US" sz="1600" kern="0">
                          <a:effectLst/>
                        </a:rPr>
                        <a:t>±4.52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29.46</a:t>
                      </a:r>
                      <a:r>
                        <a:rPr lang="en-US" sz="1600" kern="0">
                          <a:effectLst/>
                        </a:rPr>
                        <a:t>±6.91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dirty="0">
                          <a:effectLst/>
                        </a:rPr>
                        <a:t>2.767.39</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-1.13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.256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531846319"/>
                  </a:ext>
                </a:extLst>
              </a:tr>
              <a:tr h="299876">
                <a:tc>
                  <a:txBody>
                    <a:bodyPr/>
                    <a:lstStyle/>
                    <a:p>
                      <a:pPr indent="127000" algn="l" fontAlgn="base" latinLnBrk="0">
                        <a:lnSpc>
                          <a:spcPct val="107000"/>
                        </a:lnSpc>
                        <a:spcAft>
                          <a:spcPts val="0"/>
                        </a:spcAft>
                      </a:pPr>
                      <a:r>
                        <a:rPr lang="en-US" sz="1600" kern="100" dirty="0">
                          <a:solidFill>
                            <a:schemeClr val="tx1"/>
                          </a:solidFill>
                          <a:effectLst/>
                          <a:highlight>
                            <a:srgbClr val="FFFF00"/>
                          </a:highlight>
                        </a:rPr>
                        <a:t>Anxiety/tension</a:t>
                      </a:r>
                      <a:endParaRPr lang="ko-KR" sz="1600" kern="100" dirty="0">
                        <a:solidFill>
                          <a:schemeClr val="tx1"/>
                        </a:solidFill>
                        <a:effectLst/>
                        <a:highlight>
                          <a:srgbClr val="FFFF00"/>
                        </a:highligh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37.40</a:t>
                      </a:r>
                      <a:r>
                        <a:rPr lang="en-US" sz="1600" kern="0">
                          <a:effectLst/>
                        </a:rPr>
                        <a:t>±3.79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29.03</a:t>
                      </a:r>
                      <a:r>
                        <a:rPr lang="en-US" sz="1600" kern="0">
                          <a:effectLst/>
                        </a:rPr>
                        <a:t>±5.59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dirty="0">
                          <a:effectLst/>
                        </a:rPr>
                        <a:t>-8.38±7.47</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-3.12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highlight>
                            <a:srgbClr val="FFFF00"/>
                          </a:highlight>
                        </a:rPr>
                        <a:t>&lt;.001</a:t>
                      </a:r>
                      <a:endParaRPr lang="ko-KR" sz="1600" kern="100" dirty="0">
                        <a:effectLst/>
                        <a:highlight>
                          <a:srgbClr val="FFFF00"/>
                        </a:highligh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996154631"/>
                  </a:ext>
                </a:extLst>
              </a:tr>
              <a:tr h="299876">
                <a:tc>
                  <a:txBody>
                    <a:bodyPr/>
                    <a:lstStyle/>
                    <a:p>
                      <a:pPr indent="127000" algn="l" fontAlgn="base" latinLnBrk="0">
                        <a:lnSpc>
                          <a:spcPct val="107000"/>
                        </a:lnSpc>
                        <a:spcAft>
                          <a:spcPts val="0"/>
                        </a:spcAft>
                      </a:pPr>
                      <a:r>
                        <a:rPr lang="en-US" sz="1600" kern="100">
                          <a:effectLst/>
                        </a:rPr>
                        <a:t>Suspect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33.11</a:t>
                      </a:r>
                      <a:r>
                        <a:rPr lang="en-US" sz="1600" kern="0">
                          <a:effectLst/>
                        </a:rPr>
                        <a:t>±3.10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31.16</a:t>
                      </a:r>
                      <a:r>
                        <a:rPr lang="en-US" sz="1600" kern="0">
                          <a:effectLst/>
                        </a:rPr>
                        <a:t>±2.96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dirty="0">
                          <a:effectLst/>
                        </a:rPr>
                        <a:t>-1.95±4.23</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-1.59</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.112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00359156"/>
                  </a:ext>
                </a:extLst>
              </a:tr>
              <a:tr h="299876">
                <a:tc>
                  <a:txBody>
                    <a:bodyPr/>
                    <a:lstStyle/>
                    <a:p>
                      <a:pPr indent="127000" algn="l" fontAlgn="base" latinLnBrk="0">
                        <a:lnSpc>
                          <a:spcPct val="107000"/>
                        </a:lnSpc>
                        <a:spcAft>
                          <a:spcPts val="0"/>
                        </a:spcAft>
                      </a:pPr>
                      <a:r>
                        <a:rPr lang="en-US" sz="1600" kern="100">
                          <a:effectLst/>
                        </a:rPr>
                        <a:t>Balance</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67.44</a:t>
                      </a:r>
                      <a:r>
                        <a:rPr lang="en-US" sz="1600" kern="0">
                          <a:effectLst/>
                        </a:rPr>
                        <a:t>±3.97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65.19</a:t>
                      </a:r>
                      <a:r>
                        <a:rPr lang="en-US" sz="1600" kern="0">
                          <a:effectLst/>
                        </a:rPr>
                        <a:t>±4.84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-2.25±7.92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-1.10</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.067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394157448"/>
                  </a:ext>
                </a:extLst>
              </a:tr>
              <a:tr h="299876">
                <a:tc>
                  <a:txBody>
                    <a:bodyPr/>
                    <a:lstStyle/>
                    <a:p>
                      <a:pPr indent="127000" algn="l" fontAlgn="base" latinLnBrk="0">
                        <a:lnSpc>
                          <a:spcPct val="107000"/>
                        </a:lnSpc>
                        <a:spcAft>
                          <a:spcPts val="0"/>
                        </a:spcAft>
                      </a:pPr>
                      <a:r>
                        <a:rPr lang="en-US" sz="1600" kern="100">
                          <a:effectLst/>
                        </a:rPr>
                        <a:t>Energy</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18.64</a:t>
                      </a:r>
                      <a:r>
                        <a:rPr lang="en-US" sz="1600" kern="0">
                          <a:effectLst/>
                        </a:rPr>
                        <a:t>±7.27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18.47</a:t>
                      </a:r>
                      <a:r>
                        <a:rPr lang="en-US" sz="1600" kern="0">
                          <a:effectLst/>
                        </a:rPr>
                        <a:t>±6.36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-0.17±8.16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-0.00</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1.000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908995453"/>
                  </a:ext>
                </a:extLst>
              </a:tr>
              <a:tr h="299876">
                <a:tc>
                  <a:txBody>
                    <a:bodyPr/>
                    <a:lstStyle/>
                    <a:p>
                      <a:pPr indent="127000" algn="l" fontAlgn="base" latinLnBrk="0">
                        <a:lnSpc>
                          <a:spcPct val="107000"/>
                        </a:lnSpc>
                        <a:spcAft>
                          <a:spcPts val="0"/>
                        </a:spcAft>
                      </a:pPr>
                      <a:r>
                        <a:rPr lang="en-US" sz="1600" kern="100">
                          <a:effectLst/>
                        </a:rPr>
                        <a:t>Charm</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70.51</a:t>
                      </a:r>
                      <a:r>
                        <a:rPr lang="en-US" sz="1600" kern="0">
                          <a:effectLst/>
                        </a:rPr>
                        <a:t>±11.52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70.57</a:t>
                      </a:r>
                      <a:r>
                        <a:rPr lang="en-US" sz="1600" kern="0">
                          <a:effectLst/>
                        </a:rPr>
                        <a:t>±13.23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0.06±18.21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-0.22</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.820</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899773306"/>
                  </a:ext>
                </a:extLst>
              </a:tr>
              <a:tr h="299876">
                <a:tc>
                  <a:txBody>
                    <a:bodyPr/>
                    <a:lstStyle/>
                    <a:p>
                      <a:pPr indent="127000" algn="l" fontAlgn="base" latinLnBrk="0">
                        <a:lnSpc>
                          <a:spcPct val="107000"/>
                        </a:lnSpc>
                        <a:spcAft>
                          <a:spcPts val="0"/>
                        </a:spcAft>
                      </a:pPr>
                      <a:r>
                        <a:rPr lang="en-US" sz="1600" kern="100">
                          <a:effectLst/>
                        </a:rPr>
                        <a:t>Self-regulation</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69.22</a:t>
                      </a:r>
                      <a:r>
                        <a:rPr lang="en-US" sz="1600" kern="0">
                          <a:effectLst/>
                        </a:rPr>
                        <a:t>±6.21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67.04</a:t>
                      </a:r>
                      <a:r>
                        <a:rPr lang="en-US" sz="1600" kern="0">
                          <a:effectLst/>
                        </a:rPr>
                        <a:t>±7.54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-2.19±11.17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-0.56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.570</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055291567"/>
                  </a:ext>
                </a:extLst>
              </a:tr>
              <a:tr h="299876">
                <a:tc>
                  <a:txBody>
                    <a:bodyPr/>
                    <a:lstStyle/>
                    <a:p>
                      <a:pPr indent="127000" algn="l" fontAlgn="base" latinLnBrk="0">
                        <a:lnSpc>
                          <a:spcPct val="107000"/>
                        </a:lnSpc>
                        <a:spcAft>
                          <a:spcPts val="0"/>
                        </a:spcAft>
                      </a:pPr>
                      <a:r>
                        <a:rPr lang="en-US" sz="1600" kern="100">
                          <a:effectLst/>
                        </a:rPr>
                        <a:t>Neuroticism</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24.26</a:t>
                      </a:r>
                      <a:r>
                        <a:rPr lang="en-US" sz="1600" kern="0">
                          <a:effectLst/>
                        </a:rPr>
                        <a:t>±10.64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26.20</a:t>
                      </a:r>
                      <a:r>
                        <a:rPr lang="en-US" sz="1600" kern="0">
                          <a:effectLst/>
                        </a:rPr>
                        <a:t>±7.26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1.93±14.55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-1.02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.307</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12108110"/>
                  </a:ext>
                </a:extLst>
              </a:tr>
              <a:tr h="299876">
                <a:tc>
                  <a:txBody>
                    <a:bodyPr/>
                    <a:lstStyle/>
                    <a:p>
                      <a:pPr indent="127000" algn="l" fontAlgn="base" latinLnBrk="0">
                        <a:lnSpc>
                          <a:spcPct val="107000"/>
                        </a:lnSpc>
                        <a:spcAft>
                          <a:spcPts val="0"/>
                        </a:spcAft>
                      </a:pPr>
                      <a:r>
                        <a:rPr lang="en-US" sz="1600" kern="100">
                          <a:effectLst/>
                        </a:rPr>
                        <a:t>Brain fatigue</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1.12</a:t>
                      </a:r>
                      <a:r>
                        <a:rPr lang="en-US" sz="1600" kern="0">
                          <a:effectLst/>
                        </a:rPr>
                        <a:t>±1.06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0.15</a:t>
                      </a:r>
                      <a:r>
                        <a:rPr lang="en-US" sz="1600" kern="0">
                          <a:effectLst/>
                        </a:rPr>
                        <a:t>±1.30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0.96±1.96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-1.70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.088</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155324845"/>
                  </a:ext>
                </a:extLst>
              </a:tr>
              <a:tr h="299876">
                <a:tc>
                  <a:txBody>
                    <a:bodyPr/>
                    <a:lstStyle/>
                    <a:p>
                      <a:pPr indent="127000" algn="l" fontAlgn="base" latinLnBrk="0">
                        <a:lnSpc>
                          <a:spcPct val="107000"/>
                        </a:lnSpc>
                        <a:spcAft>
                          <a:spcPts val="0"/>
                        </a:spcAft>
                      </a:pPr>
                      <a:r>
                        <a:rPr lang="en-US" sz="1600" kern="100">
                          <a:effectLst/>
                        </a:rPr>
                        <a:t>Concentration</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49.83</a:t>
                      </a:r>
                      <a:r>
                        <a:rPr lang="en-US" sz="1600" kern="0">
                          <a:effectLst/>
                        </a:rPr>
                        <a:t>±18.38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51.52</a:t>
                      </a:r>
                      <a:r>
                        <a:rPr lang="en-US" sz="1600" kern="0">
                          <a:effectLst/>
                        </a:rPr>
                        <a:t>±16.57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1.69±18.77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a:effectLst/>
                        </a:rPr>
                        <a:t>-0.28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.776</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077523792"/>
                  </a:ext>
                </a:extLst>
              </a:tr>
              <a:tr h="299876">
                <a:tc>
                  <a:txBody>
                    <a:bodyPr/>
                    <a:lstStyle/>
                    <a:p>
                      <a:pPr indent="127000" algn="l" fontAlgn="base" latinLnBrk="0">
                        <a:lnSpc>
                          <a:spcPct val="107000"/>
                        </a:lnSpc>
                        <a:spcAft>
                          <a:spcPts val="0"/>
                        </a:spcAft>
                      </a:pPr>
                      <a:r>
                        <a:rPr lang="en-US" sz="1600" kern="100">
                          <a:effectLst/>
                        </a:rPr>
                        <a:t>Vitality</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1.39</a:t>
                      </a:r>
                      <a:r>
                        <a:rPr lang="en-US" sz="1600" kern="0">
                          <a:effectLst/>
                        </a:rPr>
                        <a:t>±0.48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100">
                          <a:effectLst/>
                        </a:rPr>
                        <a:t>1.38</a:t>
                      </a:r>
                      <a:r>
                        <a:rPr lang="en-US" sz="1600" kern="0">
                          <a:effectLst/>
                        </a:rPr>
                        <a:t>±0.36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latinLnBrk="0">
                        <a:lnSpc>
                          <a:spcPct val="107000"/>
                        </a:lnSpc>
                        <a:spcAft>
                          <a:spcPts val="0"/>
                        </a:spcAft>
                      </a:pPr>
                      <a:r>
                        <a:rPr lang="en-US" sz="1600" kern="0">
                          <a:effectLst/>
                        </a:rPr>
                        <a:t>-0.01±0.48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-0.22</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indent="127000" algn="ctr" fontAlgn="base" latinLnBrk="0">
                        <a:lnSpc>
                          <a:spcPct val="107000"/>
                        </a:lnSpc>
                        <a:spcAft>
                          <a:spcPts val="0"/>
                        </a:spcAft>
                      </a:pPr>
                      <a:r>
                        <a:rPr lang="en-US" sz="1600" kern="0" dirty="0">
                          <a:effectLst/>
                        </a:rPr>
                        <a:t>.820</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85486005"/>
                  </a:ext>
                </a:extLst>
              </a:tr>
            </a:tbl>
          </a:graphicData>
        </a:graphic>
      </p:graphicFrame>
      <p:sp>
        <p:nvSpPr>
          <p:cNvPr id="7" name="Rectangle 1">
            <a:extLst>
              <a:ext uri="{FF2B5EF4-FFF2-40B4-BE49-F238E27FC236}">
                <a16:creationId xmlns:a16="http://schemas.microsoft.com/office/drawing/2014/main" id="{FD074063-6ECA-46A7-B415-6F68EE01A29E}"/>
              </a:ext>
            </a:extLst>
          </p:cNvPr>
          <p:cNvSpPr>
            <a:spLocks noChangeArrowheads="1"/>
          </p:cNvSpPr>
          <p:nvPr/>
        </p:nvSpPr>
        <p:spPr bwMode="auto">
          <a:xfrm>
            <a:off x="7226761" y="1521025"/>
            <a:ext cx="1504354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3825" algn="l" defTabSz="914400" rtl="0" eaLnBrk="0" fontAlgn="base" latinLnBrk="0" hangingPunct="0">
              <a:lnSpc>
                <a:spcPct val="100000"/>
              </a:lnSpc>
              <a:spcBef>
                <a:spcPct val="0"/>
              </a:spcBef>
              <a:spcAft>
                <a:spcPct val="0"/>
              </a:spcAft>
              <a:buClrTx/>
              <a:buSzTx/>
              <a:buFontTx/>
              <a:buNone/>
              <a:tabLst/>
            </a:pPr>
            <a:r>
              <a:rPr kumimoji="0" lang="en-US" altLang="ko-KR" sz="1000" b="1" i="0" u="none" strike="noStrike" cap="none" normalizeH="0" baseline="0" dirty="0">
                <a:ln>
                  <a:noFill/>
                </a:ln>
                <a:solidFill>
                  <a:srgbClr val="000000"/>
                </a:solidFill>
                <a:effectLst/>
                <a:latin typeface="맑은 고딕" panose="020B0503020000020004" pitchFamily="50" charset="-127"/>
                <a:ea typeface="신명조"/>
                <a:cs typeface="Times New Roman" panose="02020603050405020304" pitchFamily="18" charset="0"/>
              </a:rPr>
              <a:t> </a:t>
            </a:r>
            <a:r>
              <a:rPr kumimoji="0" lang="en-US" altLang="ko-KR" sz="1000" b="1" i="0" u="none" strike="noStrike" cap="none" normalizeH="0" baseline="0" dirty="0">
                <a:ln>
                  <a:noFill/>
                </a:ln>
                <a:solidFill>
                  <a:srgbClr val="4472C4"/>
                </a:solidFill>
                <a:effectLst/>
                <a:latin typeface="맑은 고딕" panose="020B0503020000020004" pitchFamily="50" charset="-127"/>
                <a:ea typeface="신명조"/>
                <a:cs typeface="Times New Roman" panose="02020603050405020304" pitchFamily="18" charset="0"/>
              </a:rPr>
              <a:t>                                </a:t>
            </a:r>
            <a:r>
              <a:rPr kumimoji="0" lang="en-US" altLang="ko-KR" sz="1600" b="1" i="0" u="none" strike="noStrike" cap="none" normalizeH="0" baseline="0" dirty="0">
                <a:ln>
                  <a:noFill/>
                </a:ln>
                <a:solidFill>
                  <a:srgbClr val="000000"/>
                </a:solidFill>
                <a:effectLst/>
                <a:latin typeface="맑은 고딕" panose="020B0503020000020004" pitchFamily="50" charset="-127"/>
                <a:ea typeface="신명조"/>
                <a:cs typeface="Times New Roman" panose="02020603050405020304" pitchFamily="18" charset="0"/>
              </a:rPr>
              <a:t>(</a:t>
            </a:r>
            <a:r>
              <a:rPr kumimoji="0" lang="en-US" altLang="ko-KR" sz="1600" b="1" i="1" u="none" strike="noStrike" cap="none" normalizeH="0" baseline="0" dirty="0">
                <a:ln>
                  <a:noFill/>
                </a:ln>
                <a:solidFill>
                  <a:srgbClr val="000000"/>
                </a:solidFill>
                <a:effectLst/>
                <a:latin typeface="맑은 고딕" panose="020B0503020000020004" pitchFamily="50" charset="-127"/>
                <a:ea typeface="신명조"/>
                <a:cs typeface="Times New Roman" panose="02020603050405020304" pitchFamily="18" charset="0"/>
              </a:rPr>
              <a:t>N</a:t>
            </a:r>
            <a:r>
              <a:rPr kumimoji="0" lang="en-US" altLang="ko-KR" sz="1600" b="1" i="0" u="none" strike="noStrike" cap="none" normalizeH="0" baseline="0" dirty="0">
                <a:ln>
                  <a:noFill/>
                </a:ln>
                <a:solidFill>
                  <a:srgbClr val="000000"/>
                </a:solidFill>
                <a:effectLst/>
                <a:latin typeface="맑은 고딕" panose="020B0503020000020004" pitchFamily="50" charset="-127"/>
                <a:ea typeface="신명조"/>
                <a:cs typeface="Times New Roman" panose="02020603050405020304" pitchFamily="18" charset="0"/>
              </a:rPr>
              <a:t>=15)</a:t>
            </a:r>
            <a:endParaRPr kumimoji="0" lang="en-US" altLang="ko-KR" sz="1600" b="0" i="0" u="none" strike="noStrike" cap="none" normalizeH="0" baseline="0" dirty="0">
              <a:ln>
                <a:noFill/>
              </a:ln>
              <a:solidFill>
                <a:schemeClr val="tx1"/>
              </a:solidFill>
              <a:effectLst/>
            </a:endParaRPr>
          </a:p>
          <a:p>
            <a:pPr marL="0" marR="0" lvl="0" indent="123825"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4372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F169EE78-DC22-45F4-9BE8-05E1E032A5A2}"/>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pic>
        <p:nvPicPr>
          <p:cNvPr id="5" name="그림 4">
            <a:extLst>
              <a:ext uri="{FF2B5EF4-FFF2-40B4-BE49-F238E27FC236}">
                <a16:creationId xmlns:a16="http://schemas.microsoft.com/office/drawing/2014/main" id="{2E8F71E1-5AD3-42DD-AECF-3287B6F52C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00026" y="1315092"/>
            <a:ext cx="8137133" cy="4931596"/>
          </a:xfrm>
          <a:prstGeom prst="rect">
            <a:avLst/>
          </a:prstGeom>
          <a:noFill/>
          <a:ln>
            <a:noFill/>
          </a:ln>
        </p:spPr>
      </p:pic>
    </p:spTree>
    <p:extLst>
      <p:ext uri="{BB962C8B-B14F-4D97-AF65-F5344CB8AC3E}">
        <p14:creationId xmlns:p14="http://schemas.microsoft.com/office/powerpoint/2010/main" val="331748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CDEFADF-6CAE-4A66-B14F-548DC6595AA3}"/>
              </a:ext>
            </a:extLst>
          </p:cNvPr>
          <p:cNvSpPr>
            <a:spLocks noGrp="1"/>
          </p:cNvSpPr>
          <p:nvPr>
            <p:ph type="ctrTitle"/>
          </p:nvPr>
        </p:nvSpPr>
        <p:spPr/>
        <p:txBody>
          <a:bodyPr/>
          <a:lstStyle/>
          <a:p>
            <a:endParaRPr lang="ko-KR" altLang="en-US" dirty="0"/>
          </a:p>
        </p:txBody>
      </p:sp>
      <p:sp>
        <p:nvSpPr>
          <p:cNvPr id="3" name="부제목 2">
            <a:extLst>
              <a:ext uri="{FF2B5EF4-FFF2-40B4-BE49-F238E27FC236}">
                <a16:creationId xmlns:a16="http://schemas.microsoft.com/office/drawing/2014/main" id="{23D44A59-E1CF-4934-A9A5-3DDF43DD9857}"/>
              </a:ext>
            </a:extLst>
          </p:cNvPr>
          <p:cNvSpPr>
            <a:spLocks noGrp="1"/>
          </p:cNvSpPr>
          <p:nvPr>
            <p:ph type="subTitle" idx="1"/>
          </p:nvPr>
        </p:nvSpPr>
        <p:spPr/>
        <p:txBody>
          <a:bodyPr/>
          <a:lstStyle/>
          <a:p>
            <a:endParaRPr lang="ko-KR" altLang="en-US"/>
          </a:p>
        </p:txBody>
      </p:sp>
      <p:sp>
        <p:nvSpPr>
          <p:cNvPr id="4" name="날짜 개체 틀 3">
            <a:extLst>
              <a:ext uri="{FF2B5EF4-FFF2-40B4-BE49-F238E27FC236}">
                <a16:creationId xmlns:a16="http://schemas.microsoft.com/office/drawing/2014/main" id="{C58BADA0-4DB2-4C17-BD9B-69DE775B8013}"/>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pic>
        <p:nvPicPr>
          <p:cNvPr id="6" name="그림 5" descr="실내, 천장, 사람, 건물이(가) 표시된 사진&#10;&#10;자동 생성된 설명">
            <a:extLst>
              <a:ext uri="{FF2B5EF4-FFF2-40B4-BE49-F238E27FC236}">
                <a16:creationId xmlns:a16="http://schemas.microsoft.com/office/drawing/2014/main" id="{3BA98113-8495-4FB8-A329-C9722B8DE327}"/>
              </a:ext>
            </a:extLst>
          </p:cNvPr>
          <p:cNvPicPr>
            <a:picLocks noChangeAspect="1"/>
          </p:cNvPicPr>
          <p:nvPr/>
        </p:nvPicPr>
        <p:blipFill>
          <a:blip r:embed="rId3"/>
          <a:stretch>
            <a:fillRect/>
          </a:stretch>
        </p:blipFill>
        <p:spPr>
          <a:xfrm>
            <a:off x="0" y="215900"/>
            <a:ext cx="10691813" cy="7127875"/>
          </a:xfrm>
          <a:prstGeom prst="rect">
            <a:avLst/>
          </a:prstGeom>
        </p:spPr>
      </p:pic>
    </p:spTree>
    <p:extLst>
      <p:ext uri="{BB962C8B-B14F-4D97-AF65-F5344CB8AC3E}">
        <p14:creationId xmlns:p14="http://schemas.microsoft.com/office/powerpoint/2010/main" val="3289776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8F33A98E-D729-42B3-9B8C-95C6939F44C8}"/>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6B9ED3B8-26A8-4C7D-A8F0-BA7624E658EE}"/>
              </a:ext>
            </a:extLst>
          </p:cNvPr>
          <p:cNvSpPr/>
          <p:nvPr/>
        </p:nvSpPr>
        <p:spPr>
          <a:xfrm>
            <a:off x="3717065" y="12016"/>
            <a:ext cx="2762936" cy="1134285"/>
          </a:xfrm>
          <a:prstGeom prst="rect">
            <a:avLst/>
          </a:prstGeom>
        </p:spPr>
        <p:txBody>
          <a:bodyPr wrap="none">
            <a:spAutoFit/>
          </a:bodyPr>
          <a:lstStyle/>
          <a:p>
            <a:pPr indent="124460" algn="ctr">
              <a:lnSpc>
                <a:spcPct val="200000"/>
              </a:lnSpc>
              <a:spcAft>
                <a:spcPts val="800"/>
              </a:spcAft>
            </a:pPr>
            <a:r>
              <a:rPr lang="en-US" altLang="ko-KR" sz="4000" b="1" kern="0" dirty="0">
                <a:latin typeface="Times New Roman" panose="02020603050405020304" pitchFamily="18" charset="0"/>
                <a:ea typeface="HY신명조" panose="02030600000101010101" pitchFamily="18" charset="-127"/>
                <a:cs typeface="Times New Roman" panose="02020603050405020304" pitchFamily="18" charset="0"/>
              </a:rPr>
              <a:t>Conclusion</a:t>
            </a:r>
            <a:endParaRPr lang="ko-KR" altLang="ko-KR" sz="4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6" name="직사각형 5">
            <a:extLst>
              <a:ext uri="{FF2B5EF4-FFF2-40B4-BE49-F238E27FC236}">
                <a16:creationId xmlns:a16="http://schemas.microsoft.com/office/drawing/2014/main" id="{328347FE-4693-45F6-82E8-1F11AA2BF95A}"/>
              </a:ext>
            </a:extLst>
          </p:cNvPr>
          <p:cNvSpPr/>
          <p:nvPr/>
        </p:nvSpPr>
        <p:spPr>
          <a:xfrm>
            <a:off x="585541" y="1532590"/>
            <a:ext cx="9520730" cy="5632311"/>
          </a:xfrm>
          <a:prstGeom prst="rect">
            <a:avLst/>
          </a:prstGeom>
        </p:spPr>
        <p:txBody>
          <a:bodyPr wrap="square">
            <a:spAutoFit/>
          </a:bodyPr>
          <a:lstStyle/>
          <a:p>
            <a:pPr marL="285750" indent="-285750" algn="just" latinLnBrk="1">
              <a:spcAft>
                <a:spcPts val="0"/>
              </a:spcAft>
              <a:buFont typeface="Wingdings" panose="05000000000000000000" pitchFamily="2" charset="2"/>
              <a:buChar char="v"/>
            </a:pP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 </a:t>
            </a:r>
            <a:r>
              <a:rPr lang="en-US" altLang="ko-KR" sz="2400" kern="100" dirty="0" err="1">
                <a:latin typeface="Times New Roman" panose="02020603050405020304" pitchFamily="18" charset="0"/>
                <a:ea typeface="HY신명조" panose="02030600000101010101" pitchFamily="18" charset="-127"/>
                <a:cs typeface="Times New Roman" panose="02020603050405020304" pitchFamily="18" charset="0"/>
              </a:rPr>
              <a:t>Vibraimage</a:t>
            </a: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 Technology is easily and quickly measure the psychological emotional state of a person, </a:t>
            </a:r>
          </a:p>
          <a:p>
            <a:pPr algn="just" latinLnBrk="1">
              <a:spcAft>
                <a:spcPts val="0"/>
              </a:spcAft>
            </a:pPr>
            <a:endPar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endParaRPr>
          </a:p>
          <a:p>
            <a:pPr marL="285750" indent="-285750" algn="just" latinLnBrk="1">
              <a:spcAft>
                <a:spcPts val="0"/>
              </a:spcAft>
              <a:buFont typeface="Wingdings" panose="05000000000000000000" pitchFamily="2" charset="2"/>
              <a:buChar char="v"/>
            </a:pP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Some changes in the state of the person after the education training of the drum as well as the normal and psychological emotional state  </a:t>
            </a:r>
            <a:endParaRPr lang="ko-KR" altLang="ko-KR" sz="2400" kern="100" dirty="0">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spcAft>
                <a:spcPts val="0"/>
              </a:spcAft>
            </a:pP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 </a:t>
            </a:r>
            <a:endParaRPr lang="ko-KR" altLang="ko-KR" sz="2400" kern="100" dirty="0">
              <a:latin typeface="맑은 고딕" panose="020B0503020000020004" pitchFamily="50" charset="-127"/>
              <a:ea typeface="맑은 고딕" panose="020B0503020000020004" pitchFamily="50" charset="-127"/>
              <a:cs typeface="Times New Roman" panose="02020603050405020304" pitchFamily="18" charset="0"/>
            </a:endParaRPr>
          </a:p>
          <a:p>
            <a:pPr marL="285750" indent="-285750" algn="just" latinLnBrk="1">
              <a:spcAft>
                <a:spcPts val="0"/>
              </a:spcAft>
              <a:buFont typeface="Wingdings" panose="05000000000000000000" pitchFamily="2" charset="2"/>
              <a:buChar char="v"/>
            </a:pP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The effectiveness of the drumming education and training was positive in various  psychophysiological conditions and, the result proved to be effective. </a:t>
            </a:r>
            <a:endParaRPr lang="ko-KR" altLang="ko-KR" sz="2400" kern="100" dirty="0">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spcAft>
                <a:spcPts val="0"/>
              </a:spcAft>
            </a:pP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 </a:t>
            </a:r>
            <a:endParaRPr lang="ko-KR" altLang="ko-KR" sz="2400" kern="100" dirty="0">
              <a:latin typeface="맑은 고딕" panose="020B0503020000020004" pitchFamily="50" charset="-127"/>
              <a:ea typeface="맑은 고딕" panose="020B0503020000020004" pitchFamily="50" charset="-127"/>
              <a:cs typeface="Times New Roman" panose="02020603050405020304" pitchFamily="18" charset="0"/>
            </a:endParaRPr>
          </a:p>
          <a:p>
            <a:pPr marL="285750" indent="-285750" algn="just" latinLnBrk="1">
              <a:spcAft>
                <a:spcPts val="0"/>
              </a:spcAft>
              <a:buFont typeface="Wingdings" panose="05000000000000000000" pitchFamily="2" charset="2"/>
              <a:buChar char="v"/>
            </a:pP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The differences between the two conditions are relatively marked by psychophysiological parameters. </a:t>
            </a:r>
          </a:p>
          <a:p>
            <a:pPr algn="just" latinLnBrk="1">
              <a:spcAft>
                <a:spcPts val="0"/>
              </a:spcAft>
            </a:pPr>
            <a:endPar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endParaRPr>
          </a:p>
          <a:p>
            <a:pPr marL="285750" indent="-285750" algn="just" latinLnBrk="1">
              <a:spcAft>
                <a:spcPts val="0"/>
              </a:spcAft>
              <a:buFont typeface="Wingdings" panose="05000000000000000000" pitchFamily="2" charset="2"/>
              <a:buChar char="v"/>
            </a:pPr>
            <a:r>
              <a:rPr lang="en-US" altLang="ko-KR" sz="2400" b="1" kern="100" dirty="0">
                <a:latin typeface="Times New Roman" panose="02020603050405020304" pitchFamily="18" charset="0"/>
                <a:ea typeface="HY신명조" panose="02030600000101010101" pitchFamily="18" charset="-127"/>
                <a:cs typeface="Times New Roman" panose="02020603050405020304" pitchFamily="18" charset="0"/>
              </a:rPr>
              <a:t>The significant difference was so remarkable in Anxiety and Tension</a:t>
            </a:r>
            <a:r>
              <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rPr>
              <a:t>. </a:t>
            </a:r>
          </a:p>
          <a:p>
            <a:pPr algn="just" latinLnBrk="1">
              <a:spcAft>
                <a:spcPts val="0"/>
              </a:spcAft>
            </a:pPr>
            <a:endParaRPr lang="en-US" altLang="ko-KR" sz="2400" kern="100" dirty="0">
              <a:latin typeface="Times New Roman" panose="02020603050405020304" pitchFamily="18" charset="0"/>
              <a:ea typeface="HY신명조"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49089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0CB34468-FEF0-43F5-98A1-7F2082EAEBE1}"/>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TextBox 4">
            <a:extLst>
              <a:ext uri="{FF2B5EF4-FFF2-40B4-BE49-F238E27FC236}">
                <a16:creationId xmlns:a16="http://schemas.microsoft.com/office/drawing/2014/main" id="{862CC2F6-D09E-43D8-B8F7-40392CEB294C}"/>
              </a:ext>
            </a:extLst>
          </p:cNvPr>
          <p:cNvSpPr txBox="1"/>
          <p:nvPr/>
        </p:nvSpPr>
        <p:spPr>
          <a:xfrm>
            <a:off x="2613849" y="615652"/>
            <a:ext cx="5893280" cy="707886"/>
          </a:xfrm>
          <a:prstGeom prst="rect">
            <a:avLst/>
          </a:prstGeom>
          <a:noFill/>
        </p:spPr>
        <p:txBody>
          <a:bodyPr wrap="none" rtlCol="0">
            <a:spAutoFit/>
          </a:bodyPr>
          <a:lstStyle/>
          <a:p>
            <a:r>
              <a:rPr lang="en-US" altLang="ko-KR" sz="4000" b="1" dirty="0">
                <a:latin typeface="Times New Roman" panose="02020603050405020304" pitchFamily="18" charset="0"/>
                <a:cs typeface="Times New Roman" panose="02020603050405020304" pitchFamily="18" charset="0"/>
              </a:rPr>
              <a:t>Significance of This Study</a:t>
            </a:r>
            <a:endParaRPr lang="ko-KR" altLang="en-US" sz="4000" b="1"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a16="http://schemas.microsoft.com/office/drawing/2014/main" id="{D8822B51-5549-4225-9EC5-1829631087C2}"/>
              </a:ext>
            </a:extLst>
          </p:cNvPr>
          <p:cNvSpPr/>
          <p:nvPr/>
        </p:nvSpPr>
        <p:spPr>
          <a:xfrm>
            <a:off x="906461" y="1513670"/>
            <a:ext cx="9308056" cy="5018040"/>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altLang="ko-KR" sz="2400" dirty="0">
                <a:solidFill>
                  <a:srgbClr val="000000"/>
                </a:solidFill>
                <a:latin typeface="한양신명조"/>
                <a:ea typeface="맑은 고딕" panose="020B0503020000020004" pitchFamily="50" charset="-127"/>
                <a:cs typeface="굴림" panose="020B0600000101010101" pitchFamily="50" charset="-127"/>
              </a:rPr>
              <a:t> </a:t>
            </a:r>
            <a:r>
              <a:rPr lang="en-US" altLang="ko-KR" sz="24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Despite having a problem with the mental health of the military, the special situation in the military is the first study to try a program that is likely to be utilized by soldiers in a difficult state to mediate.</a:t>
            </a:r>
          </a:p>
          <a:p>
            <a:pPr marL="285750" indent="-285750">
              <a:lnSpc>
                <a:spcPct val="150000"/>
              </a:lnSpc>
              <a:buFont typeface="Wingdings" panose="05000000000000000000" pitchFamily="2" charset="2"/>
              <a:buChar char="v"/>
            </a:pPr>
            <a:r>
              <a:rPr lang="en-US" altLang="ko-KR" sz="24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The degree of anxiety was demonstrated the effect of reducing anxiety through the study in the large soldiers of the military enlisted.</a:t>
            </a:r>
          </a:p>
          <a:p>
            <a:pPr marL="285750" indent="-285750">
              <a:lnSpc>
                <a:spcPct val="150000"/>
              </a:lnSpc>
              <a:buFont typeface="Wingdings" panose="05000000000000000000" pitchFamily="2" charset="2"/>
              <a:buChar char="v"/>
            </a:pPr>
            <a:r>
              <a:rPr lang="en-US" altLang="ko-KR" sz="24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It is easy to apply interventions that do not require a lot of professional training and can be used later.</a:t>
            </a:r>
          </a:p>
          <a:p>
            <a:pPr marL="285750" indent="-285750">
              <a:lnSpc>
                <a:spcPct val="150000"/>
              </a:lnSpc>
              <a:buFont typeface="Wingdings" panose="05000000000000000000" pitchFamily="2" charset="2"/>
              <a:buChar char="v"/>
            </a:pPr>
            <a:r>
              <a:rPr lang="en-US" altLang="ko-KR" sz="24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Vibraimage</a:t>
            </a:r>
            <a:r>
              <a:rPr lang="en-US" altLang="ko-KR" sz="2400" b="1"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techology</a:t>
            </a:r>
            <a:r>
              <a:rPr lang="en-US" altLang="ko-KR" sz="2400" b="1"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is in the sense that soldiers attempted to measure mental health status as an objective measurement tool.</a:t>
            </a:r>
            <a:endParaRPr lang="ko-KR" altLang="ko-KR" sz="2400" b="1" dirty="0">
              <a:effectLst/>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45599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003B6902-9057-4FE0-BB06-30E6D1845CB5}"/>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F1D72AD8-40D6-4C2C-8E97-E47364AD4EB9}"/>
              </a:ext>
            </a:extLst>
          </p:cNvPr>
          <p:cNvSpPr/>
          <p:nvPr/>
        </p:nvSpPr>
        <p:spPr>
          <a:xfrm>
            <a:off x="1243174" y="1886531"/>
            <a:ext cx="8157680" cy="4467057"/>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altLang="ko-KR" sz="2400" dirty="0">
                <a:solidFill>
                  <a:srgbClr val="000000"/>
                </a:solidFill>
                <a:latin typeface="Times New Roman" panose="02020603050405020304" pitchFamily="18" charset="0"/>
                <a:cs typeface="Times New Roman" panose="02020603050405020304" pitchFamily="18" charset="0"/>
              </a:rPr>
              <a:t>First, there is a limit to generalize the results of the study as a single group before and after design. </a:t>
            </a:r>
          </a:p>
          <a:p>
            <a:pPr marL="285750" indent="-285750">
              <a:lnSpc>
                <a:spcPct val="150000"/>
              </a:lnSpc>
              <a:buFont typeface="Wingdings" panose="05000000000000000000" pitchFamily="2" charset="2"/>
              <a:buChar char="v"/>
            </a:pPr>
            <a:r>
              <a:rPr lang="en-US" altLang="ko-KR" sz="2400" dirty="0">
                <a:solidFill>
                  <a:srgbClr val="000000"/>
                </a:solidFill>
                <a:latin typeface="Times New Roman" panose="02020603050405020304" pitchFamily="18" charset="0"/>
                <a:cs typeface="Times New Roman" panose="02020603050405020304" pitchFamily="18" charset="0"/>
              </a:rPr>
              <a:t>Second, the subjects are confined to the army soldiers of the two regiments, and it is necessary to be cautious in making generalizations.</a:t>
            </a:r>
          </a:p>
          <a:p>
            <a:pPr marL="285750" indent="-285750">
              <a:lnSpc>
                <a:spcPct val="150000"/>
              </a:lnSpc>
              <a:buFont typeface="Wingdings" panose="05000000000000000000" pitchFamily="2" charset="2"/>
              <a:buChar char="v"/>
            </a:pPr>
            <a:r>
              <a:rPr lang="en-US" altLang="ko-KR" sz="2400" dirty="0">
                <a:solidFill>
                  <a:srgbClr val="000000"/>
                </a:solidFill>
                <a:latin typeface="Times New Roman" panose="02020603050405020304" pitchFamily="18" charset="0"/>
                <a:cs typeface="Times New Roman" panose="02020603050405020304" pitchFamily="18" charset="0"/>
              </a:rPr>
              <a:t> Third, because the evaluation of mental health only through an objective measurement tool did not grasp the effect on how to feel subjectively of subjects. </a:t>
            </a:r>
            <a:endParaRPr lang="ko-KR" altLang="ko-KR" sz="2400" dirty="0">
              <a:effectLst/>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a16="http://schemas.microsoft.com/office/drawing/2014/main" id="{7125EE53-A5AC-4349-A083-9BC3FAD58859}"/>
              </a:ext>
            </a:extLst>
          </p:cNvPr>
          <p:cNvSpPr/>
          <p:nvPr/>
        </p:nvSpPr>
        <p:spPr>
          <a:xfrm>
            <a:off x="3126947" y="714871"/>
            <a:ext cx="5109091" cy="646331"/>
          </a:xfrm>
          <a:prstGeom prst="rect">
            <a:avLst/>
          </a:prstGeom>
        </p:spPr>
        <p:txBody>
          <a:bodyPr wrap="none">
            <a:spAutoFit/>
          </a:bodyPr>
          <a:lstStyle/>
          <a:p>
            <a:r>
              <a:rPr lang="en-US" altLang="ko-KR" sz="3600" b="1"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Limitations of this study </a:t>
            </a:r>
            <a:endParaRPr lang="ko-KR"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73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6E13845A-D490-41B3-9C97-A35842FD7D66}"/>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6E44E5E2-EE39-42BA-917D-18606D9B4673}"/>
              </a:ext>
            </a:extLst>
          </p:cNvPr>
          <p:cNvSpPr/>
          <p:nvPr/>
        </p:nvSpPr>
        <p:spPr>
          <a:xfrm>
            <a:off x="4065555" y="831423"/>
            <a:ext cx="2492990" cy="646331"/>
          </a:xfrm>
          <a:prstGeom prst="rect">
            <a:avLst/>
          </a:prstGeom>
        </p:spPr>
        <p:txBody>
          <a:bodyPr wrap="none">
            <a:spAutoFit/>
          </a:bodyPr>
          <a:lstStyle/>
          <a:p>
            <a:r>
              <a:rPr lang="en-US" altLang="ko-KR" sz="3600" b="1" dirty="0">
                <a:latin typeface="Times New Roman" panose="02020603050405020304" pitchFamily="18" charset="0"/>
                <a:ea typeface="맑은 고딕" panose="020B0503020000020004" pitchFamily="50" charset="-127"/>
                <a:cs typeface="Times New Roman" panose="02020603050405020304" pitchFamily="18" charset="0"/>
              </a:rPr>
              <a:t>Suggestions</a:t>
            </a:r>
            <a:endParaRPr lang="ko-KR" altLang="en-US" sz="3600" b="1"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a16="http://schemas.microsoft.com/office/drawing/2014/main" id="{950B2891-CFF1-42A9-B13D-C5CCD0074F3D}"/>
              </a:ext>
            </a:extLst>
          </p:cNvPr>
          <p:cNvSpPr/>
          <p:nvPr/>
        </p:nvSpPr>
        <p:spPr>
          <a:xfrm>
            <a:off x="794454" y="1973494"/>
            <a:ext cx="9102903" cy="4062651"/>
          </a:xfrm>
          <a:prstGeom prst="rect">
            <a:avLst/>
          </a:prstGeom>
        </p:spPr>
        <p:txBody>
          <a:bodyPr wrap="square">
            <a:spAutoFit/>
          </a:bodyPr>
          <a:lstStyle/>
          <a:p>
            <a:pPr marL="285750" indent="-285750">
              <a:buFont typeface="Wingdings" panose="05000000000000000000" pitchFamily="2" charset="2"/>
              <a:buChar char="v"/>
            </a:pPr>
            <a:r>
              <a:rPr lang="en-US" altLang="ko-KR" sz="2400" dirty="0">
                <a:latin typeface="Times New Roman" panose="02020603050405020304" pitchFamily="18" charset="0"/>
                <a:ea typeface="맑은 고딕" panose="020B0503020000020004" pitchFamily="50" charset="-127"/>
                <a:cs typeface="Times New Roman" panose="02020603050405020304" pitchFamily="18" charset="0"/>
              </a:rPr>
              <a:t>First, to secure the number of samples to repeat through the conduct of the Randomized control arbitration study with Air Force and Navy</a:t>
            </a:r>
          </a:p>
          <a:p>
            <a:endParaRPr lang="en-US" altLang="ko-KR" sz="2400" dirty="0">
              <a:latin typeface="Times New Roman" panose="02020603050405020304" pitchFamily="18" charset="0"/>
              <a:ea typeface="맑은 고딕" panose="020B0503020000020004" pitchFamily="50" charset="-127"/>
              <a:cs typeface="Times New Roman" panose="02020603050405020304" pitchFamily="18" charset="0"/>
            </a:endParaRPr>
          </a:p>
          <a:p>
            <a:pPr marL="285750" indent="-285750">
              <a:buFont typeface="Wingdings" panose="05000000000000000000" pitchFamily="2" charset="2"/>
              <a:buChar char="v"/>
            </a:pPr>
            <a:r>
              <a:rPr lang="en-US" altLang="ko-KR" sz="2400" dirty="0">
                <a:latin typeface="Times New Roman" panose="02020603050405020304" pitchFamily="18" charset="0"/>
                <a:ea typeface="맑은 고딕" panose="020B0503020000020004" pitchFamily="50" charset="-127"/>
                <a:cs typeface="Times New Roman" panose="02020603050405020304" pitchFamily="18" charset="0"/>
              </a:rPr>
              <a:t>Second, to suggest to evaluate subjective effects.</a:t>
            </a:r>
          </a:p>
          <a:p>
            <a:endParaRPr lang="en-US" altLang="ko-KR" sz="2400" dirty="0">
              <a:latin typeface="Times New Roman" panose="02020603050405020304" pitchFamily="18" charset="0"/>
              <a:ea typeface="맑은 고딕" panose="020B0503020000020004" pitchFamily="50" charset="-127"/>
              <a:cs typeface="Times New Roman" panose="02020603050405020304" pitchFamily="18" charset="0"/>
            </a:endParaRPr>
          </a:p>
          <a:p>
            <a:pPr marL="285750" indent="-285750">
              <a:buFont typeface="Wingdings" panose="05000000000000000000" pitchFamily="2" charset="2"/>
              <a:buChar char="v"/>
            </a:pPr>
            <a:r>
              <a:rPr lang="en-US" altLang="ko-KR" sz="2400" dirty="0">
                <a:latin typeface="Times New Roman" panose="02020603050405020304" pitchFamily="18" charset="0"/>
                <a:ea typeface="맑은 고딕" panose="020B0503020000020004" pitchFamily="50" charset="-127"/>
                <a:cs typeface="Times New Roman" panose="02020603050405020304" pitchFamily="18" charset="0"/>
              </a:rPr>
              <a:t>Third, to suggest integrating with qualitative research to analyze the effects program in depth. </a:t>
            </a:r>
          </a:p>
          <a:p>
            <a:endParaRPr lang="en-US" altLang="ko-KR" sz="2400" dirty="0">
              <a:latin typeface="Times New Roman" panose="02020603050405020304" pitchFamily="18" charset="0"/>
              <a:ea typeface="맑은 고딕" panose="020B0503020000020004" pitchFamily="50" charset="-127"/>
              <a:cs typeface="Times New Roman" panose="02020603050405020304" pitchFamily="18" charset="0"/>
            </a:endParaRPr>
          </a:p>
          <a:p>
            <a:pPr marL="285750" indent="-285750">
              <a:buFont typeface="Wingdings" panose="05000000000000000000" pitchFamily="2" charset="2"/>
              <a:buChar char="v"/>
            </a:pPr>
            <a:r>
              <a:rPr lang="en-US" altLang="ko-KR" sz="2400" dirty="0">
                <a:latin typeface="Times New Roman" panose="02020603050405020304" pitchFamily="18" charset="0"/>
                <a:ea typeface="맑은 고딕" panose="020B0503020000020004" pitchFamily="50" charset="-127"/>
                <a:cs typeface="Times New Roman" panose="02020603050405020304" pitchFamily="18" charset="0"/>
              </a:rPr>
              <a:t>Finally to suggest that they evaluate the effect by recruiting many subjects that included various periods</a:t>
            </a:r>
          </a:p>
          <a:p>
            <a:endParaRPr lang="ko-KR" altLang="en-US" dirty="0"/>
          </a:p>
        </p:txBody>
      </p:sp>
    </p:spTree>
    <p:extLst>
      <p:ext uri="{BB962C8B-B14F-4D97-AF65-F5344CB8AC3E}">
        <p14:creationId xmlns:p14="http://schemas.microsoft.com/office/powerpoint/2010/main" val="97080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11A8-B717-CF4C-B4F1-EAA7E4325452}"/>
              </a:ext>
            </a:extLst>
          </p:cNvPr>
          <p:cNvSpPr>
            <a:spLocks noGrp="1"/>
          </p:cNvSpPr>
          <p:nvPr>
            <p:ph type="ctrTitle" idx="4294967295"/>
          </p:nvPr>
        </p:nvSpPr>
        <p:spPr>
          <a:xfrm>
            <a:off x="667704" y="1584250"/>
            <a:ext cx="9361488" cy="1182455"/>
          </a:xfrm>
        </p:spPr>
        <p:txBody>
          <a:bodyPr anchor="b" anchorCtr="0">
            <a:normAutofit/>
          </a:bodyPr>
          <a:lstStyle/>
          <a:p>
            <a:pPr algn="ctr"/>
            <a:r>
              <a:rPr lang="en-US" sz="7200" b="1" spc="-150" dirty="0">
                <a:solidFill>
                  <a:schemeClr val="accent1"/>
                </a:solidFill>
                <a:latin typeface="Times New Roman" panose="02020603050405020304" pitchFamily="18" charset="0"/>
                <a:cs typeface="Times New Roman" panose="02020603050405020304" pitchFamily="18" charset="0"/>
              </a:rPr>
              <a:t>Thank you</a:t>
            </a:r>
          </a:p>
        </p:txBody>
      </p:sp>
      <p:sp>
        <p:nvSpPr>
          <p:cNvPr id="3" name="Subtitle 2">
            <a:extLst>
              <a:ext uri="{FF2B5EF4-FFF2-40B4-BE49-F238E27FC236}">
                <a16:creationId xmlns:a16="http://schemas.microsoft.com/office/drawing/2014/main" id="{40A63882-1599-3D40-9587-3673AE83E1E3}"/>
              </a:ext>
            </a:extLst>
          </p:cNvPr>
          <p:cNvSpPr>
            <a:spLocks noGrp="1"/>
          </p:cNvSpPr>
          <p:nvPr>
            <p:ph type="subTitle" idx="4294967295"/>
          </p:nvPr>
        </p:nvSpPr>
        <p:spPr>
          <a:xfrm>
            <a:off x="667704" y="2971953"/>
            <a:ext cx="9361488" cy="717545"/>
          </a:xfrm>
        </p:spPr>
        <p:txBody>
          <a:bodyPr>
            <a:normAutofit/>
          </a:bodyPr>
          <a:lstStyle/>
          <a:p>
            <a:pPr marL="0" indent="0" algn="ctr">
              <a:buNone/>
            </a:pPr>
            <a:r>
              <a:rPr lang="en-US" sz="2800" spc="-150" dirty="0">
                <a:solidFill>
                  <a:schemeClr val="accent1">
                    <a:lumMod val="60000"/>
                    <a:lumOff val="40000"/>
                  </a:schemeClr>
                </a:solidFill>
                <a:latin typeface="Times New Roman" panose="02020603050405020304" pitchFamily="18" charset="0"/>
                <a:ea typeface="+mj-ea"/>
                <a:cs typeface="Times New Roman" panose="02020603050405020304" pitchFamily="18" charset="0"/>
              </a:rPr>
              <a:t>4metahc@metahc.com</a:t>
            </a:r>
          </a:p>
        </p:txBody>
      </p:sp>
      <p:sp>
        <p:nvSpPr>
          <p:cNvPr id="9" name="TextBox 8">
            <a:extLst>
              <a:ext uri="{FF2B5EF4-FFF2-40B4-BE49-F238E27FC236}">
                <a16:creationId xmlns:a16="http://schemas.microsoft.com/office/drawing/2014/main" id="{B59EAE28-0C10-5C40-AB2D-9E9F6BE8AA26}"/>
              </a:ext>
            </a:extLst>
          </p:cNvPr>
          <p:cNvSpPr txBox="1"/>
          <p:nvPr/>
        </p:nvSpPr>
        <p:spPr>
          <a:xfrm>
            <a:off x="667704" y="6390301"/>
            <a:ext cx="9361487" cy="259879"/>
          </a:xfrm>
          <a:prstGeom prst="rect">
            <a:avLst/>
          </a:prstGeom>
          <a:noFill/>
        </p:spPr>
        <p:txBody>
          <a:bodyPr wrap="square" lIns="0" tIns="0" rIns="0" bIns="0" rtlCol="0" anchor="t" anchorCtr="0">
            <a:spAutoFit/>
          </a:bodyPr>
          <a:lstStyle/>
          <a:p>
            <a:pPr algn="ctr">
              <a:lnSpc>
                <a:spcPct val="150000"/>
              </a:lnSpc>
            </a:pPr>
            <a:r>
              <a:rPr lang="en-US" sz="600" dirty="0">
                <a:solidFill>
                  <a:schemeClr val="bg2"/>
                </a:solidFill>
                <a:latin typeface="Arial" panose="020B0604020202020204" pitchFamily="34" charset="0"/>
                <a:ea typeface="NanumSquareOTF Light" panose="020B0600000101010101" pitchFamily="34" charset="-127"/>
                <a:cs typeface="Arial" panose="020B0604020202020204" pitchFamily="34" charset="0"/>
              </a:rPr>
              <a:t>This document, including any attachments, is the property of Meta Healthcare Corp., and may contain confidential information, privileged material or constitute non-public information. </a:t>
            </a:r>
          </a:p>
          <a:p>
            <a:pPr algn="ctr">
              <a:lnSpc>
                <a:spcPct val="150000"/>
              </a:lnSpc>
            </a:pPr>
            <a:r>
              <a:rPr lang="en-US" sz="600" dirty="0">
                <a:solidFill>
                  <a:schemeClr val="bg2"/>
                </a:solidFill>
                <a:latin typeface="Arial" panose="020B0604020202020204" pitchFamily="34" charset="0"/>
                <a:ea typeface="NanumSquareOTF Light" panose="020B0600000101010101" pitchFamily="34" charset="-127"/>
                <a:cs typeface="Arial" panose="020B0604020202020204" pitchFamily="34" charset="0"/>
              </a:rPr>
              <a:t>Any use, retention, dissemination, distribution or reproduction of this transmission by unintended recipients is strictly prohibited and may be unlawful.</a:t>
            </a:r>
          </a:p>
        </p:txBody>
      </p:sp>
      <p:sp>
        <p:nvSpPr>
          <p:cNvPr id="7" name="Date Placeholder 3">
            <a:extLst>
              <a:ext uri="{FF2B5EF4-FFF2-40B4-BE49-F238E27FC236}">
                <a16:creationId xmlns:a16="http://schemas.microsoft.com/office/drawing/2014/main" id="{1997E6D9-CF5E-4D3A-93E8-D5A03F6CDF8D}"/>
              </a:ext>
            </a:extLst>
          </p:cNvPr>
          <p:cNvSpPr txBox="1">
            <a:spLocks/>
          </p:cNvSpPr>
          <p:nvPr/>
        </p:nvSpPr>
        <p:spPr>
          <a:xfrm>
            <a:off x="665163" y="6911975"/>
            <a:ext cx="2475557" cy="145317"/>
          </a:xfrm>
          <a:prstGeom prst="rect">
            <a:avLst/>
          </a:prstGeom>
        </p:spPr>
        <p:txBody>
          <a:bodyPr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BE5642-AEB8-46CA-B733-33F7577CA19D}" type="datetime2">
              <a:rPr lang="en-US" altLang="ko-KR" sz="600" smtClean="0">
                <a:latin typeface="Arial" panose="020B0604020202020204" pitchFamily="34" charset="0"/>
                <a:ea typeface="NanumSquareOTF Light" panose="020B0600000101010101" pitchFamily="34" charset="-127"/>
                <a:cs typeface="Arial" panose="020B0604020202020204" pitchFamily="34" charset="0"/>
              </a:rPr>
              <a:pPr/>
              <a:t>Tuesday, June 25, 2019</a:t>
            </a:fld>
            <a:endParaRPr lang="en-US" sz="600" dirty="0">
              <a:latin typeface="Arial" panose="020B0604020202020204" pitchFamily="34" charset="0"/>
              <a:ea typeface="NanumSquareOTF Light" panose="020B0600000101010101" pitchFamily="34" charset="-127"/>
              <a:cs typeface="Arial" panose="020B0604020202020204" pitchFamily="34" charset="0"/>
            </a:endParaRPr>
          </a:p>
        </p:txBody>
      </p:sp>
      <p:sp>
        <p:nvSpPr>
          <p:cNvPr id="8" name="Footer Placeholder 4">
            <a:extLst>
              <a:ext uri="{FF2B5EF4-FFF2-40B4-BE49-F238E27FC236}">
                <a16:creationId xmlns:a16="http://schemas.microsoft.com/office/drawing/2014/main" id="{6A5FEBFF-04B9-4F32-9101-818ED76ABBB8}"/>
              </a:ext>
            </a:extLst>
          </p:cNvPr>
          <p:cNvSpPr>
            <a:spLocks noGrp="1"/>
          </p:cNvSpPr>
          <p:nvPr>
            <p:ph type="ftr" sz="quarter" idx="11"/>
          </p:nvPr>
        </p:nvSpPr>
        <p:spPr>
          <a:xfrm>
            <a:off x="3541663" y="6911975"/>
            <a:ext cx="3608487" cy="145317"/>
          </a:xfrm>
        </p:spPr>
        <p:txBody>
          <a:bodyPr lIns="0" tIns="0" rIns="0" bIns="0"/>
          <a:lstStyle/>
          <a:p>
            <a:r>
              <a:rPr lang="ko-KR" altLang="en-US" sz="600" b="1" dirty="0">
                <a:latin typeface="Arial" panose="020B0604020202020204" pitchFamily="34" charset="0"/>
                <a:ea typeface="NanumSquareOTF" panose="020B0600000101010101" pitchFamily="34" charset="-127"/>
                <a:cs typeface="Arial" panose="020B0604020202020204" pitchFamily="34" charset="0"/>
              </a:rPr>
              <a:t>감성 라이프</a:t>
            </a:r>
            <a:r>
              <a:rPr lang="en-US" altLang="ko-KR" sz="600" b="1" dirty="0">
                <a:latin typeface="Arial" panose="020B0604020202020204" pitchFamily="34" charset="0"/>
                <a:ea typeface="NanumSquareOTF" panose="020B0600000101010101" pitchFamily="34" charset="-127"/>
                <a:cs typeface="Arial" panose="020B0604020202020204" pitchFamily="34" charset="0"/>
              </a:rPr>
              <a:t>, </a:t>
            </a:r>
            <a:r>
              <a:rPr lang="ko-KR" altLang="en-US" sz="600" b="1" dirty="0">
                <a:latin typeface="Arial" panose="020B0604020202020204" pitchFamily="34" charset="0"/>
                <a:ea typeface="NanumSquareOTF" panose="020B0600000101010101" pitchFamily="34" charset="-127"/>
                <a:cs typeface="Arial" panose="020B0604020202020204" pitchFamily="34" charset="0"/>
              </a:rPr>
              <a:t>건강한 행복</a:t>
            </a:r>
            <a:r>
              <a:rPr lang="en-US" altLang="ko-KR" sz="600" b="1" dirty="0">
                <a:latin typeface="Arial" panose="020B0604020202020204" pitchFamily="34" charset="0"/>
                <a:ea typeface="NanumSquareOTF" panose="020B0600000101010101" pitchFamily="34" charset="-127"/>
                <a:cs typeface="Arial" panose="020B0604020202020204" pitchFamily="34" charset="0"/>
              </a:rPr>
              <a:t> © 2018 Meta Healthcare Corp.</a:t>
            </a:r>
          </a:p>
        </p:txBody>
      </p:sp>
      <p:grpSp>
        <p:nvGrpSpPr>
          <p:cNvPr id="6" name="그룹 5">
            <a:extLst>
              <a:ext uri="{FF2B5EF4-FFF2-40B4-BE49-F238E27FC236}">
                <a16:creationId xmlns:a16="http://schemas.microsoft.com/office/drawing/2014/main" id="{30717974-4F07-4E5A-8A36-95BBE1B5C783}"/>
              </a:ext>
            </a:extLst>
          </p:cNvPr>
          <p:cNvGrpSpPr/>
          <p:nvPr/>
        </p:nvGrpSpPr>
        <p:grpSpPr>
          <a:xfrm>
            <a:off x="4322940" y="5384490"/>
            <a:ext cx="2045932" cy="874914"/>
            <a:chOff x="4295606" y="5385447"/>
            <a:chExt cx="2045932" cy="874914"/>
          </a:xfrm>
        </p:grpSpPr>
        <p:pic>
          <p:nvPicPr>
            <p:cNvPr id="10" name="Picture 9">
              <a:extLst>
                <a:ext uri="{FF2B5EF4-FFF2-40B4-BE49-F238E27FC236}">
                  <a16:creationId xmlns:a16="http://schemas.microsoft.com/office/drawing/2014/main" id="{FA7EA75A-0DEA-2040-9633-79D7025A3930}"/>
                </a:ext>
              </a:extLst>
            </p:cNvPr>
            <p:cNvPicPr>
              <a:picLocks noChangeAspect="1"/>
            </p:cNvPicPr>
            <p:nvPr/>
          </p:nvPicPr>
          <p:blipFill>
            <a:blip r:embed="rId3"/>
            <a:stretch>
              <a:fillRect/>
            </a:stretch>
          </p:blipFill>
          <p:spPr>
            <a:xfrm>
              <a:off x="4295606" y="5385447"/>
              <a:ext cx="874914" cy="874914"/>
            </a:xfrm>
            <a:prstGeom prst="rect">
              <a:avLst/>
            </a:prstGeom>
          </p:spPr>
        </p:pic>
        <p:pic>
          <p:nvPicPr>
            <p:cNvPr id="5" name="그림 4">
              <a:extLst>
                <a:ext uri="{FF2B5EF4-FFF2-40B4-BE49-F238E27FC236}">
                  <a16:creationId xmlns:a16="http://schemas.microsoft.com/office/drawing/2014/main" id="{63005B7D-5665-44DF-A83A-D19303228C56}"/>
                </a:ext>
              </a:extLst>
            </p:cNvPr>
            <p:cNvPicPr>
              <a:picLocks noChangeAspect="1"/>
            </p:cNvPicPr>
            <p:nvPr/>
          </p:nvPicPr>
          <p:blipFill>
            <a:blip r:embed="rId4"/>
            <a:stretch>
              <a:fillRect/>
            </a:stretch>
          </p:blipFill>
          <p:spPr>
            <a:xfrm>
              <a:off x="5466624" y="5385447"/>
              <a:ext cx="874914" cy="874914"/>
            </a:xfrm>
            <a:prstGeom prst="rect">
              <a:avLst/>
            </a:prstGeom>
          </p:spPr>
        </p:pic>
      </p:grpSp>
    </p:spTree>
    <p:extLst>
      <p:ext uri="{BB962C8B-B14F-4D97-AF65-F5344CB8AC3E}">
        <p14:creationId xmlns:p14="http://schemas.microsoft.com/office/powerpoint/2010/main" val="217886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rgbClr val="4C5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그림 5">
            <a:extLst>
              <a:ext uri="{FF2B5EF4-FFF2-40B4-BE49-F238E27FC236}">
                <a16:creationId xmlns:a16="http://schemas.microsoft.com/office/drawing/2014/main" id="{B1E6FC0B-21C6-4D54-AEA8-F40B8F389925}"/>
              </a:ext>
            </a:extLst>
          </p:cNvPr>
          <p:cNvPicPr>
            <a:picLocks noChangeAspect="1"/>
          </p:cNvPicPr>
          <p:nvPr/>
        </p:nvPicPr>
        <p:blipFill rotWithShape="1">
          <a:blip r:embed="rId3"/>
          <a:srcRect l="10957" r="1448" b="1"/>
          <a:stretch/>
        </p:blipFill>
        <p:spPr>
          <a:xfrm>
            <a:off x="564290" y="709303"/>
            <a:ext cx="9563232" cy="6141068"/>
          </a:xfrm>
          <a:prstGeom prst="rect">
            <a:avLst/>
          </a:prstGeom>
        </p:spPr>
      </p:pic>
      <p:sp>
        <p:nvSpPr>
          <p:cNvPr id="4" name="날짜 개체 틀 3">
            <a:extLst>
              <a:ext uri="{FF2B5EF4-FFF2-40B4-BE49-F238E27FC236}">
                <a16:creationId xmlns:a16="http://schemas.microsoft.com/office/drawing/2014/main" id="{45277A24-0B85-4605-B8DA-73E34869152A}"/>
              </a:ext>
            </a:extLst>
          </p:cNvPr>
          <p:cNvSpPr>
            <a:spLocks noGrp="1"/>
          </p:cNvSpPr>
          <p:nvPr>
            <p:ph type="dt" sz="half" idx="10"/>
          </p:nvPr>
        </p:nvSpPr>
        <p:spPr>
          <a:xfrm>
            <a:off x="735062" y="7006698"/>
            <a:ext cx="2405657" cy="402483"/>
          </a:xfrm>
        </p:spPr>
        <p:txBody>
          <a:bodyPr vert="horz" lIns="91440" tIns="45720" rIns="91440" bIns="45720" rtlCol="0" anchor="ctr">
            <a:normAutofit/>
          </a:bodyPr>
          <a:lstStyle/>
          <a:p>
            <a:pPr defTabSz="914400">
              <a:spcAft>
                <a:spcPts val="600"/>
              </a:spcAft>
            </a:pPr>
            <a:fld id="{BB82D714-C8F0-4D87-98AF-0C4080ED1727}" type="datetime2">
              <a:rPr lang="en-US" altLang="ko-KR" sz="1200">
                <a:solidFill>
                  <a:srgbClr val="FFFFFF"/>
                </a:solidFill>
              </a:rPr>
              <a:pPr defTabSz="914400">
                <a:spcAft>
                  <a:spcPts val="600"/>
                </a:spcAft>
              </a:pPr>
              <a:t>Tuesday, June 25, 2019</a:t>
            </a:fld>
            <a:endParaRPr lang="en-US" sz="1200">
              <a:solidFill>
                <a:srgbClr val="FFFFFF"/>
              </a:solidFill>
            </a:endParaRPr>
          </a:p>
        </p:txBody>
      </p:sp>
      <p:sp>
        <p:nvSpPr>
          <p:cNvPr id="13" name="Rectangle 1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17" y="529177"/>
            <a:ext cx="9855178" cy="650132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21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1B0E6670-C879-406C-AE5D-B5CAE6B8764F}"/>
              </a:ext>
            </a:extLst>
          </p:cNvPr>
          <p:cNvPicPr>
            <a:picLocks noChangeAspect="1"/>
          </p:cNvPicPr>
          <p:nvPr/>
        </p:nvPicPr>
        <p:blipFill rotWithShape="1">
          <a:blip r:embed="rId3"/>
          <a:srcRect t="10852" r="-1" b="-1"/>
          <a:stretch/>
        </p:blipFill>
        <p:spPr>
          <a:xfrm>
            <a:off x="282142" y="1828800"/>
            <a:ext cx="5023668" cy="5376221"/>
          </a:xfrm>
          <a:prstGeom prst="rect">
            <a:avLst/>
          </a:prstGeom>
        </p:spPr>
      </p:pic>
      <p:pic>
        <p:nvPicPr>
          <p:cNvPr id="7" name="그림 6">
            <a:extLst>
              <a:ext uri="{FF2B5EF4-FFF2-40B4-BE49-F238E27FC236}">
                <a16:creationId xmlns:a16="http://schemas.microsoft.com/office/drawing/2014/main" id="{FE790DA9-05BB-4DF1-B765-4A5DB1509032}"/>
              </a:ext>
            </a:extLst>
          </p:cNvPr>
          <p:cNvPicPr>
            <a:picLocks noChangeAspect="1"/>
          </p:cNvPicPr>
          <p:nvPr/>
        </p:nvPicPr>
        <p:blipFill rotWithShape="1">
          <a:blip r:embed="rId4"/>
          <a:srcRect l="2221"/>
          <a:stretch/>
        </p:blipFill>
        <p:spPr>
          <a:xfrm>
            <a:off x="5386003" y="354649"/>
            <a:ext cx="5023667" cy="6850372"/>
          </a:xfrm>
          <a:prstGeom prst="rect">
            <a:avLst/>
          </a:prstGeom>
        </p:spPr>
      </p:pic>
      <p:sp>
        <p:nvSpPr>
          <p:cNvPr id="4" name="날짜 개체 틀 3">
            <a:extLst>
              <a:ext uri="{FF2B5EF4-FFF2-40B4-BE49-F238E27FC236}">
                <a16:creationId xmlns:a16="http://schemas.microsoft.com/office/drawing/2014/main" id="{F810A32F-A720-4B27-A943-C11356D40586}"/>
              </a:ext>
            </a:extLst>
          </p:cNvPr>
          <p:cNvSpPr>
            <a:spLocks noGrp="1"/>
          </p:cNvSpPr>
          <p:nvPr>
            <p:ph type="dt" sz="half" idx="10"/>
          </p:nvPr>
        </p:nvSpPr>
        <p:spPr>
          <a:xfrm>
            <a:off x="7027639" y="7227925"/>
            <a:ext cx="2405658" cy="302387"/>
          </a:xfrm>
        </p:spPr>
        <p:txBody>
          <a:bodyPr vert="horz" lIns="91440" tIns="45720" rIns="91440" bIns="45720" rtlCol="0" anchor="ctr">
            <a:normAutofit/>
          </a:bodyPr>
          <a:lstStyle/>
          <a:p>
            <a:pPr algn="r" defTabSz="914400">
              <a:spcAft>
                <a:spcPts val="600"/>
              </a:spcAft>
            </a:pPr>
            <a:fld id="{BB82D714-C8F0-4D87-98AF-0C4080ED1727}" type="datetime2">
              <a:rPr lang="en-US" altLang="ko-KR" sz="1200" smtClean="0"/>
              <a:pPr algn="r" defTabSz="914400">
                <a:spcAft>
                  <a:spcPts val="600"/>
                </a:spcAft>
              </a:pPr>
              <a:t>Tuesday, June 25, 2019</a:t>
            </a:fld>
            <a:endParaRPr lang="en-US" sz="1200"/>
          </a:p>
        </p:txBody>
      </p:sp>
    </p:spTree>
    <p:extLst>
      <p:ext uri="{BB962C8B-B14F-4D97-AF65-F5344CB8AC3E}">
        <p14:creationId xmlns:p14="http://schemas.microsoft.com/office/powerpoint/2010/main" val="350838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56C5067C-1183-4E72-96B5-758655531818}"/>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D738437C-E75B-4A27-BE93-CCFC7ABE76FC}"/>
              </a:ext>
            </a:extLst>
          </p:cNvPr>
          <p:cNvSpPr/>
          <p:nvPr/>
        </p:nvSpPr>
        <p:spPr>
          <a:xfrm>
            <a:off x="1514169" y="1868130"/>
            <a:ext cx="8322270" cy="5293757"/>
          </a:xfrm>
          <a:prstGeom prst="rect">
            <a:avLst/>
          </a:prstGeom>
        </p:spPr>
        <p:txBody>
          <a:bodyPr wrap="square">
            <a:spAutoFit/>
          </a:bodyPr>
          <a:lstStyle/>
          <a:p>
            <a:pPr marL="285750" indent="-285750">
              <a:buFont typeface="Wingdings" pitchFamily="2" charset="2"/>
              <a:buChar char="v"/>
            </a:pPr>
            <a:r>
              <a:rPr lang="en-US" altLang="ko-KR" sz="2000" dirty="0">
                <a:latin typeface="Times New Roman" panose="02020603050405020304" pitchFamily="18" charset="0"/>
                <a:cs typeface="Times New Roman" panose="02020603050405020304" pitchFamily="18" charset="0"/>
              </a:rPr>
              <a:t>Soldier's mental health is becoming a social issue</a:t>
            </a:r>
          </a:p>
          <a:p>
            <a:endParaRPr lang="en-US" altLang="ko-KR" sz="2000" dirty="0">
              <a:latin typeface="Times New Roman" panose="02020603050405020304" pitchFamily="18" charset="0"/>
              <a:cs typeface="Times New Roman" panose="02020603050405020304" pitchFamily="18" charset="0"/>
            </a:endParaRPr>
          </a:p>
          <a:p>
            <a:r>
              <a:rPr lang="en-US" altLang="ko-KR" sz="2000" dirty="0">
                <a:latin typeface="Times New Roman" panose="02020603050405020304" pitchFamily="18" charset="0"/>
                <a:cs typeface="Times New Roman" panose="02020603050405020304" pitchFamily="18" charset="0"/>
              </a:rPr>
              <a:t>  - The number of soldiers who have received medical treatment</a:t>
            </a:r>
          </a:p>
          <a:p>
            <a:r>
              <a:rPr lang="en-US" altLang="ko-KR" sz="2000" kern="0" dirty="0">
                <a:solidFill>
                  <a:srgbClr val="000000"/>
                </a:solidFill>
                <a:latin typeface="Times New Roman" panose="02020603050405020304" pitchFamily="18" charset="0"/>
                <a:cs typeface="Times New Roman" panose="02020603050405020304" pitchFamily="18" charset="0"/>
              </a:rPr>
              <a:t>                10.9% increased from 2013 to 170,145</a:t>
            </a:r>
          </a:p>
          <a:p>
            <a:r>
              <a:rPr lang="en-US" altLang="ko-KR" sz="2000" dirty="0">
                <a:latin typeface="Times New Roman" panose="02020603050405020304" pitchFamily="18" charset="0"/>
                <a:cs typeface="Times New Roman" panose="02020603050405020304" pitchFamily="18" charset="0"/>
              </a:rPr>
              <a:t>                continuously increasing by more than 10% annually</a:t>
            </a:r>
          </a:p>
          <a:p>
            <a:r>
              <a:rPr lang="en-US" altLang="ko-KR" sz="2000" dirty="0">
                <a:latin typeface="Times New Roman" panose="02020603050405020304" pitchFamily="18" charset="0"/>
                <a:cs typeface="Times New Roman" panose="02020603050405020304" pitchFamily="18" charset="0"/>
              </a:rPr>
              <a:t> </a:t>
            </a:r>
          </a:p>
          <a:p>
            <a:pPr marL="285750" indent="-285750">
              <a:buFont typeface="Wingdings" pitchFamily="2" charset="2"/>
              <a:buChar char="v"/>
            </a:pPr>
            <a:r>
              <a:rPr lang="en-US" altLang="ko-KR" sz="2000" dirty="0">
                <a:latin typeface="Times New Roman" panose="02020603050405020304" pitchFamily="18" charset="0"/>
                <a:cs typeface="Times New Roman" panose="02020603050405020304" pitchFamily="18" charset="0"/>
              </a:rPr>
              <a:t>Average 19 to 25 years old the early adulthood </a:t>
            </a:r>
          </a:p>
          <a:p>
            <a:endParaRPr lang="en-US" altLang="ko-KR" sz="2000" dirty="0">
              <a:latin typeface="Times New Roman" panose="02020603050405020304" pitchFamily="18" charset="0"/>
              <a:cs typeface="Times New Roman" panose="02020603050405020304" pitchFamily="18" charset="0"/>
            </a:endParaRPr>
          </a:p>
          <a:p>
            <a:r>
              <a:rPr lang="en-US" altLang="ko-KR" sz="2000" dirty="0">
                <a:latin typeface="Times New Roman" panose="02020603050405020304" pitchFamily="18" charset="0"/>
                <a:cs typeface="Times New Roman" panose="02020603050405020304" pitchFamily="18" charset="0"/>
              </a:rPr>
              <a:t>    - self-identity instability, </a:t>
            </a:r>
          </a:p>
          <a:p>
            <a:r>
              <a:rPr lang="en-US" altLang="ko-KR" sz="2000" dirty="0">
                <a:latin typeface="Times New Roman" panose="02020603050405020304" pitchFamily="18" charset="0"/>
                <a:cs typeface="Times New Roman" panose="02020603050405020304" pitchFamily="18" charset="0"/>
              </a:rPr>
              <a:t>    - internal and external change </a:t>
            </a:r>
          </a:p>
          <a:p>
            <a:r>
              <a:rPr lang="en-US" altLang="ko-KR" sz="2000" dirty="0">
                <a:latin typeface="Times New Roman" panose="02020603050405020304" pitchFamily="18" charset="0"/>
                <a:cs typeface="Times New Roman" panose="02020603050405020304" pitchFamily="18" charset="0"/>
              </a:rPr>
              <a:t>    - a strong self-assertion </a:t>
            </a:r>
          </a:p>
          <a:p>
            <a:endParaRPr lang="en-US" altLang="ko-KR" sz="2000" dirty="0">
              <a:latin typeface="Times New Roman" panose="02020603050405020304" pitchFamily="18" charset="0"/>
              <a:cs typeface="Times New Roman" panose="02020603050405020304" pitchFamily="18" charset="0"/>
            </a:endParaRPr>
          </a:p>
          <a:p>
            <a:pPr marL="285750" indent="-285750">
              <a:buFont typeface="Wingdings" pitchFamily="2" charset="2"/>
              <a:buChar char="v"/>
            </a:pPr>
            <a:r>
              <a:rPr lang="en-US" altLang="ko-KR" sz="2000" dirty="0">
                <a:latin typeface="Times New Roman" panose="02020603050405020304" pitchFamily="18" charset="0"/>
                <a:cs typeface="Times New Roman" panose="02020603050405020304" pitchFamily="18" charset="0"/>
              </a:rPr>
              <a:t>Military life, some soldiers have difficulty adapting to military culture</a:t>
            </a:r>
          </a:p>
          <a:p>
            <a:r>
              <a:rPr lang="en-US" altLang="ko-KR" sz="2000" dirty="0">
                <a:latin typeface="Times New Roman" panose="02020603050405020304" pitchFamily="18" charset="0"/>
                <a:cs typeface="Times New Roman" panose="02020603050405020304" pitchFamily="18" charset="0"/>
              </a:rPr>
              <a:t>   - separation, control and obedience to their families</a:t>
            </a:r>
          </a:p>
          <a:p>
            <a:r>
              <a:rPr lang="en-US" altLang="ko-KR" sz="2000" dirty="0">
                <a:latin typeface="Times New Roman" panose="02020603050405020304" pitchFamily="18" charset="0"/>
                <a:cs typeface="Times New Roman" panose="02020603050405020304" pitchFamily="18" charset="0"/>
              </a:rPr>
              <a:t>   - stress and psychological unrest</a:t>
            </a:r>
          </a:p>
          <a:p>
            <a:r>
              <a:rPr lang="en-US" altLang="ko-KR" sz="2000" dirty="0">
                <a:latin typeface="Times New Roman" panose="02020603050405020304" pitchFamily="18" charset="0"/>
                <a:cs typeface="Times New Roman" panose="02020603050405020304" pitchFamily="18" charset="0"/>
              </a:rPr>
              <a:t>   - increase fear, anger, depression, concentration, and suicidal thoughts </a:t>
            </a:r>
          </a:p>
          <a:p>
            <a:endParaRPr lang="ko-KR" altLang="en-US" dirty="0"/>
          </a:p>
        </p:txBody>
      </p:sp>
      <p:sp>
        <p:nvSpPr>
          <p:cNvPr id="2" name="직사각형 1"/>
          <p:cNvSpPr/>
          <p:nvPr/>
        </p:nvSpPr>
        <p:spPr>
          <a:xfrm>
            <a:off x="3267181" y="801384"/>
            <a:ext cx="5291192" cy="646331"/>
          </a:xfrm>
          <a:prstGeom prst="rect">
            <a:avLst/>
          </a:prstGeom>
        </p:spPr>
        <p:txBody>
          <a:bodyPr wrap="square">
            <a:spAutoFit/>
          </a:bodyPr>
          <a:lstStyle/>
          <a:p>
            <a:r>
              <a:rPr lang="en-US" altLang="ko-KR" sz="3600" b="1" dirty="0">
                <a:latin typeface="Times New Roman" panose="02020603050405020304" pitchFamily="18" charset="0"/>
                <a:cs typeface="Times New Roman" panose="02020603050405020304" pitchFamily="18" charset="0"/>
              </a:rPr>
              <a:t>Necessity of Research - 1 </a:t>
            </a:r>
            <a:endParaRPr lang="ko-KR"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93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B1E50188-EDB4-4717-9C4A-AA2B5F1788D1}"/>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628F399D-FE39-443E-9932-25A9B89D4487}"/>
              </a:ext>
            </a:extLst>
          </p:cNvPr>
          <p:cNvSpPr/>
          <p:nvPr/>
        </p:nvSpPr>
        <p:spPr>
          <a:xfrm>
            <a:off x="409173" y="1863296"/>
            <a:ext cx="9873465" cy="4653646"/>
          </a:xfrm>
          <a:prstGeom prst="rect">
            <a:avLst/>
          </a:prstGeom>
        </p:spPr>
        <p:txBody>
          <a:bodyPr wrap="square">
            <a:spAutoFit/>
          </a:bodyPr>
          <a:lstStyle/>
          <a:p>
            <a:pPr marL="285750" indent="-285750" algn="just">
              <a:lnSpc>
                <a:spcPct val="150000"/>
              </a:lnSpc>
              <a:spcBef>
                <a:spcPts val="460"/>
              </a:spcBef>
              <a:buFont typeface="Wingdings" panose="05000000000000000000" pitchFamily="2" charset="2"/>
              <a:buChar char="v"/>
            </a:pPr>
            <a:r>
              <a:rPr lang="en-US" altLang="ko-KR" sz="20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The mental health problems of the soldiers. </a:t>
            </a:r>
            <a:endParaRPr lang="ko-KR" altLang="ko-KR" sz="2000" dirty="0">
              <a:latin typeface="Times New Roman" panose="02020603050405020304" pitchFamily="18" charset="0"/>
              <a:ea typeface="맑은 고딕" panose="020B0503020000020004" pitchFamily="50" charset="-127"/>
              <a:cs typeface="Times New Roman" panose="02020603050405020304" pitchFamily="18" charset="0"/>
            </a:endParaRPr>
          </a:p>
          <a:p>
            <a:pPr algn="just">
              <a:lnSpc>
                <a:spcPct val="150000"/>
              </a:lnSpc>
            </a:pPr>
            <a:r>
              <a:rPr lang="en-US" altLang="ko-KR" sz="20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 A shortage of research in the difficulty of recruiting and mediation studies in the nature of the military has a lot of active research is insufficient. </a:t>
            </a:r>
          </a:p>
          <a:p>
            <a:pPr algn="just">
              <a:lnSpc>
                <a:spcPct val="150000"/>
              </a:lnSpc>
            </a:pPr>
            <a:r>
              <a:rPr lang="en-US" altLang="ko-KR" sz="20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 effective in the military life stress through a program to utilize music through improvisation, song making, etc., but very insufficient. </a:t>
            </a:r>
          </a:p>
          <a:p>
            <a:pPr marL="342900" indent="-342900" algn="just">
              <a:lnSpc>
                <a:spcPct val="150000"/>
              </a:lnSpc>
              <a:buFont typeface="Wingdings" panose="05000000000000000000" pitchFamily="2" charset="2"/>
              <a:buChar char="v"/>
            </a:pPr>
            <a:r>
              <a:rPr lang="en-US" altLang="ko-KR" sz="20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Music is psychological and has the opportunity to deal with emotional problems and have a positive effect on reducing negative factors such as tension and anxiety . </a:t>
            </a:r>
          </a:p>
          <a:p>
            <a:pPr algn="just">
              <a:lnSpc>
                <a:spcPct val="150000"/>
              </a:lnSpc>
            </a:pPr>
            <a:r>
              <a:rPr lang="en-US" altLang="ko-KR" sz="20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    - The function of the communication of music can be effectively used to express the depression and anxiety of the subjects, thoughts on death, physical pain, difficulties in interpersonal relationships, etc. .</a:t>
            </a:r>
            <a:endParaRPr lang="ko-KR" altLang="ko-KR" sz="2000" dirty="0">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6" name="직사각형 5">
            <a:extLst>
              <a:ext uri="{FF2B5EF4-FFF2-40B4-BE49-F238E27FC236}">
                <a16:creationId xmlns:a16="http://schemas.microsoft.com/office/drawing/2014/main" id="{7F5C4BEB-DB76-4FAE-B316-9E6011236208}"/>
              </a:ext>
            </a:extLst>
          </p:cNvPr>
          <p:cNvSpPr/>
          <p:nvPr/>
        </p:nvSpPr>
        <p:spPr>
          <a:xfrm>
            <a:off x="3123406" y="821933"/>
            <a:ext cx="5106194" cy="646331"/>
          </a:xfrm>
          <a:prstGeom prst="rect">
            <a:avLst/>
          </a:prstGeom>
        </p:spPr>
        <p:txBody>
          <a:bodyPr wrap="square">
            <a:spAutoFit/>
          </a:bodyPr>
          <a:lstStyle/>
          <a:p>
            <a:r>
              <a:rPr lang="en-US" altLang="ko-KR" sz="3600" b="1" dirty="0">
                <a:latin typeface="Times New Roman" panose="02020603050405020304" pitchFamily="18" charset="0"/>
                <a:cs typeface="Times New Roman" panose="02020603050405020304" pitchFamily="18" charset="0"/>
              </a:rPr>
              <a:t>Necessity of Research - 2 </a:t>
            </a:r>
            <a:endParaRPr lang="ko-KR"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41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60FA18F1-60D3-4D5E-A55A-54CCB8FED260}"/>
              </a:ext>
            </a:extLst>
          </p:cNvPr>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a:extLst>
              <a:ext uri="{FF2B5EF4-FFF2-40B4-BE49-F238E27FC236}">
                <a16:creationId xmlns:a16="http://schemas.microsoft.com/office/drawing/2014/main" id="{E2057597-5B0F-4129-995E-6F4C5EE63D59}"/>
              </a:ext>
            </a:extLst>
          </p:cNvPr>
          <p:cNvSpPr/>
          <p:nvPr/>
        </p:nvSpPr>
        <p:spPr>
          <a:xfrm>
            <a:off x="3084662" y="898676"/>
            <a:ext cx="5883021" cy="646331"/>
          </a:xfrm>
          <a:prstGeom prst="rect">
            <a:avLst/>
          </a:prstGeom>
        </p:spPr>
        <p:txBody>
          <a:bodyPr wrap="none">
            <a:spAutoFit/>
          </a:bodyPr>
          <a:lstStyle/>
          <a:p>
            <a:r>
              <a:rPr lang="en-US" altLang="ko-KR" sz="3600" b="1" dirty="0">
                <a:solidFill>
                  <a:srgbClr val="000000"/>
                </a:solidFill>
                <a:latin typeface="Times New Roman" panose="02020603050405020304" pitchFamily="18" charset="0"/>
                <a:ea typeface="나눔바른고딕" panose="020B0603020101020101" pitchFamily="50" charset="-127"/>
                <a:cs typeface="Times New Roman" panose="02020603050405020304" pitchFamily="18" charset="0"/>
              </a:rPr>
              <a:t>Past study review of soldiers </a:t>
            </a:r>
            <a:endParaRPr lang="ko-KR" altLang="en-US" sz="3600" b="1" dirty="0">
              <a:latin typeface="Times New Roman" panose="02020603050405020304" pitchFamily="18" charset="0"/>
              <a:ea typeface="나눔바른고딕" panose="020B0603020101020101" pitchFamily="50" charset="-127"/>
              <a:cs typeface="Times New Roman" panose="02020603050405020304" pitchFamily="18" charset="0"/>
            </a:endParaRPr>
          </a:p>
        </p:txBody>
      </p:sp>
      <p:sp>
        <p:nvSpPr>
          <p:cNvPr id="6" name="직사각형 5">
            <a:extLst>
              <a:ext uri="{FF2B5EF4-FFF2-40B4-BE49-F238E27FC236}">
                <a16:creationId xmlns:a16="http://schemas.microsoft.com/office/drawing/2014/main" id="{338FE024-657F-47F6-AEE4-203BB3982934}"/>
              </a:ext>
            </a:extLst>
          </p:cNvPr>
          <p:cNvSpPr/>
          <p:nvPr/>
        </p:nvSpPr>
        <p:spPr>
          <a:xfrm>
            <a:off x="906461" y="1684962"/>
            <a:ext cx="8878891" cy="5066515"/>
          </a:xfrm>
          <a:prstGeom prst="rect">
            <a:avLst/>
          </a:prstGeom>
        </p:spPr>
        <p:txBody>
          <a:bodyPr wrap="square">
            <a:spAutoFit/>
          </a:bodyPr>
          <a:lstStyle/>
          <a:p>
            <a:pPr marL="476250" marR="0" indent="-285750" algn="just">
              <a:lnSpc>
                <a:spcPct val="165000"/>
              </a:lnSpc>
              <a:spcBef>
                <a:spcPts val="0"/>
              </a:spcBef>
              <a:spcAft>
                <a:spcPts val="0"/>
              </a:spcAft>
              <a:buFont typeface="Wingdings" panose="05000000000000000000" pitchFamily="2" charset="2"/>
              <a:buChar char="v"/>
            </a:pPr>
            <a:r>
              <a:rPr lang="en-US" altLang="ko-KR" dirty="0">
                <a:solidFill>
                  <a:srgbClr val="000000"/>
                </a:solidFill>
                <a:latin typeface="Times New Roman" panose="02020603050405020304" pitchFamily="18" charset="0"/>
                <a:cs typeface="Times New Roman" panose="02020603050405020304" pitchFamily="18" charset="0"/>
              </a:rPr>
              <a:t>Bittman B, Berk L, Shannon M, Sharaf M, </a:t>
            </a:r>
            <a:r>
              <a:rPr lang="en-US" altLang="ko-KR" dirty="0" err="1">
                <a:solidFill>
                  <a:srgbClr val="000000"/>
                </a:solidFill>
                <a:latin typeface="Times New Roman" panose="02020603050405020304" pitchFamily="18" charset="0"/>
                <a:cs typeface="Times New Roman" panose="02020603050405020304" pitchFamily="18" charset="0"/>
              </a:rPr>
              <a:t>Westengard</a:t>
            </a:r>
            <a:r>
              <a:rPr lang="en-US" altLang="ko-KR" dirty="0">
                <a:solidFill>
                  <a:srgbClr val="000000"/>
                </a:solidFill>
                <a:latin typeface="Times New Roman" panose="02020603050405020304" pitchFamily="18" charset="0"/>
                <a:cs typeface="Times New Roman" panose="02020603050405020304" pitchFamily="18" charset="0"/>
              </a:rPr>
              <a:t> J, </a:t>
            </a:r>
            <a:r>
              <a:rPr lang="en-US" altLang="ko-KR" dirty="0" err="1">
                <a:solidFill>
                  <a:srgbClr val="000000"/>
                </a:solidFill>
                <a:latin typeface="Times New Roman" panose="02020603050405020304" pitchFamily="18" charset="0"/>
                <a:cs typeface="Times New Roman" panose="02020603050405020304" pitchFamily="18" charset="0"/>
              </a:rPr>
              <a:t>Guegler</a:t>
            </a:r>
            <a:r>
              <a:rPr lang="en-US" altLang="ko-KR" dirty="0">
                <a:solidFill>
                  <a:srgbClr val="000000"/>
                </a:solidFill>
                <a:latin typeface="Times New Roman" panose="02020603050405020304" pitchFamily="18" charset="0"/>
                <a:cs typeface="Times New Roman" panose="02020603050405020304" pitchFamily="18" charset="0"/>
              </a:rPr>
              <a:t> KJ, et al., "Recreational music-making modulates the human stress response: a preliminary individualized gene expression strategy". Medical Science Monitor. </a:t>
            </a:r>
            <a:endParaRPr lang="en-US" altLang="ko-KR" sz="2000" dirty="0">
              <a:solidFill>
                <a:srgbClr val="000000"/>
              </a:solidFill>
              <a:latin typeface="Times New Roman" panose="02020603050405020304" pitchFamily="18" charset="0"/>
              <a:cs typeface="Times New Roman" panose="02020603050405020304" pitchFamily="18" charset="0"/>
            </a:endParaRPr>
          </a:p>
          <a:p>
            <a:pPr marL="476250" marR="0" indent="-285750" algn="just">
              <a:lnSpc>
                <a:spcPct val="165000"/>
              </a:lnSpc>
              <a:spcBef>
                <a:spcPts val="0"/>
              </a:spcBef>
              <a:spcAft>
                <a:spcPts val="0"/>
              </a:spcAft>
              <a:buFont typeface="Wingdings" panose="05000000000000000000" pitchFamily="2" charset="2"/>
              <a:buChar char="v"/>
            </a:pPr>
            <a:r>
              <a:rPr lang="en-US" altLang="ko-KR" dirty="0" err="1">
                <a:solidFill>
                  <a:srgbClr val="000000"/>
                </a:solidFill>
                <a:latin typeface="Times New Roman" panose="02020603050405020304" pitchFamily="18" charset="0"/>
                <a:cs typeface="Times New Roman" panose="02020603050405020304" pitchFamily="18" charset="0"/>
              </a:rPr>
              <a:t>Fancourt</a:t>
            </a:r>
            <a:r>
              <a:rPr lang="en-US" altLang="ko-KR" dirty="0">
                <a:solidFill>
                  <a:srgbClr val="000000"/>
                </a:solidFill>
                <a:latin typeface="Times New Roman" panose="02020603050405020304" pitchFamily="18" charset="0"/>
                <a:cs typeface="Times New Roman" panose="02020603050405020304" pitchFamily="18" charset="0"/>
              </a:rPr>
              <a:t> D, Perkins R, </a:t>
            </a:r>
            <a:r>
              <a:rPr lang="en-US" altLang="ko-KR" dirty="0" err="1">
                <a:solidFill>
                  <a:srgbClr val="000000"/>
                </a:solidFill>
                <a:latin typeface="Times New Roman" panose="02020603050405020304" pitchFamily="18" charset="0"/>
                <a:cs typeface="Times New Roman" panose="02020603050405020304" pitchFamily="18" charset="0"/>
              </a:rPr>
              <a:t>Ascenso</a:t>
            </a:r>
            <a:r>
              <a:rPr lang="en-US" altLang="ko-KR" dirty="0">
                <a:solidFill>
                  <a:srgbClr val="000000"/>
                </a:solidFill>
                <a:latin typeface="Times New Roman" panose="02020603050405020304" pitchFamily="18" charset="0"/>
                <a:cs typeface="Times New Roman" panose="02020603050405020304" pitchFamily="18" charset="0"/>
              </a:rPr>
              <a:t> S, Carvalho LA, Steptoe A, </a:t>
            </a:r>
            <a:r>
              <a:rPr lang="en-US" altLang="ko-KR" dirty="0" err="1">
                <a:solidFill>
                  <a:srgbClr val="000000"/>
                </a:solidFill>
                <a:latin typeface="Times New Roman" panose="02020603050405020304" pitchFamily="18" charset="0"/>
                <a:cs typeface="Times New Roman" panose="02020603050405020304" pitchFamily="18" charset="0"/>
              </a:rPr>
              <a:t>Williamon</a:t>
            </a:r>
            <a:r>
              <a:rPr lang="en-US" altLang="ko-KR" dirty="0">
                <a:solidFill>
                  <a:srgbClr val="000000"/>
                </a:solidFill>
                <a:latin typeface="Times New Roman" panose="02020603050405020304" pitchFamily="18" charset="0"/>
                <a:cs typeface="Times New Roman" panose="02020603050405020304" pitchFamily="18" charset="0"/>
              </a:rPr>
              <a:t> A, “Effects of group drumming interventions on anxiety, depression, social resilience and inflammatory immune response among mental health service users”. </a:t>
            </a:r>
            <a:endParaRPr lang="en-US" altLang="ko-KR" sz="2000" dirty="0">
              <a:solidFill>
                <a:srgbClr val="000000"/>
              </a:solidFill>
              <a:latin typeface="Times New Roman" panose="02020603050405020304" pitchFamily="18" charset="0"/>
              <a:cs typeface="Times New Roman" panose="02020603050405020304" pitchFamily="18" charset="0"/>
            </a:endParaRPr>
          </a:p>
          <a:p>
            <a:pPr marL="476250" marR="0" indent="-285750" algn="just">
              <a:lnSpc>
                <a:spcPct val="165000"/>
              </a:lnSpc>
              <a:spcBef>
                <a:spcPts val="0"/>
              </a:spcBef>
              <a:spcAft>
                <a:spcPts val="0"/>
              </a:spcAft>
              <a:buFont typeface="Wingdings" panose="05000000000000000000" pitchFamily="2" charset="2"/>
              <a:buChar char="v"/>
            </a:pPr>
            <a:r>
              <a:rPr lang="en-US" altLang="ko-KR" dirty="0">
                <a:solidFill>
                  <a:srgbClr val="000000"/>
                </a:solidFill>
                <a:latin typeface="Times New Roman" panose="02020603050405020304" pitchFamily="18" charset="0"/>
                <a:cs typeface="Times New Roman" panose="02020603050405020304" pitchFamily="18" charset="0"/>
              </a:rPr>
              <a:t>Bensimon M, Amir D, Wolf Y, “Drumming through trauma: Music therapy with post-traumatic soldiers”. The Arts in Psychotherapy.</a:t>
            </a:r>
          </a:p>
          <a:p>
            <a:pPr marL="476250" marR="0" indent="-285750" algn="just">
              <a:lnSpc>
                <a:spcPct val="165000"/>
              </a:lnSpc>
              <a:spcBef>
                <a:spcPts val="0"/>
              </a:spcBef>
              <a:spcAft>
                <a:spcPts val="0"/>
              </a:spcAft>
              <a:buFont typeface="Wingdings" panose="05000000000000000000" pitchFamily="2" charset="2"/>
              <a:buChar char="v"/>
            </a:pPr>
            <a:r>
              <a:rPr lang="en-US" altLang="ko-KR" dirty="0">
                <a:latin typeface="Times New Roman" panose="02020603050405020304" pitchFamily="18" charset="0"/>
                <a:cs typeface="Times New Roman" panose="02020603050405020304" pitchFamily="18" charset="0"/>
              </a:rPr>
              <a:t>Yoon, Julie. Group Music Therapy is an effect on the military life stress and adaptation of the soldiers concerned. [The Effect of Group Music Therapy for At-Risk Korean Soldiers on Adjustment and Stress Level].  </a:t>
            </a:r>
            <a:r>
              <a:rPr lang="en-US" altLang="ko-KR" i="1" dirty="0">
                <a:latin typeface="Times New Roman" panose="02020603050405020304" pitchFamily="18" charset="0"/>
                <a:cs typeface="Times New Roman" panose="02020603050405020304" pitchFamily="18" charset="0"/>
              </a:rPr>
              <a:t>Human Behavior and Music research</a:t>
            </a:r>
            <a:endParaRPr lang="en-US" altLang="ko-KR"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04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p:cNvSpPr/>
          <p:nvPr/>
        </p:nvSpPr>
        <p:spPr>
          <a:xfrm>
            <a:off x="3382018" y="941912"/>
            <a:ext cx="3882473" cy="646331"/>
          </a:xfrm>
          <a:prstGeom prst="rect">
            <a:avLst/>
          </a:prstGeom>
        </p:spPr>
        <p:txBody>
          <a:bodyPr wrap="none">
            <a:spAutoFit/>
          </a:bodyPr>
          <a:lstStyle/>
          <a:p>
            <a:r>
              <a:rPr lang="en-US" altLang="ko-KR" sz="3600" b="1" dirty="0">
                <a:latin typeface="Times New Roman" panose="02020603050405020304" pitchFamily="18" charset="0"/>
                <a:cs typeface="Times New Roman" panose="02020603050405020304" pitchFamily="18" charset="0"/>
              </a:rPr>
              <a:t>Research purposes</a:t>
            </a:r>
            <a:endParaRPr lang="ko-KR" altLang="en-US" sz="3600" dirty="0">
              <a:latin typeface="Times New Roman" panose="02020603050405020304" pitchFamily="18" charset="0"/>
              <a:cs typeface="Times New Roman" panose="02020603050405020304" pitchFamily="18" charset="0"/>
            </a:endParaRPr>
          </a:p>
        </p:txBody>
      </p:sp>
      <p:sp>
        <p:nvSpPr>
          <p:cNvPr id="6" name="직사각형 5"/>
          <p:cNvSpPr/>
          <p:nvPr/>
        </p:nvSpPr>
        <p:spPr>
          <a:xfrm>
            <a:off x="1454046" y="2098623"/>
            <a:ext cx="8019737" cy="4832092"/>
          </a:xfrm>
          <a:prstGeom prst="rect">
            <a:avLst/>
          </a:prstGeom>
        </p:spPr>
        <p:txBody>
          <a:bodyPr wrap="square">
            <a:spAutoFit/>
          </a:bodyPr>
          <a:lstStyle/>
          <a:p>
            <a:pPr marL="457200" indent="-457200">
              <a:buFontTx/>
              <a:buChar char="-"/>
            </a:pPr>
            <a:r>
              <a:rPr lang="en-US" altLang="ko-KR" sz="2800" dirty="0">
                <a:latin typeface="Times New Roman" panose="02020603050405020304" pitchFamily="18" charset="0"/>
                <a:cs typeface="Times New Roman" panose="02020603050405020304" pitchFamily="18" charset="0"/>
              </a:rPr>
              <a:t>to develop and apply drum club activity programs for soldiers and verify their effectiveness after applying the Drum club activity Program for soldiers</a:t>
            </a:r>
          </a:p>
          <a:p>
            <a:endParaRPr lang="en-US" altLang="ko-KR" sz="2800" dirty="0">
              <a:latin typeface="Times New Roman" panose="02020603050405020304" pitchFamily="18" charset="0"/>
              <a:cs typeface="Times New Roman" panose="02020603050405020304" pitchFamily="18" charset="0"/>
            </a:endParaRPr>
          </a:p>
          <a:p>
            <a:pPr marL="457200" indent="-457200">
              <a:buFontTx/>
              <a:buChar char="-"/>
            </a:pPr>
            <a:r>
              <a:rPr lang="en-US" altLang="ko-KR" sz="2800" dirty="0">
                <a:latin typeface="Times New Roman" panose="02020603050405020304" pitchFamily="18" charset="0"/>
                <a:cs typeface="Times New Roman" panose="02020603050405020304" pitchFamily="18" charset="0"/>
              </a:rPr>
              <a:t>to identify the effects on aggression, stress, anxiety, suspect, balance, energy, charisma, self-regulation, neuroticism, brain fatigue, concentration, and vitality index through </a:t>
            </a:r>
            <a:r>
              <a:rPr lang="en-US" altLang="ko-KR" sz="2800" dirty="0" err="1">
                <a:latin typeface="Times New Roman" panose="02020603050405020304" pitchFamily="18" charset="0"/>
                <a:cs typeface="Times New Roman" panose="02020603050405020304" pitchFamily="18" charset="0"/>
              </a:rPr>
              <a:t>vibra</a:t>
            </a:r>
            <a:r>
              <a:rPr lang="en-US" altLang="ko-KR" sz="2800" dirty="0">
                <a:latin typeface="Times New Roman" panose="02020603050405020304" pitchFamily="18" charset="0"/>
                <a:cs typeface="Times New Roman" panose="02020603050405020304" pitchFamily="18" charset="0"/>
              </a:rPr>
              <a:t> image measurement. </a:t>
            </a:r>
          </a:p>
          <a:p>
            <a:pPr marL="457200" indent="-457200">
              <a:buFontTx/>
              <a:buChar char="-"/>
            </a:pPr>
            <a:endParaRPr lang="ko-KR" altLang="ko-KR" sz="2800" dirty="0"/>
          </a:p>
          <a:p>
            <a:pPr marL="457200" indent="-457200">
              <a:buFontTx/>
              <a:buChar char="-"/>
            </a:pPr>
            <a:endParaRPr lang="ko-KR" altLang="en-US" sz="2800" dirty="0"/>
          </a:p>
        </p:txBody>
      </p:sp>
    </p:spTree>
    <p:extLst>
      <p:ext uri="{BB962C8B-B14F-4D97-AF65-F5344CB8AC3E}">
        <p14:creationId xmlns:p14="http://schemas.microsoft.com/office/powerpoint/2010/main" val="145324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BB82D714-C8F0-4D87-98AF-0C4080ED1727}" type="datetime2">
              <a:rPr lang="en-US" altLang="ko-KR" sz="600" smtClean="0">
                <a:solidFill>
                  <a:schemeClr val="tx1"/>
                </a:solidFill>
                <a:latin typeface="Arial" panose="020B0604020202020204" pitchFamily="34" charset="0"/>
                <a:ea typeface="NanumSquareOTF Light" panose="020B0600000101010101" pitchFamily="34" charset="-127"/>
                <a:cs typeface="Arial" panose="020B0604020202020204" pitchFamily="34" charset="0"/>
              </a:rPr>
              <a:t>Tuesday, June 25, 2019</a:t>
            </a:fld>
            <a:endParaRPr lang="en-US" sz="600" dirty="0">
              <a:solidFill>
                <a:schemeClr val="tx1"/>
              </a:solidFill>
              <a:latin typeface="Arial" panose="020B0604020202020204" pitchFamily="34" charset="0"/>
              <a:ea typeface="NanumSquareOTF Light" panose="020B0600000101010101" pitchFamily="34" charset="-127"/>
              <a:cs typeface="Arial" panose="020B0604020202020204" pitchFamily="34" charset="0"/>
            </a:endParaRPr>
          </a:p>
        </p:txBody>
      </p:sp>
      <p:sp>
        <p:nvSpPr>
          <p:cNvPr id="5" name="직사각형 4"/>
          <p:cNvSpPr/>
          <p:nvPr/>
        </p:nvSpPr>
        <p:spPr>
          <a:xfrm>
            <a:off x="3601821" y="881952"/>
            <a:ext cx="3369512" cy="646331"/>
          </a:xfrm>
          <a:prstGeom prst="rect">
            <a:avLst/>
          </a:prstGeom>
        </p:spPr>
        <p:txBody>
          <a:bodyPr wrap="none">
            <a:spAutoFit/>
          </a:bodyPr>
          <a:lstStyle/>
          <a:p>
            <a:r>
              <a:rPr lang="en-US" altLang="ko-KR" sz="3600" b="1" dirty="0">
                <a:latin typeface="Times New Roman" panose="02020603050405020304" pitchFamily="18" charset="0"/>
                <a:cs typeface="Times New Roman" panose="02020603050405020304" pitchFamily="18" charset="0"/>
              </a:rPr>
              <a:t>Research design</a:t>
            </a:r>
            <a:endParaRPr lang="ko-KR" altLang="en-US" sz="3600" b="1" dirty="0">
              <a:latin typeface="Times New Roman" panose="02020603050405020304" pitchFamily="18" charset="0"/>
              <a:cs typeface="Times New Roman" panose="02020603050405020304" pitchFamily="18" charset="0"/>
            </a:endParaRPr>
          </a:p>
        </p:txBody>
      </p:sp>
      <p:sp>
        <p:nvSpPr>
          <p:cNvPr id="6" name="직사각형 5"/>
          <p:cNvSpPr/>
          <p:nvPr/>
        </p:nvSpPr>
        <p:spPr>
          <a:xfrm>
            <a:off x="2038662" y="2233534"/>
            <a:ext cx="5978213" cy="2677656"/>
          </a:xfrm>
          <a:prstGeom prst="rect">
            <a:avLst/>
          </a:prstGeom>
        </p:spPr>
        <p:txBody>
          <a:bodyPr wrap="square">
            <a:spAutoFit/>
          </a:bodyPr>
          <a:lstStyle/>
          <a:p>
            <a:r>
              <a:rPr lang="en-US" altLang="ko-KR" sz="2800" dirty="0">
                <a:latin typeface="Times New Roman" panose="02020603050405020304" pitchFamily="18" charset="0"/>
                <a:cs typeface="Times New Roman" panose="02020603050405020304" pitchFamily="18" charset="0"/>
              </a:rPr>
              <a:t>a single-group pre-and post-experimental design (one group Pretest-posttest designs) as a primitive experimental study to develop a drum club activity program for soldiers and to examine its effectiveness</a:t>
            </a:r>
            <a:r>
              <a:rPr lang="en-US" altLang="ko-KR" dirty="0">
                <a:latin typeface="Times New Roman" panose="02020603050405020304" pitchFamily="18" charset="0"/>
                <a:cs typeface="Times New Roman" panose="02020603050405020304" pitchFamily="18" charset="0"/>
              </a:rPr>
              <a:t>. </a:t>
            </a:r>
            <a:endParaRPr lang="ko-KR" altLang="ko-K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644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사용자 지정1">
      <a:majorFont>
        <a:latin typeface="Ropa Sans PTT"/>
        <a:ea typeface="Ropa Sans PTT"/>
        <a:cs typeface=""/>
      </a:majorFont>
      <a:minorFont>
        <a:latin typeface="Ropa Sans PTT"/>
        <a:ea typeface="Ropa Sans PTT"/>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3236</Words>
  <Application>Microsoft Office PowerPoint</Application>
  <PresentationFormat>사용자 지정</PresentationFormat>
  <Paragraphs>319</Paragraphs>
  <Slides>24</Slides>
  <Notes>24</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24</vt:i4>
      </vt:variant>
    </vt:vector>
  </HeadingPairs>
  <TitlesOfParts>
    <vt:vector size="35" baseType="lpstr">
      <vt:lpstr>HY견고딕</vt:lpstr>
      <vt:lpstr>Malgun Gothic Semilight</vt:lpstr>
      <vt:lpstr>Ropa Sans PTT</vt:lpstr>
      <vt:lpstr>Malgun Gothic</vt:lpstr>
      <vt:lpstr>Malgun Gothic</vt:lpstr>
      <vt:lpstr>한양신명조</vt:lpstr>
      <vt:lpstr>Arial</vt:lpstr>
      <vt:lpstr>Calibri</vt:lpstr>
      <vt:lpstr>Times New Roman</vt:lpstr>
      <vt:lpstr>Wingdings</vt:lpstr>
      <vt:lpstr>Office Theme</vt:lpstr>
      <vt:lpstr>The Effects of Drum-Club Activities Program on Mental Health of Soldiers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Drum-Club Activities Program on Mental Health of Soldiers</dc:title>
  <dc:creator>김신실</dc:creator>
  <cp:lastModifiedBy>김신실</cp:lastModifiedBy>
  <cp:revision>78</cp:revision>
  <cp:lastPrinted>2019-06-21T09:00:51Z</cp:lastPrinted>
  <dcterms:created xsi:type="dcterms:W3CDTF">2019-06-07T06:17:19Z</dcterms:created>
  <dcterms:modified xsi:type="dcterms:W3CDTF">2019-06-25T06:06:32Z</dcterms:modified>
</cp:coreProperties>
</file>