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7" r:id="rId4"/>
    <p:sldId id="259" r:id="rId5"/>
    <p:sldId id="280" r:id="rId6"/>
    <p:sldId id="276" r:id="rId7"/>
    <p:sldId id="260" r:id="rId8"/>
    <p:sldId id="272" r:id="rId9"/>
    <p:sldId id="273" r:id="rId10"/>
    <p:sldId id="278" r:id="rId11"/>
    <p:sldId id="277" r:id="rId12"/>
    <p:sldId id="279" r:id="rId13"/>
    <p:sldId id="261" r:id="rId14"/>
    <p:sldId id="281" r:id="rId15"/>
    <p:sldId id="262" r:id="rId16"/>
    <p:sldId id="274" r:id="rId17"/>
    <p:sldId id="275" r:id="rId18"/>
    <p:sldId id="263" r:id="rId19"/>
    <p:sldId id="264" r:id="rId20"/>
    <p:sldId id="271" r:id="rId21"/>
  </p:sldIdLst>
  <p:sldSz cx="11341100" cy="6985000"/>
  <p:notesSz cx="6858000" cy="9144000"/>
  <p:defaultTextStyle>
    <a:defPPr>
      <a:defRPr lang="ru-RU"/>
    </a:defPPr>
    <a:lvl1pPr marL="0" algn="l" defTabSz="1172809" rtl="0" eaLnBrk="1" latinLnBrk="0" hangingPunct="1">
      <a:defRPr sz="2300" kern="1200">
        <a:solidFill>
          <a:schemeClr val="tx1"/>
        </a:solidFill>
        <a:latin typeface="+mn-lt"/>
        <a:ea typeface="+mn-ea"/>
        <a:cs typeface="+mn-cs"/>
      </a:defRPr>
    </a:lvl1pPr>
    <a:lvl2pPr marL="586405" algn="l" defTabSz="1172809" rtl="0" eaLnBrk="1" latinLnBrk="0" hangingPunct="1">
      <a:defRPr sz="2300" kern="1200">
        <a:solidFill>
          <a:schemeClr val="tx1"/>
        </a:solidFill>
        <a:latin typeface="+mn-lt"/>
        <a:ea typeface="+mn-ea"/>
        <a:cs typeface="+mn-cs"/>
      </a:defRPr>
    </a:lvl2pPr>
    <a:lvl3pPr marL="1172809" algn="l" defTabSz="1172809" rtl="0" eaLnBrk="1" latinLnBrk="0" hangingPunct="1">
      <a:defRPr sz="2300" kern="1200">
        <a:solidFill>
          <a:schemeClr val="tx1"/>
        </a:solidFill>
        <a:latin typeface="+mn-lt"/>
        <a:ea typeface="+mn-ea"/>
        <a:cs typeface="+mn-cs"/>
      </a:defRPr>
    </a:lvl3pPr>
    <a:lvl4pPr marL="1759214" algn="l" defTabSz="1172809" rtl="0" eaLnBrk="1" latinLnBrk="0" hangingPunct="1">
      <a:defRPr sz="2300" kern="1200">
        <a:solidFill>
          <a:schemeClr val="tx1"/>
        </a:solidFill>
        <a:latin typeface="+mn-lt"/>
        <a:ea typeface="+mn-ea"/>
        <a:cs typeface="+mn-cs"/>
      </a:defRPr>
    </a:lvl4pPr>
    <a:lvl5pPr marL="2345619" algn="l" defTabSz="1172809" rtl="0" eaLnBrk="1" latinLnBrk="0" hangingPunct="1">
      <a:defRPr sz="2300" kern="1200">
        <a:solidFill>
          <a:schemeClr val="tx1"/>
        </a:solidFill>
        <a:latin typeface="+mn-lt"/>
        <a:ea typeface="+mn-ea"/>
        <a:cs typeface="+mn-cs"/>
      </a:defRPr>
    </a:lvl5pPr>
    <a:lvl6pPr marL="2932024" algn="l" defTabSz="1172809" rtl="0" eaLnBrk="1" latinLnBrk="0" hangingPunct="1">
      <a:defRPr sz="2300" kern="1200">
        <a:solidFill>
          <a:schemeClr val="tx1"/>
        </a:solidFill>
        <a:latin typeface="+mn-lt"/>
        <a:ea typeface="+mn-ea"/>
        <a:cs typeface="+mn-cs"/>
      </a:defRPr>
    </a:lvl6pPr>
    <a:lvl7pPr marL="3518428" algn="l" defTabSz="1172809" rtl="0" eaLnBrk="1" latinLnBrk="0" hangingPunct="1">
      <a:defRPr sz="2300" kern="1200">
        <a:solidFill>
          <a:schemeClr val="tx1"/>
        </a:solidFill>
        <a:latin typeface="+mn-lt"/>
        <a:ea typeface="+mn-ea"/>
        <a:cs typeface="+mn-cs"/>
      </a:defRPr>
    </a:lvl7pPr>
    <a:lvl8pPr marL="4104833" algn="l" defTabSz="1172809" rtl="0" eaLnBrk="1" latinLnBrk="0" hangingPunct="1">
      <a:defRPr sz="2300" kern="1200">
        <a:solidFill>
          <a:schemeClr val="tx1"/>
        </a:solidFill>
        <a:latin typeface="+mn-lt"/>
        <a:ea typeface="+mn-ea"/>
        <a:cs typeface="+mn-cs"/>
      </a:defRPr>
    </a:lvl8pPr>
    <a:lvl9pPr marL="4691238" algn="l" defTabSz="1172809"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p15:clr>
            <a:srgbClr val="A4A3A4"/>
          </p15:clr>
        </p15:guide>
        <p15:guide id="2" pos="35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364" autoAdjust="0"/>
  </p:normalViewPr>
  <p:slideViewPr>
    <p:cSldViewPr showGuides="1">
      <p:cViewPr varScale="1">
        <p:scale>
          <a:sx n="43" d="100"/>
          <a:sy n="43" d="100"/>
        </p:scale>
        <p:origin x="1056" y="60"/>
      </p:cViewPr>
      <p:guideLst>
        <p:guide orient="horz" pos="2200"/>
        <p:guide pos="357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EA603-3EA9-4CCB-933E-E8BDC9D05211}" type="datetimeFigureOut">
              <a:rPr lang="ru-RU" smtClean="0"/>
              <a:t>26.06.2019</a:t>
            </a:fld>
            <a:endParaRPr lang="ru-RU"/>
          </a:p>
        </p:txBody>
      </p:sp>
      <p:sp>
        <p:nvSpPr>
          <p:cNvPr id="4" name="Образ слайда 3"/>
          <p:cNvSpPr>
            <a:spLocks noGrp="1" noRot="1" noChangeAspect="1"/>
          </p:cNvSpPr>
          <p:nvPr>
            <p:ph type="sldImg" idx="2"/>
          </p:nvPr>
        </p:nvSpPr>
        <p:spPr>
          <a:xfrm>
            <a:off x="644525" y="685800"/>
            <a:ext cx="55689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4EC43-3C7F-4FEE-846A-FC4A6CE373CA}" type="slidenum">
              <a:rPr lang="ru-RU" smtClean="0"/>
              <a:t>‹#›</a:t>
            </a:fld>
            <a:endParaRPr lang="ru-RU"/>
          </a:p>
        </p:txBody>
      </p:sp>
    </p:spTree>
    <p:extLst>
      <p:ext uri="{BB962C8B-B14F-4D97-AF65-F5344CB8AC3E}">
        <p14:creationId xmlns:p14="http://schemas.microsoft.com/office/powerpoint/2010/main" val="4251745117"/>
      </p:ext>
    </p:extLst>
  </p:cSld>
  <p:clrMap bg1="lt1" tx1="dk1" bg2="lt2" tx2="dk2" accent1="accent1" accent2="accent2" accent3="accent3" accent4="accent4" accent5="accent5" accent6="accent6" hlink="hlink" folHlink="folHlink"/>
  <p:notesStyle>
    <a:lvl1pPr marL="0" algn="l" defTabSz="1172809" rtl="0" eaLnBrk="1" latinLnBrk="0" hangingPunct="1">
      <a:defRPr sz="1500" kern="1200">
        <a:solidFill>
          <a:schemeClr val="tx1"/>
        </a:solidFill>
        <a:latin typeface="+mn-lt"/>
        <a:ea typeface="+mn-ea"/>
        <a:cs typeface="+mn-cs"/>
      </a:defRPr>
    </a:lvl1pPr>
    <a:lvl2pPr marL="586405" algn="l" defTabSz="1172809" rtl="0" eaLnBrk="1" latinLnBrk="0" hangingPunct="1">
      <a:defRPr sz="1500" kern="1200">
        <a:solidFill>
          <a:schemeClr val="tx1"/>
        </a:solidFill>
        <a:latin typeface="+mn-lt"/>
        <a:ea typeface="+mn-ea"/>
        <a:cs typeface="+mn-cs"/>
      </a:defRPr>
    </a:lvl2pPr>
    <a:lvl3pPr marL="1172809" algn="l" defTabSz="1172809" rtl="0" eaLnBrk="1" latinLnBrk="0" hangingPunct="1">
      <a:defRPr sz="1500" kern="1200">
        <a:solidFill>
          <a:schemeClr val="tx1"/>
        </a:solidFill>
        <a:latin typeface="+mn-lt"/>
        <a:ea typeface="+mn-ea"/>
        <a:cs typeface="+mn-cs"/>
      </a:defRPr>
    </a:lvl3pPr>
    <a:lvl4pPr marL="1759214" algn="l" defTabSz="1172809" rtl="0" eaLnBrk="1" latinLnBrk="0" hangingPunct="1">
      <a:defRPr sz="1500" kern="1200">
        <a:solidFill>
          <a:schemeClr val="tx1"/>
        </a:solidFill>
        <a:latin typeface="+mn-lt"/>
        <a:ea typeface="+mn-ea"/>
        <a:cs typeface="+mn-cs"/>
      </a:defRPr>
    </a:lvl4pPr>
    <a:lvl5pPr marL="2345619" algn="l" defTabSz="1172809" rtl="0" eaLnBrk="1" latinLnBrk="0" hangingPunct="1">
      <a:defRPr sz="1500" kern="1200">
        <a:solidFill>
          <a:schemeClr val="tx1"/>
        </a:solidFill>
        <a:latin typeface="+mn-lt"/>
        <a:ea typeface="+mn-ea"/>
        <a:cs typeface="+mn-cs"/>
      </a:defRPr>
    </a:lvl5pPr>
    <a:lvl6pPr marL="2932024" algn="l" defTabSz="1172809" rtl="0" eaLnBrk="1" latinLnBrk="0" hangingPunct="1">
      <a:defRPr sz="1500" kern="1200">
        <a:solidFill>
          <a:schemeClr val="tx1"/>
        </a:solidFill>
        <a:latin typeface="+mn-lt"/>
        <a:ea typeface="+mn-ea"/>
        <a:cs typeface="+mn-cs"/>
      </a:defRPr>
    </a:lvl6pPr>
    <a:lvl7pPr marL="3518428" algn="l" defTabSz="1172809" rtl="0" eaLnBrk="1" latinLnBrk="0" hangingPunct="1">
      <a:defRPr sz="1500" kern="1200">
        <a:solidFill>
          <a:schemeClr val="tx1"/>
        </a:solidFill>
        <a:latin typeface="+mn-lt"/>
        <a:ea typeface="+mn-ea"/>
        <a:cs typeface="+mn-cs"/>
      </a:defRPr>
    </a:lvl7pPr>
    <a:lvl8pPr marL="4104833" algn="l" defTabSz="1172809" rtl="0" eaLnBrk="1" latinLnBrk="0" hangingPunct="1">
      <a:defRPr sz="1500" kern="1200">
        <a:solidFill>
          <a:schemeClr val="tx1"/>
        </a:solidFill>
        <a:latin typeface="+mn-lt"/>
        <a:ea typeface="+mn-ea"/>
        <a:cs typeface="+mn-cs"/>
      </a:defRPr>
    </a:lvl8pPr>
    <a:lvl9pPr marL="4691238" algn="l" defTabSz="1172809"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1172809" rtl="0" eaLnBrk="1" fontAlgn="auto" latinLnBrk="0" hangingPunct="1">
              <a:lnSpc>
                <a:spcPct val="100000"/>
              </a:lnSpc>
              <a:spcBef>
                <a:spcPts val="0"/>
              </a:spcBef>
              <a:spcAft>
                <a:spcPts val="0"/>
              </a:spcAft>
              <a:buClrTx/>
              <a:buSzTx/>
              <a:buFontTx/>
              <a:buNone/>
              <a:tabLst/>
              <a:defRPr/>
            </a:pPr>
            <a:r>
              <a:rPr lang="en-GB" sz="1400" dirty="0" smtClean="0">
                <a:latin typeface="+mn-lt"/>
              </a:rPr>
              <a:t>Hello.</a:t>
            </a:r>
            <a:r>
              <a:rPr lang="en-GB" sz="1400" baseline="0" dirty="0" smtClean="0">
                <a:latin typeface="+mn-lt"/>
              </a:rPr>
              <a:t> Glad to see you here. </a:t>
            </a:r>
          </a:p>
          <a:p>
            <a:pPr marL="0" marR="0" indent="0" algn="l" defTabSz="1172809" rtl="0" eaLnBrk="1" fontAlgn="auto" latinLnBrk="0" hangingPunct="1">
              <a:lnSpc>
                <a:spcPct val="100000"/>
              </a:lnSpc>
              <a:spcBef>
                <a:spcPts val="0"/>
              </a:spcBef>
              <a:spcAft>
                <a:spcPts val="0"/>
              </a:spcAft>
              <a:buClrTx/>
              <a:buSzTx/>
              <a:buFontTx/>
              <a:buNone/>
              <a:tabLst/>
              <a:defRPr/>
            </a:pPr>
            <a:endParaRPr lang="en-GB" sz="1400" baseline="0" dirty="0" smtClean="0">
              <a:latin typeface="+mn-lt"/>
            </a:endParaRPr>
          </a:p>
          <a:p>
            <a:pPr marL="0" marR="0" indent="0" algn="l" defTabSz="1172809" rtl="0" eaLnBrk="1" fontAlgn="auto" latinLnBrk="0" hangingPunct="1">
              <a:lnSpc>
                <a:spcPct val="100000"/>
              </a:lnSpc>
              <a:spcBef>
                <a:spcPts val="0"/>
              </a:spcBef>
              <a:spcAft>
                <a:spcPts val="0"/>
              </a:spcAft>
              <a:buClrTx/>
              <a:buSzTx/>
              <a:buFontTx/>
              <a:buNone/>
              <a:tabLst/>
              <a:defRPr/>
            </a:pPr>
            <a:r>
              <a:rPr lang="en-GB" sz="1400" i="0" baseline="0" dirty="0" smtClean="0">
                <a:latin typeface="+mn-lt"/>
              </a:rPr>
              <a:t>I will speak about different </a:t>
            </a:r>
            <a:r>
              <a:rPr lang="en-US" sz="1400" i="0" kern="1200" dirty="0" smtClean="0">
                <a:solidFill>
                  <a:schemeClr val="tx1"/>
                </a:solidFill>
                <a:effectLst/>
                <a:latin typeface="+mn-lt"/>
                <a:ea typeface="+mn-ea"/>
                <a:cs typeface="+mn-cs"/>
              </a:rPr>
              <a:t>mathematical </a:t>
            </a:r>
            <a:r>
              <a:rPr lang="en-GB" sz="1400" i="0" baseline="0" dirty="0" smtClean="0">
                <a:latin typeface="+mn-lt"/>
              </a:rPr>
              <a:t>algorithms for </a:t>
            </a:r>
            <a:r>
              <a:rPr lang="en-GB" sz="1400" i="0" baseline="0" dirty="0" err="1" smtClean="0">
                <a:latin typeface="+mn-lt"/>
              </a:rPr>
              <a:t>vibraimage</a:t>
            </a:r>
            <a:r>
              <a:rPr lang="en-GB" sz="1400" i="0" baseline="0" dirty="0" smtClean="0">
                <a:latin typeface="+mn-lt"/>
              </a:rPr>
              <a:t> capturing. I will compare some of them: </a:t>
            </a:r>
            <a:r>
              <a:rPr lang="en-US" sz="1400" i="0" kern="1200" dirty="0" smtClean="0">
                <a:solidFill>
                  <a:schemeClr val="tx1"/>
                </a:solidFill>
                <a:effectLst/>
                <a:latin typeface="+mn-lt"/>
                <a:ea typeface="+mn-ea"/>
                <a:cs typeface="+mn-cs"/>
              </a:rPr>
              <a:t>Fast Furrier Transformation and Frequency </a:t>
            </a:r>
            <a:r>
              <a:rPr lang="en-US" sz="1400" i="0" kern="1200" dirty="0" err="1" smtClean="0">
                <a:solidFill>
                  <a:schemeClr val="tx1"/>
                </a:solidFill>
                <a:effectLst/>
                <a:latin typeface="+mn-lt"/>
                <a:ea typeface="+mn-ea"/>
                <a:cs typeface="+mn-cs"/>
              </a:rPr>
              <a:t>VibraImage</a:t>
            </a:r>
            <a:r>
              <a:rPr lang="en-US" sz="1400" i="0" kern="1200" dirty="0" smtClean="0">
                <a:solidFill>
                  <a:schemeClr val="tx1"/>
                </a:solidFill>
                <a:effectLst/>
                <a:latin typeface="+mn-lt"/>
                <a:ea typeface="+mn-ea"/>
                <a:cs typeface="+mn-cs"/>
              </a:rPr>
              <a:t> algorithms (</a:t>
            </a:r>
            <a:r>
              <a:rPr lang="en-GB" sz="1400" i="0" kern="1200" dirty="0" smtClean="0">
                <a:solidFill>
                  <a:schemeClr val="tx1"/>
                </a:solidFill>
                <a:effectLst/>
                <a:latin typeface="+mn-lt"/>
                <a:ea typeface="+mn-ea"/>
                <a:cs typeface="+mn-cs"/>
              </a:rPr>
              <a:t>I</a:t>
            </a:r>
            <a:r>
              <a:rPr lang="en-GB" sz="1400" i="0" kern="1200" baseline="0" dirty="0" smtClean="0">
                <a:solidFill>
                  <a:schemeClr val="tx1"/>
                </a:solidFill>
                <a:effectLst/>
                <a:latin typeface="+mn-lt"/>
                <a:ea typeface="+mn-ea"/>
                <a:cs typeface="+mn-cs"/>
              </a:rPr>
              <a:t> will call it </a:t>
            </a:r>
            <a:r>
              <a:rPr lang="en-US" sz="1400" i="0" kern="1200" dirty="0" smtClean="0">
                <a:solidFill>
                  <a:schemeClr val="tx1"/>
                </a:solidFill>
                <a:effectLst/>
                <a:latin typeface="+mn-lt"/>
                <a:ea typeface="+mn-ea"/>
                <a:cs typeface="+mn-cs"/>
              </a:rPr>
              <a:t>FFT and  FVI) </a:t>
            </a:r>
            <a:endParaRPr lang="ru-RU" sz="1400" i="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endParaRPr lang="ru-RU" sz="1400" i="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r>
              <a:rPr lang="en-GB" sz="1400" i="0" kern="1200" dirty="0" smtClean="0">
                <a:solidFill>
                  <a:schemeClr val="tx1"/>
                </a:solidFill>
                <a:effectLst/>
                <a:latin typeface="+mn-lt"/>
                <a:ea typeface="+mn-ea"/>
                <a:cs typeface="+mn-cs"/>
              </a:rPr>
              <a:t>It`s designed </a:t>
            </a:r>
            <a:r>
              <a:rPr lang="en-US" sz="1400" i="0" kern="1200" dirty="0" smtClean="0">
                <a:solidFill>
                  <a:schemeClr val="tx1"/>
                </a:solidFill>
                <a:effectLst/>
                <a:latin typeface="+mn-lt"/>
                <a:ea typeface="+mn-ea"/>
                <a:cs typeface="+mn-cs"/>
              </a:rPr>
              <a:t>for calculation of objects movement frequency for </a:t>
            </a:r>
            <a:r>
              <a:rPr lang="en-US" sz="1400" i="0" kern="1200" dirty="0" err="1" smtClean="0">
                <a:solidFill>
                  <a:schemeClr val="tx1"/>
                </a:solidFill>
                <a:effectLst/>
                <a:latin typeface="+mn-lt"/>
                <a:ea typeface="+mn-ea"/>
                <a:cs typeface="+mn-cs"/>
              </a:rPr>
              <a:t>vibraimage</a:t>
            </a:r>
            <a:r>
              <a:rPr lang="en-US" sz="1400" i="0" kern="1200" dirty="0" smtClean="0">
                <a:solidFill>
                  <a:schemeClr val="tx1"/>
                </a:solidFill>
                <a:effectLst/>
                <a:latin typeface="+mn-lt"/>
                <a:ea typeface="+mn-ea"/>
                <a:cs typeface="+mn-cs"/>
              </a:rPr>
              <a:t> technology. </a:t>
            </a:r>
          </a:p>
          <a:p>
            <a:pPr marL="0" marR="0" indent="0" algn="l" defTabSz="1172809" rtl="0" eaLnBrk="1" fontAlgn="auto" latinLnBrk="0" hangingPunct="1">
              <a:lnSpc>
                <a:spcPct val="100000"/>
              </a:lnSpc>
              <a:spcBef>
                <a:spcPts val="0"/>
              </a:spcBef>
              <a:spcAft>
                <a:spcPts val="0"/>
              </a:spcAft>
              <a:buClrTx/>
              <a:buSzTx/>
              <a:buFontTx/>
              <a:buNone/>
              <a:tabLst/>
              <a:defRPr/>
            </a:pPr>
            <a:endParaRPr lang="en-US" sz="1400" i="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r>
              <a:rPr lang="en-US" sz="1400" i="0" kern="1200" dirty="0" smtClean="0">
                <a:solidFill>
                  <a:schemeClr val="tx1"/>
                </a:solidFill>
                <a:effectLst/>
                <a:latin typeface="+mn-lt"/>
                <a:ea typeface="+mn-ea"/>
                <a:cs typeface="+mn-cs"/>
              </a:rPr>
              <a:t>Also we</a:t>
            </a:r>
            <a:r>
              <a:rPr lang="en-US" sz="1400" i="0" kern="1200" baseline="0" dirty="0" smtClean="0">
                <a:solidFill>
                  <a:schemeClr val="tx1"/>
                </a:solidFill>
                <a:effectLst/>
                <a:latin typeface="+mn-lt"/>
                <a:ea typeface="+mn-ea"/>
                <a:cs typeface="+mn-cs"/>
              </a:rPr>
              <a:t> will see </a:t>
            </a:r>
            <a:r>
              <a:rPr lang="en-US" sz="1500" i="0" kern="1200" baseline="0" dirty="0" smtClean="0">
                <a:solidFill>
                  <a:schemeClr val="tx1"/>
                </a:solidFill>
                <a:effectLst/>
                <a:latin typeface="+mn-lt"/>
                <a:ea typeface="+mn-ea"/>
                <a:cs typeface="+mn-cs"/>
              </a:rPr>
              <a:t>t</a:t>
            </a:r>
            <a:r>
              <a:rPr lang="en-US" sz="1500" i="0" kern="1200" dirty="0" smtClean="0">
                <a:solidFill>
                  <a:schemeClr val="tx1"/>
                </a:solidFill>
                <a:effectLst/>
                <a:latin typeface="+mn-lt"/>
                <a:ea typeface="+mn-ea"/>
                <a:cs typeface="+mn-cs"/>
              </a:rPr>
              <a:t>est videos of various grey contrast objects, making vibrations in the frequency range (1-10) Hz.</a:t>
            </a:r>
            <a:r>
              <a:rPr lang="en-US" sz="1500" i="0" kern="1200" baseline="0" dirty="0" smtClean="0">
                <a:solidFill>
                  <a:schemeClr val="tx1"/>
                </a:solidFill>
                <a:effectLst/>
                <a:latin typeface="+mn-lt"/>
                <a:ea typeface="+mn-ea"/>
                <a:cs typeface="+mn-cs"/>
              </a:rPr>
              <a:t> These objects</a:t>
            </a:r>
            <a:r>
              <a:rPr lang="en-US" sz="1500" i="0" kern="1200" dirty="0" smtClean="0">
                <a:solidFill>
                  <a:schemeClr val="tx1"/>
                </a:solidFill>
                <a:effectLst/>
                <a:latin typeface="+mn-lt"/>
                <a:ea typeface="+mn-ea"/>
                <a:cs typeface="+mn-cs"/>
              </a:rPr>
              <a:t> with different displacement resolution</a:t>
            </a:r>
            <a:r>
              <a:rPr lang="en-US" sz="1500" i="0" kern="1200" baseline="0" dirty="0" smtClean="0">
                <a:solidFill>
                  <a:schemeClr val="tx1"/>
                </a:solidFill>
                <a:effectLst/>
                <a:latin typeface="+mn-lt"/>
                <a:ea typeface="+mn-ea"/>
                <a:cs typeface="+mn-cs"/>
              </a:rPr>
              <a:t> and I`ll try to explain meaning of this tests.</a:t>
            </a:r>
          </a:p>
          <a:p>
            <a:pPr marL="0" marR="0" indent="0" algn="l" defTabSz="1172809" rtl="0" eaLnBrk="1" fontAlgn="auto" latinLnBrk="0" hangingPunct="1">
              <a:lnSpc>
                <a:spcPct val="100000"/>
              </a:lnSpc>
              <a:spcBef>
                <a:spcPts val="0"/>
              </a:spcBef>
              <a:spcAft>
                <a:spcPts val="0"/>
              </a:spcAft>
              <a:buClrTx/>
              <a:buSzTx/>
              <a:buFontTx/>
              <a:buNone/>
              <a:tabLst/>
              <a:defRPr/>
            </a:pPr>
            <a:endParaRPr lang="ru-RU" sz="1400" i="0" dirty="0">
              <a:latin typeface="+mn-lt"/>
            </a:endParaRPr>
          </a:p>
        </p:txBody>
      </p:sp>
      <p:sp>
        <p:nvSpPr>
          <p:cNvPr id="4" name="Номер слайда 3"/>
          <p:cNvSpPr>
            <a:spLocks noGrp="1"/>
          </p:cNvSpPr>
          <p:nvPr>
            <p:ph type="sldNum" sz="quarter" idx="10"/>
          </p:nvPr>
        </p:nvSpPr>
        <p:spPr/>
        <p:txBody>
          <a:bodyPr/>
          <a:lstStyle/>
          <a:p>
            <a:fld id="{6274EC43-3C7F-4FEE-846A-FC4A6CE373CA}" type="slidenum">
              <a:rPr lang="ru-RU" smtClean="0"/>
              <a:t>1</a:t>
            </a:fld>
            <a:endParaRPr lang="ru-RU"/>
          </a:p>
        </p:txBody>
      </p:sp>
    </p:spTree>
    <p:extLst>
      <p:ext uri="{BB962C8B-B14F-4D97-AF65-F5344CB8AC3E}">
        <p14:creationId xmlns:p14="http://schemas.microsoft.com/office/powerpoint/2010/main" val="243230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For the 1</a:t>
            </a:r>
            <a:r>
              <a:rPr lang="en-US" sz="1500" kern="1200" baseline="30000" dirty="0" smtClean="0">
                <a:solidFill>
                  <a:schemeClr val="tx1"/>
                </a:solidFill>
                <a:effectLst/>
                <a:latin typeface="+mn-lt"/>
                <a:ea typeface="+mn-ea"/>
                <a:cs typeface="+mn-cs"/>
              </a:rPr>
              <a:t>st</a:t>
            </a:r>
            <a:r>
              <a:rPr lang="en-US" sz="1500" kern="1200" dirty="0" smtClean="0">
                <a:solidFill>
                  <a:schemeClr val="tx1"/>
                </a:solidFill>
                <a:effectLst/>
                <a:latin typeface="+mn-lt"/>
                <a:ea typeface="+mn-ea"/>
                <a:cs typeface="+mn-cs"/>
              </a:rPr>
              <a:t> test video (1 Hz frequency, 3 points offset), almost identical </a:t>
            </a:r>
            <a:r>
              <a:rPr lang="en-US" sz="1500" kern="1200" dirty="0" err="1" smtClean="0">
                <a:solidFill>
                  <a:schemeClr val="tx1"/>
                </a:solidFill>
                <a:effectLst/>
                <a:latin typeface="+mn-lt"/>
                <a:ea typeface="+mn-ea"/>
                <a:cs typeface="+mn-cs"/>
              </a:rPr>
              <a:t>vibraimages</a:t>
            </a:r>
            <a:r>
              <a:rPr lang="en-US" sz="1500" kern="1200" dirty="0" smtClean="0">
                <a:solidFill>
                  <a:schemeClr val="tx1"/>
                </a:solidFill>
                <a:effectLst/>
                <a:latin typeface="+mn-lt"/>
                <a:ea typeface="+mn-ea"/>
                <a:cs typeface="+mn-cs"/>
              </a:rPr>
              <a:t> are observed for both algorithms.</a:t>
            </a:r>
            <a:endParaRPr lang="en-GB" sz="1500" kern="1200" dirty="0" smtClean="0">
              <a:solidFill>
                <a:schemeClr val="tx1"/>
              </a:solidFill>
              <a:effectLst/>
              <a:latin typeface="+mn-lt"/>
              <a:ea typeface="+mn-ea"/>
              <a:cs typeface="+mn-cs"/>
            </a:endParaRPr>
          </a:p>
          <a:p>
            <a:endParaRPr lang="en-GB" dirty="0"/>
          </a:p>
        </p:txBody>
      </p:sp>
      <p:sp>
        <p:nvSpPr>
          <p:cNvPr id="4" name="Номер слайда 3"/>
          <p:cNvSpPr>
            <a:spLocks noGrp="1"/>
          </p:cNvSpPr>
          <p:nvPr>
            <p:ph type="sldNum" sz="quarter" idx="10"/>
          </p:nvPr>
        </p:nvSpPr>
        <p:spPr/>
        <p:txBody>
          <a:bodyPr/>
          <a:lstStyle/>
          <a:p>
            <a:fld id="{6274EC43-3C7F-4FEE-846A-FC4A6CE373CA}" type="slidenum">
              <a:rPr lang="ru-RU" smtClean="0"/>
              <a:t>10</a:t>
            </a:fld>
            <a:endParaRPr lang="ru-RU"/>
          </a:p>
        </p:txBody>
      </p:sp>
    </p:spTree>
    <p:extLst>
      <p:ext uri="{BB962C8B-B14F-4D97-AF65-F5344CB8AC3E}">
        <p14:creationId xmlns:p14="http://schemas.microsoft.com/office/powerpoint/2010/main" val="1108678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dirty="0" smtClean="0"/>
              <a:t>For the second video</a:t>
            </a:r>
            <a:r>
              <a:rPr lang="en-GB" baseline="0" dirty="0" smtClean="0"/>
              <a:t> and frequency 1Hz we can see that pictures.</a:t>
            </a:r>
            <a:endParaRPr lang="en-GB" dirty="0"/>
          </a:p>
        </p:txBody>
      </p:sp>
      <p:sp>
        <p:nvSpPr>
          <p:cNvPr id="4" name="Номер слайда 3"/>
          <p:cNvSpPr>
            <a:spLocks noGrp="1"/>
          </p:cNvSpPr>
          <p:nvPr>
            <p:ph type="sldNum" sz="quarter" idx="10"/>
          </p:nvPr>
        </p:nvSpPr>
        <p:spPr/>
        <p:txBody>
          <a:bodyPr/>
          <a:lstStyle/>
          <a:p>
            <a:fld id="{6274EC43-3C7F-4FEE-846A-FC4A6CE373CA}" type="slidenum">
              <a:rPr lang="ru-RU" smtClean="0"/>
              <a:t>11</a:t>
            </a:fld>
            <a:endParaRPr lang="ru-RU"/>
          </a:p>
        </p:txBody>
      </p:sp>
    </p:spTree>
    <p:extLst>
      <p:ext uri="{BB962C8B-B14F-4D97-AF65-F5344CB8AC3E}">
        <p14:creationId xmlns:p14="http://schemas.microsoft.com/office/powerpoint/2010/main" val="1750430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And</a:t>
            </a:r>
            <a:r>
              <a:rPr lang="en-US" baseline="0" dirty="0" smtClean="0"/>
              <a:t> for the 3</a:t>
            </a:r>
            <a:r>
              <a:rPr lang="en-US" baseline="30000" dirty="0" smtClean="0"/>
              <a:t>rd</a:t>
            </a:r>
            <a:r>
              <a:rPr lang="en-US" baseline="0" dirty="0" smtClean="0"/>
              <a:t> </a:t>
            </a:r>
            <a:r>
              <a:rPr lang="en-GB" dirty="0" smtClean="0"/>
              <a:t>video</a:t>
            </a:r>
            <a:r>
              <a:rPr lang="en-GB" baseline="0" dirty="0" smtClean="0"/>
              <a:t> and frequency 3Hz we can see picture like this:</a:t>
            </a:r>
            <a:endParaRPr lang="en-GB" dirty="0"/>
          </a:p>
        </p:txBody>
      </p:sp>
      <p:sp>
        <p:nvSpPr>
          <p:cNvPr id="4" name="Номер слайда 3"/>
          <p:cNvSpPr>
            <a:spLocks noGrp="1"/>
          </p:cNvSpPr>
          <p:nvPr>
            <p:ph type="sldNum" sz="quarter" idx="10"/>
          </p:nvPr>
        </p:nvSpPr>
        <p:spPr/>
        <p:txBody>
          <a:bodyPr/>
          <a:lstStyle/>
          <a:p>
            <a:fld id="{6274EC43-3C7F-4FEE-846A-FC4A6CE373CA}" type="slidenum">
              <a:rPr lang="ru-RU" smtClean="0"/>
              <a:t>12</a:t>
            </a:fld>
            <a:endParaRPr lang="ru-RU"/>
          </a:p>
        </p:txBody>
      </p:sp>
    </p:spTree>
    <p:extLst>
      <p:ext uri="{BB962C8B-B14F-4D97-AF65-F5344CB8AC3E}">
        <p14:creationId xmlns:p14="http://schemas.microsoft.com/office/powerpoint/2010/main" val="3201265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500" kern="1200" baseline="0" dirty="0" smtClean="0">
              <a:solidFill>
                <a:schemeClr val="tx1"/>
              </a:solidFill>
              <a:effectLst/>
              <a:latin typeface="+mn-lt"/>
              <a:ea typeface="+mn-ea"/>
              <a:cs typeface="+mn-cs"/>
            </a:endParaRPr>
          </a:p>
          <a:p>
            <a:r>
              <a:rPr lang="en-US" baseline="0" dirty="0" smtClean="0"/>
              <a:t>All pictures in one table:</a:t>
            </a:r>
          </a:p>
        </p:txBody>
      </p:sp>
      <p:sp>
        <p:nvSpPr>
          <p:cNvPr id="4" name="Номер слайда 3"/>
          <p:cNvSpPr>
            <a:spLocks noGrp="1"/>
          </p:cNvSpPr>
          <p:nvPr>
            <p:ph type="sldNum" sz="quarter" idx="10"/>
          </p:nvPr>
        </p:nvSpPr>
        <p:spPr/>
        <p:txBody>
          <a:bodyPr/>
          <a:lstStyle/>
          <a:p>
            <a:fld id="{6274EC43-3C7F-4FEE-846A-FC4A6CE373CA}" type="slidenum">
              <a:rPr lang="ru-RU" smtClean="0"/>
              <a:t>13</a:t>
            </a:fld>
            <a:endParaRPr lang="ru-RU"/>
          </a:p>
        </p:txBody>
      </p:sp>
    </p:spTree>
    <p:extLst>
      <p:ext uri="{BB962C8B-B14F-4D97-AF65-F5344CB8AC3E}">
        <p14:creationId xmlns:p14="http://schemas.microsoft.com/office/powerpoint/2010/main" val="3733435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Tx/>
              <a:buNone/>
            </a:pPr>
            <a:endParaRPr lang="ru-RU" dirty="0"/>
          </a:p>
        </p:txBody>
      </p:sp>
      <p:sp>
        <p:nvSpPr>
          <p:cNvPr id="4" name="Номер слайда 3"/>
          <p:cNvSpPr>
            <a:spLocks noGrp="1"/>
          </p:cNvSpPr>
          <p:nvPr>
            <p:ph type="sldNum" sz="quarter" idx="10"/>
          </p:nvPr>
        </p:nvSpPr>
        <p:spPr/>
        <p:txBody>
          <a:bodyPr/>
          <a:lstStyle/>
          <a:p>
            <a:fld id="{6274EC43-3C7F-4FEE-846A-FC4A6CE373CA}" type="slidenum">
              <a:rPr lang="ru-RU" smtClean="0"/>
              <a:t>14</a:t>
            </a:fld>
            <a:endParaRPr lang="ru-RU"/>
          </a:p>
        </p:txBody>
      </p:sp>
    </p:spTree>
    <p:extLst>
      <p:ext uri="{BB962C8B-B14F-4D97-AF65-F5344CB8AC3E}">
        <p14:creationId xmlns:p14="http://schemas.microsoft.com/office/powerpoint/2010/main" val="11468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500" kern="1200" dirty="0" smtClean="0">
                <a:solidFill>
                  <a:schemeClr val="tx1"/>
                </a:solidFill>
                <a:effectLst/>
                <a:latin typeface="+mn-lt"/>
                <a:ea typeface="+mn-ea"/>
                <a:cs typeface="+mn-cs"/>
              </a:rPr>
              <a:t>But very important to analyze histograms: frequency histograms are quite similar, however, the stability of the FVI is the same as the stability of the FFT algorithm for first test video and differs for second and third test videos.</a:t>
            </a:r>
          </a:p>
          <a:p>
            <a:endParaRPr lang="en-US" sz="1500" kern="1200" dirty="0" smtClean="0">
              <a:solidFill>
                <a:schemeClr val="tx1"/>
              </a:solidFill>
              <a:effectLst/>
              <a:latin typeface="+mn-lt"/>
              <a:ea typeface="+mn-ea"/>
              <a:cs typeface="+mn-cs"/>
            </a:endParaRPr>
          </a:p>
          <a:p>
            <a:endParaRPr lang="en-US" sz="1500" kern="1200" dirty="0" smtClean="0">
              <a:solidFill>
                <a:schemeClr val="tx1"/>
              </a:solidFill>
              <a:effectLst/>
              <a:latin typeface="+mn-lt"/>
              <a:ea typeface="+mn-ea"/>
              <a:cs typeface="+mn-cs"/>
            </a:endParaRPr>
          </a:p>
          <a:p>
            <a:pPr marL="0" indent="0">
              <a:buFontTx/>
              <a:buNone/>
            </a:pPr>
            <a:endParaRPr lang="ru-RU" dirty="0"/>
          </a:p>
        </p:txBody>
      </p:sp>
      <p:sp>
        <p:nvSpPr>
          <p:cNvPr id="4" name="Номер слайда 3"/>
          <p:cNvSpPr>
            <a:spLocks noGrp="1"/>
          </p:cNvSpPr>
          <p:nvPr>
            <p:ph type="sldNum" sz="quarter" idx="10"/>
          </p:nvPr>
        </p:nvSpPr>
        <p:spPr/>
        <p:txBody>
          <a:bodyPr/>
          <a:lstStyle/>
          <a:p>
            <a:fld id="{6274EC43-3C7F-4FEE-846A-FC4A6CE373CA}" type="slidenum">
              <a:rPr lang="ru-RU" smtClean="0"/>
              <a:t>15</a:t>
            </a:fld>
            <a:endParaRPr lang="ru-RU"/>
          </a:p>
        </p:txBody>
      </p:sp>
    </p:spTree>
    <p:extLst>
      <p:ext uri="{BB962C8B-B14F-4D97-AF65-F5344CB8AC3E}">
        <p14:creationId xmlns:p14="http://schemas.microsoft.com/office/powerpoint/2010/main" val="293062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For the second test video (frequency 1 Hz, shift 3 pixels) results have significant differences. </a:t>
            </a:r>
            <a:endParaRPr lang="ru-RU"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endParaRPr lang="ru-RU"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the real frequency for this test video was 1 Hz, for the algorithm (2) there was an apparent shift in the frequency of the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in the direction of increasing, due to the fact that the real object shift was 3 elements, and not one, as the frame frequency the survey was 15 Hz, and within 15 counts, each element of the test object made a movement in one and the other direction, returning to its place. Thus, the frequency of the signal change (8 Hz) significantly exceeded the real frequency of the object's movement (1 Hz). </a:t>
            </a:r>
            <a:endParaRPr lang="ru-RU"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endParaRPr lang="ru-RU"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Only at the edges of the testing object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determined by the FVI algorithm, coincided with the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determined by the FFT.</a:t>
            </a:r>
            <a:endParaRPr lang="en-GB" sz="1500" kern="1200" dirty="0" smtClean="0">
              <a:solidFill>
                <a:schemeClr val="tx1"/>
              </a:solidFill>
              <a:effectLst/>
              <a:latin typeface="+mn-lt"/>
              <a:ea typeface="+mn-ea"/>
              <a:cs typeface="+mn-cs"/>
            </a:endParaRPr>
          </a:p>
          <a:p>
            <a:endParaRPr lang="en-GB" dirty="0"/>
          </a:p>
        </p:txBody>
      </p:sp>
      <p:sp>
        <p:nvSpPr>
          <p:cNvPr id="4" name="Номер слайда 3"/>
          <p:cNvSpPr>
            <a:spLocks noGrp="1"/>
          </p:cNvSpPr>
          <p:nvPr>
            <p:ph type="sldNum" sz="quarter" idx="10"/>
          </p:nvPr>
        </p:nvSpPr>
        <p:spPr/>
        <p:txBody>
          <a:bodyPr/>
          <a:lstStyle/>
          <a:p>
            <a:fld id="{6274EC43-3C7F-4FEE-846A-FC4A6CE373CA}" type="slidenum">
              <a:rPr lang="ru-RU" smtClean="0"/>
              <a:t>16</a:t>
            </a:fld>
            <a:endParaRPr lang="ru-RU"/>
          </a:p>
        </p:txBody>
      </p:sp>
    </p:spTree>
    <p:extLst>
      <p:ext uri="{BB962C8B-B14F-4D97-AF65-F5344CB8AC3E}">
        <p14:creationId xmlns:p14="http://schemas.microsoft.com/office/powerpoint/2010/main" val="3998161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For the third test video, a similar discrepancy was observed between the results of the FVI algorithm and FFT, and again the magnitude of the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obtained by the FVI algorithm exceeds the magnitude of the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obtained by the FFT algorithm.</a:t>
            </a:r>
            <a:endParaRPr lang="ru-RU"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endParaRPr lang="ru-RU"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 In this case, we note that both algorithms detect the movement of only optically contrasting objects. The middle of the test object, which has no contrasting details (uniform gray background), turned out to be invisible for both algorithms.</a:t>
            </a:r>
            <a:endParaRPr lang="en-GB" sz="1500" kern="1200" dirty="0" smtClean="0">
              <a:solidFill>
                <a:schemeClr val="tx1"/>
              </a:solidFill>
              <a:effectLst/>
              <a:latin typeface="+mn-lt"/>
              <a:ea typeface="+mn-ea"/>
              <a:cs typeface="+mn-cs"/>
            </a:endParaRPr>
          </a:p>
          <a:p>
            <a:endParaRPr lang="en-GB" dirty="0"/>
          </a:p>
        </p:txBody>
      </p:sp>
      <p:sp>
        <p:nvSpPr>
          <p:cNvPr id="4" name="Номер слайда 3"/>
          <p:cNvSpPr>
            <a:spLocks noGrp="1"/>
          </p:cNvSpPr>
          <p:nvPr>
            <p:ph type="sldNum" sz="quarter" idx="10"/>
          </p:nvPr>
        </p:nvSpPr>
        <p:spPr/>
        <p:txBody>
          <a:bodyPr/>
          <a:lstStyle/>
          <a:p>
            <a:fld id="{6274EC43-3C7F-4FEE-846A-FC4A6CE373CA}" type="slidenum">
              <a:rPr lang="ru-RU" smtClean="0"/>
              <a:t>17</a:t>
            </a:fld>
            <a:endParaRPr lang="ru-RU"/>
          </a:p>
        </p:txBody>
      </p:sp>
    </p:spTree>
    <p:extLst>
      <p:ext uri="{BB962C8B-B14F-4D97-AF65-F5344CB8AC3E}">
        <p14:creationId xmlns:p14="http://schemas.microsoft.com/office/powerpoint/2010/main" val="62517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500" kern="1200" dirty="0" smtClean="0">
                <a:solidFill>
                  <a:schemeClr val="tx1"/>
                </a:solidFill>
                <a:effectLst/>
                <a:latin typeface="+mn-lt"/>
                <a:ea typeface="+mn-ea"/>
                <a:cs typeface="+mn-cs"/>
              </a:rPr>
              <a:t>The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obtained by the FFT algorithm showed greater accuracy in determining the real frequency of moving an object than the traditional FVI algorithm. </a:t>
            </a:r>
            <a:endParaRPr lang="ru-RU" sz="1500" kern="1200" dirty="0" smtClean="0">
              <a:solidFill>
                <a:schemeClr val="tx1"/>
              </a:solidFill>
              <a:effectLst/>
              <a:latin typeface="+mn-lt"/>
              <a:ea typeface="+mn-ea"/>
              <a:cs typeface="+mn-cs"/>
            </a:endParaRPr>
          </a:p>
          <a:p>
            <a:endParaRPr lang="ru-RU"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At the same time, the software power of supporting the FFT algorithm substantially exceed the traditional FVI algorithm. </a:t>
            </a:r>
            <a:endParaRPr lang="ru-RU" sz="1500" kern="1200" dirty="0" smtClean="0">
              <a:solidFill>
                <a:schemeClr val="tx1"/>
              </a:solidFill>
              <a:effectLst/>
              <a:latin typeface="+mn-lt"/>
              <a:ea typeface="+mn-ea"/>
              <a:cs typeface="+mn-cs"/>
            </a:endParaRPr>
          </a:p>
          <a:p>
            <a:endParaRPr lang="ru-RU"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For full-format work with FFT, you must have processors with a capacity of about 100 times higher than the Intel Core i7-5600U CPU 2,6GHz used in this work. </a:t>
            </a:r>
            <a:endParaRPr lang="ru-RU" sz="1500" kern="1200" dirty="0" smtClean="0">
              <a:solidFill>
                <a:schemeClr val="tx1"/>
              </a:solidFill>
              <a:effectLst/>
              <a:latin typeface="+mn-lt"/>
              <a:ea typeface="+mn-ea"/>
              <a:cs typeface="+mn-cs"/>
            </a:endParaRPr>
          </a:p>
          <a:p>
            <a:endParaRPr lang="ru-RU"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The development of processor's technology allows us to forecast that such processors will be available on the mass market of electronic devices in about 6–8 years.</a:t>
            </a:r>
            <a:endParaRPr lang="en-GB" sz="15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274EC43-3C7F-4FEE-846A-FC4A6CE373CA}" type="slidenum">
              <a:rPr lang="ru-RU" smtClean="0"/>
              <a:t>18</a:t>
            </a:fld>
            <a:endParaRPr lang="ru-RU"/>
          </a:p>
        </p:txBody>
      </p:sp>
    </p:spTree>
    <p:extLst>
      <p:ext uri="{BB962C8B-B14F-4D97-AF65-F5344CB8AC3E}">
        <p14:creationId xmlns:p14="http://schemas.microsoft.com/office/powerpoint/2010/main" val="426781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44525" y="685800"/>
            <a:ext cx="5568950" cy="3429000"/>
          </a:xfrm>
        </p:spPr>
      </p:sp>
      <p:sp>
        <p:nvSpPr>
          <p:cNvPr id="3" name="Заметки 2"/>
          <p:cNvSpPr>
            <a:spLocks noGrp="1"/>
          </p:cNvSpPr>
          <p:nvPr>
            <p:ph type="body" idx="1"/>
          </p:nvPr>
        </p:nvSpPr>
        <p:spPr/>
        <p:txBody>
          <a:bodyPr/>
          <a:lstStyle/>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The number of detected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elements captured by the FVI and FFT algorithm is almost the same. </a:t>
            </a:r>
            <a:endParaRPr lang="ru-RU"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endParaRPr lang="ru-RU"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Therefore, the number of detected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elements and methods of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parameters calculation determine the accuracy of PPS parameters measurement. It remains an open question whether the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is more informative in terms of PPS detection, FVI or FFT? </a:t>
            </a:r>
            <a:endParaRPr lang="ru-RU"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endParaRPr lang="ru-RU"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The answer to this question will be available soon, since processors with a capacity of 100 times more than i7 are already available on the current market, for example, as i9 processor.</a:t>
            </a:r>
            <a:endParaRPr lang="en-GB" sz="15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274EC43-3C7F-4FEE-846A-FC4A6CE373CA}" type="slidenum">
              <a:rPr lang="ru-RU" smtClean="0"/>
              <a:t>19</a:t>
            </a:fld>
            <a:endParaRPr lang="ru-RU"/>
          </a:p>
        </p:txBody>
      </p:sp>
    </p:spTree>
    <p:extLst>
      <p:ext uri="{BB962C8B-B14F-4D97-AF65-F5344CB8AC3E}">
        <p14:creationId xmlns:p14="http://schemas.microsoft.com/office/powerpoint/2010/main" val="85914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technology converts streaming video by software processing into two different image components: that reflect the amplitude and frequency characteristics of object vibrations and movements in frame. </a:t>
            </a:r>
          </a:p>
          <a:p>
            <a:pPr marL="0" marR="0" indent="0" algn="l" defTabSz="1172809" rtl="0" eaLnBrk="1" fontAlgn="auto" latinLnBrk="0" hangingPunct="1">
              <a:lnSpc>
                <a:spcPct val="100000"/>
              </a:lnSpc>
              <a:spcBef>
                <a:spcPts val="0"/>
              </a:spcBef>
              <a:spcAft>
                <a:spcPts val="0"/>
              </a:spcAft>
              <a:buClrTx/>
              <a:buSzTx/>
              <a:buFontTx/>
              <a:buNone/>
              <a:tabLst/>
              <a:defRPr/>
            </a:pPr>
            <a:endParaRPr lang="en-US"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technology use the generated amplitude and frequency images of objects and analyze</a:t>
            </a:r>
            <a:r>
              <a:rPr lang="en-US" sz="1500" kern="1200" baseline="0" dirty="0" smtClean="0">
                <a:solidFill>
                  <a:schemeClr val="tx1"/>
                </a:solidFill>
                <a:effectLst/>
                <a:latin typeface="+mn-lt"/>
                <a:ea typeface="+mn-ea"/>
                <a:cs typeface="+mn-cs"/>
              </a:rPr>
              <a:t> it to get </a:t>
            </a:r>
            <a:r>
              <a:rPr lang="en-US" sz="1500" kern="1200" dirty="0" smtClean="0">
                <a:solidFill>
                  <a:schemeClr val="tx1"/>
                </a:solidFill>
                <a:effectLst/>
                <a:latin typeface="+mn-lt"/>
                <a:ea typeface="+mn-ea"/>
                <a:cs typeface="+mn-cs"/>
              </a:rPr>
              <a:t>additional information about objects. </a:t>
            </a:r>
          </a:p>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In case of a living object monitoring, it can be different psychophysiological characteristics, in the case of control of a non-living object, it can be mechanical parameters. In the general case, the  amplitude and frequency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of an object</a:t>
            </a:r>
            <a:r>
              <a:rPr lang="en-US" sz="1500" kern="1200" baseline="0" dirty="0" smtClean="0">
                <a:solidFill>
                  <a:schemeClr val="tx1"/>
                </a:solidFill>
                <a:effectLst/>
                <a:latin typeface="+mn-lt"/>
                <a:ea typeface="+mn-ea"/>
                <a:cs typeface="+mn-cs"/>
              </a:rPr>
              <a:t> can be calculated</a:t>
            </a:r>
            <a:r>
              <a:rPr lang="en-US" sz="1500" kern="1200" dirty="0" smtClean="0">
                <a:solidFill>
                  <a:schemeClr val="tx1"/>
                </a:solidFill>
                <a:effectLst/>
                <a:latin typeface="+mn-lt"/>
                <a:ea typeface="+mn-ea"/>
                <a:cs typeface="+mn-cs"/>
              </a:rPr>
              <a:t> in various ways. </a:t>
            </a:r>
          </a:p>
          <a:p>
            <a:pPr marL="0" marR="0" indent="0" algn="l" defTabSz="1172809" rtl="0" eaLnBrk="1" fontAlgn="auto" latinLnBrk="0" hangingPunct="1">
              <a:lnSpc>
                <a:spcPct val="100000"/>
              </a:lnSpc>
              <a:spcBef>
                <a:spcPts val="0"/>
              </a:spcBef>
              <a:spcAft>
                <a:spcPts val="0"/>
              </a:spcAft>
              <a:buClrTx/>
              <a:buSzTx/>
              <a:buFontTx/>
              <a:buNone/>
              <a:tabLst/>
              <a:defRPr/>
            </a:pPr>
            <a:endParaRPr lang="en-US"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The basic principle of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capturing is maximum information with minimal operating power and cost. So, the following formulas can be used to calculate amplitude and frequency components of the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6274EC43-3C7F-4FEE-846A-FC4A6CE373CA}" type="slidenum">
              <a:rPr lang="ru-RU" smtClean="0"/>
              <a:t>2</a:t>
            </a:fld>
            <a:endParaRPr lang="ru-RU"/>
          </a:p>
        </p:txBody>
      </p:sp>
    </p:spTree>
    <p:extLst>
      <p:ext uri="{BB962C8B-B14F-4D97-AF65-F5344CB8AC3E}">
        <p14:creationId xmlns:p14="http://schemas.microsoft.com/office/powerpoint/2010/main" val="4265923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altLang="ru-RU" dirty="0" smtClean="0">
                <a:latin typeface="Arial" pitchFamily="34" charset="0"/>
              </a:rPr>
              <a:t>Thank you </a:t>
            </a:r>
            <a:r>
              <a:rPr lang="en-GB" altLang="ru-RU" smtClean="0">
                <a:latin typeface="Arial" pitchFamily="34" charset="0"/>
              </a:rPr>
              <a:t>for attention!</a:t>
            </a:r>
            <a:endParaRPr lang="ru-RU" dirty="0"/>
          </a:p>
        </p:txBody>
      </p:sp>
      <p:sp>
        <p:nvSpPr>
          <p:cNvPr id="4" name="Номер слайда 3"/>
          <p:cNvSpPr>
            <a:spLocks noGrp="1"/>
          </p:cNvSpPr>
          <p:nvPr>
            <p:ph type="sldNum" sz="quarter" idx="10"/>
          </p:nvPr>
        </p:nvSpPr>
        <p:spPr/>
        <p:txBody>
          <a:bodyPr/>
          <a:lstStyle/>
          <a:p>
            <a:fld id="{6274EC43-3C7F-4FEE-846A-FC4A6CE373CA}" type="slidenum">
              <a:rPr lang="ru-RU" smtClean="0"/>
              <a:t>20</a:t>
            </a:fld>
            <a:endParaRPr lang="ru-RU"/>
          </a:p>
        </p:txBody>
      </p:sp>
    </p:spTree>
    <p:extLst>
      <p:ext uri="{BB962C8B-B14F-4D97-AF65-F5344CB8AC3E}">
        <p14:creationId xmlns:p14="http://schemas.microsoft.com/office/powerpoint/2010/main" val="7170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44525" y="685800"/>
            <a:ext cx="5568950" cy="3429000"/>
          </a:xfrm>
        </p:spPr>
      </p:sp>
      <p:sp>
        <p:nvSpPr>
          <p:cNvPr id="3" name="Заметки 2"/>
          <p:cNvSpPr>
            <a:spLocks noGrp="1"/>
          </p:cNvSpPr>
          <p:nvPr>
            <p:ph type="body" idx="1"/>
          </p:nvPr>
        </p:nvSpPr>
        <p:spPr/>
        <p:txBody>
          <a:bodyPr/>
          <a:lstStyle/>
          <a:p>
            <a:r>
              <a:rPr lang="en-US" sz="1500" kern="1200" dirty="0" smtClean="0">
                <a:solidFill>
                  <a:schemeClr val="tx1"/>
                </a:solidFill>
                <a:effectLst/>
                <a:latin typeface="+mn-lt"/>
                <a:ea typeface="+mn-ea"/>
                <a:cs typeface="+mn-cs"/>
              </a:rPr>
              <a:t>The amplitude and frequency components of the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are parallel video streams, similar in format to the original video signal. Signal of the amplitude and frequency component carrying information about the past of this video stream, limited in time by the number of accumulated frames for frame difference N. </a:t>
            </a:r>
          </a:p>
          <a:p>
            <a:endParaRPr lang="en-US" sz="1500" kern="1200" baseline="0" dirty="0" smtClean="0">
              <a:solidFill>
                <a:schemeClr val="tx1"/>
              </a:solidFill>
              <a:effectLst/>
              <a:latin typeface="+mn-lt"/>
              <a:ea typeface="+mn-ea"/>
              <a:cs typeface="+mn-cs"/>
            </a:endParaRPr>
          </a:p>
          <a:p>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technology converts these video streams into primary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parameters (P).</a:t>
            </a:r>
            <a:r>
              <a:rPr lang="en-US" sz="1500" kern="1200" baseline="0" dirty="0" smtClean="0">
                <a:solidFill>
                  <a:schemeClr val="tx1"/>
                </a:solidFill>
                <a:effectLst/>
                <a:latin typeface="+mn-lt"/>
                <a:ea typeface="+mn-ea"/>
                <a:cs typeface="+mn-cs"/>
              </a:rPr>
              <a:t> </a:t>
            </a:r>
            <a:r>
              <a:rPr lang="en-US" sz="1500" kern="1200" dirty="0" smtClean="0">
                <a:solidFill>
                  <a:schemeClr val="tx1"/>
                </a:solidFill>
                <a:effectLst/>
                <a:latin typeface="+mn-lt"/>
                <a:ea typeface="+mn-ea"/>
                <a:cs typeface="+mn-cs"/>
              </a:rPr>
              <a:t>Primary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parameters converts into informative parameters of an object, depending purpose. </a:t>
            </a:r>
            <a:endParaRPr lang="ru-RU" baseline="0" dirty="0" smtClean="0"/>
          </a:p>
        </p:txBody>
      </p:sp>
      <p:sp>
        <p:nvSpPr>
          <p:cNvPr id="4" name="Номер слайда 3"/>
          <p:cNvSpPr>
            <a:spLocks noGrp="1"/>
          </p:cNvSpPr>
          <p:nvPr>
            <p:ph type="sldNum" sz="quarter" idx="10"/>
          </p:nvPr>
        </p:nvSpPr>
        <p:spPr/>
        <p:txBody>
          <a:bodyPr/>
          <a:lstStyle/>
          <a:p>
            <a:fld id="{6274EC43-3C7F-4FEE-846A-FC4A6CE373CA}" type="slidenum">
              <a:rPr lang="ru-RU" smtClean="0"/>
              <a:t>3</a:t>
            </a:fld>
            <a:endParaRPr lang="ru-RU"/>
          </a:p>
        </p:txBody>
      </p:sp>
    </p:spTree>
    <p:extLst>
      <p:ext uri="{BB962C8B-B14F-4D97-AF65-F5344CB8AC3E}">
        <p14:creationId xmlns:p14="http://schemas.microsoft.com/office/powerpoint/2010/main" val="135145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44525" y="685800"/>
            <a:ext cx="5568950" cy="3429000"/>
          </a:xfrm>
        </p:spPr>
      </p:sp>
      <p:sp>
        <p:nvSpPr>
          <p:cNvPr id="3" name="Заметки 2"/>
          <p:cNvSpPr>
            <a:spLocks noGrp="1"/>
          </p:cNvSpPr>
          <p:nvPr>
            <p:ph type="body" idx="1"/>
          </p:nvPr>
        </p:nvSpPr>
        <p:spPr/>
        <p:txBody>
          <a:bodyPr/>
          <a:lstStyle/>
          <a:p>
            <a:r>
              <a:rPr lang="en-GB" sz="1500" kern="1200" dirty="0" smtClean="0">
                <a:solidFill>
                  <a:schemeClr val="tx1"/>
                </a:solidFill>
                <a:effectLst/>
                <a:latin typeface="+mn-lt"/>
                <a:ea typeface="+mn-ea"/>
                <a:cs typeface="+mn-cs"/>
              </a:rPr>
              <a:t>But</a:t>
            </a:r>
            <a:r>
              <a:rPr lang="en-GB" sz="1500" kern="1200" baseline="0" dirty="0" smtClean="0">
                <a:solidFill>
                  <a:schemeClr val="tx1"/>
                </a:solidFill>
                <a:effectLst/>
                <a:latin typeface="+mn-lt"/>
                <a:ea typeface="+mn-ea"/>
                <a:cs typeface="+mn-cs"/>
              </a:rPr>
              <a:t> the </a:t>
            </a:r>
            <a:r>
              <a:rPr lang="en-US" sz="1500" kern="1200" dirty="0" smtClean="0">
                <a:solidFill>
                  <a:schemeClr val="tx1"/>
                </a:solidFill>
                <a:effectLst/>
                <a:latin typeface="+mn-lt"/>
                <a:ea typeface="+mn-ea"/>
                <a:cs typeface="+mn-cs"/>
              </a:rPr>
              <a:t>proposed formulas for calculating the amplitude and frequency components are inherent in the real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rather than ideal, which should reflect the movement parameters of all points of the object. </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So we have a formula 1 on slide.</a:t>
            </a:r>
            <a:r>
              <a:rPr lang="en-US" sz="1500" kern="1200" baseline="0" dirty="0" smtClean="0">
                <a:solidFill>
                  <a:schemeClr val="tx1"/>
                </a:solidFill>
                <a:effectLst/>
                <a:latin typeface="+mn-lt"/>
                <a:ea typeface="+mn-ea"/>
                <a:cs typeface="+mn-cs"/>
              </a:rPr>
              <a:t> </a:t>
            </a:r>
            <a:r>
              <a:rPr lang="en-US" sz="1500" kern="1200" dirty="0" smtClean="0">
                <a:solidFill>
                  <a:schemeClr val="tx1"/>
                </a:solidFill>
                <a:effectLst/>
                <a:latin typeface="+mn-lt"/>
                <a:ea typeface="+mn-ea"/>
                <a:cs typeface="+mn-cs"/>
              </a:rPr>
              <a:t>It`s reflects the frequency of recorded changes in the signal in each element, and does not reflect the actual frequency of the signal in time for each element. </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Ok,</a:t>
            </a:r>
            <a:r>
              <a:rPr lang="en-US" sz="1500" kern="1200" baseline="0" dirty="0" smtClean="0">
                <a:solidFill>
                  <a:schemeClr val="tx1"/>
                </a:solidFill>
                <a:effectLst/>
                <a:latin typeface="+mn-lt"/>
                <a:ea typeface="+mn-ea"/>
                <a:cs typeface="+mn-cs"/>
              </a:rPr>
              <a:t> for example we can try to use </a:t>
            </a:r>
            <a:r>
              <a:rPr lang="en-US" sz="1500" kern="1200" dirty="0" smtClean="0">
                <a:solidFill>
                  <a:schemeClr val="tx1"/>
                </a:solidFill>
                <a:effectLst/>
                <a:latin typeface="+mn-lt"/>
                <a:ea typeface="+mn-ea"/>
                <a:cs typeface="+mn-cs"/>
              </a:rPr>
              <a:t>Fast Fourier Transformation method (formula 2). </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At the default settings for a period of 100 frames with a frame frequency of 30 Hz, corresponding to a time of 3 seconds, the measured frequency of the signal at the selected point X (for example, determined by the fast Fourier transform, FFT or DFT) should have a value of no more than 15 Hz (in accordance with the </a:t>
            </a:r>
            <a:r>
              <a:rPr lang="en-US" sz="1500" kern="1200" dirty="0" err="1" smtClean="0">
                <a:solidFill>
                  <a:schemeClr val="tx1"/>
                </a:solidFill>
                <a:effectLst/>
                <a:latin typeface="+mn-lt"/>
                <a:ea typeface="+mn-ea"/>
                <a:cs typeface="+mn-cs"/>
              </a:rPr>
              <a:t>Kotelnikov-Shenon-Nyquist</a:t>
            </a:r>
            <a:r>
              <a:rPr lang="en-US" sz="1500" kern="1200" dirty="0" smtClean="0">
                <a:solidFill>
                  <a:schemeClr val="tx1"/>
                </a:solidFill>
                <a:effectLst/>
                <a:latin typeface="+mn-lt"/>
                <a:ea typeface="+mn-ea"/>
                <a:cs typeface="+mn-cs"/>
              </a:rPr>
              <a:t> theorem.</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The calculation for the same settings for the frequency of a signal change of an element according to the formula (1) can give a different value</a:t>
            </a:r>
            <a:r>
              <a:rPr lang="en-US" sz="1500" kern="1200" baseline="0" dirty="0" smtClean="0">
                <a:solidFill>
                  <a:schemeClr val="tx1"/>
                </a:solidFill>
                <a:effectLst/>
                <a:latin typeface="+mn-lt"/>
                <a:ea typeface="+mn-ea"/>
                <a:cs typeface="+mn-cs"/>
              </a:rPr>
              <a:t> because </a:t>
            </a:r>
            <a:r>
              <a:rPr lang="en-US" sz="1500" kern="1200" dirty="0" smtClean="0">
                <a:solidFill>
                  <a:schemeClr val="tx1"/>
                </a:solidFill>
                <a:effectLst/>
                <a:latin typeface="+mn-lt"/>
                <a:ea typeface="+mn-ea"/>
                <a:cs typeface="+mn-cs"/>
              </a:rPr>
              <a:t>the frequency of the signal change does not depend on the signal period. It</a:t>
            </a:r>
            <a:r>
              <a:rPr lang="en-US" sz="1500" kern="1200" baseline="0" dirty="0" smtClean="0">
                <a:solidFill>
                  <a:schemeClr val="tx1"/>
                </a:solidFill>
                <a:effectLst/>
                <a:latin typeface="+mn-lt"/>
                <a:ea typeface="+mn-ea"/>
                <a:cs typeface="+mn-cs"/>
              </a:rPr>
              <a:t> depends</a:t>
            </a:r>
            <a:r>
              <a:rPr lang="en-US" sz="1500" kern="1200" dirty="0" smtClean="0">
                <a:solidFill>
                  <a:schemeClr val="tx1"/>
                </a:solidFill>
                <a:effectLst/>
                <a:latin typeface="+mn-lt"/>
                <a:ea typeface="+mn-ea"/>
                <a:cs typeface="+mn-cs"/>
              </a:rPr>
              <a:t> from quantity of signal changes, i.e. from the signal-to-noise ratio of the photodetector. </a:t>
            </a:r>
          </a:p>
          <a:p>
            <a:endParaRPr lang="en-US" sz="1500" kern="1200" dirty="0" smtClean="0">
              <a:solidFill>
                <a:schemeClr val="tx1"/>
              </a:solidFill>
              <a:effectLst/>
              <a:latin typeface="+mn-lt"/>
              <a:ea typeface="+mn-ea"/>
              <a:cs typeface="+mn-cs"/>
            </a:endParaRPr>
          </a:p>
          <a:p>
            <a:r>
              <a:rPr lang="en-GB" sz="1500" kern="1200" dirty="0" smtClean="0">
                <a:solidFill>
                  <a:schemeClr val="tx1"/>
                </a:solidFill>
                <a:effectLst/>
                <a:latin typeface="+mn-lt"/>
                <a:ea typeface="+mn-ea"/>
                <a:cs typeface="+mn-cs"/>
              </a:rPr>
              <a:t>Ok.</a:t>
            </a:r>
            <a:r>
              <a:rPr lang="en-GB" sz="1500" kern="1200" baseline="0" dirty="0" smtClean="0">
                <a:solidFill>
                  <a:schemeClr val="tx1"/>
                </a:solidFill>
                <a:effectLst/>
                <a:latin typeface="+mn-lt"/>
                <a:ea typeface="+mn-ea"/>
                <a:cs typeface="+mn-cs"/>
              </a:rPr>
              <a:t> Let`s try to make experiment ant try to compare different algorithms.</a:t>
            </a:r>
            <a:endParaRPr lang="ru-RU" dirty="0"/>
          </a:p>
        </p:txBody>
      </p:sp>
      <p:sp>
        <p:nvSpPr>
          <p:cNvPr id="4" name="Номер слайда 3"/>
          <p:cNvSpPr>
            <a:spLocks noGrp="1"/>
          </p:cNvSpPr>
          <p:nvPr>
            <p:ph type="sldNum" sz="quarter" idx="10"/>
          </p:nvPr>
        </p:nvSpPr>
        <p:spPr/>
        <p:txBody>
          <a:bodyPr/>
          <a:lstStyle/>
          <a:p>
            <a:fld id="{6274EC43-3C7F-4FEE-846A-FC4A6CE373CA}" type="slidenum">
              <a:rPr lang="ru-RU" smtClean="0"/>
              <a:t>4</a:t>
            </a:fld>
            <a:endParaRPr lang="ru-RU"/>
          </a:p>
        </p:txBody>
      </p:sp>
    </p:spTree>
    <p:extLst>
      <p:ext uri="{BB962C8B-B14F-4D97-AF65-F5344CB8AC3E}">
        <p14:creationId xmlns:p14="http://schemas.microsoft.com/office/powerpoint/2010/main" val="1567569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1172809" rtl="0" eaLnBrk="1" fontAlgn="auto" latinLnBrk="0" hangingPunct="1">
              <a:lnSpc>
                <a:spcPct val="100000"/>
              </a:lnSpc>
              <a:spcBef>
                <a:spcPts val="0"/>
              </a:spcBef>
              <a:spcAft>
                <a:spcPts val="0"/>
              </a:spcAft>
              <a:buClrTx/>
              <a:buSzTx/>
              <a:buFontTx/>
              <a:buNone/>
              <a:tabLst/>
              <a:defRPr/>
            </a:pPr>
            <a:r>
              <a:rPr lang="en-GB" dirty="0" smtClean="0"/>
              <a:t>We try</a:t>
            </a:r>
            <a:r>
              <a:rPr lang="en-GB" baseline="0" dirty="0" smtClean="0"/>
              <a:t> to use different objects during our tests.</a:t>
            </a:r>
          </a:p>
          <a:p>
            <a:pPr marL="0" marR="0" indent="0" algn="l" defTabSz="1172809"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1172809" rtl="0" eaLnBrk="1" fontAlgn="auto" latinLnBrk="0" hangingPunct="1">
              <a:lnSpc>
                <a:spcPct val="100000"/>
              </a:lnSpc>
              <a:spcBef>
                <a:spcPts val="0"/>
              </a:spcBef>
              <a:spcAft>
                <a:spcPts val="0"/>
              </a:spcAft>
              <a:buClrTx/>
              <a:buSzTx/>
              <a:buFontTx/>
              <a:buNone/>
              <a:tabLst/>
              <a:defRPr/>
            </a:pPr>
            <a:r>
              <a:rPr lang="en-GB" baseline="0" dirty="0" smtClean="0"/>
              <a:t>Type 1: grey block with gradient and black background. Borders are not contrast to background</a:t>
            </a:r>
          </a:p>
          <a:p>
            <a:pPr marL="0" marR="0" indent="0" algn="l" defTabSz="1172809"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1172809" rtl="0" eaLnBrk="1" fontAlgn="auto" latinLnBrk="0" hangingPunct="1">
              <a:lnSpc>
                <a:spcPct val="100000"/>
              </a:lnSpc>
              <a:spcBef>
                <a:spcPts val="0"/>
              </a:spcBef>
              <a:spcAft>
                <a:spcPts val="0"/>
              </a:spcAft>
              <a:buClrTx/>
              <a:buSzTx/>
              <a:buFontTx/>
              <a:buNone/>
              <a:tabLst/>
              <a:defRPr/>
            </a:pPr>
            <a:r>
              <a:rPr lang="en-GB" baseline="0" dirty="0" smtClean="0"/>
              <a:t>Type 2: grey block and black background. </a:t>
            </a:r>
          </a:p>
          <a:p>
            <a:endParaRPr lang="en-GB" dirty="0"/>
          </a:p>
        </p:txBody>
      </p:sp>
      <p:sp>
        <p:nvSpPr>
          <p:cNvPr id="4" name="Номер слайда 3"/>
          <p:cNvSpPr>
            <a:spLocks noGrp="1"/>
          </p:cNvSpPr>
          <p:nvPr>
            <p:ph type="sldNum" sz="quarter" idx="10"/>
          </p:nvPr>
        </p:nvSpPr>
        <p:spPr/>
        <p:txBody>
          <a:bodyPr/>
          <a:lstStyle/>
          <a:p>
            <a:fld id="{6274EC43-3C7F-4FEE-846A-FC4A6CE373CA}" type="slidenum">
              <a:rPr lang="ru-RU" smtClean="0"/>
              <a:t>5</a:t>
            </a:fld>
            <a:endParaRPr lang="ru-RU"/>
          </a:p>
        </p:txBody>
      </p:sp>
    </p:spTree>
    <p:extLst>
      <p:ext uri="{BB962C8B-B14F-4D97-AF65-F5344CB8AC3E}">
        <p14:creationId xmlns:p14="http://schemas.microsoft.com/office/powerpoint/2010/main" val="264165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baseline="0" dirty="0" smtClean="0"/>
              <a:t>Type 3: it`s black, without any gradient.</a:t>
            </a:r>
          </a:p>
          <a:p>
            <a:r>
              <a:rPr lang="en-GB" baseline="0" dirty="0" smtClean="0"/>
              <a:t>Type 4: gradient from black to grey and white background.</a:t>
            </a:r>
          </a:p>
          <a:p>
            <a:endParaRPr lang="en-GB" baseline="0" dirty="0" smtClean="0"/>
          </a:p>
          <a:p>
            <a:r>
              <a:rPr lang="en-GB" baseline="0" dirty="0" smtClean="0"/>
              <a:t>So we think, that it`s important, that these objects have contrast borders. It`s very similar to real object in live.</a:t>
            </a:r>
          </a:p>
          <a:p>
            <a:endParaRPr lang="en-GB" baseline="0" dirty="0" smtClean="0"/>
          </a:p>
          <a:p>
            <a:endParaRPr lang="en-GB" baseline="0" dirty="0" smtClean="0"/>
          </a:p>
          <a:p>
            <a:endParaRPr lang="en-GB" baseline="0" dirty="0" smtClean="0"/>
          </a:p>
        </p:txBody>
      </p:sp>
      <p:sp>
        <p:nvSpPr>
          <p:cNvPr id="4" name="Номер слайда 3"/>
          <p:cNvSpPr>
            <a:spLocks noGrp="1"/>
          </p:cNvSpPr>
          <p:nvPr>
            <p:ph type="sldNum" sz="quarter" idx="10"/>
          </p:nvPr>
        </p:nvSpPr>
        <p:spPr/>
        <p:txBody>
          <a:bodyPr/>
          <a:lstStyle/>
          <a:p>
            <a:fld id="{6274EC43-3C7F-4FEE-846A-FC4A6CE373CA}" type="slidenum">
              <a:rPr lang="ru-RU" smtClean="0"/>
              <a:t>6</a:t>
            </a:fld>
            <a:endParaRPr lang="ru-RU"/>
          </a:p>
        </p:txBody>
      </p:sp>
    </p:spTree>
    <p:extLst>
      <p:ext uri="{BB962C8B-B14F-4D97-AF65-F5344CB8AC3E}">
        <p14:creationId xmlns:p14="http://schemas.microsoft.com/office/powerpoint/2010/main" val="236711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The test object is a rectangle with the size of 50x30 elements, having a gradient. The background around the rectangle in the test video is uniform and close to white (brightness 200/255). </a:t>
            </a:r>
          </a:p>
          <a:p>
            <a:pPr marL="0" marR="0" indent="0" algn="l" defTabSz="1172809" rtl="0" eaLnBrk="1" fontAlgn="auto" latinLnBrk="0" hangingPunct="1">
              <a:lnSpc>
                <a:spcPct val="100000"/>
              </a:lnSpc>
              <a:spcBef>
                <a:spcPts val="0"/>
              </a:spcBef>
              <a:spcAft>
                <a:spcPts val="0"/>
              </a:spcAft>
              <a:buClrTx/>
              <a:buSzTx/>
              <a:buFontTx/>
              <a:buNone/>
              <a:tabLst/>
              <a:defRPr/>
            </a:pPr>
            <a:endParaRPr lang="en-US"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The total size of the test video was 160x120 elements, data on the frequency, displacement and gradient of test objects. The duration of the test video files was 120 seconds.</a:t>
            </a:r>
            <a:endParaRPr lang="en-GB" sz="1500" kern="1200" dirty="0" smtClean="0">
              <a:solidFill>
                <a:schemeClr val="tx1"/>
              </a:solidFill>
              <a:effectLst/>
              <a:latin typeface="+mn-lt"/>
              <a:ea typeface="+mn-ea"/>
              <a:cs typeface="+mn-cs"/>
            </a:endParaRPr>
          </a:p>
          <a:p>
            <a:endParaRPr lang="en-GB" dirty="0" smtClean="0"/>
          </a:p>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During the experiment, the created test objects were loaded into the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10 PRO program (Vibraimage10, 2019) and processed by various processing algorithms and, focusing on the compliance of the real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with the ideal one and the load of the Intel Core i7-5600U CPU 2.6GHz.</a:t>
            </a:r>
            <a:endParaRPr lang="en-GB" sz="15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274EC43-3C7F-4FEE-846A-FC4A6CE373CA}" type="slidenum">
              <a:rPr lang="ru-RU" smtClean="0"/>
              <a:t>7</a:t>
            </a:fld>
            <a:endParaRPr lang="ru-RU"/>
          </a:p>
        </p:txBody>
      </p:sp>
    </p:spTree>
    <p:extLst>
      <p:ext uri="{BB962C8B-B14F-4D97-AF65-F5344CB8AC3E}">
        <p14:creationId xmlns:p14="http://schemas.microsoft.com/office/powerpoint/2010/main" val="264035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1172809" rtl="0" eaLnBrk="1" fontAlgn="auto" latinLnBrk="0" hangingPunct="1">
              <a:lnSpc>
                <a:spcPct val="100000"/>
              </a:lnSpc>
              <a:spcBef>
                <a:spcPts val="0"/>
              </a:spcBef>
              <a:spcAft>
                <a:spcPts val="0"/>
              </a:spcAft>
              <a:buClrTx/>
              <a:buSzTx/>
              <a:buFontTx/>
              <a:buNone/>
              <a:tabLst/>
              <a:defRPr/>
            </a:pPr>
            <a:r>
              <a:rPr lang="en-GB" dirty="0" smtClean="0"/>
              <a:t>(3 points</a:t>
            </a:r>
            <a:r>
              <a:rPr lang="ru-RU" dirty="0" smtClean="0"/>
              <a:t> </a:t>
            </a:r>
            <a:r>
              <a:rPr lang="en-GB" dirty="0" smtClean="0"/>
              <a:t>displacement in pixels, 1Hz frequency)</a:t>
            </a:r>
          </a:p>
          <a:p>
            <a:endParaRPr lang="en-GB" dirty="0"/>
          </a:p>
        </p:txBody>
      </p:sp>
      <p:sp>
        <p:nvSpPr>
          <p:cNvPr id="4" name="Номер слайда 3"/>
          <p:cNvSpPr>
            <a:spLocks noGrp="1"/>
          </p:cNvSpPr>
          <p:nvPr>
            <p:ph type="sldNum" sz="quarter" idx="10"/>
          </p:nvPr>
        </p:nvSpPr>
        <p:spPr/>
        <p:txBody>
          <a:bodyPr/>
          <a:lstStyle/>
          <a:p>
            <a:fld id="{6274EC43-3C7F-4FEE-846A-FC4A6CE373CA}" type="slidenum">
              <a:rPr lang="ru-RU" smtClean="0"/>
              <a:t>8</a:t>
            </a:fld>
            <a:endParaRPr lang="ru-RU"/>
          </a:p>
        </p:txBody>
      </p:sp>
    </p:spTree>
    <p:extLst>
      <p:ext uri="{BB962C8B-B14F-4D97-AF65-F5344CB8AC3E}">
        <p14:creationId xmlns:p14="http://schemas.microsoft.com/office/powerpoint/2010/main" val="243488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dirty="0" smtClean="0"/>
              <a:t>(3 point</a:t>
            </a:r>
            <a:r>
              <a:rPr lang="ru-RU" dirty="0" smtClean="0"/>
              <a:t> </a:t>
            </a:r>
            <a:r>
              <a:rPr lang="en-GB" dirty="0" smtClean="0"/>
              <a:t>displacement in pixels, 3Hz frequency)</a:t>
            </a:r>
            <a:endParaRPr lang="en-GB" dirty="0"/>
          </a:p>
        </p:txBody>
      </p:sp>
      <p:sp>
        <p:nvSpPr>
          <p:cNvPr id="4" name="Номер слайда 3"/>
          <p:cNvSpPr>
            <a:spLocks noGrp="1"/>
          </p:cNvSpPr>
          <p:nvPr>
            <p:ph type="sldNum" sz="quarter" idx="10"/>
          </p:nvPr>
        </p:nvSpPr>
        <p:spPr/>
        <p:txBody>
          <a:bodyPr/>
          <a:lstStyle/>
          <a:p>
            <a:fld id="{6274EC43-3C7F-4FEE-846A-FC4A6CE373CA}" type="slidenum">
              <a:rPr lang="ru-RU" smtClean="0"/>
              <a:t>9</a:t>
            </a:fld>
            <a:endParaRPr lang="ru-RU"/>
          </a:p>
        </p:txBody>
      </p:sp>
    </p:spTree>
    <p:extLst>
      <p:ext uri="{BB962C8B-B14F-4D97-AF65-F5344CB8AC3E}">
        <p14:creationId xmlns:p14="http://schemas.microsoft.com/office/powerpoint/2010/main" val="1606589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0583" y="2169878"/>
            <a:ext cx="9639935" cy="149724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701165" y="3958166"/>
            <a:ext cx="7938770" cy="1785056"/>
          </a:xfrm>
        </p:spPr>
        <p:txBody>
          <a:bodyPr/>
          <a:lstStyle>
            <a:lvl1pPr marL="0" indent="0" algn="ctr">
              <a:buNone/>
              <a:defRPr>
                <a:solidFill>
                  <a:schemeClr val="tx1">
                    <a:tint val="75000"/>
                  </a:schemeClr>
                </a:solidFill>
              </a:defRPr>
            </a:lvl1pPr>
            <a:lvl2pPr marL="586405" indent="0" algn="ctr">
              <a:buNone/>
              <a:defRPr>
                <a:solidFill>
                  <a:schemeClr val="tx1">
                    <a:tint val="75000"/>
                  </a:schemeClr>
                </a:solidFill>
              </a:defRPr>
            </a:lvl2pPr>
            <a:lvl3pPr marL="1172809" indent="0" algn="ctr">
              <a:buNone/>
              <a:defRPr>
                <a:solidFill>
                  <a:schemeClr val="tx1">
                    <a:tint val="75000"/>
                  </a:schemeClr>
                </a:solidFill>
              </a:defRPr>
            </a:lvl3pPr>
            <a:lvl4pPr marL="1759214" indent="0" algn="ctr">
              <a:buNone/>
              <a:defRPr>
                <a:solidFill>
                  <a:schemeClr val="tx1">
                    <a:tint val="75000"/>
                  </a:schemeClr>
                </a:solidFill>
              </a:defRPr>
            </a:lvl4pPr>
            <a:lvl5pPr marL="2345619" indent="0" algn="ctr">
              <a:buNone/>
              <a:defRPr>
                <a:solidFill>
                  <a:schemeClr val="tx1">
                    <a:tint val="75000"/>
                  </a:schemeClr>
                </a:solidFill>
              </a:defRPr>
            </a:lvl5pPr>
            <a:lvl6pPr marL="2932024" indent="0" algn="ctr">
              <a:buNone/>
              <a:defRPr>
                <a:solidFill>
                  <a:schemeClr val="tx1">
                    <a:tint val="75000"/>
                  </a:schemeClr>
                </a:solidFill>
              </a:defRPr>
            </a:lvl6pPr>
            <a:lvl7pPr marL="3518428" indent="0" algn="ctr">
              <a:buNone/>
              <a:defRPr>
                <a:solidFill>
                  <a:schemeClr val="tx1">
                    <a:tint val="75000"/>
                  </a:schemeClr>
                </a:solidFill>
              </a:defRPr>
            </a:lvl7pPr>
            <a:lvl8pPr marL="4104833" indent="0" algn="ctr">
              <a:buNone/>
              <a:defRPr>
                <a:solidFill>
                  <a:schemeClr val="tx1">
                    <a:tint val="75000"/>
                  </a:schemeClr>
                </a:solidFill>
              </a:defRPr>
            </a:lvl8pPr>
            <a:lvl9pPr marL="469123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7BA70F5-97C5-4E6B-8152-08BFF64A568C}" type="datetimeFigureOut">
              <a:rPr lang="ru-RU" smtClean="0"/>
              <a:t>26.06.2019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409468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BA70F5-97C5-4E6B-8152-08BFF64A568C}" type="datetimeFigureOut">
              <a:rPr lang="ru-RU" smtClean="0"/>
              <a:t>26.06.2019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183337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222297" y="279725"/>
            <a:ext cx="2551748" cy="59598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67055" y="279725"/>
            <a:ext cx="7466224" cy="59598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BA70F5-97C5-4E6B-8152-08BFF64A568C}" type="datetimeFigureOut">
              <a:rPr lang="ru-RU" smtClean="0"/>
              <a:t>26.06.2019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292328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BA70F5-97C5-4E6B-8152-08BFF64A568C}" type="datetimeFigureOut">
              <a:rPr lang="ru-RU" smtClean="0"/>
              <a:t>26.06.2019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333730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869" y="4488511"/>
            <a:ext cx="9639935" cy="1387298"/>
          </a:xfrm>
        </p:spPr>
        <p:txBody>
          <a:bodyPr anchor="t"/>
          <a:lstStyle>
            <a:lvl1pPr algn="l">
              <a:defRPr sz="5100" b="1" cap="all"/>
            </a:lvl1pPr>
          </a:lstStyle>
          <a:p>
            <a:r>
              <a:rPr lang="ru-RU" smtClean="0"/>
              <a:t>Образец заголовка</a:t>
            </a:r>
            <a:endParaRPr lang="ru-RU"/>
          </a:p>
        </p:txBody>
      </p:sp>
      <p:sp>
        <p:nvSpPr>
          <p:cNvPr id="3" name="Текст 2"/>
          <p:cNvSpPr>
            <a:spLocks noGrp="1"/>
          </p:cNvSpPr>
          <p:nvPr>
            <p:ph type="body" idx="1"/>
          </p:nvPr>
        </p:nvSpPr>
        <p:spPr>
          <a:xfrm>
            <a:off x="895869" y="2960541"/>
            <a:ext cx="9639935" cy="1527968"/>
          </a:xfrm>
        </p:spPr>
        <p:txBody>
          <a:bodyPr anchor="b"/>
          <a:lstStyle>
            <a:lvl1pPr marL="0" indent="0">
              <a:buNone/>
              <a:defRPr sz="2600">
                <a:solidFill>
                  <a:schemeClr val="tx1">
                    <a:tint val="75000"/>
                  </a:schemeClr>
                </a:solidFill>
              </a:defRPr>
            </a:lvl1pPr>
            <a:lvl2pPr marL="586405" indent="0">
              <a:buNone/>
              <a:defRPr sz="2300">
                <a:solidFill>
                  <a:schemeClr val="tx1">
                    <a:tint val="75000"/>
                  </a:schemeClr>
                </a:solidFill>
              </a:defRPr>
            </a:lvl2pPr>
            <a:lvl3pPr marL="1172809" indent="0">
              <a:buNone/>
              <a:defRPr sz="2100">
                <a:solidFill>
                  <a:schemeClr val="tx1">
                    <a:tint val="75000"/>
                  </a:schemeClr>
                </a:solidFill>
              </a:defRPr>
            </a:lvl3pPr>
            <a:lvl4pPr marL="1759214" indent="0">
              <a:buNone/>
              <a:defRPr sz="1800">
                <a:solidFill>
                  <a:schemeClr val="tx1">
                    <a:tint val="75000"/>
                  </a:schemeClr>
                </a:solidFill>
              </a:defRPr>
            </a:lvl4pPr>
            <a:lvl5pPr marL="2345619" indent="0">
              <a:buNone/>
              <a:defRPr sz="1800">
                <a:solidFill>
                  <a:schemeClr val="tx1">
                    <a:tint val="75000"/>
                  </a:schemeClr>
                </a:solidFill>
              </a:defRPr>
            </a:lvl5pPr>
            <a:lvl6pPr marL="2932024" indent="0">
              <a:buNone/>
              <a:defRPr sz="1800">
                <a:solidFill>
                  <a:schemeClr val="tx1">
                    <a:tint val="75000"/>
                  </a:schemeClr>
                </a:solidFill>
              </a:defRPr>
            </a:lvl6pPr>
            <a:lvl7pPr marL="3518428" indent="0">
              <a:buNone/>
              <a:defRPr sz="1800">
                <a:solidFill>
                  <a:schemeClr val="tx1">
                    <a:tint val="75000"/>
                  </a:schemeClr>
                </a:solidFill>
              </a:defRPr>
            </a:lvl7pPr>
            <a:lvl8pPr marL="4104833" indent="0">
              <a:buNone/>
              <a:defRPr sz="1800">
                <a:solidFill>
                  <a:schemeClr val="tx1">
                    <a:tint val="75000"/>
                  </a:schemeClr>
                </a:solidFill>
              </a:defRPr>
            </a:lvl8pPr>
            <a:lvl9pPr marL="4691238" indent="0">
              <a:buNone/>
              <a:defRPr sz="18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BA70F5-97C5-4E6B-8152-08BFF64A568C}" type="datetimeFigureOut">
              <a:rPr lang="ru-RU" smtClean="0"/>
              <a:t>26.06.2019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290255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67055" y="1629835"/>
            <a:ext cx="5008986" cy="460977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765059" y="1629835"/>
            <a:ext cx="5008986" cy="460977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7BA70F5-97C5-4E6B-8152-08BFF64A568C}" type="datetimeFigureOut">
              <a:rPr lang="ru-RU" smtClean="0"/>
              <a:t>26.06.2019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221028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67055" y="1563541"/>
            <a:ext cx="5010955" cy="651610"/>
          </a:xfrm>
        </p:spPr>
        <p:txBody>
          <a:bodyPr anchor="b"/>
          <a:lstStyle>
            <a:lvl1pPr marL="0" indent="0">
              <a:buNone/>
              <a:defRPr sz="3100" b="1"/>
            </a:lvl1pPr>
            <a:lvl2pPr marL="586405" indent="0">
              <a:buNone/>
              <a:defRPr sz="2600" b="1"/>
            </a:lvl2pPr>
            <a:lvl3pPr marL="1172809" indent="0">
              <a:buNone/>
              <a:defRPr sz="2300" b="1"/>
            </a:lvl3pPr>
            <a:lvl4pPr marL="1759214" indent="0">
              <a:buNone/>
              <a:defRPr sz="2100" b="1"/>
            </a:lvl4pPr>
            <a:lvl5pPr marL="2345619" indent="0">
              <a:buNone/>
              <a:defRPr sz="2100" b="1"/>
            </a:lvl5pPr>
            <a:lvl6pPr marL="2932024" indent="0">
              <a:buNone/>
              <a:defRPr sz="2100" b="1"/>
            </a:lvl6pPr>
            <a:lvl7pPr marL="3518428" indent="0">
              <a:buNone/>
              <a:defRPr sz="2100" b="1"/>
            </a:lvl7pPr>
            <a:lvl8pPr marL="4104833" indent="0">
              <a:buNone/>
              <a:defRPr sz="2100" b="1"/>
            </a:lvl8pPr>
            <a:lvl9pPr marL="4691238" indent="0">
              <a:buNone/>
              <a:defRPr sz="2100" b="1"/>
            </a:lvl9pPr>
          </a:lstStyle>
          <a:p>
            <a:pPr lvl="0"/>
            <a:r>
              <a:rPr lang="ru-RU" smtClean="0"/>
              <a:t>Образец текста</a:t>
            </a:r>
          </a:p>
        </p:txBody>
      </p:sp>
      <p:sp>
        <p:nvSpPr>
          <p:cNvPr id="4" name="Объект 3"/>
          <p:cNvSpPr>
            <a:spLocks noGrp="1"/>
          </p:cNvSpPr>
          <p:nvPr>
            <p:ph sz="half" idx="2"/>
          </p:nvPr>
        </p:nvSpPr>
        <p:spPr>
          <a:xfrm>
            <a:off x="567055" y="2215150"/>
            <a:ext cx="5010955" cy="4024460"/>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761123" y="1563541"/>
            <a:ext cx="5012924" cy="651610"/>
          </a:xfrm>
        </p:spPr>
        <p:txBody>
          <a:bodyPr anchor="b"/>
          <a:lstStyle>
            <a:lvl1pPr marL="0" indent="0">
              <a:buNone/>
              <a:defRPr sz="3100" b="1"/>
            </a:lvl1pPr>
            <a:lvl2pPr marL="586405" indent="0">
              <a:buNone/>
              <a:defRPr sz="2600" b="1"/>
            </a:lvl2pPr>
            <a:lvl3pPr marL="1172809" indent="0">
              <a:buNone/>
              <a:defRPr sz="2300" b="1"/>
            </a:lvl3pPr>
            <a:lvl4pPr marL="1759214" indent="0">
              <a:buNone/>
              <a:defRPr sz="2100" b="1"/>
            </a:lvl4pPr>
            <a:lvl5pPr marL="2345619" indent="0">
              <a:buNone/>
              <a:defRPr sz="2100" b="1"/>
            </a:lvl5pPr>
            <a:lvl6pPr marL="2932024" indent="0">
              <a:buNone/>
              <a:defRPr sz="2100" b="1"/>
            </a:lvl6pPr>
            <a:lvl7pPr marL="3518428" indent="0">
              <a:buNone/>
              <a:defRPr sz="2100" b="1"/>
            </a:lvl7pPr>
            <a:lvl8pPr marL="4104833" indent="0">
              <a:buNone/>
              <a:defRPr sz="2100" b="1"/>
            </a:lvl8pPr>
            <a:lvl9pPr marL="4691238" indent="0">
              <a:buNone/>
              <a:defRPr sz="2100" b="1"/>
            </a:lvl9pPr>
          </a:lstStyle>
          <a:p>
            <a:pPr lvl="0"/>
            <a:r>
              <a:rPr lang="ru-RU" smtClean="0"/>
              <a:t>Образец текста</a:t>
            </a:r>
          </a:p>
        </p:txBody>
      </p:sp>
      <p:sp>
        <p:nvSpPr>
          <p:cNvPr id="6" name="Объект 5"/>
          <p:cNvSpPr>
            <a:spLocks noGrp="1"/>
          </p:cNvSpPr>
          <p:nvPr>
            <p:ph sz="quarter" idx="4"/>
          </p:nvPr>
        </p:nvSpPr>
        <p:spPr>
          <a:xfrm>
            <a:off x="5761123" y="2215150"/>
            <a:ext cx="5012924" cy="4024460"/>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BA70F5-97C5-4E6B-8152-08BFF64A568C}" type="datetimeFigureOut">
              <a:rPr lang="ru-RU" smtClean="0"/>
              <a:t>26.06.2019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275488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7BA70F5-97C5-4E6B-8152-08BFF64A568C}" type="datetimeFigureOut">
              <a:rPr lang="ru-RU" smtClean="0"/>
              <a:t>26.06.2019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260765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BA70F5-97C5-4E6B-8152-08BFF64A568C}" type="datetimeFigureOut">
              <a:rPr lang="ru-RU" smtClean="0"/>
              <a:t>26.06.2019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384193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7057" y="278106"/>
            <a:ext cx="3731144" cy="1183570"/>
          </a:xfrm>
        </p:spPr>
        <p:txBody>
          <a:bodyPr anchor="b"/>
          <a:lstStyle>
            <a:lvl1pPr algn="l">
              <a:defRPr sz="2600" b="1"/>
            </a:lvl1pPr>
          </a:lstStyle>
          <a:p>
            <a:r>
              <a:rPr lang="ru-RU" smtClean="0"/>
              <a:t>Образец заголовка</a:t>
            </a:r>
            <a:endParaRPr lang="ru-RU"/>
          </a:p>
        </p:txBody>
      </p:sp>
      <p:sp>
        <p:nvSpPr>
          <p:cNvPr id="3" name="Объект 2"/>
          <p:cNvSpPr>
            <a:spLocks noGrp="1"/>
          </p:cNvSpPr>
          <p:nvPr>
            <p:ph idx="1"/>
          </p:nvPr>
        </p:nvSpPr>
        <p:spPr>
          <a:xfrm>
            <a:off x="4434055" y="278108"/>
            <a:ext cx="6339990" cy="5961504"/>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67057" y="1461678"/>
            <a:ext cx="3731144" cy="4777934"/>
          </a:xfrm>
        </p:spPr>
        <p:txBody>
          <a:bodyPr/>
          <a:lstStyle>
            <a:lvl1pPr marL="0" indent="0">
              <a:buNone/>
              <a:defRPr sz="1800"/>
            </a:lvl1pPr>
            <a:lvl2pPr marL="586405" indent="0">
              <a:buNone/>
              <a:defRPr sz="1500"/>
            </a:lvl2pPr>
            <a:lvl3pPr marL="1172809" indent="0">
              <a:buNone/>
              <a:defRPr sz="1300"/>
            </a:lvl3pPr>
            <a:lvl4pPr marL="1759214" indent="0">
              <a:buNone/>
              <a:defRPr sz="1200"/>
            </a:lvl4pPr>
            <a:lvl5pPr marL="2345619" indent="0">
              <a:buNone/>
              <a:defRPr sz="1200"/>
            </a:lvl5pPr>
            <a:lvl6pPr marL="2932024" indent="0">
              <a:buNone/>
              <a:defRPr sz="1200"/>
            </a:lvl6pPr>
            <a:lvl7pPr marL="3518428" indent="0">
              <a:buNone/>
              <a:defRPr sz="1200"/>
            </a:lvl7pPr>
            <a:lvl8pPr marL="4104833" indent="0">
              <a:buNone/>
              <a:defRPr sz="1200"/>
            </a:lvl8pPr>
            <a:lvl9pPr marL="4691238"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7BA70F5-97C5-4E6B-8152-08BFF64A568C}" type="datetimeFigureOut">
              <a:rPr lang="ru-RU" smtClean="0"/>
              <a:t>26.06.2019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2863457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2935" y="4889500"/>
            <a:ext cx="6804660" cy="577234"/>
          </a:xfrm>
        </p:spPr>
        <p:txBody>
          <a:bodyPr anchor="b"/>
          <a:lstStyle>
            <a:lvl1pPr algn="l">
              <a:defRPr sz="2600" b="1"/>
            </a:lvl1pPr>
          </a:lstStyle>
          <a:p>
            <a:r>
              <a:rPr lang="ru-RU" smtClean="0"/>
              <a:t>Образец заголовка</a:t>
            </a:r>
            <a:endParaRPr lang="ru-RU"/>
          </a:p>
        </p:txBody>
      </p:sp>
      <p:sp>
        <p:nvSpPr>
          <p:cNvPr id="3" name="Рисунок 2"/>
          <p:cNvSpPr>
            <a:spLocks noGrp="1"/>
          </p:cNvSpPr>
          <p:nvPr>
            <p:ph type="pic" idx="1"/>
          </p:nvPr>
        </p:nvSpPr>
        <p:spPr>
          <a:xfrm>
            <a:off x="2222935" y="624122"/>
            <a:ext cx="6804660" cy="4191000"/>
          </a:xfrm>
        </p:spPr>
        <p:txBody>
          <a:bodyPr/>
          <a:lstStyle>
            <a:lvl1pPr marL="0" indent="0">
              <a:buNone/>
              <a:defRPr sz="4100"/>
            </a:lvl1pPr>
            <a:lvl2pPr marL="586405" indent="0">
              <a:buNone/>
              <a:defRPr sz="3600"/>
            </a:lvl2pPr>
            <a:lvl3pPr marL="1172809" indent="0">
              <a:buNone/>
              <a:defRPr sz="3100"/>
            </a:lvl3pPr>
            <a:lvl4pPr marL="1759214" indent="0">
              <a:buNone/>
              <a:defRPr sz="2600"/>
            </a:lvl4pPr>
            <a:lvl5pPr marL="2345619" indent="0">
              <a:buNone/>
              <a:defRPr sz="2600"/>
            </a:lvl5pPr>
            <a:lvl6pPr marL="2932024" indent="0">
              <a:buNone/>
              <a:defRPr sz="2600"/>
            </a:lvl6pPr>
            <a:lvl7pPr marL="3518428" indent="0">
              <a:buNone/>
              <a:defRPr sz="2600"/>
            </a:lvl7pPr>
            <a:lvl8pPr marL="4104833" indent="0">
              <a:buNone/>
              <a:defRPr sz="2600"/>
            </a:lvl8pPr>
            <a:lvl9pPr marL="4691238" indent="0">
              <a:buNone/>
              <a:defRPr sz="2600"/>
            </a:lvl9pPr>
          </a:lstStyle>
          <a:p>
            <a:endParaRPr lang="ru-RU"/>
          </a:p>
        </p:txBody>
      </p:sp>
      <p:sp>
        <p:nvSpPr>
          <p:cNvPr id="4" name="Текст 3"/>
          <p:cNvSpPr>
            <a:spLocks noGrp="1"/>
          </p:cNvSpPr>
          <p:nvPr>
            <p:ph type="body" sz="half" idx="2"/>
          </p:nvPr>
        </p:nvSpPr>
        <p:spPr>
          <a:xfrm>
            <a:off x="2222935" y="5466733"/>
            <a:ext cx="6804660" cy="819768"/>
          </a:xfrm>
        </p:spPr>
        <p:txBody>
          <a:bodyPr/>
          <a:lstStyle>
            <a:lvl1pPr marL="0" indent="0">
              <a:buNone/>
              <a:defRPr sz="1800"/>
            </a:lvl1pPr>
            <a:lvl2pPr marL="586405" indent="0">
              <a:buNone/>
              <a:defRPr sz="1500"/>
            </a:lvl2pPr>
            <a:lvl3pPr marL="1172809" indent="0">
              <a:buNone/>
              <a:defRPr sz="1300"/>
            </a:lvl3pPr>
            <a:lvl4pPr marL="1759214" indent="0">
              <a:buNone/>
              <a:defRPr sz="1200"/>
            </a:lvl4pPr>
            <a:lvl5pPr marL="2345619" indent="0">
              <a:buNone/>
              <a:defRPr sz="1200"/>
            </a:lvl5pPr>
            <a:lvl6pPr marL="2932024" indent="0">
              <a:buNone/>
              <a:defRPr sz="1200"/>
            </a:lvl6pPr>
            <a:lvl7pPr marL="3518428" indent="0">
              <a:buNone/>
              <a:defRPr sz="1200"/>
            </a:lvl7pPr>
            <a:lvl8pPr marL="4104833" indent="0">
              <a:buNone/>
              <a:defRPr sz="1200"/>
            </a:lvl8pPr>
            <a:lvl9pPr marL="4691238"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7BA70F5-97C5-4E6B-8152-08BFF64A568C}" type="datetimeFigureOut">
              <a:rPr lang="ru-RU" smtClean="0"/>
              <a:t>26.06.2019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16332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7055" y="279724"/>
            <a:ext cx="10206990" cy="1164167"/>
          </a:xfrm>
          <a:prstGeom prst="rect">
            <a:avLst/>
          </a:prstGeom>
        </p:spPr>
        <p:txBody>
          <a:bodyPr vert="horz" lIns="117281" tIns="58640" rIns="117281" bIns="5864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67055" y="1629835"/>
            <a:ext cx="10206990" cy="4609777"/>
          </a:xfrm>
          <a:prstGeom prst="rect">
            <a:avLst/>
          </a:prstGeom>
        </p:spPr>
        <p:txBody>
          <a:bodyPr vert="horz" lIns="117281" tIns="58640" rIns="117281" bIns="5864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67055" y="6474061"/>
            <a:ext cx="2646257" cy="371887"/>
          </a:xfrm>
          <a:prstGeom prst="rect">
            <a:avLst/>
          </a:prstGeom>
        </p:spPr>
        <p:txBody>
          <a:bodyPr vert="horz" lIns="117281" tIns="58640" rIns="117281" bIns="58640" rtlCol="0" anchor="ctr"/>
          <a:lstStyle>
            <a:lvl1pPr algn="l">
              <a:defRPr sz="1500">
                <a:solidFill>
                  <a:schemeClr val="tx1">
                    <a:tint val="75000"/>
                  </a:schemeClr>
                </a:solidFill>
              </a:defRPr>
            </a:lvl1pPr>
          </a:lstStyle>
          <a:p>
            <a:fld id="{07BA70F5-97C5-4E6B-8152-08BFF64A568C}" type="datetimeFigureOut">
              <a:rPr lang="ru-RU" smtClean="0"/>
              <a:t>26.06.2019</a:t>
            </a:fld>
            <a:endParaRPr lang="ru-RU"/>
          </a:p>
        </p:txBody>
      </p:sp>
      <p:sp>
        <p:nvSpPr>
          <p:cNvPr id="5" name="Нижний колонтитул 4"/>
          <p:cNvSpPr>
            <a:spLocks noGrp="1"/>
          </p:cNvSpPr>
          <p:nvPr>
            <p:ph type="ftr" sz="quarter" idx="3"/>
          </p:nvPr>
        </p:nvSpPr>
        <p:spPr>
          <a:xfrm>
            <a:off x="3874876" y="6474061"/>
            <a:ext cx="3591348" cy="371887"/>
          </a:xfrm>
          <a:prstGeom prst="rect">
            <a:avLst/>
          </a:prstGeom>
        </p:spPr>
        <p:txBody>
          <a:bodyPr vert="horz" lIns="117281" tIns="58640" rIns="117281" bIns="58640" rtlCol="0" anchor="ctr"/>
          <a:lstStyle>
            <a:lvl1pPr algn="ctr">
              <a:defRPr sz="15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127788" y="6474061"/>
            <a:ext cx="2646257" cy="371887"/>
          </a:xfrm>
          <a:prstGeom prst="rect">
            <a:avLst/>
          </a:prstGeom>
        </p:spPr>
        <p:txBody>
          <a:bodyPr vert="horz" lIns="117281" tIns="58640" rIns="117281" bIns="58640" rtlCol="0" anchor="ctr"/>
          <a:lstStyle>
            <a:lvl1pPr algn="r">
              <a:defRPr sz="1500">
                <a:solidFill>
                  <a:schemeClr val="tx1">
                    <a:tint val="75000"/>
                  </a:schemeClr>
                </a:solidFill>
              </a:defRPr>
            </a:lvl1pPr>
          </a:lstStyle>
          <a:p>
            <a:fld id="{A60B1C69-3768-4F58-A88A-C1D61E507DBB}" type="slidenum">
              <a:rPr lang="ru-RU" smtClean="0"/>
              <a:t>‹#›</a:t>
            </a:fld>
            <a:endParaRPr lang="ru-RU"/>
          </a:p>
        </p:txBody>
      </p:sp>
    </p:spTree>
    <p:extLst>
      <p:ext uri="{BB962C8B-B14F-4D97-AF65-F5344CB8AC3E}">
        <p14:creationId xmlns:p14="http://schemas.microsoft.com/office/powerpoint/2010/main" val="3017731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2809" rtl="0" eaLnBrk="1" latinLnBrk="0" hangingPunct="1">
        <a:spcBef>
          <a:spcPct val="0"/>
        </a:spcBef>
        <a:buNone/>
        <a:defRPr sz="5600" kern="1200">
          <a:solidFill>
            <a:schemeClr val="tx1"/>
          </a:solidFill>
          <a:latin typeface="+mj-lt"/>
          <a:ea typeface="+mj-ea"/>
          <a:cs typeface="+mj-cs"/>
        </a:defRPr>
      </a:lvl1pPr>
    </p:titleStyle>
    <p:bodyStyle>
      <a:lvl1pPr marL="439804" indent="-439804" algn="l" defTabSz="1172809"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2908" indent="-366503" algn="l" defTabSz="1172809"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6012" indent="-293202" algn="l" defTabSz="1172809"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2417"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38821"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25226"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11631"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8035"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4440"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ru-RU"/>
      </a:defPPr>
      <a:lvl1pPr marL="0" algn="l" defTabSz="1172809" rtl="0" eaLnBrk="1" latinLnBrk="0" hangingPunct="1">
        <a:defRPr sz="2300" kern="1200">
          <a:solidFill>
            <a:schemeClr val="tx1"/>
          </a:solidFill>
          <a:latin typeface="+mn-lt"/>
          <a:ea typeface="+mn-ea"/>
          <a:cs typeface="+mn-cs"/>
        </a:defRPr>
      </a:lvl1pPr>
      <a:lvl2pPr marL="586405" algn="l" defTabSz="1172809" rtl="0" eaLnBrk="1" latinLnBrk="0" hangingPunct="1">
        <a:defRPr sz="2300" kern="1200">
          <a:solidFill>
            <a:schemeClr val="tx1"/>
          </a:solidFill>
          <a:latin typeface="+mn-lt"/>
          <a:ea typeface="+mn-ea"/>
          <a:cs typeface="+mn-cs"/>
        </a:defRPr>
      </a:lvl2pPr>
      <a:lvl3pPr marL="1172809" algn="l" defTabSz="1172809" rtl="0" eaLnBrk="1" latinLnBrk="0" hangingPunct="1">
        <a:defRPr sz="2300" kern="1200">
          <a:solidFill>
            <a:schemeClr val="tx1"/>
          </a:solidFill>
          <a:latin typeface="+mn-lt"/>
          <a:ea typeface="+mn-ea"/>
          <a:cs typeface="+mn-cs"/>
        </a:defRPr>
      </a:lvl3pPr>
      <a:lvl4pPr marL="1759214" algn="l" defTabSz="1172809" rtl="0" eaLnBrk="1" latinLnBrk="0" hangingPunct="1">
        <a:defRPr sz="2300" kern="1200">
          <a:solidFill>
            <a:schemeClr val="tx1"/>
          </a:solidFill>
          <a:latin typeface="+mn-lt"/>
          <a:ea typeface="+mn-ea"/>
          <a:cs typeface="+mn-cs"/>
        </a:defRPr>
      </a:lvl4pPr>
      <a:lvl5pPr marL="2345619" algn="l" defTabSz="1172809" rtl="0" eaLnBrk="1" latinLnBrk="0" hangingPunct="1">
        <a:defRPr sz="2300" kern="1200">
          <a:solidFill>
            <a:schemeClr val="tx1"/>
          </a:solidFill>
          <a:latin typeface="+mn-lt"/>
          <a:ea typeface="+mn-ea"/>
          <a:cs typeface="+mn-cs"/>
        </a:defRPr>
      </a:lvl5pPr>
      <a:lvl6pPr marL="2932024" algn="l" defTabSz="1172809" rtl="0" eaLnBrk="1" latinLnBrk="0" hangingPunct="1">
        <a:defRPr sz="2300" kern="1200">
          <a:solidFill>
            <a:schemeClr val="tx1"/>
          </a:solidFill>
          <a:latin typeface="+mn-lt"/>
          <a:ea typeface="+mn-ea"/>
          <a:cs typeface="+mn-cs"/>
        </a:defRPr>
      </a:lvl6pPr>
      <a:lvl7pPr marL="3518428" algn="l" defTabSz="1172809" rtl="0" eaLnBrk="1" latinLnBrk="0" hangingPunct="1">
        <a:defRPr sz="2300" kern="1200">
          <a:solidFill>
            <a:schemeClr val="tx1"/>
          </a:solidFill>
          <a:latin typeface="+mn-lt"/>
          <a:ea typeface="+mn-ea"/>
          <a:cs typeface="+mn-cs"/>
        </a:defRPr>
      </a:lvl7pPr>
      <a:lvl8pPr marL="4104833" algn="l" defTabSz="1172809" rtl="0" eaLnBrk="1" latinLnBrk="0" hangingPunct="1">
        <a:defRPr sz="2300" kern="1200">
          <a:solidFill>
            <a:schemeClr val="tx1"/>
          </a:solidFill>
          <a:latin typeface="+mn-lt"/>
          <a:ea typeface="+mn-ea"/>
          <a:cs typeface="+mn-cs"/>
        </a:defRPr>
      </a:lvl8pPr>
      <a:lvl9pPr marL="4691238" algn="l" defTabSz="1172809"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nkin@elsys.r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8.mp4"/><Relationship Id="rId7" Type="http://schemas.openxmlformats.org/officeDocument/2006/relationships/image" Target="../media/image20.png"/><Relationship Id="rId2" Type="http://schemas.openxmlformats.org/officeDocument/2006/relationships/video" Target="../media/media7.mp4"/><Relationship Id="rId1" Type="http://schemas.microsoft.com/office/2007/relationships/media" Target="../media/media7.mp4"/><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video" Target="../media/media8.mp4"/></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media" Target="../media/media10.mp4"/><Relationship Id="rId7" Type="http://schemas.openxmlformats.org/officeDocument/2006/relationships/image" Target="../media/image22.png"/><Relationship Id="rId2" Type="http://schemas.openxmlformats.org/officeDocument/2006/relationships/video" Target="../media/media9.mp4"/><Relationship Id="rId1" Type="http://schemas.microsoft.com/office/2007/relationships/media" Target="../media/media9.mp4"/><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video" Target="../media/media10.mp4"/></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media" Target="../media/media12.mp4"/><Relationship Id="rId7" Type="http://schemas.openxmlformats.org/officeDocument/2006/relationships/image" Target="../media/image24.png"/><Relationship Id="rId2" Type="http://schemas.openxmlformats.org/officeDocument/2006/relationships/video" Target="../media/media11.mp4"/><Relationship Id="rId1" Type="http://schemas.microsoft.com/office/2007/relationships/media" Target="../media/media11.mp4"/><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video" Target="../media/media12.mp4"/></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mailto:minkin@elsys.r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4"/><Relationship Id="rId7" Type="http://schemas.openxmlformats.org/officeDocument/2006/relationships/image" Target="../media/image1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4.mp4"/><Relationship Id="rId7" Type="http://schemas.openxmlformats.org/officeDocument/2006/relationships/image" Target="../media/image17.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video" Target="../media/media4.mp4"/></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5" Type="http://schemas.openxmlformats.org/officeDocument/2006/relationships/image" Target="../media/image1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p4"/><Relationship Id="rId1" Type="http://schemas.microsoft.com/office/2007/relationships/media" Target="../media/media6.mp4"/><Relationship Id="rId5" Type="http://schemas.openxmlformats.org/officeDocument/2006/relationships/image" Target="../media/image19.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1637506" y="3124993"/>
            <a:ext cx="8066087" cy="788803"/>
          </a:xfrm>
          <a:prstGeom prst="rect">
            <a:avLst/>
          </a:prstGeom>
          <a:noFill/>
          <a:ln w="9525">
            <a:noFill/>
            <a:miter lim="800000"/>
            <a:headEnd/>
            <a:tailEnd/>
          </a:ln>
          <a:effectLst/>
        </p:spPr>
        <p:txBody>
          <a:bodyPr lIns="80133" tIns="40067" rIns="80133" bIns="40067">
            <a:spAutoFit/>
          </a:bodyPr>
          <a:ls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US" b="1" dirty="0"/>
              <a:t>COMPARATIVE ANALYSIS OF VARIOUS ALGORITHMS FOR VIBRAIMAGE CAPTURING</a:t>
            </a:r>
            <a:endParaRPr lang="en-US" sz="3600" dirty="0">
              <a:solidFill>
                <a:schemeClr val="accent6"/>
              </a:solidFill>
              <a:latin typeface="Calibri" pitchFamily="34" charset="0"/>
            </a:endParaRPr>
          </a:p>
        </p:txBody>
      </p:sp>
      <p:sp>
        <p:nvSpPr>
          <p:cNvPr id="10" name="Text Box 6"/>
          <p:cNvSpPr txBox="1">
            <a:spLocks noChangeArrowheads="1"/>
          </p:cNvSpPr>
          <p:nvPr/>
        </p:nvSpPr>
        <p:spPr bwMode="auto">
          <a:xfrm>
            <a:off x="2250281" y="4822031"/>
            <a:ext cx="7161212" cy="114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dirty="0"/>
              <a:t>Valery </a:t>
            </a:r>
            <a:r>
              <a:rPr lang="en-US" dirty="0" err="1"/>
              <a:t>Akimov</a:t>
            </a:r>
            <a:r>
              <a:rPr lang="en-US" dirty="0"/>
              <a:t>, Sergey </a:t>
            </a:r>
            <a:r>
              <a:rPr lang="en-US" dirty="0" err="1"/>
              <a:t>Didenko</a:t>
            </a:r>
            <a:r>
              <a:rPr lang="en-US" dirty="0"/>
              <a:t>, Viktor </a:t>
            </a:r>
            <a:r>
              <a:rPr lang="en-US" dirty="0" err="1"/>
              <a:t>Minkin</a:t>
            </a:r>
            <a:endParaRPr lang="en-GB" dirty="0"/>
          </a:p>
          <a:p>
            <a:pPr algn="ctr"/>
            <a:r>
              <a:rPr lang="en-US" dirty="0" err="1"/>
              <a:t>Elsys</a:t>
            </a:r>
            <a:r>
              <a:rPr lang="en-US" dirty="0"/>
              <a:t> Corp., RF, St. Petersburg</a:t>
            </a:r>
            <a:r>
              <a:rPr lang="en-US" dirty="0" smtClean="0"/>
              <a:t>,</a:t>
            </a:r>
            <a:endParaRPr lang="ru-RU" dirty="0" smtClean="0"/>
          </a:p>
          <a:p>
            <a:pPr algn="ctr"/>
            <a:r>
              <a:rPr lang="en-US" dirty="0" smtClean="0"/>
              <a:t> </a:t>
            </a:r>
            <a:r>
              <a:rPr lang="en-US" u="sng" dirty="0">
                <a:hlinkClick r:id="rId3"/>
              </a:rPr>
              <a:t>minkin@elsys.ru</a:t>
            </a:r>
            <a:endParaRPr lang="en-GB" dirty="0"/>
          </a:p>
        </p:txBody>
      </p:sp>
      <p:sp>
        <p:nvSpPr>
          <p:cNvPr id="11" name="Rectangle 1"/>
          <p:cNvSpPr>
            <a:spLocks noChangeArrowheads="1"/>
          </p:cNvSpPr>
          <p:nvPr/>
        </p:nvSpPr>
        <p:spPr bwMode="auto">
          <a:xfrm>
            <a:off x="1753393" y="407193"/>
            <a:ext cx="7950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GB" dirty="0"/>
              <a:t>The 2nd International Open Science Conference "Modern psychophysiology. The </a:t>
            </a:r>
            <a:r>
              <a:rPr lang="en-GB" dirty="0" err="1"/>
              <a:t>Vibraimage</a:t>
            </a:r>
            <a:r>
              <a:rPr lang="en-GB" dirty="0"/>
              <a:t> </a:t>
            </a:r>
            <a:r>
              <a:rPr lang="en-GB" dirty="0" smtClean="0"/>
              <a:t>technology”</a:t>
            </a:r>
            <a:endParaRPr lang="en-US" altLang="en-US" sz="1800" b="1" dirty="0">
              <a:latin typeface="Calibri" pitchFamily="34" charset="0"/>
            </a:endParaRPr>
          </a:p>
        </p:txBody>
      </p:sp>
      <p:pic>
        <p:nvPicPr>
          <p:cNvPr id="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18822" y="1154961"/>
            <a:ext cx="29035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982" y="1463674"/>
            <a:ext cx="28733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709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67055" y="279724"/>
            <a:ext cx="10206990" cy="1164167"/>
          </a:xfrm>
        </p:spPr>
        <p:txBody>
          <a:bodyPr/>
          <a:lstStyle/>
          <a:p>
            <a:pPr algn="l"/>
            <a:r>
              <a:rPr lang="en-GB" dirty="0" smtClean="0">
                <a:solidFill>
                  <a:schemeClr val="accent1"/>
                </a:solidFill>
              </a:rPr>
              <a:t>FFT vs FVI results</a:t>
            </a:r>
            <a:endParaRPr lang="ru-RU" dirty="0">
              <a:solidFill>
                <a:schemeClr val="accent1"/>
              </a:solidFill>
            </a:endParaRPr>
          </a:p>
        </p:txBody>
      </p:sp>
      <p:sp>
        <p:nvSpPr>
          <p:cNvPr id="5" name="Прямоугольник 4"/>
          <p:cNvSpPr/>
          <p:nvPr/>
        </p:nvSpPr>
        <p:spPr>
          <a:xfrm>
            <a:off x="2144540" y="1702348"/>
            <a:ext cx="522900" cy="400110"/>
          </a:xfrm>
          <a:prstGeom prst="rect">
            <a:avLst/>
          </a:prstGeom>
        </p:spPr>
        <p:txBody>
          <a:bodyPr wrap="none">
            <a:spAutoFit/>
          </a:bodyPr>
          <a:lstStyle/>
          <a:p>
            <a:r>
              <a:rPr lang="en-GB" sz="2000" b="1" dirty="0" smtClean="0"/>
              <a:t>FVI</a:t>
            </a:r>
            <a:endParaRPr lang="en-GB" sz="2000" b="1" dirty="0"/>
          </a:p>
        </p:txBody>
      </p:sp>
      <p:sp>
        <p:nvSpPr>
          <p:cNvPr id="6" name="Прямоугольник 5"/>
          <p:cNvSpPr/>
          <p:nvPr/>
        </p:nvSpPr>
        <p:spPr>
          <a:xfrm>
            <a:off x="7761164" y="1673196"/>
            <a:ext cx="545342" cy="400110"/>
          </a:xfrm>
          <a:prstGeom prst="rect">
            <a:avLst/>
          </a:prstGeom>
        </p:spPr>
        <p:txBody>
          <a:bodyPr wrap="none">
            <a:spAutoFit/>
          </a:bodyPr>
          <a:lstStyle/>
          <a:p>
            <a:r>
              <a:rPr lang="en-GB" sz="2000" b="1" dirty="0" smtClean="0"/>
              <a:t>FFT</a:t>
            </a:r>
            <a:endParaRPr lang="en-GB" sz="2000" b="1" dirty="0"/>
          </a:p>
        </p:txBody>
      </p:sp>
      <p:cxnSp>
        <p:nvCxnSpPr>
          <p:cNvPr id="7" name="Прямая соединительная линия 6"/>
          <p:cNvCxnSpPr/>
          <p:nvPr/>
        </p:nvCxnSpPr>
        <p:spPr>
          <a:xfrm flipH="1">
            <a:off x="5598542" y="1702348"/>
            <a:ext cx="72008" cy="4886496"/>
          </a:xfrm>
          <a:prstGeom prst="line">
            <a:avLst/>
          </a:prstGeom>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626763" y="1173010"/>
            <a:ext cx="1533625" cy="400110"/>
          </a:xfrm>
          <a:prstGeom prst="rect">
            <a:avLst/>
          </a:prstGeom>
        </p:spPr>
        <p:txBody>
          <a:bodyPr wrap="none">
            <a:spAutoFit/>
          </a:bodyPr>
          <a:lstStyle/>
          <a:p>
            <a:r>
              <a:rPr lang="en-GB" sz="2000" dirty="0" smtClean="0"/>
              <a:t>1 points, 1Hz</a:t>
            </a:r>
            <a:endParaRPr lang="en-GB" sz="2000" dirty="0"/>
          </a:p>
        </p:txBody>
      </p:sp>
      <p:pic>
        <p:nvPicPr>
          <p:cNvPr id="11" name="capture-35110n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886574" y="2334103"/>
            <a:ext cx="5158675" cy="2910781"/>
          </a:xfrm>
          <a:prstGeom prst="rect">
            <a:avLst/>
          </a:prstGeom>
        </p:spPr>
      </p:pic>
      <p:pic>
        <p:nvPicPr>
          <p:cNvPr id="12" name="capture-55110y">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214313" y="2334103"/>
            <a:ext cx="5168205" cy="2916158"/>
          </a:xfrm>
          <a:prstGeom prst="rect">
            <a:avLst/>
          </a:prstGeom>
        </p:spPr>
      </p:pic>
    </p:spTree>
    <p:extLst>
      <p:ext uri="{BB962C8B-B14F-4D97-AF65-F5344CB8AC3E}">
        <p14:creationId xmlns:p14="http://schemas.microsoft.com/office/powerpoint/2010/main" val="408188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00" fill="hold"/>
                                        <p:tgtEl>
                                          <p:spTgt spid="12"/>
                                        </p:tgtEl>
                                      </p:cBhvr>
                                    </p:cmd>
                                  </p:childTnLst>
                                </p:cTn>
                              </p:par>
                            </p:childTnLst>
                          </p:cTn>
                        </p:par>
                        <p:par>
                          <p:cTn id="7" fill="hold">
                            <p:stCondLst>
                              <p:cond delay="20900"/>
                            </p:stCondLst>
                            <p:childTnLst>
                              <p:par>
                                <p:cTn id="8" presetID="1" presetClass="mediacall" presetSubtype="0" fill="hold" nodeType="afterEffect">
                                  <p:stCondLst>
                                    <p:cond delay="0"/>
                                  </p:stCondLst>
                                  <p:childTnLst>
                                    <p:cmd type="call" cmd="playFrom(0.0)">
                                      <p:cBhvr>
                                        <p:cTn id="9" dur="1613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12"/>
                </p:tgtEl>
              </p:cMediaNode>
            </p:video>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2"/>
                                        </p:tgtEl>
                                      </p:cBhvr>
                                    </p:cmd>
                                  </p:childTnLst>
                                </p:cTn>
                              </p:par>
                            </p:childTnLst>
                          </p:cTn>
                        </p:par>
                      </p:childTnLst>
                    </p:cTn>
                  </p:par>
                </p:childTnLst>
              </p:cTn>
              <p:nextCondLst>
                <p:cond evt="onClick" delay="0">
                  <p:tgtEl>
                    <p:spTgt spid="12"/>
                  </p:tgtEl>
                </p:cond>
              </p:nextCondLst>
            </p:seq>
            <p:video>
              <p:cMediaNode vol="80000">
                <p:cTn id="16" fill="hold" display="0">
                  <p:stCondLst>
                    <p:cond delay="indefinite"/>
                  </p:stCondLst>
                </p:cTn>
                <p:tgtEl>
                  <p:spTgt spid="11"/>
                </p:tgtEl>
              </p:cMediaNode>
            </p:video>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67055" y="279724"/>
            <a:ext cx="10206990" cy="1164167"/>
          </a:xfrm>
        </p:spPr>
        <p:txBody>
          <a:bodyPr/>
          <a:lstStyle/>
          <a:p>
            <a:pPr algn="l"/>
            <a:r>
              <a:rPr lang="en-GB" dirty="0" smtClean="0">
                <a:solidFill>
                  <a:schemeClr val="accent1"/>
                </a:solidFill>
              </a:rPr>
              <a:t>FFT vs FVI results</a:t>
            </a:r>
            <a:endParaRPr lang="ru-RU" dirty="0">
              <a:solidFill>
                <a:schemeClr val="accent1"/>
              </a:solidFill>
            </a:endParaRPr>
          </a:p>
        </p:txBody>
      </p:sp>
      <p:sp>
        <p:nvSpPr>
          <p:cNvPr id="5" name="Прямоугольник 4"/>
          <p:cNvSpPr/>
          <p:nvPr/>
        </p:nvSpPr>
        <p:spPr>
          <a:xfrm>
            <a:off x="2144540" y="1702348"/>
            <a:ext cx="522900" cy="400110"/>
          </a:xfrm>
          <a:prstGeom prst="rect">
            <a:avLst/>
          </a:prstGeom>
        </p:spPr>
        <p:txBody>
          <a:bodyPr wrap="none">
            <a:spAutoFit/>
          </a:bodyPr>
          <a:lstStyle/>
          <a:p>
            <a:r>
              <a:rPr lang="en-GB" sz="2000" b="1" dirty="0" smtClean="0"/>
              <a:t>FVI</a:t>
            </a:r>
            <a:endParaRPr lang="en-GB" sz="2000" b="1" dirty="0"/>
          </a:p>
        </p:txBody>
      </p:sp>
      <p:sp>
        <p:nvSpPr>
          <p:cNvPr id="6" name="Прямоугольник 5"/>
          <p:cNvSpPr/>
          <p:nvPr/>
        </p:nvSpPr>
        <p:spPr>
          <a:xfrm>
            <a:off x="7761164" y="1673196"/>
            <a:ext cx="545342" cy="400110"/>
          </a:xfrm>
          <a:prstGeom prst="rect">
            <a:avLst/>
          </a:prstGeom>
        </p:spPr>
        <p:txBody>
          <a:bodyPr wrap="none">
            <a:spAutoFit/>
          </a:bodyPr>
          <a:lstStyle/>
          <a:p>
            <a:r>
              <a:rPr lang="en-GB" sz="2000" b="1" dirty="0" smtClean="0"/>
              <a:t>FFT</a:t>
            </a:r>
            <a:endParaRPr lang="en-GB" sz="2000" b="1" dirty="0"/>
          </a:p>
        </p:txBody>
      </p:sp>
      <p:cxnSp>
        <p:nvCxnSpPr>
          <p:cNvPr id="8" name="Прямая соединительная линия 7"/>
          <p:cNvCxnSpPr/>
          <p:nvPr/>
        </p:nvCxnSpPr>
        <p:spPr>
          <a:xfrm flipH="1">
            <a:off x="5598542" y="1702348"/>
            <a:ext cx="72008" cy="4886496"/>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capture-5310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92934" y="2654201"/>
            <a:ext cx="5286292" cy="2982789"/>
          </a:xfrm>
          <a:prstGeom prst="rect">
            <a:avLst/>
          </a:prstGeom>
        </p:spPr>
      </p:pic>
      <p:sp>
        <p:nvSpPr>
          <p:cNvPr id="17" name="Прямоугольник 16"/>
          <p:cNvSpPr/>
          <p:nvPr/>
        </p:nvSpPr>
        <p:spPr>
          <a:xfrm>
            <a:off x="626763" y="1173010"/>
            <a:ext cx="1554465" cy="400110"/>
          </a:xfrm>
          <a:prstGeom prst="rect">
            <a:avLst/>
          </a:prstGeom>
        </p:spPr>
        <p:txBody>
          <a:bodyPr wrap="none">
            <a:spAutoFit/>
          </a:bodyPr>
          <a:lstStyle/>
          <a:p>
            <a:r>
              <a:rPr lang="en-GB" sz="2000" dirty="0" smtClean="0"/>
              <a:t>3 points, 1Hz</a:t>
            </a:r>
            <a:endParaRPr lang="en-GB" sz="2000" dirty="0"/>
          </a:p>
        </p:txBody>
      </p:sp>
      <p:pic>
        <p:nvPicPr>
          <p:cNvPr id="18" name="capture-14">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5848484" y="2653677"/>
            <a:ext cx="5284345" cy="2955801"/>
          </a:xfrm>
          <a:prstGeom prst="rect">
            <a:avLst/>
          </a:prstGeom>
        </p:spPr>
      </p:pic>
    </p:spTree>
    <p:extLst>
      <p:ext uri="{BB962C8B-B14F-4D97-AF65-F5344CB8AC3E}">
        <p14:creationId xmlns:p14="http://schemas.microsoft.com/office/powerpoint/2010/main" val="18367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33" fill="hold"/>
                                        <p:tgtEl>
                                          <p:spTgt spid="16"/>
                                        </p:tgtEl>
                                      </p:cBhvr>
                                    </p:cmd>
                                  </p:childTnLst>
                                </p:cTn>
                              </p:par>
                            </p:childTnLst>
                          </p:cTn>
                        </p:par>
                        <p:par>
                          <p:cTn id="7" fill="hold">
                            <p:stCondLst>
                              <p:cond delay="19033"/>
                            </p:stCondLst>
                            <p:childTnLst>
                              <p:par>
                                <p:cTn id="8" presetID="1" presetClass="mediacall" presetSubtype="0" fill="hold" nodeType="afterEffect">
                                  <p:stCondLst>
                                    <p:cond delay="0"/>
                                  </p:stCondLst>
                                  <p:childTnLst>
                                    <p:cmd type="call" cmd="playFrom(0.0)">
                                      <p:cBhvr>
                                        <p:cTn id="9" dur="13166"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16"/>
                </p:tgtEl>
              </p:cMediaNode>
            </p:video>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6"/>
                                        </p:tgtEl>
                                      </p:cBhvr>
                                    </p:cmd>
                                  </p:childTnLst>
                                </p:cTn>
                              </p:par>
                            </p:childTnLst>
                          </p:cTn>
                        </p:par>
                      </p:childTnLst>
                    </p:cTn>
                  </p:par>
                </p:childTnLst>
              </p:cTn>
              <p:nextCondLst>
                <p:cond evt="onClick" delay="0">
                  <p:tgtEl>
                    <p:spTgt spid="16"/>
                  </p:tgtEl>
                </p:cond>
              </p:nextCondLst>
            </p:seq>
            <p:video>
              <p:cMediaNode vol="80000">
                <p:cTn id="16" fill="hold" display="0">
                  <p:stCondLst>
                    <p:cond delay="indefinite"/>
                  </p:stCondLst>
                </p:cTn>
                <p:tgtEl>
                  <p:spTgt spid="18"/>
                </p:tgtEl>
              </p:cMediaNode>
            </p:video>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67055" y="279724"/>
            <a:ext cx="10206990" cy="1164167"/>
          </a:xfrm>
        </p:spPr>
        <p:txBody>
          <a:bodyPr/>
          <a:lstStyle/>
          <a:p>
            <a:pPr algn="l"/>
            <a:r>
              <a:rPr lang="en-GB" dirty="0" smtClean="0">
                <a:solidFill>
                  <a:schemeClr val="accent1"/>
                </a:solidFill>
              </a:rPr>
              <a:t>FFT vs FVI results</a:t>
            </a:r>
            <a:endParaRPr lang="ru-RU" dirty="0">
              <a:solidFill>
                <a:schemeClr val="accent1"/>
              </a:solidFill>
            </a:endParaRPr>
          </a:p>
        </p:txBody>
      </p:sp>
      <p:sp>
        <p:nvSpPr>
          <p:cNvPr id="5" name="Прямоугольник 4"/>
          <p:cNvSpPr/>
          <p:nvPr/>
        </p:nvSpPr>
        <p:spPr>
          <a:xfrm>
            <a:off x="2144540" y="1702348"/>
            <a:ext cx="522900" cy="400110"/>
          </a:xfrm>
          <a:prstGeom prst="rect">
            <a:avLst/>
          </a:prstGeom>
        </p:spPr>
        <p:txBody>
          <a:bodyPr wrap="none">
            <a:spAutoFit/>
          </a:bodyPr>
          <a:lstStyle/>
          <a:p>
            <a:r>
              <a:rPr lang="en-GB" sz="2000" b="1" dirty="0" smtClean="0"/>
              <a:t>FVI</a:t>
            </a:r>
            <a:endParaRPr lang="en-GB" sz="2000" b="1" dirty="0"/>
          </a:p>
        </p:txBody>
      </p:sp>
      <p:sp>
        <p:nvSpPr>
          <p:cNvPr id="6" name="Прямоугольник 5"/>
          <p:cNvSpPr/>
          <p:nvPr/>
        </p:nvSpPr>
        <p:spPr>
          <a:xfrm>
            <a:off x="7761164" y="1673196"/>
            <a:ext cx="545342" cy="400110"/>
          </a:xfrm>
          <a:prstGeom prst="rect">
            <a:avLst/>
          </a:prstGeom>
        </p:spPr>
        <p:txBody>
          <a:bodyPr wrap="none">
            <a:spAutoFit/>
          </a:bodyPr>
          <a:lstStyle/>
          <a:p>
            <a:r>
              <a:rPr lang="en-GB" sz="2000" b="1" dirty="0" smtClean="0"/>
              <a:t>FFT</a:t>
            </a:r>
            <a:endParaRPr lang="en-GB" sz="2000" b="1" dirty="0"/>
          </a:p>
        </p:txBody>
      </p:sp>
      <p:cxnSp>
        <p:nvCxnSpPr>
          <p:cNvPr id="7" name="Прямая соединительная линия 6"/>
          <p:cNvCxnSpPr/>
          <p:nvPr/>
        </p:nvCxnSpPr>
        <p:spPr>
          <a:xfrm flipH="1">
            <a:off x="5598542" y="1702348"/>
            <a:ext cx="72008" cy="4886496"/>
          </a:xfrm>
          <a:prstGeom prst="line">
            <a:avLst/>
          </a:prstGeom>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626763" y="1173010"/>
            <a:ext cx="1533625" cy="400110"/>
          </a:xfrm>
          <a:prstGeom prst="rect">
            <a:avLst/>
          </a:prstGeom>
        </p:spPr>
        <p:txBody>
          <a:bodyPr wrap="none">
            <a:spAutoFit/>
          </a:bodyPr>
          <a:lstStyle/>
          <a:p>
            <a:r>
              <a:rPr lang="en-GB" sz="2000" dirty="0" smtClean="0"/>
              <a:t>3 points, 3Hz</a:t>
            </a:r>
            <a:endParaRPr lang="en-GB" sz="2000" dirty="0"/>
          </a:p>
        </p:txBody>
      </p:sp>
      <p:pic>
        <p:nvPicPr>
          <p:cNvPr id="11" name="capture-75330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814566" y="2484388"/>
            <a:ext cx="5286292" cy="2982789"/>
          </a:xfrm>
          <a:prstGeom prst="rect">
            <a:avLst/>
          </a:prstGeom>
        </p:spPr>
      </p:pic>
      <p:pic>
        <p:nvPicPr>
          <p:cNvPr id="13" name="capture-85330">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295851" y="2556396"/>
            <a:ext cx="5158675" cy="2910781"/>
          </a:xfrm>
          <a:prstGeom prst="rect">
            <a:avLst/>
          </a:prstGeom>
        </p:spPr>
      </p:pic>
    </p:spTree>
    <p:extLst>
      <p:ext uri="{BB962C8B-B14F-4D97-AF65-F5344CB8AC3E}">
        <p14:creationId xmlns:p14="http://schemas.microsoft.com/office/powerpoint/2010/main" val="317602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66" fill="hold"/>
                                        <p:tgtEl>
                                          <p:spTgt spid="13"/>
                                        </p:tgtEl>
                                      </p:cBhvr>
                                    </p:cmd>
                                  </p:childTnLst>
                                </p:cTn>
                              </p:par>
                            </p:childTnLst>
                          </p:cTn>
                        </p:par>
                        <p:par>
                          <p:cTn id="7" fill="hold">
                            <p:stCondLst>
                              <p:cond delay="17966"/>
                            </p:stCondLst>
                            <p:childTnLst>
                              <p:par>
                                <p:cTn id="8" presetID="1" presetClass="mediacall" presetSubtype="0" fill="hold" nodeType="afterEffect">
                                  <p:stCondLst>
                                    <p:cond delay="0"/>
                                  </p:stCondLst>
                                  <p:childTnLst>
                                    <p:cmd type="call" cmd="playFrom(0.0)">
                                      <p:cBhvr>
                                        <p:cTn id="9" dur="2296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13"/>
                </p:tgtEl>
              </p:cMediaNode>
            </p:video>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3"/>
                                        </p:tgtEl>
                                      </p:cBhvr>
                                    </p:cmd>
                                  </p:childTnLst>
                                </p:cTn>
                              </p:par>
                            </p:childTnLst>
                          </p:cTn>
                        </p:par>
                      </p:childTnLst>
                    </p:cTn>
                  </p:par>
                </p:childTnLst>
              </p:cTn>
              <p:nextCondLst>
                <p:cond evt="onClick" delay="0">
                  <p:tgtEl>
                    <p:spTgt spid="13"/>
                  </p:tgtEl>
                </p:cond>
              </p:nextCondLst>
            </p:seq>
            <p:video>
              <p:cMediaNode vol="80000">
                <p:cTn id="16" fill="hold" display="0">
                  <p:stCondLst>
                    <p:cond delay="indefinite"/>
                  </p:stCondLst>
                </p:cTn>
                <p:tgtEl>
                  <p:spTgt spid="11"/>
                </p:tgtEl>
              </p:cMediaNode>
            </p:video>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GB" dirty="0" smtClean="0">
                <a:solidFill>
                  <a:schemeClr val="accent1"/>
                </a:solidFill>
              </a:rPr>
              <a:t>FFT vs FVI results</a:t>
            </a:r>
            <a:endParaRPr lang="ru-RU" dirty="0">
              <a:solidFill>
                <a:schemeClr val="accent1"/>
              </a:solidFill>
            </a:endParaRPr>
          </a:p>
        </p:txBody>
      </p:sp>
      <p:sp>
        <p:nvSpPr>
          <p:cNvPr id="9" name="Прямоугольник 8"/>
          <p:cNvSpPr/>
          <p:nvPr/>
        </p:nvSpPr>
        <p:spPr>
          <a:xfrm>
            <a:off x="2144540" y="1702348"/>
            <a:ext cx="522900" cy="400110"/>
          </a:xfrm>
          <a:prstGeom prst="rect">
            <a:avLst/>
          </a:prstGeom>
        </p:spPr>
        <p:txBody>
          <a:bodyPr wrap="none">
            <a:spAutoFit/>
          </a:bodyPr>
          <a:lstStyle/>
          <a:p>
            <a:r>
              <a:rPr lang="en-GB" sz="2000" b="1" dirty="0" smtClean="0"/>
              <a:t>FVI</a:t>
            </a:r>
            <a:endParaRPr lang="en-GB" sz="2000" b="1" dirty="0"/>
          </a:p>
        </p:txBody>
      </p:sp>
      <p:sp>
        <p:nvSpPr>
          <p:cNvPr id="11" name="Прямоугольник 10"/>
          <p:cNvSpPr/>
          <p:nvPr/>
        </p:nvSpPr>
        <p:spPr>
          <a:xfrm>
            <a:off x="7761164" y="1673196"/>
            <a:ext cx="545342" cy="400110"/>
          </a:xfrm>
          <a:prstGeom prst="rect">
            <a:avLst/>
          </a:prstGeom>
        </p:spPr>
        <p:txBody>
          <a:bodyPr wrap="none">
            <a:spAutoFit/>
          </a:bodyPr>
          <a:lstStyle/>
          <a:p>
            <a:r>
              <a:rPr lang="en-GB" sz="2000" b="1" dirty="0" smtClean="0"/>
              <a:t>FFT</a:t>
            </a:r>
            <a:endParaRPr lang="en-GB" sz="2000" b="1" dirty="0"/>
          </a:p>
        </p:txBody>
      </p:sp>
      <p:pic>
        <p:nvPicPr>
          <p:cNvPr id="5" name="Рисунок 4"/>
          <p:cNvPicPr>
            <a:picLocks noChangeAspect="1"/>
          </p:cNvPicPr>
          <p:nvPr/>
        </p:nvPicPr>
        <p:blipFill>
          <a:blip r:embed="rId3"/>
          <a:stretch>
            <a:fillRect/>
          </a:stretch>
        </p:blipFill>
        <p:spPr>
          <a:xfrm>
            <a:off x="5589182" y="2102458"/>
            <a:ext cx="5377189" cy="2808816"/>
          </a:xfrm>
          <a:prstGeom prst="rect">
            <a:avLst/>
          </a:prstGeom>
        </p:spPr>
      </p:pic>
      <p:cxnSp>
        <p:nvCxnSpPr>
          <p:cNvPr id="12" name="Прямая соединительная линия 11"/>
          <p:cNvCxnSpPr/>
          <p:nvPr/>
        </p:nvCxnSpPr>
        <p:spPr>
          <a:xfrm>
            <a:off x="5670550" y="1702348"/>
            <a:ext cx="0" cy="3695793"/>
          </a:xfrm>
          <a:prstGeom prst="line">
            <a:avLst/>
          </a:prstGeom>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567055" y="5599453"/>
            <a:ext cx="7191727" cy="882742"/>
          </a:xfrm>
          <a:prstGeom prst="rect">
            <a:avLst/>
          </a:prstGeom>
        </p:spPr>
        <p:txBody>
          <a:bodyPr wrap="square">
            <a:spAutoFit/>
          </a:bodyPr>
          <a:lstStyle/>
          <a:p>
            <a:pPr algn="just">
              <a:lnSpc>
                <a:spcPct val="107000"/>
              </a:lnSpc>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VI – internal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vibraimage</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GB" sz="1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AV </a:t>
            </a:r>
            <a:r>
              <a:rPr lang="en-US" sz="1600" dirty="0">
                <a:latin typeface="Times New Roman" panose="02020603050405020304" pitchFamily="18" charset="0"/>
                <a:ea typeface="Calibri" panose="020F0502020204030204" pitchFamily="34" charset="0"/>
                <a:cs typeface="Times New Roman" panose="02020603050405020304" pitchFamily="18" charset="0"/>
              </a:rPr>
              <a:t>– external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vibraimage</a:t>
            </a:r>
            <a:r>
              <a:rPr lang="en-US" sz="1600" dirty="0">
                <a:latin typeface="Times New Roman" panose="02020603050405020304" pitchFamily="18" charset="0"/>
                <a:ea typeface="Calibri" panose="020F0502020204030204" pitchFamily="34" charset="0"/>
                <a:cs typeface="Times New Roman" panose="02020603050405020304" pitchFamily="18" charset="0"/>
              </a:rPr>
              <a:t> around internal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vibraimage</a:t>
            </a:r>
            <a:r>
              <a:rPr lang="en-US" sz="1600" dirty="0">
                <a:latin typeface="Times New Roman" panose="02020603050405020304" pitchFamily="18" charset="0"/>
                <a:ea typeface="Calibri" panose="020F0502020204030204" pitchFamily="34" charset="0"/>
                <a:cs typeface="Times New Roman" panose="02020603050405020304" pitchFamily="18" charset="0"/>
              </a:rPr>
              <a:t> (aura-</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vibraimage</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AR </a:t>
            </a:r>
            <a:r>
              <a:rPr lang="en-US" sz="1600" dirty="0">
                <a:latin typeface="Times New Roman" panose="02020603050405020304" pitchFamily="18" charset="0"/>
                <a:ea typeface="Calibri" panose="020F0502020204030204" pitchFamily="34" charset="0"/>
                <a:cs typeface="Times New Roman" panose="02020603050405020304" pitchFamily="18" charset="0"/>
              </a:rPr>
              <a:t>– external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vibraimage</a:t>
            </a:r>
            <a:r>
              <a:rPr lang="en-US" sz="1600" dirty="0">
                <a:latin typeface="Times New Roman" panose="02020603050405020304" pitchFamily="18" charset="0"/>
                <a:ea typeface="Calibri" panose="020F0502020204030204" pitchFamily="34" charset="0"/>
                <a:cs typeface="Times New Roman" panose="02020603050405020304" pitchFamily="18" charset="0"/>
              </a:rPr>
              <a:t> around real image (aura to real).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4"/>
          <a:stretch>
            <a:fillRect/>
          </a:stretch>
        </p:blipFill>
        <p:spPr>
          <a:xfrm>
            <a:off x="569437" y="2073306"/>
            <a:ext cx="4752975" cy="2886075"/>
          </a:xfrm>
          <a:prstGeom prst="rect">
            <a:avLst/>
          </a:prstGeom>
        </p:spPr>
      </p:pic>
      <p:sp>
        <p:nvSpPr>
          <p:cNvPr id="14" name="Прямоугольник 13"/>
          <p:cNvSpPr/>
          <p:nvPr/>
        </p:nvSpPr>
        <p:spPr>
          <a:xfrm>
            <a:off x="611886" y="1183446"/>
            <a:ext cx="5944833" cy="461665"/>
          </a:xfrm>
          <a:prstGeom prst="rect">
            <a:avLst/>
          </a:prstGeom>
        </p:spPr>
        <p:txBody>
          <a:bodyPr wrap="none">
            <a:spAutoFit/>
          </a:bodyPr>
          <a:lstStyle/>
          <a:p>
            <a:r>
              <a:rPr lang="en-US" sz="2400" dirty="0" smtClean="0"/>
              <a:t>Test machine: Intel </a:t>
            </a:r>
            <a:r>
              <a:rPr lang="en-US" sz="2400" dirty="0"/>
              <a:t>Core i7-5600U CPU 2.6GHz</a:t>
            </a:r>
            <a:endParaRPr lang="en-GB" dirty="0"/>
          </a:p>
        </p:txBody>
      </p:sp>
    </p:spTree>
    <p:extLst>
      <p:ext uri="{BB962C8B-B14F-4D97-AF65-F5344CB8AC3E}">
        <p14:creationId xmlns:p14="http://schemas.microsoft.com/office/powerpoint/2010/main" val="2655734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a:spLocks noGrp="1"/>
          </p:cNvSpPr>
          <p:nvPr>
            <p:ph type="title"/>
          </p:nvPr>
        </p:nvSpPr>
        <p:spPr>
          <a:xfrm>
            <a:off x="567055" y="279724"/>
            <a:ext cx="10206990" cy="1164167"/>
          </a:xfrm>
        </p:spPr>
        <p:txBody>
          <a:bodyPr/>
          <a:lstStyle/>
          <a:p>
            <a:pPr algn="l"/>
            <a:r>
              <a:rPr lang="en-GB" dirty="0" smtClean="0">
                <a:solidFill>
                  <a:schemeClr val="accent1"/>
                </a:solidFill>
              </a:rPr>
              <a:t>How it works?</a:t>
            </a:r>
            <a:endParaRPr lang="ru-RU" dirty="0">
              <a:solidFill>
                <a:schemeClr val="accent1"/>
              </a:solidFill>
            </a:endParaRPr>
          </a:p>
        </p:txBody>
      </p:sp>
      <p:sp>
        <p:nvSpPr>
          <p:cNvPr id="5" name="Прямоугольник 4"/>
          <p:cNvSpPr/>
          <p:nvPr/>
        </p:nvSpPr>
        <p:spPr>
          <a:xfrm>
            <a:off x="3366294" y="1620292"/>
            <a:ext cx="252028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Прямоугольник 12"/>
          <p:cNvSpPr/>
          <p:nvPr/>
        </p:nvSpPr>
        <p:spPr>
          <a:xfrm>
            <a:off x="3942358" y="3420492"/>
            <a:ext cx="252028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Прямоугольник 13"/>
          <p:cNvSpPr/>
          <p:nvPr/>
        </p:nvSpPr>
        <p:spPr>
          <a:xfrm>
            <a:off x="3366294" y="5220692"/>
            <a:ext cx="252028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Прямоугольник 15"/>
          <p:cNvSpPr/>
          <p:nvPr/>
        </p:nvSpPr>
        <p:spPr>
          <a:xfrm>
            <a:off x="1350070" y="2001527"/>
            <a:ext cx="1294264" cy="461665"/>
          </a:xfrm>
          <a:prstGeom prst="rect">
            <a:avLst/>
          </a:prstGeom>
        </p:spPr>
        <p:txBody>
          <a:bodyPr wrap="square">
            <a:spAutoFit/>
          </a:bodyPr>
          <a:lstStyle/>
          <a:p>
            <a:r>
              <a:rPr lang="en-GB" sz="2400" dirty="0" smtClean="0"/>
              <a:t>Step 1:</a:t>
            </a:r>
            <a:endParaRPr lang="en-GB" dirty="0"/>
          </a:p>
        </p:txBody>
      </p:sp>
      <p:sp>
        <p:nvSpPr>
          <p:cNvPr id="17" name="Прямоугольник 16"/>
          <p:cNvSpPr/>
          <p:nvPr/>
        </p:nvSpPr>
        <p:spPr>
          <a:xfrm>
            <a:off x="1350070" y="3801727"/>
            <a:ext cx="1294264" cy="461665"/>
          </a:xfrm>
          <a:prstGeom prst="rect">
            <a:avLst/>
          </a:prstGeom>
        </p:spPr>
        <p:txBody>
          <a:bodyPr wrap="square">
            <a:spAutoFit/>
          </a:bodyPr>
          <a:lstStyle/>
          <a:p>
            <a:r>
              <a:rPr lang="en-GB" sz="2400" dirty="0" smtClean="0"/>
              <a:t>Step 2:</a:t>
            </a:r>
            <a:endParaRPr lang="en-GB" dirty="0"/>
          </a:p>
        </p:txBody>
      </p:sp>
      <p:sp>
        <p:nvSpPr>
          <p:cNvPr id="18" name="Прямоугольник 17"/>
          <p:cNvSpPr/>
          <p:nvPr/>
        </p:nvSpPr>
        <p:spPr>
          <a:xfrm>
            <a:off x="1429624" y="5601927"/>
            <a:ext cx="1294264" cy="461665"/>
          </a:xfrm>
          <a:prstGeom prst="rect">
            <a:avLst/>
          </a:prstGeom>
        </p:spPr>
        <p:txBody>
          <a:bodyPr wrap="square">
            <a:spAutoFit/>
          </a:bodyPr>
          <a:lstStyle/>
          <a:p>
            <a:r>
              <a:rPr lang="en-GB" sz="2400" dirty="0" smtClean="0"/>
              <a:t>Step 3:</a:t>
            </a:r>
            <a:endParaRPr lang="en-GB" dirty="0"/>
          </a:p>
        </p:txBody>
      </p:sp>
      <p:cxnSp>
        <p:nvCxnSpPr>
          <p:cNvPr id="21" name="Прямая со стрелкой 20"/>
          <p:cNvCxnSpPr/>
          <p:nvPr/>
        </p:nvCxnSpPr>
        <p:spPr>
          <a:xfrm flipH="1">
            <a:off x="3690330" y="861807"/>
            <a:ext cx="3960440" cy="1779004"/>
          </a:xfrm>
          <a:prstGeom prst="straightConnector1">
            <a:avLst/>
          </a:prstGeom>
          <a:ln w="3492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3690330" y="2442789"/>
            <a:ext cx="3960440" cy="1779004"/>
          </a:xfrm>
          <a:prstGeom prst="straightConnector1">
            <a:avLst/>
          </a:prstGeom>
          <a:ln w="3492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3690330" y="4331189"/>
            <a:ext cx="3960440" cy="1779004"/>
          </a:xfrm>
          <a:prstGeom prst="straightConnector1">
            <a:avLst/>
          </a:prstGeom>
          <a:ln w="34925">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7902798" y="540172"/>
            <a:ext cx="648072" cy="57606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Прямоугольник 26"/>
          <p:cNvSpPr/>
          <p:nvPr/>
        </p:nvSpPr>
        <p:spPr>
          <a:xfrm>
            <a:off x="7920800" y="4082878"/>
            <a:ext cx="648072" cy="576064"/>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Прямоугольник 27"/>
          <p:cNvSpPr/>
          <p:nvPr/>
        </p:nvSpPr>
        <p:spPr>
          <a:xfrm>
            <a:off x="7920800" y="2222897"/>
            <a:ext cx="648072" cy="57606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1644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GB" dirty="0">
                <a:solidFill>
                  <a:schemeClr val="accent1"/>
                </a:solidFill>
              </a:rPr>
              <a:t>FFT vs FVI </a:t>
            </a:r>
            <a:r>
              <a:rPr lang="en-GB" dirty="0" smtClean="0">
                <a:solidFill>
                  <a:schemeClr val="accent1"/>
                </a:solidFill>
              </a:rPr>
              <a:t>results (1st video)</a:t>
            </a:r>
            <a:endParaRPr lang="ru-RU" dirty="0">
              <a:solidFill>
                <a:schemeClr val="accent1"/>
              </a:solidFill>
            </a:endParaRPr>
          </a:p>
        </p:txBody>
      </p:sp>
      <p:cxnSp>
        <p:nvCxnSpPr>
          <p:cNvPr id="4" name="Прямая соединительная линия 3"/>
          <p:cNvCxnSpPr/>
          <p:nvPr/>
        </p:nvCxnSpPr>
        <p:spPr>
          <a:xfrm flipH="1">
            <a:off x="5526218" y="1872385"/>
            <a:ext cx="19562" cy="4141118"/>
          </a:xfrm>
          <a:prstGeom prst="line">
            <a:avLst/>
          </a:prstGeom>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2214166" y="1280646"/>
            <a:ext cx="522900" cy="400110"/>
          </a:xfrm>
          <a:prstGeom prst="rect">
            <a:avLst/>
          </a:prstGeom>
        </p:spPr>
        <p:txBody>
          <a:bodyPr wrap="none">
            <a:spAutoFit/>
          </a:bodyPr>
          <a:lstStyle/>
          <a:p>
            <a:r>
              <a:rPr lang="en-GB" sz="2000" b="1" dirty="0" smtClean="0"/>
              <a:t>FVI</a:t>
            </a:r>
            <a:endParaRPr lang="en-GB" sz="2000" b="1" dirty="0"/>
          </a:p>
        </p:txBody>
      </p:sp>
      <p:sp>
        <p:nvSpPr>
          <p:cNvPr id="9" name="Прямоугольник 8"/>
          <p:cNvSpPr/>
          <p:nvPr/>
        </p:nvSpPr>
        <p:spPr>
          <a:xfrm>
            <a:off x="7830790" y="1280646"/>
            <a:ext cx="545342" cy="400110"/>
          </a:xfrm>
          <a:prstGeom prst="rect">
            <a:avLst/>
          </a:prstGeom>
        </p:spPr>
        <p:txBody>
          <a:bodyPr wrap="none">
            <a:spAutoFit/>
          </a:bodyPr>
          <a:lstStyle/>
          <a:p>
            <a:r>
              <a:rPr lang="en-GB" sz="2000" b="1" dirty="0" smtClean="0"/>
              <a:t>FFT</a:t>
            </a:r>
            <a:endParaRPr lang="en-GB" sz="2000" b="1" dirty="0"/>
          </a:p>
        </p:txBody>
      </p:sp>
      <p:pic>
        <p:nvPicPr>
          <p:cNvPr id="7" name="Рисунок 6"/>
          <p:cNvPicPr>
            <a:picLocks noChangeAspect="1"/>
          </p:cNvPicPr>
          <p:nvPr/>
        </p:nvPicPr>
        <p:blipFill>
          <a:blip r:embed="rId3"/>
          <a:stretch>
            <a:fillRect/>
          </a:stretch>
        </p:blipFill>
        <p:spPr>
          <a:xfrm>
            <a:off x="413967" y="1872385"/>
            <a:ext cx="4608512" cy="4141118"/>
          </a:xfrm>
          <a:prstGeom prst="rect">
            <a:avLst/>
          </a:prstGeom>
        </p:spPr>
      </p:pic>
      <p:pic>
        <p:nvPicPr>
          <p:cNvPr id="10" name="Рисунок 9"/>
          <p:cNvPicPr>
            <a:picLocks noChangeAspect="1"/>
          </p:cNvPicPr>
          <p:nvPr/>
        </p:nvPicPr>
        <p:blipFill>
          <a:blip r:embed="rId4"/>
          <a:stretch>
            <a:fillRect/>
          </a:stretch>
        </p:blipFill>
        <p:spPr>
          <a:xfrm>
            <a:off x="6049519" y="1872385"/>
            <a:ext cx="4552658" cy="4141118"/>
          </a:xfrm>
          <a:prstGeom prst="rect">
            <a:avLst/>
          </a:prstGeom>
        </p:spPr>
      </p:pic>
      <p:sp>
        <p:nvSpPr>
          <p:cNvPr id="11" name="Прямоугольник 10"/>
          <p:cNvSpPr/>
          <p:nvPr/>
        </p:nvSpPr>
        <p:spPr>
          <a:xfrm>
            <a:off x="425397" y="6205132"/>
            <a:ext cx="9903724" cy="461665"/>
          </a:xfrm>
          <a:prstGeom prst="rect">
            <a:avLst/>
          </a:prstGeom>
        </p:spPr>
        <p:txBody>
          <a:bodyPr wrap="square">
            <a:spAutoFit/>
          </a:bodyPr>
          <a:lstStyle/>
          <a:p>
            <a:r>
              <a:rPr lang="ru-RU" sz="2400" dirty="0" smtClean="0"/>
              <a:t>1</a:t>
            </a:r>
            <a:r>
              <a:rPr lang="en-GB" sz="2400" baseline="30000" dirty="0" err="1" smtClean="0"/>
              <a:t>st</a:t>
            </a:r>
            <a:r>
              <a:rPr lang="en-GB" sz="2400" dirty="0" smtClean="0"/>
              <a:t> test video</a:t>
            </a:r>
            <a:r>
              <a:rPr lang="ru-RU" sz="2400" dirty="0" smtClean="0"/>
              <a:t>: </a:t>
            </a:r>
            <a:r>
              <a:rPr lang="ru-RU" dirty="0" smtClean="0"/>
              <a:t>test_b_g5d1f010</a:t>
            </a:r>
            <a:r>
              <a:rPr lang="en-GB" dirty="0" smtClean="0"/>
              <a:t> (1 point</a:t>
            </a:r>
            <a:r>
              <a:rPr lang="ru-RU" dirty="0" smtClean="0"/>
              <a:t> </a:t>
            </a:r>
            <a:r>
              <a:rPr lang="en-GB" dirty="0" smtClean="0"/>
              <a:t>displacement in pixels, 1Hz frequency)</a:t>
            </a:r>
            <a:endParaRPr lang="en-GB" dirty="0"/>
          </a:p>
        </p:txBody>
      </p:sp>
    </p:spTree>
    <p:extLst>
      <p:ext uri="{BB962C8B-B14F-4D97-AF65-F5344CB8AC3E}">
        <p14:creationId xmlns:p14="http://schemas.microsoft.com/office/powerpoint/2010/main" val="2358383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67055" y="279724"/>
            <a:ext cx="10206990" cy="1164167"/>
          </a:xfrm>
        </p:spPr>
        <p:txBody>
          <a:bodyPr/>
          <a:lstStyle/>
          <a:p>
            <a:pPr algn="l"/>
            <a:r>
              <a:rPr lang="en-GB" dirty="0">
                <a:solidFill>
                  <a:schemeClr val="accent1"/>
                </a:solidFill>
              </a:rPr>
              <a:t>FFT vs FVI </a:t>
            </a:r>
            <a:r>
              <a:rPr lang="en-GB" dirty="0" smtClean="0">
                <a:solidFill>
                  <a:schemeClr val="accent1"/>
                </a:solidFill>
              </a:rPr>
              <a:t>results (2nd video)</a:t>
            </a:r>
            <a:endParaRPr lang="ru-RU" dirty="0">
              <a:solidFill>
                <a:schemeClr val="accent1"/>
              </a:solidFill>
            </a:endParaRPr>
          </a:p>
        </p:txBody>
      </p:sp>
      <p:cxnSp>
        <p:nvCxnSpPr>
          <p:cNvPr id="5" name="Прямая соединительная линия 4"/>
          <p:cNvCxnSpPr/>
          <p:nvPr/>
        </p:nvCxnSpPr>
        <p:spPr>
          <a:xfrm flipH="1">
            <a:off x="5534001" y="1862710"/>
            <a:ext cx="19562" cy="3732948"/>
          </a:xfrm>
          <a:prstGeom prst="line">
            <a:avLst/>
          </a:prstGeom>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2214166" y="1280646"/>
            <a:ext cx="522900" cy="400110"/>
          </a:xfrm>
          <a:prstGeom prst="rect">
            <a:avLst/>
          </a:prstGeom>
        </p:spPr>
        <p:txBody>
          <a:bodyPr wrap="none">
            <a:spAutoFit/>
          </a:bodyPr>
          <a:lstStyle/>
          <a:p>
            <a:r>
              <a:rPr lang="en-GB" sz="2000" b="1" dirty="0" smtClean="0"/>
              <a:t>FVI</a:t>
            </a:r>
            <a:endParaRPr lang="en-GB" sz="2000" b="1" dirty="0"/>
          </a:p>
        </p:txBody>
      </p:sp>
      <p:sp>
        <p:nvSpPr>
          <p:cNvPr id="7" name="Прямоугольник 6"/>
          <p:cNvSpPr/>
          <p:nvPr/>
        </p:nvSpPr>
        <p:spPr>
          <a:xfrm>
            <a:off x="7830790" y="1280646"/>
            <a:ext cx="545342" cy="400110"/>
          </a:xfrm>
          <a:prstGeom prst="rect">
            <a:avLst/>
          </a:prstGeom>
        </p:spPr>
        <p:txBody>
          <a:bodyPr wrap="none">
            <a:spAutoFit/>
          </a:bodyPr>
          <a:lstStyle/>
          <a:p>
            <a:r>
              <a:rPr lang="en-GB" sz="2000" b="1" dirty="0" smtClean="0"/>
              <a:t>FFT</a:t>
            </a:r>
            <a:endParaRPr lang="en-GB" sz="2000" b="1" dirty="0"/>
          </a:p>
        </p:txBody>
      </p:sp>
      <p:pic>
        <p:nvPicPr>
          <p:cNvPr id="11" name="Рисунок 10"/>
          <p:cNvPicPr>
            <a:picLocks noChangeAspect="1"/>
          </p:cNvPicPr>
          <p:nvPr/>
        </p:nvPicPr>
        <p:blipFill>
          <a:blip r:embed="rId3"/>
          <a:stretch>
            <a:fillRect/>
          </a:stretch>
        </p:blipFill>
        <p:spPr>
          <a:xfrm>
            <a:off x="489166" y="1827278"/>
            <a:ext cx="4495800" cy="4095750"/>
          </a:xfrm>
          <a:prstGeom prst="rect">
            <a:avLst/>
          </a:prstGeom>
        </p:spPr>
      </p:pic>
      <p:pic>
        <p:nvPicPr>
          <p:cNvPr id="12" name="Рисунок 11"/>
          <p:cNvPicPr>
            <a:picLocks noChangeAspect="1"/>
          </p:cNvPicPr>
          <p:nvPr/>
        </p:nvPicPr>
        <p:blipFill>
          <a:blip r:embed="rId4"/>
          <a:stretch>
            <a:fillRect/>
          </a:stretch>
        </p:blipFill>
        <p:spPr>
          <a:xfrm>
            <a:off x="6102598" y="1856370"/>
            <a:ext cx="4865708" cy="4095750"/>
          </a:xfrm>
          <a:prstGeom prst="rect">
            <a:avLst/>
          </a:prstGeom>
        </p:spPr>
      </p:pic>
      <p:sp>
        <p:nvSpPr>
          <p:cNvPr id="8" name="Прямоугольник 7"/>
          <p:cNvSpPr/>
          <p:nvPr/>
        </p:nvSpPr>
        <p:spPr>
          <a:xfrm>
            <a:off x="489166" y="6127734"/>
            <a:ext cx="9932527" cy="461665"/>
          </a:xfrm>
          <a:prstGeom prst="rect">
            <a:avLst/>
          </a:prstGeom>
        </p:spPr>
        <p:txBody>
          <a:bodyPr wrap="none">
            <a:spAutoFit/>
          </a:bodyPr>
          <a:lstStyle/>
          <a:p>
            <a:r>
              <a:rPr lang="en-GB" sz="2400" dirty="0" smtClean="0"/>
              <a:t>2nd test video</a:t>
            </a:r>
            <a:r>
              <a:rPr lang="ru-RU" sz="2400" dirty="0" smtClean="0"/>
              <a:t>: </a:t>
            </a:r>
            <a:r>
              <a:rPr lang="ru-RU" dirty="0" smtClean="0"/>
              <a:t>test_b_g5d</a:t>
            </a:r>
            <a:r>
              <a:rPr lang="en-GB" dirty="0" smtClean="0"/>
              <a:t>3</a:t>
            </a:r>
            <a:r>
              <a:rPr lang="ru-RU" dirty="0" smtClean="0"/>
              <a:t>f010</a:t>
            </a:r>
            <a:r>
              <a:rPr lang="en-GB" dirty="0" smtClean="0"/>
              <a:t> (3 points</a:t>
            </a:r>
            <a:r>
              <a:rPr lang="ru-RU" dirty="0" smtClean="0"/>
              <a:t> </a:t>
            </a:r>
            <a:r>
              <a:rPr lang="en-GB" dirty="0"/>
              <a:t>displacement in pixels, 1Hz frequency)</a:t>
            </a:r>
          </a:p>
        </p:txBody>
      </p:sp>
    </p:spTree>
    <p:extLst>
      <p:ext uri="{BB962C8B-B14F-4D97-AF65-F5344CB8AC3E}">
        <p14:creationId xmlns:p14="http://schemas.microsoft.com/office/powerpoint/2010/main" val="2888117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67055" y="279724"/>
            <a:ext cx="10206990" cy="1164167"/>
          </a:xfrm>
        </p:spPr>
        <p:txBody>
          <a:bodyPr/>
          <a:lstStyle/>
          <a:p>
            <a:pPr algn="l"/>
            <a:r>
              <a:rPr lang="en-GB" dirty="0">
                <a:solidFill>
                  <a:schemeClr val="accent1"/>
                </a:solidFill>
              </a:rPr>
              <a:t>FFT vs FVI </a:t>
            </a:r>
            <a:r>
              <a:rPr lang="en-GB" dirty="0" smtClean="0">
                <a:solidFill>
                  <a:schemeClr val="accent1"/>
                </a:solidFill>
              </a:rPr>
              <a:t>results (</a:t>
            </a:r>
            <a:r>
              <a:rPr lang="ru-RU" dirty="0" smtClean="0">
                <a:solidFill>
                  <a:schemeClr val="accent1"/>
                </a:solidFill>
              </a:rPr>
              <a:t>3</a:t>
            </a:r>
            <a:r>
              <a:rPr lang="en-GB" dirty="0" err="1" smtClean="0">
                <a:solidFill>
                  <a:schemeClr val="accent1"/>
                </a:solidFill>
              </a:rPr>
              <a:t>rd</a:t>
            </a:r>
            <a:r>
              <a:rPr lang="en-GB" dirty="0" smtClean="0">
                <a:solidFill>
                  <a:schemeClr val="accent1"/>
                </a:solidFill>
              </a:rPr>
              <a:t> video)</a:t>
            </a:r>
            <a:endParaRPr lang="ru-RU" dirty="0">
              <a:solidFill>
                <a:schemeClr val="accent1"/>
              </a:solidFill>
            </a:endParaRPr>
          </a:p>
        </p:txBody>
      </p:sp>
      <p:cxnSp>
        <p:nvCxnSpPr>
          <p:cNvPr id="5" name="Прямая соединительная линия 4"/>
          <p:cNvCxnSpPr/>
          <p:nvPr/>
        </p:nvCxnSpPr>
        <p:spPr>
          <a:xfrm flipH="1">
            <a:off x="5534001" y="1862710"/>
            <a:ext cx="19562" cy="3732948"/>
          </a:xfrm>
          <a:prstGeom prst="line">
            <a:avLst/>
          </a:prstGeom>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2214166" y="1280646"/>
            <a:ext cx="522900" cy="400110"/>
          </a:xfrm>
          <a:prstGeom prst="rect">
            <a:avLst/>
          </a:prstGeom>
        </p:spPr>
        <p:txBody>
          <a:bodyPr wrap="none">
            <a:spAutoFit/>
          </a:bodyPr>
          <a:lstStyle/>
          <a:p>
            <a:r>
              <a:rPr lang="en-GB" sz="2000" b="1" dirty="0" smtClean="0"/>
              <a:t>FVI</a:t>
            </a:r>
            <a:endParaRPr lang="en-GB" sz="2000" b="1" dirty="0"/>
          </a:p>
        </p:txBody>
      </p:sp>
      <p:sp>
        <p:nvSpPr>
          <p:cNvPr id="7" name="Прямоугольник 6"/>
          <p:cNvSpPr/>
          <p:nvPr/>
        </p:nvSpPr>
        <p:spPr>
          <a:xfrm>
            <a:off x="7830790" y="1280646"/>
            <a:ext cx="545342" cy="400110"/>
          </a:xfrm>
          <a:prstGeom prst="rect">
            <a:avLst/>
          </a:prstGeom>
        </p:spPr>
        <p:txBody>
          <a:bodyPr wrap="none">
            <a:spAutoFit/>
          </a:bodyPr>
          <a:lstStyle/>
          <a:p>
            <a:r>
              <a:rPr lang="en-GB" sz="2000" b="1" dirty="0" smtClean="0"/>
              <a:t>FFT</a:t>
            </a:r>
            <a:endParaRPr lang="en-GB" sz="2000" b="1" dirty="0"/>
          </a:p>
        </p:txBody>
      </p:sp>
      <p:pic>
        <p:nvPicPr>
          <p:cNvPr id="11" name="Рисунок 10"/>
          <p:cNvPicPr>
            <a:picLocks noChangeAspect="1"/>
          </p:cNvPicPr>
          <p:nvPr/>
        </p:nvPicPr>
        <p:blipFill>
          <a:blip r:embed="rId3"/>
          <a:stretch>
            <a:fillRect/>
          </a:stretch>
        </p:blipFill>
        <p:spPr>
          <a:xfrm>
            <a:off x="418224" y="1856482"/>
            <a:ext cx="4637683" cy="3858452"/>
          </a:xfrm>
          <a:prstGeom prst="rect">
            <a:avLst/>
          </a:prstGeom>
        </p:spPr>
      </p:pic>
      <p:pic>
        <p:nvPicPr>
          <p:cNvPr id="12" name="Рисунок 11"/>
          <p:cNvPicPr>
            <a:picLocks noChangeAspect="1"/>
          </p:cNvPicPr>
          <p:nvPr/>
        </p:nvPicPr>
        <p:blipFill>
          <a:blip r:embed="rId4"/>
          <a:stretch>
            <a:fillRect/>
          </a:stretch>
        </p:blipFill>
        <p:spPr>
          <a:xfrm>
            <a:off x="6031657" y="1855974"/>
            <a:ext cx="4877297" cy="3858960"/>
          </a:xfrm>
          <a:prstGeom prst="rect">
            <a:avLst/>
          </a:prstGeom>
        </p:spPr>
      </p:pic>
      <p:sp>
        <p:nvSpPr>
          <p:cNvPr id="8" name="Прямоугольник 7"/>
          <p:cNvSpPr/>
          <p:nvPr/>
        </p:nvSpPr>
        <p:spPr>
          <a:xfrm>
            <a:off x="418224" y="6008709"/>
            <a:ext cx="9758377" cy="461665"/>
          </a:xfrm>
          <a:prstGeom prst="rect">
            <a:avLst/>
          </a:prstGeom>
        </p:spPr>
        <p:txBody>
          <a:bodyPr wrap="none">
            <a:spAutoFit/>
          </a:bodyPr>
          <a:lstStyle/>
          <a:p>
            <a:r>
              <a:rPr lang="en-GB" sz="2400" dirty="0" smtClean="0"/>
              <a:t>3</a:t>
            </a:r>
            <a:r>
              <a:rPr lang="en-GB" sz="2400" dirty="0"/>
              <a:t>r</a:t>
            </a:r>
            <a:r>
              <a:rPr lang="en-GB" sz="2400" dirty="0" smtClean="0"/>
              <a:t>d test video</a:t>
            </a:r>
            <a:r>
              <a:rPr lang="ru-RU" sz="2400" dirty="0" smtClean="0"/>
              <a:t>: </a:t>
            </a:r>
            <a:r>
              <a:rPr lang="ru-RU" dirty="0" smtClean="0"/>
              <a:t>test_b_g5d</a:t>
            </a:r>
            <a:r>
              <a:rPr lang="en-GB" dirty="0" smtClean="0"/>
              <a:t>3</a:t>
            </a:r>
            <a:r>
              <a:rPr lang="ru-RU" dirty="0" smtClean="0"/>
              <a:t>f0</a:t>
            </a:r>
            <a:r>
              <a:rPr lang="en-GB" dirty="0" smtClean="0"/>
              <a:t>3</a:t>
            </a:r>
            <a:r>
              <a:rPr lang="ru-RU" dirty="0" smtClean="0"/>
              <a:t>0</a:t>
            </a:r>
            <a:r>
              <a:rPr lang="en-GB" dirty="0" smtClean="0"/>
              <a:t> (3 </a:t>
            </a:r>
            <a:r>
              <a:rPr lang="en-GB" dirty="0"/>
              <a:t>point</a:t>
            </a:r>
            <a:r>
              <a:rPr lang="ru-RU" dirty="0"/>
              <a:t> </a:t>
            </a:r>
            <a:r>
              <a:rPr lang="en-GB" dirty="0"/>
              <a:t>displacement in pixels, </a:t>
            </a:r>
            <a:r>
              <a:rPr lang="en-GB" dirty="0" smtClean="0"/>
              <a:t>3Hz </a:t>
            </a:r>
            <a:r>
              <a:rPr lang="en-GB" dirty="0"/>
              <a:t>frequency)</a:t>
            </a:r>
          </a:p>
        </p:txBody>
      </p:sp>
    </p:spTree>
    <p:extLst>
      <p:ext uri="{BB962C8B-B14F-4D97-AF65-F5344CB8AC3E}">
        <p14:creationId xmlns:p14="http://schemas.microsoft.com/office/powerpoint/2010/main" val="374275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GB" dirty="0" smtClean="0">
                <a:solidFill>
                  <a:schemeClr val="accent1"/>
                </a:solidFill>
              </a:rPr>
              <a:t>Processor loading</a:t>
            </a:r>
            <a:endParaRPr lang="ru-RU" dirty="0">
              <a:solidFill>
                <a:schemeClr val="accent1"/>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007729652"/>
              </p:ext>
            </p:extLst>
          </p:nvPr>
        </p:nvGraphicFramePr>
        <p:xfrm>
          <a:off x="738002" y="2628404"/>
          <a:ext cx="9865096" cy="2175777"/>
        </p:xfrm>
        <a:graphic>
          <a:graphicData uri="http://schemas.openxmlformats.org/drawingml/2006/table">
            <a:tbl>
              <a:tblPr firstRow="1" firstCol="1" bandRow="1">
                <a:tableStyleId>{5C22544A-7EE6-4342-B048-85BDC9FD1C3A}</a:tableStyleId>
              </a:tblPr>
              <a:tblGrid>
                <a:gridCol w="3656199">
                  <a:extLst>
                    <a:ext uri="{9D8B030D-6E8A-4147-A177-3AD203B41FA5}">
                      <a16:colId xmlns:a16="http://schemas.microsoft.com/office/drawing/2014/main" val="4030228190"/>
                    </a:ext>
                  </a:extLst>
                </a:gridCol>
                <a:gridCol w="1917906">
                  <a:extLst>
                    <a:ext uri="{9D8B030D-6E8A-4147-A177-3AD203B41FA5}">
                      <a16:colId xmlns:a16="http://schemas.microsoft.com/office/drawing/2014/main" val="3203116386"/>
                    </a:ext>
                  </a:extLst>
                </a:gridCol>
                <a:gridCol w="2085215">
                  <a:extLst>
                    <a:ext uri="{9D8B030D-6E8A-4147-A177-3AD203B41FA5}">
                      <a16:colId xmlns:a16="http://schemas.microsoft.com/office/drawing/2014/main" val="2903878536"/>
                    </a:ext>
                  </a:extLst>
                </a:gridCol>
                <a:gridCol w="2205776">
                  <a:extLst>
                    <a:ext uri="{9D8B030D-6E8A-4147-A177-3AD203B41FA5}">
                      <a16:colId xmlns:a16="http://schemas.microsoft.com/office/drawing/2014/main" val="434961817"/>
                    </a:ext>
                  </a:extLst>
                </a:gridCol>
              </a:tblGrid>
              <a:tr h="1100301">
                <a:tc>
                  <a:txBody>
                    <a:bodyPr/>
                    <a:lstStyle/>
                    <a:p>
                      <a:pPr indent="1008380">
                        <a:lnSpc>
                          <a:spcPct val="107000"/>
                        </a:lnSpc>
                        <a:spcAft>
                          <a:spcPts val="0"/>
                        </a:spcAft>
                      </a:pPr>
                      <a:r>
                        <a:rPr lang="en-US" sz="2400">
                          <a:effectLst/>
                        </a:rPr>
                        <a:t>Frame size</a:t>
                      </a:r>
                      <a:endParaRPr lang="en-GB" sz="2400">
                        <a:effectLst/>
                      </a:endParaRPr>
                    </a:p>
                    <a:p>
                      <a:pPr>
                        <a:lnSpc>
                          <a:spcPct val="107000"/>
                        </a:lnSpc>
                        <a:spcAft>
                          <a:spcPts val="0"/>
                        </a:spcAft>
                      </a:pPr>
                      <a:r>
                        <a:rPr lang="en-US" sz="2400">
                          <a:effectLst/>
                        </a:rPr>
                        <a:t>Algorithm</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effectLst/>
                        </a:rPr>
                        <a:t>160x120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320x240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640x480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8780423"/>
                  </a:ext>
                </a:extLst>
              </a:tr>
              <a:tr h="537738">
                <a:tc>
                  <a:txBody>
                    <a:bodyPr/>
                    <a:lstStyle/>
                    <a:p>
                      <a:pPr algn="ctr">
                        <a:lnSpc>
                          <a:spcPct val="107000"/>
                        </a:lnSpc>
                        <a:spcAft>
                          <a:spcPts val="0"/>
                        </a:spcAft>
                      </a:pPr>
                      <a:r>
                        <a:rPr lang="en-US" sz="2400" dirty="0">
                          <a:effectLst/>
                        </a:rPr>
                        <a:t>FVI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12%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15%</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23%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0823136"/>
                  </a:ext>
                </a:extLst>
              </a:tr>
              <a:tr h="537738">
                <a:tc>
                  <a:txBody>
                    <a:bodyPr/>
                    <a:lstStyle/>
                    <a:p>
                      <a:pPr algn="ctr">
                        <a:lnSpc>
                          <a:spcPct val="107000"/>
                        </a:lnSpc>
                        <a:spcAft>
                          <a:spcPts val="0"/>
                        </a:spcAft>
                      </a:pPr>
                      <a:r>
                        <a:rPr lang="en-US" sz="2400">
                          <a:effectLst/>
                        </a:rPr>
                        <a:t>FFT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33%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a:effectLst/>
                        </a:rPr>
                        <a:t>70%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400" dirty="0">
                          <a:effectLst/>
                        </a:rPr>
                        <a:t>&gt;100%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8624840"/>
                  </a:ext>
                </a:extLst>
              </a:tr>
            </a:tbl>
          </a:graphicData>
        </a:graphic>
      </p:graphicFrame>
      <p:sp>
        <p:nvSpPr>
          <p:cNvPr id="4" name="Прямоугольник 3"/>
          <p:cNvSpPr/>
          <p:nvPr/>
        </p:nvSpPr>
        <p:spPr>
          <a:xfrm>
            <a:off x="738002" y="5388529"/>
            <a:ext cx="5590826" cy="584775"/>
          </a:xfrm>
          <a:prstGeom prst="rect">
            <a:avLst/>
          </a:prstGeom>
        </p:spPr>
        <p:txBody>
          <a:bodyPr wrap="none">
            <a:spAutoFit/>
          </a:bodyPr>
          <a:lstStyle/>
          <a:p>
            <a:r>
              <a:rPr lang="en-US" sz="3200" dirty="0"/>
              <a:t>Intel Core i7-5600U CPU </a:t>
            </a:r>
            <a:r>
              <a:rPr lang="en-US" sz="3200" dirty="0" smtClean="0"/>
              <a:t>2,6GHz</a:t>
            </a:r>
            <a:endParaRPr lang="en-GB" sz="3200" dirty="0"/>
          </a:p>
        </p:txBody>
      </p:sp>
    </p:spTree>
    <p:extLst>
      <p:ext uri="{BB962C8B-B14F-4D97-AF65-F5344CB8AC3E}">
        <p14:creationId xmlns:p14="http://schemas.microsoft.com/office/powerpoint/2010/main" val="3874646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GB" dirty="0" smtClean="0">
                <a:solidFill>
                  <a:schemeClr val="accent1"/>
                </a:solidFill>
              </a:rPr>
              <a:t>FVI or FFT</a:t>
            </a:r>
            <a:endParaRPr lang="ru-RU" dirty="0">
              <a:solidFill>
                <a:schemeClr val="accent1"/>
              </a:solidFill>
            </a:endParaRPr>
          </a:p>
        </p:txBody>
      </p:sp>
      <p:sp>
        <p:nvSpPr>
          <p:cNvPr id="3" name="Прямоугольник 2"/>
          <p:cNvSpPr/>
          <p:nvPr/>
        </p:nvSpPr>
        <p:spPr>
          <a:xfrm>
            <a:off x="3510343" y="3132460"/>
            <a:ext cx="4320413" cy="1200329"/>
          </a:xfrm>
          <a:prstGeom prst="rect">
            <a:avLst/>
          </a:prstGeom>
        </p:spPr>
        <p:txBody>
          <a:bodyPr wrap="none">
            <a:spAutoFit/>
          </a:bodyPr>
          <a:lstStyle/>
          <a:p>
            <a:r>
              <a:rPr lang="en-GB" sz="7200" dirty="0"/>
              <a:t>FVI or </a:t>
            </a:r>
            <a:r>
              <a:rPr lang="en-GB" sz="7200" dirty="0" smtClean="0"/>
              <a:t>FFT?</a:t>
            </a:r>
            <a:endParaRPr lang="en-GB" sz="7200" dirty="0"/>
          </a:p>
        </p:txBody>
      </p:sp>
    </p:spTree>
    <p:extLst>
      <p:ext uri="{BB962C8B-B14F-4D97-AF65-F5344CB8AC3E}">
        <p14:creationId xmlns:p14="http://schemas.microsoft.com/office/powerpoint/2010/main" val="742243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GB" dirty="0" smtClean="0">
                <a:solidFill>
                  <a:schemeClr val="accent1"/>
                </a:solidFill>
              </a:rPr>
              <a:t>Amplitude and frequency</a:t>
            </a:r>
            <a:endParaRPr lang="ru-RU" dirty="0">
              <a:solidFill>
                <a:schemeClr val="accent1"/>
              </a:solidFill>
            </a:endParaRPr>
          </a:p>
        </p:txBody>
      </p:sp>
      <p:sp>
        <p:nvSpPr>
          <p:cNvPr id="5" name="Объект 2"/>
          <p:cNvSpPr txBox="1">
            <a:spLocks/>
          </p:cNvSpPr>
          <p:nvPr/>
        </p:nvSpPr>
        <p:spPr>
          <a:xfrm>
            <a:off x="568143" y="2759085"/>
            <a:ext cx="6085904" cy="2816106"/>
          </a:xfrm>
          <a:prstGeom prst="rect">
            <a:avLst/>
          </a:prstGeom>
        </p:spPr>
        <p:txBody>
          <a:bodyPr vert="horz" lIns="117281" tIns="58640" rIns="117281" bIns="5864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7" name="Right Arrow 15"/>
          <p:cNvSpPr/>
          <p:nvPr/>
        </p:nvSpPr>
        <p:spPr>
          <a:xfrm>
            <a:off x="3942358" y="1882255"/>
            <a:ext cx="369239" cy="651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06" y="1522103"/>
            <a:ext cx="1303615" cy="1158769"/>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835" y="1545561"/>
            <a:ext cx="1296144" cy="1296144"/>
          </a:xfrm>
          <a:prstGeom prst="rect">
            <a:avLst/>
          </a:prstGeom>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4589" y="1698176"/>
            <a:ext cx="1373469" cy="110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1135" y="1558765"/>
            <a:ext cx="1414878" cy="138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5"/>
          <p:cNvSpPr/>
          <p:nvPr/>
        </p:nvSpPr>
        <p:spPr>
          <a:xfrm>
            <a:off x="6916935" y="1867729"/>
            <a:ext cx="369239" cy="651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sp>
        <p:nvSpPr>
          <p:cNvPr id="14" name="Right Arrow 15"/>
          <p:cNvSpPr/>
          <p:nvPr/>
        </p:nvSpPr>
        <p:spPr>
          <a:xfrm rot="5400000">
            <a:off x="5363954" y="3023424"/>
            <a:ext cx="369239" cy="651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pic>
        <p:nvPicPr>
          <p:cNvPr id="3" name="Рисунок 2"/>
          <p:cNvPicPr>
            <a:picLocks noChangeAspect="1"/>
          </p:cNvPicPr>
          <p:nvPr/>
        </p:nvPicPr>
        <p:blipFill>
          <a:blip r:embed="rId7"/>
          <a:stretch>
            <a:fillRect/>
          </a:stretch>
        </p:blipFill>
        <p:spPr>
          <a:xfrm>
            <a:off x="3134178" y="3834731"/>
            <a:ext cx="2762250" cy="704850"/>
          </a:xfrm>
          <a:prstGeom prst="rect">
            <a:avLst/>
          </a:prstGeom>
        </p:spPr>
      </p:pic>
      <p:pic>
        <p:nvPicPr>
          <p:cNvPr id="9" name="Рисунок 8"/>
          <p:cNvPicPr>
            <a:picLocks noChangeAspect="1"/>
          </p:cNvPicPr>
          <p:nvPr/>
        </p:nvPicPr>
        <p:blipFill>
          <a:blip r:embed="rId8"/>
          <a:stretch>
            <a:fillRect/>
          </a:stretch>
        </p:blipFill>
        <p:spPr>
          <a:xfrm>
            <a:off x="3176489" y="5109940"/>
            <a:ext cx="3048000" cy="628650"/>
          </a:xfrm>
          <a:prstGeom prst="rect">
            <a:avLst/>
          </a:prstGeom>
        </p:spPr>
      </p:pic>
      <p:sp>
        <p:nvSpPr>
          <p:cNvPr id="15" name="Прямоугольник 14"/>
          <p:cNvSpPr/>
          <p:nvPr/>
        </p:nvSpPr>
        <p:spPr>
          <a:xfrm>
            <a:off x="1228962" y="4001827"/>
            <a:ext cx="1683474" cy="461665"/>
          </a:xfrm>
          <a:prstGeom prst="rect">
            <a:avLst/>
          </a:prstGeom>
        </p:spPr>
        <p:txBody>
          <a:bodyPr wrap="none">
            <a:spAutoFit/>
          </a:bodyPr>
          <a:lstStyle/>
          <a:p>
            <a:r>
              <a:rPr lang="en-US" sz="2400" b="1" dirty="0" smtClean="0"/>
              <a:t>Amplitude:</a:t>
            </a:r>
            <a:r>
              <a:rPr lang="en-US" sz="2400" dirty="0" smtClean="0"/>
              <a:t> </a:t>
            </a:r>
            <a:endParaRPr lang="en-GB" dirty="0"/>
          </a:p>
        </p:txBody>
      </p:sp>
      <p:sp>
        <p:nvSpPr>
          <p:cNvPr id="16" name="Прямоугольник 15"/>
          <p:cNvSpPr/>
          <p:nvPr/>
        </p:nvSpPr>
        <p:spPr>
          <a:xfrm>
            <a:off x="1228962" y="4971981"/>
            <a:ext cx="1665584" cy="461665"/>
          </a:xfrm>
          <a:prstGeom prst="rect">
            <a:avLst/>
          </a:prstGeom>
        </p:spPr>
        <p:txBody>
          <a:bodyPr wrap="none">
            <a:spAutoFit/>
          </a:bodyPr>
          <a:lstStyle/>
          <a:p>
            <a:r>
              <a:rPr lang="en-US" sz="2400" b="1" dirty="0" smtClean="0"/>
              <a:t>Frequency: </a:t>
            </a:r>
            <a:endParaRPr lang="en-GB" b="1" dirty="0"/>
          </a:p>
        </p:txBody>
      </p:sp>
      <p:sp>
        <p:nvSpPr>
          <p:cNvPr id="17" name="Прямоугольник 16"/>
          <p:cNvSpPr/>
          <p:nvPr/>
        </p:nvSpPr>
        <p:spPr>
          <a:xfrm>
            <a:off x="6506432" y="4246141"/>
            <a:ext cx="3867317" cy="1171154"/>
          </a:xfrm>
          <a:prstGeom prst="rect">
            <a:avLst/>
          </a:prstGeom>
        </p:spPr>
        <p:txBody>
          <a:bodyPr wrap="square">
            <a:spAutoFit/>
          </a:bodyPr>
          <a:lstStyle/>
          <a:p>
            <a:pPr algn="just">
              <a:lnSpc>
                <a:spcPct val="107000"/>
              </a:lnSpc>
              <a:spcAft>
                <a:spcPts val="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x, y – the coordinates of the point;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U </a:t>
            </a:r>
            <a:r>
              <a:rPr lang="en-US" sz="1100" dirty="0" err="1">
                <a:latin typeface="Times New Roman" panose="02020603050405020304" pitchFamily="18" charset="0"/>
                <a:ea typeface="Calibri" panose="020F0502020204030204" pitchFamily="34" charset="0"/>
                <a:cs typeface="Times New Roman" panose="02020603050405020304" pitchFamily="18" charset="0"/>
              </a:rPr>
              <a:t>x,y,i</a:t>
            </a:r>
            <a:r>
              <a:rPr lang="en-US" sz="1100" dirty="0">
                <a:latin typeface="Times New Roman" panose="02020603050405020304" pitchFamily="18" charset="0"/>
                <a:ea typeface="Calibri" panose="020F0502020204030204" pitchFamily="34" charset="0"/>
                <a:cs typeface="Times New Roman" panose="02020603050405020304" pitchFamily="18" charset="0"/>
              </a:rPr>
              <a:t> – signal value at the point x, y in the </a:t>
            </a:r>
            <a:r>
              <a:rPr lang="en-US" sz="1100" dirty="0" err="1">
                <a:latin typeface="Times New Roman" panose="02020603050405020304" pitchFamily="18" charset="0"/>
                <a:ea typeface="Calibri" panose="020F0502020204030204" pitchFamily="34" charset="0"/>
                <a:cs typeface="Times New Roman" panose="02020603050405020304" pitchFamily="18" charset="0"/>
              </a:rPr>
              <a:t>i-th</a:t>
            </a:r>
            <a:r>
              <a:rPr lang="en-US" sz="1100" dirty="0">
                <a:latin typeface="Times New Roman" panose="02020603050405020304" pitchFamily="18" charset="0"/>
                <a:ea typeface="Calibri" panose="020F0502020204030204" pitchFamily="34" charset="0"/>
                <a:cs typeface="Times New Roman" panose="02020603050405020304" pitchFamily="18" charset="0"/>
              </a:rPr>
              <a:t> frame;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U </a:t>
            </a:r>
            <a:r>
              <a:rPr lang="en-US" sz="1100" dirty="0" err="1">
                <a:latin typeface="Times New Roman" panose="02020603050405020304" pitchFamily="18" charset="0"/>
                <a:ea typeface="Calibri" panose="020F0502020204030204" pitchFamily="34" charset="0"/>
                <a:cs typeface="Times New Roman" panose="02020603050405020304" pitchFamily="18" charset="0"/>
              </a:rPr>
              <a:t>x,y</a:t>
            </a:r>
            <a:r>
              <a:rPr lang="en-US" sz="1100" dirty="0">
                <a:latin typeface="Times New Roman" panose="02020603050405020304" pitchFamily="18" charset="0"/>
                <a:ea typeface="Calibri" panose="020F0502020204030204" pitchFamily="34" charset="0"/>
                <a:cs typeface="Times New Roman" panose="02020603050405020304" pitchFamily="18" charset="0"/>
              </a:rPr>
              <a:t> (i+1) – signal value at the point x, y in the (</a:t>
            </a:r>
            <a:r>
              <a:rPr lang="en-US" sz="1100" dirty="0" err="1">
                <a:latin typeface="Times New Roman" panose="02020603050405020304" pitchFamily="18" charset="0"/>
                <a:ea typeface="Calibri" panose="020F0502020204030204" pitchFamily="34" charset="0"/>
                <a:cs typeface="Times New Roman" panose="02020603050405020304" pitchFamily="18" charset="0"/>
              </a:rPr>
              <a:t>i</a:t>
            </a:r>
            <a:r>
              <a:rPr lang="en-US" sz="1100" dirty="0">
                <a:latin typeface="Times New Roman" panose="02020603050405020304" pitchFamily="18" charset="0"/>
                <a:ea typeface="Calibri" panose="020F0502020204030204" pitchFamily="34" charset="0"/>
                <a:cs typeface="Times New Roman" panose="02020603050405020304" pitchFamily="18" charset="0"/>
              </a:rPr>
              <a:t> + 1) frame;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N – is the number of frames for which the amplitude component of the </a:t>
            </a:r>
            <a:r>
              <a:rPr lang="en-US" sz="1100" dirty="0" err="1">
                <a:latin typeface="Times New Roman" panose="02020603050405020304" pitchFamily="18" charset="0"/>
                <a:ea typeface="Calibri" panose="020F0502020204030204" pitchFamily="34" charset="0"/>
                <a:cs typeface="Times New Roman" panose="02020603050405020304" pitchFamily="18" charset="0"/>
              </a:rPr>
              <a:t>vibraimage</a:t>
            </a:r>
            <a:r>
              <a:rPr lang="en-US" sz="1100" dirty="0">
                <a:latin typeface="Times New Roman" panose="02020603050405020304" pitchFamily="18" charset="0"/>
                <a:ea typeface="Calibri" panose="020F0502020204030204" pitchFamily="34" charset="0"/>
                <a:cs typeface="Times New Roman" panose="02020603050405020304" pitchFamily="18" charset="0"/>
              </a:rPr>
              <a:t> is accumulated</a:t>
            </a:r>
            <a:r>
              <a:rPr lang="en-US" sz="11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1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1100" dirty="0"/>
              <a:t>F</a:t>
            </a:r>
            <a:r>
              <a:rPr lang="en-US" sz="1100" baseline="-25000" dirty="0"/>
              <a:t>in</a:t>
            </a:r>
            <a:r>
              <a:rPr lang="en-US" sz="1100" dirty="0"/>
              <a:t> – video signal processing frequency.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8721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7795121" y="623917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hangingPunct="0">
              <a:defRPr sz="2000">
                <a:solidFill>
                  <a:schemeClr val="tx1"/>
                </a:solidFill>
                <a:latin typeface="Times New Roman" pitchFamily="18" charset="0"/>
              </a:defRPr>
            </a:lvl6pPr>
            <a:lvl7pPr marL="2971800" indent="-228600" eaLnBrk="0" hangingPunct="0">
              <a:defRPr sz="2000">
                <a:solidFill>
                  <a:schemeClr val="tx1"/>
                </a:solidFill>
                <a:latin typeface="Times New Roman" pitchFamily="18" charset="0"/>
              </a:defRPr>
            </a:lvl7pPr>
            <a:lvl8pPr marL="3429000" indent="-228600" eaLnBrk="0" hangingPunct="0">
              <a:defRPr sz="2000">
                <a:solidFill>
                  <a:schemeClr val="tx1"/>
                </a:solidFill>
                <a:latin typeface="Times New Roman" pitchFamily="18" charset="0"/>
              </a:defRPr>
            </a:lvl8pPr>
            <a:lvl9pPr marL="3886200" indent="-228600" eaLnBrk="0" hangingPunct="0">
              <a:defRPr sz="2000">
                <a:solidFill>
                  <a:schemeClr val="tx1"/>
                </a:solidFill>
                <a:latin typeface="Times New Roman" pitchFamily="18" charset="0"/>
              </a:defRPr>
            </a:lvl9pPr>
          </a:lstStyle>
          <a:p>
            <a:fld id="{5C3802E5-3878-4DB7-8B1B-9339E849A17B}" type="slidenum">
              <a:rPr lang="ru-RU" altLang="ru-RU" sz="1400"/>
              <a:pPr/>
              <a:t>20</a:t>
            </a:fld>
            <a:endParaRPr lang="ru-RU" altLang="ru-RU" sz="1400"/>
          </a:p>
        </p:txBody>
      </p:sp>
      <p:sp>
        <p:nvSpPr>
          <p:cNvPr id="6" name="Rectangle 2"/>
          <p:cNvSpPr>
            <a:spLocks noGrp="1" noChangeArrowheads="1"/>
          </p:cNvSpPr>
          <p:nvPr>
            <p:ph type="title"/>
          </p:nvPr>
        </p:nvSpPr>
        <p:spPr>
          <a:xfrm>
            <a:off x="1926134" y="324148"/>
            <a:ext cx="7772400" cy="987425"/>
          </a:xfrm>
        </p:spPr>
        <p:txBody>
          <a:bodyPr/>
          <a:lstStyle/>
          <a:p>
            <a:pPr eaLnBrk="1" hangingPunct="1">
              <a:defRPr/>
            </a:pPr>
            <a:r>
              <a:rPr lang="en-GB" b="1" dirty="0" smtClean="0">
                <a:solidFill>
                  <a:schemeClr val="accent2"/>
                </a:solidFill>
                <a:effectLst>
                  <a:outerShdw blurRad="38100" dist="38100" dir="2700000" algn="tl">
                    <a:srgbClr val="C0C0C0"/>
                  </a:outerShdw>
                </a:effectLst>
              </a:rPr>
              <a:t>Thank you for attention!</a:t>
            </a:r>
            <a:endParaRPr lang="ru-RU" b="1" dirty="0" smtClean="0">
              <a:solidFill>
                <a:schemeClr val="accent2"/>
              </a:solidFill>
              <a:effectLst>
                <a:outerShdw blurRad="38100" dist="38100" dir="2700000" algn="tl">
                  <a:srgbClr val="C0C0C0"/>
                </a:outerShdw>
              </a:effectLst>
            </a:endParaRPr>
          </a:p>
        </p:txBody>
      </p:sp>
      <p:sp>
        <p:nvSpPr>
          <p:cNvPr id="7" name="Rectangle 3"/>
          <p:cNvSpPr txBox="1">
            <a:spLocks noChangeArrowheads="1"/>
          </p:cNvSpPr>
          <p:nvPr/>
        </p:nvSpPr>
        <p:spPr>
          <a:xfrm>
            <a:off x="1811834" y="1449686"/>
            <a:ext cx="7989887" cy="4608512"/>
          </a:xfrm>
          <a:prstGeom prst="rect">
            <a:avLst/>
          </a:prstGeom>
        </p:spPr>
        <p:txBody>
          <a:bodyPr vert="horz" lIns="117281" tIns="58640" rIns="117281" bIns="58640" rtlCol="0">
            <a:normAutofit/>
          </a:bodyPr>
          <a:lstStyle>
            <a:lvl1pPr marL="439804" indent="-439804" algn="l" defTabSz="1172809"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2908" indent="-366503" algn="l" defTabSz="1172809"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6012" indent="-293202" algn="l" defTabSz="1172809"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2417"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38821"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25226"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11631"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8035"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4440"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ctr">
              <a:buFontTx/>
              <a:buNone/>
            </a:pPr>
            <a:endParaRPr lang="en-US" altLang="ru-RU" sz="2800" dirty="0" smtClean="0">
              <a:solidFill>
                <a:schemeClr val="accent2"/>
              </a:solidFill>
            </a:endParaRPr>
          </a:p>
        </p:txBody>
      </p:sp>
      <p:sp>
        <p:nvSpPr>
          <p:cNvPr id="8" name="Text Box 6"/>
          <p:cNvSpPr txBox="1">
            <a:spLocks noChangeArrowheads="1"/>
          </p:cNvSpPr>
          <p:nvPr/>
        </p:nvSpPr>
        <p:spPr bwMode="auto">
          <a:xfrm>
            <a:off x="2226171" y="2896337"/>
            <a:ext cx="7161212" cy="1804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2800" dirty="0"/>
              <a:t>Valery </a:t>
            </a:r>
            <a:r>
              <a:rPr lang="en-US" sz="2800" dirty="0" err="1"/>
              <a:t>Akimov</a:t>
            </a:r>
            <a:r>
              <a:rPr lang="en-US" sz="2800" dirty="0"/>
              <a:t>, Sergey </a:t>
            </a:r>
            <a:r>
              <a:rPr lang="en-US" sz="2800" dirty="0" err="1"/>
              <a:t>Didenko</a:t>
            </a:r>
            <a:r>
              <a:rPr lang="en-US" sz="2800" dirty="0"/>
              <a:t>, </a:t>
            </a:r>
            <a:endParaRPr lang="en-US" sz="2800" dirty="0" smtClean="0"/>
          </a:p>
          <a:p>
            <a:pPr algn="ctr"/>
            <a:r>
              <a:rPr lang="en-US" sz="2800" dirty="0" smtClean="0"/>
              <a:t>Viktor </a:t>
            </a:r>
            <a:r>
              <a:rPr lang="en-US" sz="2800" dirty="0" err="1"/>
              <a:t>Minkin</a:t>
            </a:r>
            <a:endParaRPr lang="en-GB" sz="2800" dirty="0"/>
          </a:p>
          <a:p>
            <a:pPr algn="ctr"/>
            <a:r>
              <a:rPr lang="en-US" sz="2800" dirty="0" err="1"/>
              <a:t>Elsys</a:t>
            </a:r>
            <a:r>
              <a:rPr lang="en-US" sz="2800" dirty="0"/>
              <a:t> Corp., RF, St. Petersburg,</a:t>
            </a:r>
            <a:endParaRPr lang="ru-RU" sz="2800" dirty="0"/>
          </a:p>
          <a:p>
            <a:pPr algn="ctr"/>
            <a:r>
              <a:rPr lang="en-US" sz="2800" dirty="0"/>
              <a:t> </a:t>
            </a:r>
            <a:r>
              <a:rPr lang="en-US" sz="2800" u="sng" dirty="0">
                <a:hlinkClick r:id="rId3"/>
              </a:rPr>
              <a:t>minkin@elsys.ru</a:t>
            </a:r>
            <a:endParaRPr lang="en-GB" sz="2800" dirty="0"/>
          </a:p>
        </p:txBody>
      </p:sp>
    </p:spTree>
    <p:extLst>
      <p:ext uri="{BB962C8B-B14F-4D97-AF65-F5344CB8AC3E}">
        <p14:creationId xmlns:p14="http://schemas.microsoft.com/office/powerpoint/2010/main" val="2983774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GB" dirty="0" smtClean="0">
                <a:solidFill>
                  <a:schemeClr val="accent1"/>
                </a:solidFill>
              </a:rPr>
              <a:t>Video stream</a:t>
            </a:r>
            <a:endParaRPr lang="ru-RU" dirty="0">
              <a:solidFill>
                <a:schemeClr val="accent1"/>
              </a:solidFill>
            </a:endParaRPr>
          </a:p>
        </p:txBody>
      </p:sp>
      <p:sp>
        <p:nvSpPr>
          <p:cNvPr id="14" name="Right Arrow 15"/>
          <p:cNvSpPr/>
          <p:nvPr/>
        </p:nvSpPr>
        <p:spPr>
          <a:xfrm>
            <a:off x="2135404" y="4177703"/>
            <a:ext cx="564769" cy="651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309" y="2809720"/>
            <a:ext cx="1215063" cy="1215063"/>
          </a:xfrm>
          <a:prstGeom prst="rect">
            <a:avLst/>
          </a:prstGeom>
        </p:spPr>
      </p:pic>
      <p:sp>
        <p:nvSpPr>
          <p:cNvPr id="17" name="Right Arrow 15"/>
          <p:cNvSpPr/>
          <p:nvPr/>
        </p:nvSpPr>
        <p:spPr>
          <a:xfrm>
            <a:off x="2164902" y="2098056"/>
            <a:ext cx="564769" cy="651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sp>
        <p:nvSpPr>
          <p:cNvPr id="10" name="Прямоугольник 9"/>
          <p:cNvSpPr/>
          <p:nvPr/>
        </p:nvSpPr>
        <p:spPr>
          <a:xfrm>
            <a:off x="1640399" y="2195135"/>
            <a:ext cx="524503" cy="461665"/>
          </a:xfrm>
          <a:prstGeom prst="rect">
            <a:avLst/>
          </a:prstGeom>
        </p:spPr>
        <p:txBody>
          <a:bodyPr wrap="none">
            <a:spAutoFit/>
          </a:bodyPr>
          <a:lstStyle/>
          <a:p>
            <a:r>
              <a:rPr lang="en-US" sz="2400" b="1" dirty="0" smtClean="0"/>
              <a:t>A:</a:t>
            </a:r>
            <a:r>
              <a:rPr lang="en-US" sz="2400" dirty="0" smtClean="0"/>
              <a:t> </a:t>
            </a:r>
            <a:endParaRPr lang="en-GB" dirty="0"/>
          </a:p>
        </p:txBody>
      </p:sp>
      <p:sp>
        <p:nvSpPr>
          <p:cNvPr id="11" name="Прямоугольник 10"/>
          <p:cNvSpPr/>
          <p:nvPr/>
        </p:nvSpPr>
        <p:spPr>
          <a:xfrm>
            <a:off x="1610233" y="4272774"/>
            <a:ext cx="479618" cy="461665"/>
          </a:xfrm>
          <a:prstGeom prst="rect">
            <a:avLst/>
          </a:prstGeom>
        </p:spPr>
        <p:txBody>
          <a:bodyPr wrap="none">
            <a:spAutoFit/>
          </a:bodyPr>
          <a:lstStyle/>
          <a:p>
            <a:r>
              <a:rPr lang="en-US" sz="2400" b="1" dirty="0"/>
              <a:t>F</a:t>
            </a:r>
            <a:r>
              <a:rPr lang="en-US" sz="2400" b="1" dirty="0" smtClean="0"/>
              <a:t>:</a:t>
            </a:r>
            <a:r>
              <a:rPr lang="en-US" sz="2400" dirty="0" smtClean="0"/>
              <a:t> </a:t>
            </a:r>
            <a:endParaRPr lang="en-GB" dirty="0"/>
          </a:p>
        </p:txBody>
      </p:sp>
      <p:pic>
        <p:nvPicPr>
          <p:cNvPr id="4" name="Рисунок 3"/>
          <p:cNvPicPr>
            <a:picLocks noChangeAspect="1"/>
          </p:cNvPicPr>
          <p:nvPr/>
        </p:nvPicPr>
        <p:blipFill>
          <a:blip r:embed="rId4"/>
          <a:stretch>
            <a:fillRect/>
          </a:stretch>
        </p:blipFill>
        <p:spPr>
          <a:xfrm>
            <a:off x="3237172" y="2027871"/>
            <a:ext cx="1123943" cy="792177"/>
          </a:xfrm>
          <a:prstGeom prst="rect">
            <a:avLst/>
          </a:prstGeom>
        </p:spPr>
      </p:pic>
      <p:pic>
        <p:nvPicPr>
          <p:cNvPr id="5" name="Рисунок 4"/>
          <p:cNvPicPr>
            <a:picLocks noChangeAspect="1"/>
          </p:cNvPicPr>
          <p:nvPr/>
        </p:nvPicPr>
        <p:blipFill>
          <a:blip r:embed="rId5"/>
          <a:stretch>
            <a:fillRect/>
          </a:stretch>
        </p:blipFill>
        <p:spPr>
          <a:xfrm>
            <a:off x="4552604" y="2016098"/>
            <a:ext cx="1134988" cy="803950"/>
          </a:xfrm>
          <a:prstGeom prst="rect">
            <a:avLst/>
          </a:prstGeom>
        </p:spPr>
      </p:pic>
      <p:pic>
        <p:nvPicPr>
          <p:cNvPr id="9" name="Рисунок 8"/>
          <p:cNvPicPr>
            <a:picLocks noChangeAspect="1"/>
          </p:cNvPicPr>
          <p:nvPr/>
        </p:nvPicPr>
        <p:blipFill>
          <a:blip r:embed="rId6"/>
          <a:stretch>
            <a:fillRect/>
          </a:stretch>
        </p:blipFill>
        <p:spPr>
          <a:xfrm>
            <a:off x="5879081" y="2016098"/>
            <a:ext cx="1091324" cy="806631"/>
          </a:xfrm>
          <a:prstGeom prst="rect">
            <a:avLst/>
          </a:prstGeom>
        </p:spPr>
      </p:pic>
      <p:pic>
        <p:nvPicPr>
          <p:cNvPr id="15" name="Рисунок 14"/>
          <p:cNvPicPr>
            <a:picLocks noChangeAspect="1"/>
          </p:cNvPicPr>
          <p:nvPr/>
        </p:nvPicPr>
        <p:blipFill>
          <a:blip r:embed="rId4"/>
          <a:stretch>
            <a:fillRect/>
          </a:stretch>
        </p:blipFill>
        <p:spPr>
          <a:xfrm>
            <a:off x="3237172" y="4177703"/>
            <a:ext cx="1123943" cy="792177"/>
          </a:xfrm>
          <a:prstGeom prst="rect">
            <a:avLst/>
          </a:prstGeom>
        </p:spPr>
      </p:pic>
      <p:pic>
        <p:nvPicPr>
          <p:cNvPr id="16" name="Рисунок 15"/>
          <p:cNvPicPr>
            <a:picLocks noChangeAspect="1"/>
          </p:cNvPicPr>
          <p:nvPr/>
        </p:nvPicPr>
        <p:blipFill>
          <a:blip r:embed="rId5"/>
          <a:stretch>
            <a:fillRect/>
          </a:stretch>
        </p:blipFill>
        <p:spPr>
          <a:xfrm>
            <a:off x="4552604" y="4165930"/>
            <a:ext cx="1134988" cy="803950"/>
          </a:xfrm>
          <a:prstGeom prst="rect">
            <a:avLst/>
          </a:prstGeom>
        </p:spPr>
      </p:pic>
      <p:pic>
        <p:nvPicPr>
          <p:cNvPr id="18" name="Рисунок 17"/>
          <p:cNvPicPr>
            <a:picLocks noChangeAspect="1"/>
          </p:cNvPicPr>
          <p:nvPr/>
        </p:nvPicPr>
        <p:blipFill>
          <a:blip r:embed="rId6"/>
          <a:stretch>
            <a:fillRect/>
          </a:stretch>
        </p:blipFill>
        <p:spPr>
          <a:xfrm>
            <a:off x="5879081" y="4165930"/>
            <a:ext cx="1091324" cy="806631"/>
          </a:xfrm>
          <a:prstGeom prst="rect">
            <a:avLst/>
          </a:prstGeom>
        </p:spPr>
      </p:pic>
      <p:sp>
        <p:nvSpPr>
          <p:cNvPr id="19" name="Прямоугольник 18"/>
          <p:cNvSpPr/>
          <p:nvPr/>
        </p:nvSpPr>
        <p:spPr>
          <a:xfrm>
            <a:off x="7072449" y="1423717"/>
            <a:ext cx="1032655" cy="1446550"/>
          </a:xfrm>
          <a:prstGeom prst="rect">
            <a:avLst/>
          </a:prstGeom>
        </p:spPr>
        <p:txBody>
          <a:bodyPr wrap="none">
            <a:spAutoFit/>
          </a:bodyPr>
          <a:lstStyle/>
          <a:p>
            <a:r>
              <a:rPr lang="en-US" sz="8800" dirty="0" smtClean="0"/>
              <a:t>…</a:t>
            </a:r>
            <a:r>
              <a:rPr lang="en-US" sz="2400" dirty="0" smtClean="0"/>
              <a:t> </a:t>
            </a:r>
            <a:endParaRPr lang="en-GB" dirty="0"/>
          </a:p>
        </p:txBody>
      </p:sp>
      <p:sp>
        <p:nvSpPr>
          <p:cNvPr id="20" name="Прямоугольник 19"/>
          <p:cNvSpPr/>
          <p:nvPr/>
        </p:nvSpPr>
        <p:spPr>
          <a:xfrm>
            <a:off x="7912144" y="1864075"/>
            <a:ext cx="800219" cy="1107996"/>
          </a:xfrm>
          <a:prstGeom prst="rect">
            <a:avLst/>
          </a:prstGeom>
        </p:spPr>
        <p:txBody>
          <a:bodyPr wrap="none">
            <a:spAutoFit/>
          </a:bodyPr>
          <a:lstStyle/>
          <a:p>
            <a:r>
              <a:rPr lang="en-US" sz="6600" dirty="0"/>
              <a:t>N</a:t>
            </a:r>
            <a:r>
              <a:rPr lang="en-US" sz="2400" dirty="0" smtClean="0"/>
              <a:t> </a:t>
            </a:r>
            <a:endParaRPr lang="en-GB" dirty="0"/>
          </a:p>
        </p:txBody>
      </p:sp>
      <p:sp>
        <p:nvSpPr>
          <p:cNvPr id="21" name="Прямоугольник 20"/>
          <p:cNvSpPr/>
          <p:nvPr/>
        </p:nvSpPr>
        <p:spPr>
          <a:xfrm>
            <a:off x="7106249" y="3549499"/>
            <a:ext cx="1032655" cy="1446550"/>
          </a:xfrm>
          <a:prstGeom prst="rect">
            <a:avLst/>
          </a:prstGeom>
        </p:spPr>
        <p:txBody>
          <a:bodyPr wrap="none">
            <a:spAutoFit/>
          </a:bodyPr>
          <a:lstStyle/>
          <a:p>
            <a:r>
              <a:rPr lang="en-US" sz="8800" dirty="0" smtClean="0"/>
              <a:t>…</a:t>
            </a:r>
            <a:r>
              <a:rPr lang="en-US" sz="2400" dirty="0" smtClean="0"/>
              <a:t> </a:t>
            </a:r>
            <a:endParaRPr lang="en-GB" dirty="0"/>
          </a:p>
        </p:txBody>
      </p:sp>
      <p:sp>
        <p:nvSpPr>
          <p:cNvPr id="22" name="Прямоугольник 21"/>
          <p:cNvSpPr/>
          <p:nvPr/>
        </p:nvSpPr>
        <p:spPr>
          <a:xfrm>
            <a:off x="7912144" y="3964927"/>
            <a:ext cx="800219" cy="1107996"/>
          </a:xfrm>
          <a:prstGeom prst="rect">
            <a:avLst/>
          </a:prstGeom>
        </p:spPr>
        <p:txBody>
          <a:bodyPr wrap="none">
            <a:spAutoFit/>
          </a:bodyPr>
          <a:lstStyle/>
          <a:p>
            <a:r>
              <a:rPr lang="en-US" sz="6600" dirty="0"/>
              <a:t>N</a:t>
            </a:r>
            <a:r>
              <a:rPr lang="en-US" sz="2400" dirty="0" smtClean="0"/>
              <a:t> </a:t>
            </a:r>
            <a:endParaRPr lang="en-GB" dirty="0"/>
          </a:p>
        </p:txBody>
      </p:sp>
      <p:sp>
        <p:nvSpPr>
          <p:cNvPr id="23" name="Right Arrow 15"/>
          <p:cNvSpPr/>
          <p:nvPr/>
        </p:nvSpPr>
        <p:spPr>
          <a:xfrm>
            <a:off x="8814407" y="2098056"/>
            <a:ext cx="564769" cy="651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sp>
        <p:nvSpPr>
          <p:cNvPr id="24" name="Right Arrow 15"/>
          <p:cNvSpPr/>
          <p:nvPr/>
        </p:nvSpPr>
        <p:spPr>
          <a:xfrm>
            <a:off x="8812631" y="4165930"/>
            <a:ext cx="564769" cy="651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sp>
        <p:nvSpPr>
          <p:cNvPr id="25" name="Прямоугольник 24"/>
          <p:cNvSpPr/>
          <p:nvPr/>
        </p:nvSpPr>
        <p:spPr>
          <a:xfrm>
            <a:off x="9677225" y="1756353"/>
            <a:ext cx="1079142" cy="1323439"/>
          </a:xfrm>
          <a:prstGeom prst="rect">
            <a:avLst/>
          </a:prstGeom>
        </p:spPr>
        <p:txBody>
          <a:bodyPr wrap="none">
            <a:spAutoFit/>
          </a:bodyPr>
          <a:lstStyle/>
          <a:p>
            <a:r>
              <a:rPr lang="en-US" sz="2400" dirty="0" smtClean="0"/>
              <a:t> </a:t>
            </a:r>
            <a:r>
              <a:rPr lang="en-US" sz="8000" dirty="0" smtClean="0"/>
              <a:t>P</a:t>
            </a:r>
            <a:r>
              <a:rPr lang="en-US" sz="4800" dirty="0" smtClean="0"/>
              <a:t>a</a:t>
            </a:r>
            <a:endParaRPr lang="en-GB" sz="4800" dirty="0"/>
          </a:p>
        </p:txBody>
      </p:sp>
      <p:sp>
        <p:nvSpPr>
          <p:cNvPr id="26" name="Прямоугольник 25"/>
          <p:cNvSpPr/>
          <p:nvPr/>
        </p:nvSpPr>
        <p:spPr>
          <a:xfrm>
            <a:off x="9715539" y="3830114"/>
            <a:ext cx="971741" cy="1323439"/>
          </a:xfrm>
          <a:prstGeom prst="rect">
            <a:avLst/>
          </a:prstGeom>
        </p:spPr>
        <p:txBody>
          <a:bodyPr wrap="none">
            <a:spAutoFit/>
          </a:bodyPr>
          <a:lstStyle/>
          <a:p>
            <a:r>
              <a:rPr lang="en-US" sz="2400" dirty="0" smtClean="0"/>
              <a:t> </a:t>
            </a:r>
            <a:r>
              <a:rPr lang="en-US" sz="8000" dirty="0" smtClean="0"/>
              <a:t>P</a:t>
            </a:r>
            <a:r>
              <a:rPr lang="en-US" sz="4800" dirty="0"/>
              <a:t>f</a:t>
            </a:r>
            <a:endParaRPr lang="en-GB" sz="4800" dirty="0"/>
          </a:p>
        </p:txBody>
      </p:sp>
      <p:sp>
        <p:nvSpPr>
          <p:cNvPr id="28" name="Прямоугольник 27"/>
          <p:cNvSpPr/>
          <p:nvPr/>
        </p:nvSpPr>
        <p:spPr>
          <a:xfrm>
            <a:off x="2673127" y="5788850"/>
            <a:ext cx="5994846" cy="400110"/>
          </a:xfrm>
          <a:prstGeom prst="rect">
            <a:avLst/>
          </a:prstGeom>
        </p:spPr>
        <p:txBody>
          <a:bodyPr wrap="none">
            <a:spAutoFit/>
          </a:bodyPr>
          <a:lstStyle/>
          <a:p>
            <a:r>
              <a:rPr lang="en-US" sz="2000" dirty="0" err="1" smtClean="0"/>
              <a:t>VibraImage</a:t>
            </a:r>
            <a:r>
              <a:rPr lang="en-US" sz="2000" dirty="0" smtClean="0"/>
              <a:t> </a:t>
            </a:r>
            <a:r>
              <a:rPr lang="en-US" sz="2000" dirty="0"/>
              <a:t>technology converts </a:t>
            </a:r>
            <a:r>
              <a:rPr lang="en-US" sz="2000" dirty="0" smtClean="0"/>
              <a:t> video into parameters </a:t>
            </a:r>
            <a:endParaRPr lang="en-GB" sz="2000" dirty="0"/>
          </a:p>
        </p:txBody>
      </p:sp>
    </p:spTree>
    <p:extLst>
      <p:ext uri="{BB962C8B-B14F-4D97-AF65-F5344CB8AC3E}">
        <p14:creationId xmlns:p14="http://schemas.microsoft.com/office/powerpoint/2010/main" val="86288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GB" dirty="0" smtClean="0">
                <a:solidFill>
                  <a:schemeClr val="accent1"/>
                </a:solidFill>
              </a:rPr>
              <a:t>Real video processing</a:t>
            </a:r>
            <a:endParaRPr lang="ru-RU" dirty="0">
              <a:solidFill>
                <a:schemeClr val="accent1"/>
              </a:solidFill>
            </a:endParaRPr>
          </a:p>
        </p:txBody>
      </p:sp>
      <p:pic>
        <p:nvPicPr>
          <p:cNvPr id="10" name="Рисунок 9"/>
          <p:cNvPicPr>
            <a:picLocks noChangeAspect="1"/>
          </p:cNvPicPr>
          <p:nvPr/>
        </p:nvPicPr>
        <p:blipFill>
          <a:blip r:embed="rId3"/>
          <a:stretch>
            <a:fillRect/>
          </a:stretch>
        </p:blipFill>
        <p:spPr>
          <a:xfrm>
            <a:off x="2677228" y="1836316"/>
            <a:ext cx="5020921" cy="1035565"/>
          </a:xfrm>
          <a:prstGeom prst="rect">
            <a:avLst/>
          </a:prstGeom>
        </p:spPr>
      </p:pic>
      <p:sp>
        <p:nvSpPr>
          <p:cNvPr id="12" name="Прямоугольник 11"/>
          <p:cNvSpPr/>
          <p:nvPr/>
        </p:nvSpPr>
        <p:spPr>
          <a:xfrm>
            <a:off x="1206054" y="2073535"/>
            <a:ext cx="676788" cy="461665"/>
          </a:xfrm>
          <a:prstGeom prst="rect">
            <a:avLst/>
          </a:prstGeom>
        </p:spPr>
        <p:txBody>
          <a:bodyPr wrap="none">
            <a:spAutoFit/>
          </a:bodyPr>
          <a:lstStyle/>
          <a:p>
            <a:r>
              <a:rPr lang="en-US" sz="2400" dirty="0"/>
              <a:t>(</a:t>
            </a:r>
            <a:r>
              <a:rPr lang="en-US" sz="2400" dirty="0" smtClean="0"/>
              <a:t>1): </a:t>
            </a:r>
            <a:endParaRPr lang="en-GB" sz="2400" dirty="0"/>
          </a:p>
        </p:txBody>
      </p:sp>
      <p:pic>
        <p:nvPicPr>
          <p:cNvPr id="3" name="Рисунок 2"/>
          <p:cNvPicPr>
            <a:picLocks noChangeAspect="1"/>
          </p:cNvPicPr>
          <p:nvPr/>
        </p:nvPicPr>
        <p:blipFill>
          <a:blip r:embed="rId4"/>
          <a:stretch>
            <a:fillRect/>
          </a:stretch>
        </p:blipFill>
        <p:spPr>
          <a:xfrm>
            <a:off x="2430190" y="4572620"/>
            <a:ext cx="7017601" cy="931540"/>
          </a:xfrm>
          <a:prstGeom prst="rect">
            <a:avLst/>
          </a:prstGeom>
        </p:spPr>
      </p:pic>
      <p:sp>
        <p:nvSpPr>
          <p:cNvPr id="13" name="Прямоугольник 12"/>
          <p:cNvSpPr/>
          <p:nvPr/>
        </p:nvSpPr>
        <p:spPr>
          <a:xfrm>
            <a:off x="1206054" y="4807557"/>
            <a:ext cx="676788" cy="461665"/>
          </a:xfrm>
          <a:prstGeom prst="rect">
            <a:avLst/>
          </a:prstGeom>
        </p:spPr>
        <p:txBody>
          <a:bodyPr wrap="none">
            <a:spAutoFit/>
          </a:bodyPr>
          <a:lstStyle/>
          <a:p>
            <a:r>
              <a:rPr lang="en-US" sz="2400" dirty="0" smtClean="0"/>
              <a:t>(</a:t>
            </a:r>
            <a:r>
              <a:rPr lang="en-US" sz="2400" dirty="0"/>
              <a:t>2</a:t>
            </a:r>
            <a:r>
              <a:rPr lang="en-US" sz="2400" dirty="0" smtClean="0"/>
              <a:t>): </a:t>
            </a:r>
            <a:endParaRPr lang="en-GB" sz="2400" dirty="0"/>
          </a:p>
        </p:txBody>
      </p:sp>
      <p:sp>
        <p:nvSpPr>
          <p:cNvPr id="5" name="Прямоугольник 4"/>
          <p:cNvSpPr/>
          <p:nvPr/>
        </p:nvSpPr>
        <p:spPr>
          <a:xfrm>
            <a:off x="2461204" y="5580080"/>
            <a:ext cx="5711948" cy="446276"/>
          </a:xfrm>
          <a:prstGeom prst="rect">
            <a:avLst/>
          </a:prstGeom>
        </p:spPr>
        <p:txBody>
          <a:bodyPr wrap="none">
            <a:spAutoFit/>
          </a:bodyPr>
          <a:lstStyle/>
          <a:p>
            <a:r>
              <a:rPr lang="en-GB" dirty="0" smtClean="0"/>
              <a:t>For example N=100, 30 frames/sec, time=3sec</a:t>
            </a:r>
            <a:endParaRPr lang="en-GB" dirty="0"/>
          </a:p>
        </p:txBody>
      </p:sp>
      <p:sp>
        <p:nvSpPr>
          <p:cNvPr id="14" name="Right Arrow 15"/>
          <p:cNvSpPr/>
          <p:nvPr/>
        </p:nvSpPr>
        <p:spPr>
          <a:xfrm>
            <a:off x="8264045" y="5742320"/>
            <a:ext cx="600559" cy="214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sp>
        <p:nvSpPr>
          <p:cNvPr id="15" name="Прямоугольник 14"/>
          <p:cNvSpPr/>
          <p:nvPr/>
        </p:nvSpPr>
        <p:spPr>
          <a:xfrm>
            <a:off x="9023627" y="5618819"/>
            <a:ext cx="1534394" cy="461665"/>
          </a:xfrm>
          <a:prstGeom prst="rect">
            <a:avLst/>
          </a:prstGeom>
        </p:spPr>
        <p:txBody>
          <a:bodyPr wrap="none">
            <a:spAutoFit/>
          </a:bodyPr>
          <a:lstStyle/>
          <a:p>
            <a:r>
              <a:rPr lang="en-US" sz="2400" dirty="0" smtClean="0"/>
              <a:t>F &lt;= </a:t>
            </a:r>
            <a:r>
              <a:rPr lang="en-US" sz="2400" b="1" dirty="0" smtClean="0"/>
              <a:t>15 </a:t>
            </a:r>
            <a:r>
              <a:rPr lang="en-US" sz="2400" b="1" dirty="0"/>
              <a:t>Hz </a:t>
            </a:r>
            <a:endParaRPr lang="en-GB" b="1" dirty="0"/>
          </a:p>
        </p:txBody>
      </p:sp>
      <p:sp>
        <p:nvSpPr>
          <p:cNvPr id="16" name="Прямоугольник 15"/>
          <p:cNvSpPr/>
          <p:nvPr/>
        </p:nvSpPr>
        <p:spPr>
          <a:xfrm>
            <a:off x="2677228" y="2970400"/>
            <a:ext cx="6348469" cy="461665"/>
          </a:xfrm>
          <a:prstGeom prst="rect">
            <a:avLst/>
          </a:prstGeom>
        </p:spPr>
        <p:txBody>
          <a:bodyPr wrap="none">
            <a:spAutoFit/>
          </a:bodyPr>
          <a:lstStyle/>
          <a:p>
            <a:r>
              <a:rPr lang="en-US" sz="2400" dirty="0" smtClean="0"/>
              <a:t>F               depends from recorded signal changing </a:t>
            </a:r>
            <a:endParaRPr lang="en-GB" b="1" dirty="0"/>
          </a:p>
        </p:txBody>
      </p:sp>
      <p:sp>
        <p:nvSpPr>
          <p:cNvPr id="17" name="Right Arrow 15"/>
          <p:cNvSpPr/>
          <p:nvPr/>
        </p:nvSpPr>
        <p:spPr>
          <a:xfrm>
            <a:off x="3078262" y="3093190"/>
            <a:ext cx="600559" cy="214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sp>
        <p:nvSpPr>
          <p:cNvPr id="18" name="Прямоугольник 17"/>
          <p:cNvSpPr/>
          <p:nvPr/>
        </p:nvSpPr>
        <p:spPr>
          <a:xfrm>
            <a:off x="1161971" y="4106000"/>
            <a:ext cx="1056700" cy="646331"/>
          </a:xfrm>
          <a:prstGeom prst="rect">
            <a:avLst/>
          </a:prstGeom>
        </p:spPr>
        <p:txBody>
          <a:bodyPr wrap="none">
            <a:spAutoFit/>
          </a:bodyPr>
          <a:lstStyle/>
          <a:p>
            <a:r>
              <a:rPr lang="en-US" sz="3600" b="1" dirty="0">
                <a:latin typeface="Times New Roman" panose="02020603050405020304" pitchFamily="18" charset="0"/>
                <a:ea typeface="Calibri" panose="020F0502020204030204" pitchFamily="34" charset="0"/>
              </a:rPr>
              <a:t>FFT</a:t>
            </a:r>
            <a:endParaRPr lang="en-GB" sz="3600" b="1" dirty="0"/>
          </a:p>
        </p:txBody>
      </p:sp>
      <p:sp>
        <p:nvSpPr>
          <p:cNvPr id="19" name="Прямоугольник 18"/>
          <p:cNvSpPr/>
          <p:nvPr/>
        </p:nvSpPr>
        <p:spPr>
          <a:xfrm>
            <a:off x="1161971" y="1299162"/>
            <a:ext cx="979755" cy="646331"/>
          </a:xfrm>
          <a:prstGeom prst="rect">
            <a:avLst/>
          </a:prstGeom>
        </p:spPr>
        <p:txBody>
          <a:bodyPr wrap="none">
            <a:spAutoFit/>
          </a:bodyPr>
          <a:lstStyle/>
          <a:p>
            <a:r>
              <a:rPr lang="en-US" sz="3600" b="1" dirty="0" smtClean="0">
                <a:latin typeface="Times New Roman" panose="02020603050405020304" pitchFamily="18" charset="0"/>
                <a:ea typeface="Calibri" panose="020F0502020204030204" pitchFamily="34" charset="0"/>
              </a:rPr>
              <a:t>FVI</a:t>
            </a:r>
            <a:endParaRPr lang="en-GB" sz="3600" b="1" dirty="0"/>
          </a:p>
        </p:txBody>
      </p:sp>
    </p:spTree>
    <p:extLst>
      <p:ext uri="{BB962C8B-B14F-4D97-AF65-F5344CB8AC3E}">
        <p14:creationId xmlns:p14="http://schemas.microsoft.com/office/powerpoint/2010/main" val="1296964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est_w_g5d1f01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134046" y="2484388"/>
            <a:ext cx="3888432" cy="2916324"/>
          </a:xfrm>
          <a:prstGeom prst="rect">
            <a:avLst/>
          </a:prstGeom>
        </p:spPr>
      </p:pic>
      <p:pic>
        <p:nvPicPr>
          <p:cNvPr id="5" name="test_w_g0d1f015">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6704567" y="2446785"/>
            <a:ext cx="3897653" cy="2923240"/>
          </a:xfrm>
          <a:prstGeom prst="rect">
            <a:avLst/>
          </a:prstGeom>
        </p:spPr>
      </p:pic>
      <p:sp>
        <p:nvSpPr>
          <p:cNvPr id="6" name="Прямоугольник 5"/>
          <p:cNvSpPr/>
          <p:nvPr/>
        </p:nvSpPr>
        <p:spPr>
          <a:xfrm>
            <a:off x="8213208" y="1745283"/>
            <a:ext cx="880369" cy="400110"/>
          </a:xfrm>
          <a:prstGeom prst="rect">
            <a:avLst/>
          </a:prstGeom>
        </p:spPr>
        <p:txBody>
          <a:bodyPr wrap="none">
            <a:spAutoFit/>
          </a:bodyPr>
          <a:lstStyle/>
          <a:p>
            <a:r>
              <a:rPr lang="en-GB" sz="2000" b="1" dirty="0" smtClean="0"/>
              <a:t>Type 2</a:t>
            </a:r>
            <a:endParaRPr lang="en-GB" sz="2000" b="1" dirty="0"/>
          </a:p>
        </p:txBody>
      </p:sp>
      <p:sp>
        <p:nvSpPr>
          <p:cNvPr id="7" name="Заголовок 1"/>
          <p:cNvSpPr>
            <a:spLocks noGrp="1"/>
          </p:cNvSpPr>
          <p:nvPr>
            <p:ph type="title"/>
          </p:nvPr>
        </p:nvSpPr>
        <p:spPr>
          <a:xfrm>
            <a:off x="567055" y="279724"/>
            <a:ext cx="10206990" cy="1164167"/>
          </a:xfrm>
        </p:spPr>
        <p:txBody>
          <a:bodyPr/>
          <a:lstStyle/>
          <a:p>
            <a:pPr algn="l"/>
            <a:r>
              <a:rPr lang="en-GB" dirty="0" smtClean="0">
                <a:solidFill>
                  <a:schemeClr val="accent1"/>
                </a:solidFill>
              </a:rPr>
              <a:t>Types of testing objects</a:t>
            </a:r>
            <a:endParaRPr lang="ru-RU" dirty="0">
              <a:solidFill>
                <a:schemeClr val="accent1"/>
              </a:solidFill>
            </a:endParaRPr>
          </a:p>
        </p:txBody>
      </p:sp>
      <p:sp>
        <p:nvSpPr>
          <p:cNvPr id="8" name="Прямоугольник 7"/>
          <p:cNvSpPr/>
          <p:nvPr/>
        </p:nvSpPr>
        <p:spPr>
          <a:xfrm>
            <a:off x="2638077" y="1791412"/>
            <a:ext cx="880369" cy="400110"/>
          </a:xfrm>
          <a:prstGeom prst="rect">
            <a:avLst/>
          </a:prstGeom>
        </p:spPr>
        <p:txBody>
          <a:bodyPr wrap="none">
            <a:spAutoFit/>
          </a:bodyPr>
          <a:lstStyle/>
          <a:p>
            <a:r>
              <a:rPr lang="en-GB" sz="2000" b="1" dirty="0" smtClean="0"/>
              <a:t>Type 1</a:t>
            </a:r>
            <a:endParaRPr lang="en-GB" sz="2000" b="1" dirty="0"/>
          </a:p>
        </p:txBody>
      </p:sp>
    </p:spTree>
    <p:extLst>
      <p:ext uri="{BB962C8B-B14F-4D97-AF65-F5344CB8AC3E}">
        <p14:creationId xmlns:p14="http://schemas.microsoft.com/office/powerpoint/2010/main" val="397703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333" fill="hold"/>
                                        <p:tgtEl>
                                          <p:spTgt spid="4"/>
                                        </p:tgtEl>
                                      </p:cBhvr>
                                    </p:cmd>
                                  </p:childTnLst>
                                </p:cTn>
                              </p:par>
                            </p:childTnLst>
                          </p:cTn>
                        </p:par>
                        <p:par>
                          <p:cTn id="7" fill="hold">
                            <p:stCondLst>
                              <p:cond delay="120333"/>
                            </p:stCondLst>
                            <p:childTnLst>
                              <p:par>
                                <p:cTn id="8" presetID="1" presetClass="mediacall" presetSubtype="0" fill="hold" nodeType="afterEffect">
                                  <p:stCondLst>
                                    <p:cond delay="0"/>
                                  </p:stCondLst>
                                  <p:childTnLst>
                                    <p:cmd type="call" cmd="playFrom(0.0)">
                                      <p:cBhvr>
                                        <p:cTn id="9" dur="12024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4"/>
                </p:tgtEl>
              </p:cMediaNode>
            </p:video>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5"/>
                </p:tgtEl>
              </p:cMediaNode>
            </p:vide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67055" y="279724"/>
            <a:ext cx="10206990" cy="1164167"/>
          </a:xfrm>
        </p:spPr>
        <p:txBody>
          <a:bodyPr/>
          <a:lstStyle/>
          <a:p>
            <a:pPr algn="l"/>
            <a:r>
              <a:rPr lang="en-GB" dirty="0" smtClean="0">
                <a:solidFill>
                  <a:schemeClr val="accent1"/>
                </a:solidFill>
              </a:rPr>
              <a:t>Types of testing objects</a:t>
            </a:r>
            <a:endParaRPr lang="ru-RU" dirty="0">
              <a:solidFill>
                <a:schemeClr val="accent1"/>
              </a:solidFill>
            </a:endParaRPr>
          </a:p>
        </p:txBody>
      </p:sp>
      <p:pic>
        <p:nvPicPr>
          <p:cNvPr id="8" name="test_b_g0d1f01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20533" y="2257561"/>
            <a:ext cx="5550017" cy="4162513"/>
          </a:xfrm>
          <a:prstGeom prst="rect">
            <a:avLst/>
          </a:prstGeom>
        </p:spPr>
      </p:pic>
      <p:pic>
        <p:nvPicPr>
          <p:cNvPr id="9" name="test_b_g5d1f010">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5826762" y="2352006"/>
            <a:ext cx="5192730" cy="3894548"/>
          </a:xfrm>
          <a:prstGeom prst="rect">
            <a:avLst/>
          </a:prstGeom>
        </p:spPr>
      </p:pic>
      <p:sp>
        <p:nvSpPr>
          <p:cNvPr id="11" name="Прямоугольник 10"/>
          <p:cNvSpPr/>
          <p:nvPr/>
        </p:nvSpPr>
        <p:spPr>
          <a:xfrm>
            <a:off x="2455356" y="1857451"/>
            <a:ext cx="880369" cy="400110"/>
          </a:xfrm>
          <a:prstGeom prst="rect">
            <a:avLst/>
          </a:prstGeom>
        </p:spPr>
        <p:txBody>
          <a:bodyPr wrap="none">
            <a:spAutoFit/>
          </a:bodyPr>
          <a:lstStyle/>
          <a:p>
            <a:r>
              <a:rPr lang="en-GB" sz="2000" b="1" dirty="0" smtClean="0"/>
              <a:t>Type 3</a:t>
            </a:r>
            <a:endParaRPr lang="en-GB" sz="2000" b="1" dirty="0"/>
          </a:p>
        </p:txBody>
      </p:sp>
      <p:sp>
        <p:nvSpPr>
          <p:cNvPr id="12" name="Прямоугольник 11"/>
          <p:cNvSpPr/>
          <p:nvPr/>
        </p:nvSpPr>
        <p:spPr>
          <a:xfrm>
            <a:off x="7982942" y="1857451"/>
            <a:ext cx="880369" cy="400110"/>
          </a:xfrm>
          <a:prstGeom prst="rect">
            <a:avLst/>
          </a:prstGeom>
        </p:spPr>
        <p:txBody>
          <a:bodyPr wrap="none">
            <a:spAutoFit/>
          </a:bodyPr>
          <a:lstStyle/>
          <a:p>
            <a:r>
              <a:rPr lang="en-GB" sz="2000" b="1" dirty="0" smtClean="0"/>
              <a:t>Type 4</a:t>
            </a:r>
            <a:endParaRPr lang="en-GB" sz="2000" b="1" dirty="0"/>
          </a:p>
        </p:txBody>
      </p:sp>
    </p:spTree>
    <p:extLst>
      <p:ext uri="{BB962C8B-B14F-4D97-AF65-F5344CB8AC3E}">
        <p14:creationId xmlns:p14="http://schemas.microsoft.com/office/powerpoint/2010/main" val="260023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249" fill="hold"/>
                                        <p:tgtEl>
                                          <p:spTgt spid="8"/>
                                        </p:tgtEl>
                                      </p:cBhvr>
                                    </p:cmd>
                                  </p:childTnLst>
                                </p:cTn>
                              </p:par>
                            </p:childTnLst>
                          </p:cTn>
                        </p:par>
                        <p:par>
                          <p:cTn id="7" fill="hold">
                            <p:stCondLst>
                              <p:cond delay="121249"/>
                            </p:stCondLst>
                            <p:childTnLst>
                              <p:par>
                                <p:cTn id="8" presetID="1" presetClass="mediacall" presetSubtype="0" fill="hold" nodeType="afterEffect">
                                  <p:stCondLst>
                                    <p:cond delay="0"/>
                                  </p:stCondLst>
                                  <p:childTnLst>
                                    <p:cmd type="call" cmd="playFrom(0.0)">
                                      <p:cBhvr>
                                        <p:cTn id="9" dur="12154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8"/>
                </p:tgtEl>
              </p:cMediaNode>
            </p:video>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8"/>
                                        </p:tgtEl>
                                      </p:cBhvr>
                                    </p:cmd>
                                  </p:childTnLst>
                                </p:cTn>
                              </p:par>
                            </p:childTnLst>
                          </p:cTn>
                        </p:par>
                      </p:childTnLst>
                    </p:cTn>
                  </p:par>
                </p:childTnLst>
              </p:cTn>
              <p:nextCondLst>
                <p:cond evt="onClick" delay="0">
                  <p:tgtEl>
                    <p:spTgt spid="8"/>
                  </p:tgtEl>
                </p:cond>
              </p:nextCondLst>
            </p:seq>
            <p:video>
              <p:cMediaNode vol="80000">
                <p:cTn id="16" fill="hold" display="0">
                  <p:stCondLst>
                    <p:cond delay="indefinite"/>
                  </p:stCondLst>
                </p:cTn>
                <p:tgtEl>
                  <p:spTgt spid="9"/>
                </p:tgtEl>
              </p:cMediaNode>
            </p:video>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GB" dirty="0" smtClean="0">
                <a:solidFill>
                  <a:schemeClr val="accent1"/>
                </a:solidFill>
              </a:rPr>
              <a:t>Test video 1</a:t>
            </a:r>
            <a:endParaRPr lang="ru-RU" dirty="0">
              <a:solidFill>
                <a:schemeClr val="accent1"/>
              </a:solidFill>
            </a:endParaRPr>
          </a:p>
        </p:txBody>
      </p:sp>
      <p:sp>
        <p:nvSpPr>
          <p:cNvPr id="5" name="Объект 2"/>
          <p:cNvSpPr txBox="1">
            <a:spLocks/>
          </p:cNvSpPr>
          <p:nvPr/>
        </p:nvSpPr>
        <p:spPr>
          <a:xfrm>
            <a:off x="567055" y="1438940"/>
            <a:ext cx="10206990" cy="5094038"/>
          </a:xfrm>
          <a:prstGeom prst="rect">
            <a:avLst/>
          </a:prstGeom>
        </p:spPr>
        <p:txBody>
          <a:bodyPr vert="horz" lIns="117281" tIns="58640" rIns="117281" bIns="5864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ru-RU" dirty="0"/>
          </a:p>
        </p:txBody>
      </p:sp>
      <p:sp>
        <p:nvSpPr>
          <p:cNvPr id="6" name="Прямоугольник 5"/>
          <p:cNvSpPr/>
          <p:nvPr/>
        </p:nvSpPr>
        <p:spPr>
          <a:xfrm>
            <a:off x="567055" y="1380139"/>
            <a:ext cx="9903724" cy="461665"/>
          </a:xfrm>
          <a:prstGeom prst="rect">
            <a:avLst/>
          </a:prstGeom>
        </p:spPr>
        <p:txBody>
          <a:bodyPr wrap="square">
            <a:spAutoFit/>
          </a:bodyPr>
          <a:lstStyle/>
          <a:p>
            <a:r>
              <a:rPr lang="ru-RU" sz="2400" dirty="0" smtClean="0"/>
              <a:t>1</a:t>
            </a:r>
            <a:r>
              <a:rPr lang="en-GB" sz="2400" baseline="30000" dirty="0" err="1" smtClean="0"/>
              <a:t>st</a:t>
            </a:r>
            <a:r>
              <a:rPr lang="en-GB" sz="2400" dirty="0" smtClean="0"/>
              <a:t> test video</a:t>
            </a:r>
            <a:r>
              <a:rPr lang="ru-RU" sz="2400" dirty="0" smtClean="0"/>
              <a:t>: </a:t>
            </a:r>
            <a:r>
              <a:rPr lang="ru-RU" dirty="0" smtClean="0"/>
              <a:t>test_b_g5d1f010</a:t>
            </a:r>
            <a:r>
              <a:rPr lang="en-GB" dirty="0" smtClean="0"/>
              <a:t> (1 point</a:t>
            </a:r>
            <a:r>
              <a:rPr lang="ru-RU" dirty="0" smtClean="0"/>
              <a:t> </a:t>
            </a:r>
            <a:r>
              <a:rPr lang="en-GB" dirty="0" smtClean="0"/>
              <a:t>displacement in pixels, 1Hz frequency)</a:t>
            </a:r>
            <a:endParaRPr lang="en-GB" dirty="0"/>
          </a:p>
        </p:txBody>
      </p:sp>
      <p:pic>
        <p:nvPicPr>
          <p:cNvPr id="4" name="test_b_g5d1f01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10109" y="1900605"/>
            <a:ext cx="7459215" cy="4274381"/>
          </a:xfrm>
          <a:prstGeom prst="rect">
            <a:avLst/>
          </a:prstGeom>
        </p:spPr>
      </p:pic>
      <p:sp>
        <p:nvSpPr>
          <p:cNvPr id="7" name="Прямоугольник 6"/>
          <p:cNvSpPr/>
          <p:nvPr/>
        </p:nvSpPr>
        <p:spPr>
          <a:xfrm>
            <a:off x="487854" y="6123150"/>
            <a:ext cx="9903724" cy="461665"/>
          </a:xfrm>
          <a:prstGeom prst="rect">
            <a:avLst/>
          </a:prstGeom>
        </p:spPr>
        <p:txBody>
          <a:bodyPr wrap="square">
            <a:spAutoFit/>
          </a:bodyPr>
          <a:lstStyle/>
          <a:p>
            <a:r>
              <a:rPr lang="en-GB" sz="2400" dirty="0" smtClean="0"/>
              <a:t>50x30 rectangle, 160x120 video, background -200 (0-black, 255-white)</a:t>
            </a:r>
            <a:endParaRPr lang="en-GB" dirty="0"/>
          </a:p>
        </p:txBody>
      </p:sp>
    </p:spTree>
    <p:extLst>
      <p:ext uri="{BB962C8B-B14F-4D97-AF65-F5344CB8AC3E}">
        <p14:creationId xmlns:p14="http://schemas.microsoft.com/office/powerpoint/2010/main" val="398885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5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67055" y="279724"/>
            <a:ext cx="10206990" cy="1164167"/>
          </a:xfrm>
        </p:spPr>
        <p:txBody>
          <a:bodyPr/>
          <a:lstStyle/>
          <a:p>
            <a:pPr algn="l"/>
            <a:r>
              <a:rPr lang="en-GB" dirty="0" smtClean="0">
                <a:solidFill>
                  <a:schemeClr val="accent1"/>
                </a:solidFill>
              </a:rPr>
              <a:t>Test video 2</a:t>
            </a:r>
            <a:endParaRPr lang="ru-RU" dirty="0">
              <a:solidFill>
                <a:schemeClr val="accent1"/>
              </a:solidFill>
            </a:endParaRPr>
          </a:p>
        </p:txBody>
      </p:sp>
      <p:sp>
        <p:nvSpPr>
          <p:cNvPr id="5" name="Объект 2"/>
          <p:cNvSpPr txBox="1">
            <a:spLocks/>
          </p:cNvSpPr>
          <p:nvPr/>
        </p:nvSpPr>
        <p:spPr>
          <a:xfrm>
            <a:off x="567055" y="1438940"/>
            <a:ext cx="10206990" cy="5094038"/>
          </a:xfrm>
          <a:prstGeom prst="rect">
            <a:avLst/>
          </a:prstGeom>
        </p:spPr>
        <p:txBody>
          <a:bodyPr vert="horz" lIns="117281" tIns="58640" rIns="117281" bIns="5864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ru-RU" dirty="0"/>
          </a:p>
        </p:txBody>
      </p:sp>
      <p:sp>
        <p:nvSpPr>
          <p:cNvPr id="7" name="Прямоугольник 6"/>
          <p:cNvSpPr/>
          <p:nvPr/>
        </p:nvSpPr>
        <p:spPr>
          <a:xfrm>
            <a:off x="704286" y="1433667"/>
            <a:ext cx="9932527" cy="461665"/>
          </a:xfrm>
          <a:prstGeom prst="rect">
            <a:avLst/>
          </a:prstGeom>
        </p:spPr>
        <p:txBody>
          <a:bodyPr wrap="none">
            <a:spAutoFit/>
          </a:bodyPr>
          <a:lstStyle/>
          <a:p>
            <a:r>
              <a:rPr lang="en-GB" sz="2400" dirty="0" smtClean="0"/>
              <a:t>2nd test video</a:t>
            </a:r>
            <a:r>
              <a:rPr lang="ru-RU" sz="2400" dirty="0" smtClean="0"/>
              <a:t>: </a:t>
            </a:r>
            <a:r>
              <a:rPr lang="ru-RU" dirty="0" smtClean="0"/>
              <a:t>test_b_g5d</a:t>
            </a:r>
            <a:r>
              <a:rPr lang="en-GB" dirty="0" smtClean="0"/>
              <a:t>3</a:t>
            </a:r>
            <a:r>
              <a:rPr lang="ru-RU" dirty="0" smtClean="0"/>
              <a:t>f010</a:t>
            </a:r>
            <a:r>
              <a:rPr lang="en-GB" dirty="0" smtClean="0"/>
              <a:t> (3 points</a:t>
            </a:r>
            <a:r>
              <a:rPr lang="ru-RU" dirty="0" smtClean="0"/>
              <a:t> </a:t>
            </a:r>
            <a:r>
              <a:rPr lang="en-GB" dirty="0"/>
              <a:t>displacement in pixels, 1Hz frequency)</a:t>
            </a:r>
          </a:p>
        </p:txBody>
      </p:sp>
      <p:pic>
        <p:nvPicPr>
          <p:cNvPr id="9" name="test_b_g5d3f01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9553" y="1967825"/>
            <a:ext cx="7885413" cy="4170969"/>
          </a:xfrm>
          <a:prstGeom prst="rect">
            <a:avLst/>
          </a:prstGeom>
        </p:spPr>
      </p:pic>
      <p:sp>
        <p:nvSpPr>
          <p:cNvPr id="6" name="Прямоугольник 5"/>
          <p:cNvSpPr/>
          <p:nvPr/>
        </p:nvSpPr>
        <p:spPr>
          <a:xfrm>
            <a:off x="487854" y="6123150"/>
            <a:ext cx="9903724" cy="461665"/>
          </a:xfrm>
          <a:prstGeom prst="rect">
            <a:avLst/>
          </a:prstGeom>
        </p:spPr>
        <p:txBody>
          <a:bodyPr wrap="square">
            <a:spAutoFit/>
          </a:bodyPr>
          <a:lstStyle/>
          <a:p>
            <a:r>
              <a:rPr lang="en-GB" sz="2400" dirty="0" smtClean="0"/>
              <a:t>50x30 rectangle, 160x120 video, background -200 (0-black, 255-white)</a:t>
            </a:r>
            <a:endParaRPr lang="en-GB" dirty="0"/>
          </a:p>
        </p:txBody>
      </p:sp>
    </p:spTree>
    <p:extLst>
      <p:ext uri="{BB962C8B-B14F-4D97-AF65-F5344CB8AC3E}">
        <p14:creationId xmlns:p14="http://schemas.microsoft.com/office/powerpoint/2010/main" val="54490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62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67055" y="279724"/>
            <a:ext cx="10206990" cy="1164167"/>
          </a:xfrm>
        </p:spPr>
        <p:txBody>
          <a:bodyPr/>
          <a:lstStyle/>
          <a:p>
            <a:pPr algn="l"/>
            <a:r>
              <a:rPr lang="en-GB" dirty="0" smtClean="0">
                <a:solidFill>
                  <a:schemeClr val="accent1"/>
                </a:solidFill>
              </a:rPr>
              <a:t>Test video 3</a:t>
            </a:r>
            <a:endParaRPr lang="ru-RU" dirty="0">
              <a:solidFill>
                <a:schemeClr val="accent1"/>
              </a:solidFill>
            </a:endParaRPr>
          </a:p>
        </p:txBody>
      </p:sp>
      <p:sp>
        <p:nvSpPr>
          <p:cNvPr id="5" name="Объект 2"/>
          <p:cNvSpPr txBox="1">
            <a:spLocks/>
          </p:cNvSpPr>
          <p:nvPr/>
        </p:nvSpPr>
        <p:spPr>
          <a:xfrm>
            <a:off x="567055" y="1438940"/>
            <a:ext cx="10206990" cy="5094038"/>
          </a:xfrm>
          <a:prstGeom prst="rect">
            <a:avLst/>
          </a:prstGeom>
        </p:spPr>
        <p:txBody>
          <a:bodyPr vert="horz" lIns="117281" tIns="58640" rIns="117281" bIns="5864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ru-RU" dirty="0"/>
          </a:p>
        </p:txBody>
      </p:sp>
      <p:sp>
        <p:nvSpPr>
          <p:cNvPr id="7" name="Прямоугольник 6"/>
          <p:cNvSpPr/>
          <p:nvPr/>
        </p:nvSpPr>
        <p:spPr>
          <a:xfrm>
            <a:off x="611341" y="1462456"/>
            <a:ext cx="9758377" cy="461665"/>
          </a:xfrm>
          <a:prstGeom prst="rect">
            <a:avLst/>
          </a:prstGeom>
        </p:spPr>
        <p:txBody>
          <a:bodyPr wrap="none">
            <a:spAutoFit/>
          </a:bodyPr>
          <a:lstStyle/>
          <a:p>
            <a:r>
              <a:rPr lang="en-GB" sz="2400" dirty="0" smtClean="0"/>
              <a:t>3</a:t>
            </a:r>
            <a:r>
              <a:rPr lang="en-GB" sz="2400" dirty="0"/>
              <a:t>r</a:t>
            </a:r>
            <a:r>
              <a:rPr lang="en-GB" sz="2400" dirty="0" smtClean="0"/>
              <a:t>d test video</a:t>
            </a:r>
            <a:r>
              <a:rPr lang="ru-RU" sz="2400" dirty="0" smtClean="0"/>
              <a:t>: </a:t>
            </a:r>
            <a:r>
              <a:rPr lang="ru-RU" dirty="0" smtClean="0"/>
              <a:t>test_b_g5d</a:t>
            </a:r>
            <a:r>
              <a:rPr lang="en-GB" dirty="0" smtClean="0"/>
              <a:t>3</a:t>
            </a:r>
            <a:r>
              <a:rPr lang="ru-RU" dirty="0" smtClean="0"/>
              <a:t>f0</a:t>
            </a:r>
            <a:r>
              <a:rPr lang="en-GB" dirty="0" smtClean="0"/>
              <a:t>3</a:t>
            </a:r>
            <a:r>
              <a:rPr lang="ru-RU" dirty="0" smtClean="0"/>
              <a:t>0</a:t>
            </a:r>
            <a:r>
              <a:rPr lang="en-GB" dirty="0" smtClean="0"/>
              <a:t> (3 </a:t>
            </a:r>
            <a:r>
              <a:rPr lang="en-GB" dirty="0"/>
              <a:t>point</a:t>
            </a:r>
            <a:r>
              <a:rPr lang="ru-RU" dirty="0"/>
              <a:t> </a:t>
            </a:r>
            <a:r>
              <a:rPr lang="en-GB" dirty="0"/>
              <a:t>displacement in pixels, </a:t>
            </a:r>
            <a:r>
              <a:rPr lang="en-GB" dirty="0" smtClean="0"/>
              <a:t>3Hz </a:t>
            </a:r>
            <a:r>
              <a:rPr lang="en-GB" dirty="0"/>
              <a:t>frequency)</a:t>
            </a:r>
          </a:p>
        </p:txBody>
      </p:sp>
      <p:pic>
        <p:nvPicPr>
          <p:cNvPr id="9" name="test_b_g5d3f03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84251" y="1942686"/>
            <a:ext cx="7991833" cy="4358126"/>
          </a:xfrm>
          <a:prstGeom prst="rect">
            <a:avLst/>
          </a:prstGeom>
        </p:spPr>
      </p:pic>
      <p:sp>
        <p:nvSpPr>
          <p:cNvPr id="6" name="Прямоугольник 5"/>
          <p:cNvSpPr/>
          <p:nvPr/>
        </p:nvSpPr>
        <p:spPr>
          <a:xfrm>
            <a:off x="487854" y="6123150"/>
            <a:ext cx="9903724" cy="461665"/>
          </a:xfrm>
          <a:prstGeom prst="rect">
            <a:avLst/>
          </a:prstGeom>
        </p:spPr>
        <p:txBody>
          <a:bodyPr wrap="square">
            <a:spAutoFit/>
          </a:bodyPr>
          <a:lstStyle/>
          <a:p>
            <a:r>
              <a:rPr lang="en-GB" sz="2400" dirty="0" smtClean="0"/>
              <a:t>50x30 rectangle, 160x120 video, background -200 (0-black, 255-white)</a:t>
            </a:r>
            <a:endParaRPr lang="en-GB" dirty="0"/>
          </a:p>
        </p:txBody>
      </p:sp>
    </p:spTree>
    <p:extLst>
      <p:ext uri="{BB962C8B-B14F-4D97-AF65-F5344CB8AC3E}">
        <p14:creationId xmlns:p14="http://schemas.microsoft.com/office/powerpoint/2010/main" val="343616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33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1247</TotalTime>
  <Words>1856</Words>
  <Application>Microsoft Office PowerPoint</Application>
  <PresentationFormat>Произвольный</PresentationFormat>
  <Paragraphs>196</Paragraphs>
  <Slides>20</Slides>
  <Notes>20</Notes>
  <HiddenSlides>0</HiddenSlides>
  <MMClips>13</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Times New Roman</vt:lpstr>
      <vt:lpstr>Тема Office</vt:lpstr>
      <vt:lpstr>Презентация PowerPoint</vt:lpstr>
      <vt:lpstr>Amplitude and frequency</vt:lpstr>
      <vt:lpstr>Video stream</vt:lpstr>
      <vt:lpstr>Real video processing</vt:lpstr>
      <vt:lpstr>Types of testing objects</vt:lpstr>
      <vt:lpstr>Types of testing objects</vt:lpstr>
      <vt:lpstr>Test video 1</vt:lpstr>
      <vt:lpstr>Test video 2</vt:lpstr>
      <vt:lpstr>Test video 3</vt:lpstr>
      <vt:lpstr>FFT vs FVI results</vt:lpstr>
      <vt:lpstr>FFT vs FVI results</vt:lpstr>
      <vt:lpstr>FFT vs FVI results</vt:lpstr>
      <vt:lpstr>FFT vs FVI results</vt:lpstr>
      <vt:lpstr>How it works?</vt:lpstr>
      <vt:lpstr>FFT vs FVI results (1st video)</vt:lpstr>
      <vt:lpstr>FFT vs FVI results (2nd video)</vt:lpstr>
      <vt:lpstr>FFT vs FVI results (3rd video)</vt:lpstr>
      <vt:lpstr>Processor loading</vt:lpstr>
      <vt:lpstr>FVI or FFT</vt:lpstr>
      <vt:lpstr>Thank you for attention!</vt:lpstr>
    </vt:vector>
  </TitlesOfParts>
  <Company>Elsys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Vibra_M software development description and application</dc:title>
  <dc:subject>vibrainage technology</dc:subject>
  <dc:creator>Sergey Didenko, Valery Akimov</dc:creator>
  <cp:keywords>vibraimage, android, mobile phones</cp:keywords>
  <cp:lastModifiedBy>Sergei</cp:lastModifiedBy>
  <cp:revision>112</cp:revision>
  <dcterms:created xsi:type="dcterms:W3CDTF">2018-06-18T11:25:40Z</dcterms:created>
  <dcterms:modified xsi:type="dcterms:W3CDTF">2019-06-26T08:40:54Z</dcterms:modified>
  <cp:category>biometrics</cp:category>
</cp:coreProperties>
</file>