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330" r:id="rId2"/>
    <p:sldId id="331" r:id="rId3"/>
    <p:sldId id="258" r:id="rId4"/>
    <p:sldId id="304" r:id="rId5"/>
    <p:sldId id="339" r:id="rId6"/>
    <p:sldId id="315" r:id="rId7"/>
    <p:sldId id="333" r:id="rId8"/>
    <p:sldId id="343" r:id="rId9"/>
    <p:sldId id="342" r:id="rId10"/>
    <p:sldId id="334" r:id="rId11"/>
    <p:sldId id="344" r:id="rId12"/>
    <p:sldId id="345" r:id="rId13"/>
    <p:sldId id="352" r:id="rId14"/>
    <p:sldId id="346" r:id="rId15"/>
    <p:sldId id="347" r:id="rId16"/>
    <p:sldId id="348" r:id="rId17"/>
    <p:sldId id="351" r:id="rId18"/>
    <p:sldId id="349" r:id="rId19"/>
    <p:sldId id="350" r:id="rId20"/>
    <p:sldId id="353" r:id="rId21"/>
    <p:sldId id="338" r:id="rId22"/>
    <p:sldId id="273" r:id="rId2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FF"/>
    <a:srgbClr val="33CCFF"/>
    <a:srgbClr val="0099FF"/>
    <a:srgbClr val="CC00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80" autoAdjust="0"/>
    <p:restoredTop sz="76934" autoAdjust="0"/>
  </p:normalViewPr>
  <p:slideViewPr>
    <p:cSldViewPr snapToGrid="0">
      <p:cViewPr varScale="1">
        <p:scale>
          <a:sx n="79" d="100"/>
          <a:sy n="79" d="100"/>
        </p:scale>
        <p:origin x="-7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0900C44-C73E-41D5-830E-C00DA89EC4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80083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E02D6D8-4A77-4E12-96E2-9C73204BC3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54103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4B9E6-0946-439C-9601-66D76688AA3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280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Анализ результатов ЕГЭ в группе № 1 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(в основном льготники)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выявил преобладание подвижнического типа МИ (72,3%), далее моторно-двигательный (67,4%) и межличностный (66,1%). Логико-математический тип интеллекта, в группе с наименьшим баллом ЕГЭ, оказался на седьмом месте (57,6%). При сопоставлении результатов ЕГЭ с данными первой сессии оказалось, что немного изменилась очередность расположения типов МИ: подвижнический (73,9%), межличностный (67,4%) и моторно-двигательный (62,9%), логико-математический интеллект занял шестое место (56,5%).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Таким образом, при некотором изменении цифр МИ общий профиль в этой группе остается практически неизменным. Наиболее вероятной причиной общности полученных данных является мотивационный аспект отношения к учебе: 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неуспешные студенты не стремятся перейти в категорию успешных (не прилагают достаточных усилий для развития  логико-математического МИ)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Такой вывод отчетливо прослеживался и в предыдущие года тестирования.</a:t>
            </a:r>
          </a:p>
          <a:p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4B9E6-0946-439C-9601-66D76688AA3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9621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 итогам ЕГЭ в группе №2 логико-математический МИ (51,7%) занимал пятое место в иерархии МИ по отношению к межличностному (80,3%), подвижническому (71,4%), моторно-двигательному (66,5%) и музыкально-ритмическому (54,2%). А вот по результатам первой сессии у студентов со средней успеваемостью логико-математический МИ (66,2%) резко сместился на 2-е место по отношению ко все остальным типам МИ. Первое место традиционно осталось за межличностным МИ (70,7%), третье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Symbol"/>
              </a:rPr>
              <a:t>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за подвижническим МИ (64,9%). Сходная тенденция была получена на выборке 2017 года: по результатам ЕГЭ логико-математический (66,1%) на втором месте; по итогам сессии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Symbol"/>
              </a:rPr>
              <a:t>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на первом месте. Таким образом, студенты со средней успеваемостью, достаточно, похожи по своему потенциалу.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Анализируя результаты исследования данной группы студентов на протяжении трех лет, можно уверенно утверждать, что наиболее вероятной причиной изменения иерархии в профиле МИ является 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мотивационный аспект отношения к развитию способностей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Вероятно, студенты со средней успеваемостью, это те, кто в силу разных жизненных обстоятельств не попали в категорию наиболее успешных студентов (не смогли набрать достаточно баллов ЕГЭ), несмотря на хороший потенциал. Но эти студенты предпринимают достаточно усилий для развития своих способностей.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4B9E6-0946-439C-9601-66D76688AA3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9621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 группе № 3 по результатам ЕГЭ на первом месте оказался логико-математический (67,7%), затем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Symbol"/>
              </a:rPr>
              <a:t>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подвижнический (66,1%) и межличностный (64,2%) типы МИ (рис.8а). После сдачи сессии расположение МИ в профиле изменилось: на первом месте оказался подвижнический (67,1%), далее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Symbol"/>
              </a:rPr>
              <a:t>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логико-математический (66,2%) и моторно-двигательный МИ (62,2%).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Таким образом, у студентов этой группы при сохранении общего профиля множественного интеллекта наблюдается 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незначительные колебания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значений МИ и можно сделать вывод, что студенты из этой группы (а это все поступившие на бюджетные места) 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подтвердили свой уровень по ЕГЭ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(из 77 протестированных студентов этой группы по результатам сессии был отчислен только 1 человек) и предпринимают достаточно усилий для дальнейшего развития своих способностей. </a:t>
            </a:r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4B9E6-0946-439C-9601-66D76688AA3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9621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accent6"/>
                </a:solidFill>
              </a:rPr>
              <a:t>Задача тестирования выявить на ранних стадиях студентов способных «легко» учиться в техническом ВУЗе.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accent6"/>
                </a:solidFill>
              </a:rPr>
              <a:t>Если у студента </a:t>
            </a:r>
            <a:r>
              <a:rPr lang="ru-RU" sz="1200" b="1" dirty="0" smtClean="0">
                <a:solidFill>
                  <a:schemeClr val="accent6"/>
                </a:solidFill>
              </a:rPr>
              <a:t>есть способности </a:t>
            </a:r>
            <a:r>
              <a:rPr lang="ru-RU" sz="1200" dirty="0" smtClean="0">
                <a:solidFill>
                  <a:schemeClr val="accent6"/>
                </a:solidFill>
              </a:rPr>
              <a:t>и он применяет их на практике, </a:t>
            </a:r>
            <a:r>
              <a:rPr lang="ru-RU" sz="1200" b="1" dirty="0" smtClean="0">
                <a:solidFill>
                  <a:schemeClr val="accent6"/>
                </a:solidFill>
              </a:rPr>
              <a:t>затрачивая на учебу минимум</a:t>
            </a:r>
            <a:r>
              <a:rPr lang="ru-RU" sz="1200" b="1" baseline="0" dirty="0" smtClean="0">
                <a:solidFill>
                  <a:schemeClr val="accent6"/>
                </a:solidFill>
              </a:rPr>
              <a:t> сил и энергии, </a:t>
            </a:r>
            <a:r>
              <a:rPr lang="ru-RU" sz="1200" b="0" baseline="0" dirty="0" smtClean="0">
                <a:solidFill>
                  <a:schemeClr val="accent6"/>
                </a:solidFill>
              </a:rPr>
              <a:t>то его можно привлекать в </a:t>
            </a:r>
            <a:r>
              <a:rPr lang="ru-RU" sz="1200" b="1" baseline="0" dirty="0" smtClean="0">
                <a:solidFill>
                  <a:schemeClr val="accent6"/>
                </a:solidFill>
              </a:rPr>
              <a:t>различные сборные по программированию, </a:t>
            </a:r>
            <a:r>
              <a:rPr lang="ru-RU" sz="1200" b="0" baseline="0" dirty="0" smtClean="0">
                <a:solidFill>
                  <a:schemeClr val="accent6"/>
                </a:solidFill>
              </a:rPr>
              <a:t>приглашать</a:t>
            </a:r>
            <a:r>
              <a:rPr lang="ru-RU" sz="1200" b="1" baseline="0" dirty="0" smtClean="0">
                <a:solidFill>
                  <a:schemeClr val="accent6"/>
                </a:solidFill>
              </a:rPr>
              <a:t> работать в учебные лаборатории.  </a:t>
            </a:r>
            <a:r>
              <a:rPr lang="ru-RU" sz="1200" b="0" baseline="0" dirty="0" smtClean="0">
                <a:solidFill>
                  <a:schemeClr val="accent6"/>
                </a:solidFill>
              </a:rPr>
              <a:t>Он это будет делать не у ущерб основной учебе.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baseline="0" dirty="0" smtClean="0">
              <a:solidFill>
                <a:schemeClr val="accent6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baseline="0" dirty="0" smtClean="0">
                <a:solidFill>
                  <a:schemeClr val="accent6"/>
                </a:solidFill>
              </a:rPr>
              <a:t>Если для учебы тратится много сил и энергии, то любая другая научная деятельность  может привести к падению качества обучения.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baseline="0" dirty="0" smtClean="0">
              <a:solidFill>
                <a:schemeClr val="accent6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baseline="0" dirty="0" smtClean="0">
                <a:solidFill>
                  <a:schemeClr val="accent6"/>
                </a:solidFill>
              </a:rPr>
              <a:t>Социальный аспект. </a:t>
            </a:r>
            <a:r>
              <a:rPr lang="ru-RU" sz="1200" b="0" baseline="0" dirty="0" smtClean="0">
                <a:solidFill>
                  <a:schemeClr val="accent6"/>
                </a:solidFill>
              </a:rPr>
              <a:t>Если студент завалил сессию, но у него есть способности, то может у него жизненные проблемы, непорядок в семье , со здоровьем. В этом случае вместо отчисления можно пойти ему на встречу и предложить Индивидуальный график пересдач</a:t>
            </a:r>
            <a:r>
              <a:rPr lang="ru-RU" sz="1200" b="0" baseline="0" dirty="0" smtClean="0">
                <a:solidFill>
                  <a:schemeClr val="accent6"/>
                </a:solidFill>
              </a:rPr>
              <a:t>.</a:t>
            </a:r>
            <a:endParaRPr lang="en-US" sz="1200" b="0" baseline="0" dirty="0" smtClean="0">
              <a:solidFill>
                <a:schemeClr val="accent6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solidFill>
                <a:schemeClr val="accent6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baseline="0" dirty="0" smtClean="0">
                <a:solidFill>
                  <a:schemeClr val="accent6"/>
                </a:solidFill>
              </a:rPr>
              <a:t>Отбор абитуриентов. </a:t>
            </a:r>
            <a:r>
              <a:rPr lang="ru-RU" sz="1200" b="0" baseline="0" dirty="0" smtClean="0">
                <a:solidFill>
                  <a:schemeClr val="accent6"/>
                </a:solidFill>
              </a:rPr>
              <a:t>Если на одно место претендуют несколько абитуриентов с одинаковым баллом ЕГЭ, на кого сделать ставку.</a:t>
            </a:r>
            <a:endParaRPr lang="en-US" sz="1200" b="0" dirty="0" smtClean="0">
              <a:solidFill>
                <a:schemeClr val="accent6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54782F-3B8C-42C5-911E-E1CB5740BAAD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Логико-математический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Общение: 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Внутриличностный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(техники) и межличностный (гуманитарии)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Подвижнический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Визуально-пространственный ( в помощь)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Моторно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—двигательный у гуманитариев.</a:t>
            </a:r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4B9E6-0946-439C-9601-66D76688AA3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9621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4B9E6-0946-439C-9601-66D76688AA3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9621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4B9E6-0946-439C-9601-66D76688AA3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9621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4B9E6-0946-439C-9601-66D76688AA3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9621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4B9E6-0946-439C-9601-66D76688AA3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9621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Нельзя делать оценки только по одному МИ. Только по общему профилю. </a:t>
            </a:r>
            <a:r>
              <a:rPr lang="ru-RU" b="1" dirty="0" smtClean="0"/>
              <a:t>И учитывать техник или гуманитарий. </a:t>
            </a:r>
          </a:p>
          <a:p>
            <a:r>
              <a:rPr lang="ru-RU" dirty="0" smtClean="0"/>
              <a:t>П1. </a:t>
            </a:r>
            <a:r>
              <a:rPr lang="ru-RU" b="1" dirty="0" smtClean="0"/>
              <a:t>Технический профиль ФКТИ </a:t>
            </a:r>
            <a:r>
              <a:rPr lang="ru-RU" dirty="0" smtClean="0"/>
              <a:t>Логико-математический МИ имеет высокое значение, более 60%.  У студентов с техническим профилем он заметно выше, чем у гуманитариев. </a:t>
            </a:r>
            <a:endParaRPr lang="ru-RU" b="1" dirty="0" smtClean="0"/>
          </a:p>
          <a:p>
            <a:pPr marL="342900" indent="-342900">
              <a:buNone/>
            </a:pPr>
            <a:endParaRPr lang="ru-RU" sz="1100" dirty="0" smtClean="0"/>
          </a:p>
          <a:p>
            <a:r>
              <a:rPr lang="ru-RU" dirty="0" smtClean="0"/>
              <a:t>П2. П3. 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Выполнение любого вида деятельности, психологический комфорт при этом. </a:t>
            </a:r>
            <a:r>
              <a:rPr lang="ru-RU" dirty="0" smtClean="0"/>
              <a:t>У студентов с техническим профилем </a:t>
            </a:r>
            <a:r>
              <a:rPr lang="ru-RU" dirty="0" err="1" smtClean="0"/>
              <a:t>внутриличностный</a:t>
            </a:r>
            <a:r>
              <a:rPr lang="ru-RU" dirty="0" smtClean="0"/>
              <a:t> МИ является преобладающим,  более 70% . Гуманитарии, наоборот, лучше себя чувствуют в коллективе,  межличностный  МИ более 55-60%. Техники способны в нужный момент «заставить себя» выполнять то, что от них требуется и лучше выполняют самостоятельную работу. Гуманитарии добиваются поставленных задач в ходе общения и коллективного решения задач. </a:t>
            </a:r>
            <a:endParaRPr lang="ru-RU" b="1" dirty="0" smtClean="0"/>
          </a:p>
          <a:p>
            <a:endParaRPr lang="ru-RU" sz="1100" dirty="0" smtClean="0"/>
          </a:p>
          <a:p>
            <a:r>
              <a:rPr lang="ru-RU" sz="1100" dirty="0" smtClean="0"/>
              <a:t>П4. </a:t>
            </a:r>
            <a:r>
              <a:rPr lang="ru-RU" sz="11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 отличии от классической алгебры школы – обобщенное представление данных в виде диаграмм. </a:t>
            </a:r>
            <a:r>
              <a:rPr lang="ru-RU" sz="1100" b="1" dirty="0" smtClean="0"/>
              <a:t>Восприятие технической информации, карт, диаграмм, графиков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Легкость восприятия материала на экране ПК. Без систем Проектирования в техническом ВУЗе никуда. </a:t>
            </a:r>
            <a:r>
              <a:rPr lang="ru-RU" sz="1100" dirty="0" smtClean="0"/>
              <a:t>Визуально-пространственный МИ больше 50% у всех групп успешных студентов и заметно отличается только у отличников с техническим профилем.</a:t>
            </a:r>
          </a:p>
          <a:p>
            <a:endParaRPr lang="ru-RU" sz="1100" dirty="0" smtClean="0"/>
          </a:p>
          <a:p>
            <a:r>
              <a:rPr lang="ru-RU" sz="1100" dirty="0" smtClean="0"/>
              <a:t>П5. </a:t>
            </a:r>
            <a:r>
              <a:rPr lang="ru-RU" sz="1100" b="1" dirty="0" smtClean="0"/>
              <a:t>М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отивационный компонент. Способность эффективно аккумулировать имеющиеся способности сообразно ситуации. </a:t>
            </a:r>
            <a:r>
              <a:rPr lang="ru-RU" sz="1100" dirty="0" smtClean="0"/>
              <a:t>Подвижнический МИ всегда высок у всех групп студентов (более 50%), но преобладает у гуманитариев. Это объясняется мотивационным компонентом у первокурсников. Начав новый для себя этап жизни и обучения, и поступая на сложную техническую кафедру они </a:t>
            </a:r>
            <a:r>
              <a:rPr lang="ru-RU" sz="1100" b="1" dirty="0" smtClean="0"/>
              <a:t>«горят» желанием чего-то добиться в нем.</a:t>
            </a:r>
          </a:p>
          <a:p>
            <a:endParaRPr lang="ru-RU" sz="11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П6. 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Познание через движение, надо самому попробовать.</a:t>
            </a:r>
          </a:p>
          <a:p>
            <a:r>
              <a:rPr lang="ru-RU" dirty="0" smtClean="0"/>
              <a:t>У студентов с техническим профилем моторно-двигательный МИ заметно ниже (55%), чем у гуманитариев (65%). Это объясняется, вероятно тем, что студенты с гуманитарным уклоном, попав в среду технического ВУЗа, более интересуются новыми«предметами» в своем окружении, а вот студентам с техническим уклоном большинство из этих предметов давно известны еще со школы.</a:t>
            </a:r>
          </a:p>
          <a:p>
            <a:endParaRPr lang="ru-RU" sz="11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2D6D8-4A77-4E12-96E2-9C73204BC30A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Единый государственный экзамен (ЕГЭ) как обязательная форма сдачи выпускных экзаменов в школе используется уже более 6 лет, однако критика данной системы и формата ее оценки, не прекращается. Критика адресована к разным аспектам ЕГЭ: начиная с содержанием вопросов и заканчивая самой возможностью проверки знаний данным способом. Отсутствие возможности формулировать ответ на вопрос самостоятельно приводит формализации процедуры оценки знаний. При таком подходе способности школьника к той или иной дисциплине, по сути – не оцениваются. Поскольку у тестируемого школьника нет возможности грамотно и логически обосновывать, пусть даже и, правильный ответ. Дискретный подход к оценке знаний в рамках ЕГЭ не позволяет оценивать творческие способности.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Сложившаяся ситуация вынуждает изыскивать дополнительные критерии оценки успешности школьника. Соответственно, во многих ВУЗах РФ практикуется традиционная система оценки знаний, где у абитуриента или студента имеется возможность обосновать свой ответ устно или письменно, а результаты ЕГЭ перепроверяются посредством дополнительного тестирования по профилю дисциплины факультета. Но все это не решает проблему соответствия способностей выбранной специальности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Потребность в уточнении профессионального выбора наблюдается в течение всей профессионально активной жизни человека. Впервые с этой проблемой человек сталкивается в школе: выбор профильного класса, выбор подготовительных курсов для поступления в среднее или высшее учебное заведение и др. На кого пойти учиться и куда пойти учиться? Иными словами, проблема соответствия способностей абитуриента профилю учебного заведения во многом определяет успешность дальнейшей жизни молодых людей. Выбирая специальность, человек руководствуется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обилием мотивов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где не последняя роль принадлежит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способностям к овладению будущей профессией. Школьные оценки по учебным дисциплинам не всегда в полной мере отражают наличие или отсутствие способностей к конкретной области.  Возможность человека успешно выполнять тот или иной вид деятельности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при минимальном расходе внутренних ресурсов и времени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отражают его способности, которые </a:t>
            </a:r>
            <a:r>
              <a:rPr lang="ru-RU" b="0" dirty="0" smtClean="0"/>
              <a:t>развиваются только в процессе непосредственной деятельности человека</a:t>
            </a:r>
          </a:p>
          <a:p>
            <a:endParaRPr lang="ru-RU" dirty="0" smtClean="0"/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4B9E6-0946-439C-9601-66D76688AA3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160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4B9E6-0946-439C-9601-66D76688AA3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9621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2D6D8-4A77-4E12-96E2-9C73204BC30A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FD6E51-2606-4165-AF1C-8939B7B2D50B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chemeClr val="accent6"/>
                </a:solidFill>
              </a:rPr>
              <a:t>Административные</a:t>
            </a:r>
            <a:r>
              <a:rPr lang="ru-RU" sz="1200" b="0" baseline="0" dirty="0" smtClean="0">
                <a:solidFill>
                  <a:schemeClr val="accent6"/>
                </a:solidFill>
              </a:rPr>
              <a:t> особенности 2019 года.</a:t>
            </a:r>
            <a:endParaRPr lang="en-US" sz="1200" b="0" dirty="0" smtClean="0">
              <a:solidFill>
                <a:schemeClr val="accent6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54782F-3B8C-42C5-911E-E1CB5740BAAD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dirty="0" smtClean="0">
                <a:latin typeface="Arial" panose="020B0604020202020204" pitchFamily="34" charset="0"/>
              </a:rPr>
              <a:t>2017 год.  В тестировании приняли участие студенты кафедры САПР. Не очень «</a:t>
            </a:r>
            <a:r>
              <a:rPr lang="ru-RU" altLang="en-US" dirty="0" err="1" smtClean="0">
                <a:latin typeface="Arial" panose="020B0604020202020204" pitchFamily="34" charset="0"/>
              </a:rPr>
              <a:t>медийно</a:t>
            </a:r>
            <a:r>
              <a:rPr lang="ru-RU" altLang="en-US" dirty="0" smtClean="0">
                <a:latin typeface="Arial" panose="020B0604020202020204" pitchFamily="34" charset="0"/>
              </a:rPr>
              <a:t> известная кафедра» с узким техническим профилем. Туда идут</a:t>
            </a:r>
            <a:r>
              <a:rPr lang="ru-RU" altLang="en-US" baseline="0" dirty="0" smtClean="0">
                <a:latin typeface="Arial" panose="020B0604020202020204" pitchFamily="34" charset="0"/>
              </a:rPr>
              <a:t> действительно «технари», которые и дали общий технический профиль МИ.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2018 год. Изначально предполагалось, что «технари» остались вне теста, а пришли только «гуманитарии», которым это интересно. 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На факультете есть кафедры, в которые отправляют студентов, не прошедших по конкурсу на более «известные» кафедры, которые могли дать Гуманитарный уклон. 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763B89-F64A-4EC6-8DB8-A40C430C845D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dirty="0" smtClean="0">
                <a:latin typeface="Arial" panose="020B0604020202020204" pitchFamily="34" charset="0"/>
              </a:rPr>
              <a:t>Сознательная реакция – по ответам </a:t>
            </a:r>
            <a:r>
              <a:rPr lang="ru-RU" altLang="en-US" dirty="0" err="1" smtClean="0">
                <a:latin typeface="Arial" panose="020B0604020202020204" pitchFamily="34" charset="0"/>
              </a:rPr>
              <a:t>Да-Нет</a:t>
            </a:r>
            <a:r>
              <a:rPr lang="ru-RU" altLang="en-US" dirty="0" smtClean="0">
                <a:latin typeface="Arial" panose="020B0604020202020204" pitchFamily="34" charset="0"/>
              </a:rPr>
              <a:t>.</a:t>
            </a:r>
            <a:r>
              <a:rPr lang="ru-RU" altLang="en-US" baseline="0" dirty="0" smtClean="0">
                <a:latin typeface="Arial" panose="020B0604020202020204" pitchFamily="34" charset="0"/>
              </a:rPr>
              <a:t> Бессознательная – реакция по изменению ПФС контролируемое </a:t>
            </a:r>
            <a:r>
              <a:rPr lang="ru-RU" altLang="en-US" baseline="0" dirty="0" err="1" smtClean="0">
                <a:latin typeface="Arial" panose="020B0604020202020204" pitchFamily="34" charset="0"/>
              </a:rPr>
              <a:t>Виброй</a:t>
            </a:r>
            <a:r>
              <a:rPr lang="ru-RU" altLang="en-US" baseline="0" dirty="0" smtClean="0">
                <a:latin typeface="Arial" panose="020B0604020202020204" pitchFamily="34" charset="0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baseline="0" dirty="0" smtClean="0">
                <a:latin typeface="Arial" panose="020B0604020202020204" pitchFamily="34" charset="0"/>
              </a:rPr>
              <a:t>Сознательная реакция превосходит Психофизиологическую реакцию.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r>
              <a:rPr lang="ru-RU" altLang="en-US" dirty="0" smtClean="0">
                <a:latin typeface="Arial" panose="020B0604020202020204" pitchFamily="34" charset="0"/>
              </a:rPr>
              <a:t>Комфортные условия. 50% на 50%</a:t>
            </a:r>
          </a:p>
          <a:p>
            <a:r>
              <a:rPr lang="ru-RU" altLang="en-US" dirty="0" smtClean="0">
                <a:latin typeface="Arial" panose="020B0604020202020204" pitchFamily="34" charset="0"/>
              </a:rPr>
              <a:t>Если человек сильно зажат (сильно контролирует, пытается скрыть свои эмоции и чувства к предъявленному стимулу) – более синее</a:t>
            </a:r>
          </a:p>
          <a:p>
            <a:r>
              <a:rPr lang="ru-RU" altLang="en-US" dirty="0" smtClean="0">
                <a:latin typeface="Arial" panose="020B0604020202020204" pitchFamily="34" charset="0"/>
              </a:rPr>
              <a:t>Если человек в стрессе, эмоциях – более красное.</a:t>
            </a:r>
          </a:p>
          <a:p>
            <a:r>
              <a:rPr lang="ru-RU" altLang="en-US" b="1" dirty="0" smtClean="0">
                <a:latin typeface="Arial" panose="020B0604020202020204" pitchFamily="34" charset="0"/>
              </a:rPr>
              <a:t>В данном случае студенты не скрывают свои эмоции и вопросы теста не вызвали у них стресса.</a:t>
            </a:r>
          </a:p>
          <a:p>
            <a:r>
              <a:rPr lang="ru-RU" altLang="en-US" dirty="0" smtClean="0">
                <a:latin typeface="Arial" panose="020B0604020202020204" pitchFamily="34" charset="0"/>
              </a:rPr>
              <a:t>Цифры не меняются, т.е. не сильно стрессовое состояние. Тест не напрягает как аналогичные тесты где надо часами отвечать</a:t>
            </a:r>
            <a:r>
              <a:rPr lang="ru-RU" altLang="en-US" baseline="0" dirty="0" smtClean="0">
                <a:latin typeface="Arial" panose="020B0604020202020204" pitchFamily="34" charset="0"/>
              </a:rPr>
              <a:t> на вопросы</a:t>
            </a:r>
            <a:r>
              <a:rPr lang="ru-RU" altLang="en-US" dirty="0" smtClean="0">
                <a:latin typeface="Arial" panose="020B0604020202020204" pitchFamily="34" charset="0"/>
              </a:rPr>
              <a:t>. Но </a:t>
            </a:r>
            <a:r>
              <a:rPr lang="ru-RU" altLang="en-US" b="1" dirty="0" smtClean="0">
                <a:latin typeface="Arial" panose="020B0604020202020204" pitchFamily="34" charset="0"/>
              </a:rPr>
              <a:t>студенты контролируют свои ответы, т.е. не безразличны. </a:t>
            </a:r>
            <a:endParaRPr lang="ru-RU" altLang="en-US" dirty="0" smtClean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763B89-F64A-4EC6-8DB8-A40C430C845D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dirty="0" smtClean="0">
                <a:latin typeface="Arial" panose="020B0604020202020204" pitchFamily="34" charset="0"/>
              </a:rPr>
              <a:t>Устойчиво падает</a:t>
            </a:r>
            <a:r>
              <a:rPr lang="ru-RU" altLang="en-US" baseline="0" dirty="0" smtClean="0">
                <a:latin typeface="Arial" panose="020B0604020202020204" pitchFamily="34" charset="0"/>
              </a:rPr>
              <a:t> </a:t>
            </a:r>
            <a:r>
              <a:rPr lang="en-US" altLang="en-US" b="1" baseline="0" dirty="0" smtClean="0">
                <a:latin typeface="Arial" panose="020B0604020202020204" pitchFamily="34" charset="0"/>
              </a:rPr>
              <a:t>LM</a:t>
            </a:r>
            <a:r>
              <a:rPr lang="ru-RU" altLang="en-US" baseline="0" dirty="0" smtClean="0">
                <a:latin typeface="Arial" panose="020B0604020202020204" pitchFamily="34" charset="0"/>
              </a:rPr>
              <a:t> (становится больше гуманитариев), устойчиво растут </a:t>
            </a:r>
            <a:r>
              <a:rPr lang="en-US" altLang="en-US" baseline="0" dirty="0" smtClean="0">
                <a:latin typeface="Arial" panose="020B0604020202020204" pitchFamily="34" charset="0"/>
              </a:rPr>
              <a:t>AS, AB, IE</a:t>
            </a:r>
            <a:r>
              <a:rPr lang="ru-RU" altLang="en-US" baseline="0" dirty="0" smtClean="0">
                <a:latin typeface="Arial" panose="020B0604020202020204" pitchFamily="34" charset="0"/>
              </a:rPr>
              <a:t> (гуманитариев становится больше и они приходят с «стремлениями» что-то сделать. И возможно </a:t>
            </a:r>
            <a:r>
              <a:rPr lang="ru-RU" altLang="en-US" b="1" baseline="0" dirty="0" smtClean="0">
                <a:latin typeface="Arial" panose="020B0604020202020204" pitchFamily="34" charset="0"/>
              </a:rPr>
              <a:t>осознанный</a:t>
            </a:r>
            <a:r>
              <a:rPr lang="ru-RU" altLang="en-US" baseline="0" dirty="0" smtClean="0">
                <a:latin typeface="Arial" panose="020B0604020202020204" pitchFamily="34" charset="0"/>
              </a:rPr>
              <a:t> уход  гуманитариев от обучения на «юристов-экономистов»</a:t>
            </a:r>
          </a:p>
          <a:p>
            <a:r>
              <a:rPr lang="ru-RU" altLang="en-US" baseline="0" dirty="0" smtClean="0">
                <a:latin typeface="Arial" panose="020B0604020202020204" pitchFamily="34" charset="0"/>
              </a:rPr>
              <a:t>Стабильно высокие: </a:t>
            </a:r>
            <a:r>
              <a:rPr lang="en-US" altLang="en-US" baseline="0" dirty="0" smtClean="0">
                <a:latin typeface="Arial" panose="020B0604020202020204" pitchFamily="34" charset="0"/>
              </a:rPr>
              <a:t>LM</a:t>
            </a:r>
            <a:r>
              <a:rPr lang="ru-RU" altLang="en-US" baseline="0" dirty="0" smtClean="0">
                <a:latin typeface="Arial" panose="020B0604020202020204" pitchFamily="34" charset="0"/>
              </a:rPr>
              <a:t> </a:t>
            </a:r>
            <a:r>
              <a:rPr lang="en-US" altLang="en-US" baseline="0" dirty="0" smtClean="0">
                <a:latin typeface="Arial" panose="020B0604020202020204" pitchFamily="34" charset="0"/>
              </a:rPr>
              <a:t>(</a:t>
            </a:r>
            <a:r>
              <a:rPr lang="ru-RU" altLang="en-US" baseline="0" dirty="0" smtClean="0">
                <a:latin typeface="Arial" panose="020B0604020202020204" pitchFamily="34" charset="0"/>
              </a:rPr>
              <a:t>техническая кафедра с высоким проходным баллом), </a:t>
            </a:r>
            <a:r>
              <a:rPr lang="en-US" altLang="en-US" baseline="0" dirty="0" smtClean="0">
                <a:latin typeface="Arial" panose="020B0604020202020204" pitchFamily="34" charset="0"/>
              </a:rPr>
              <a:t>VS, BK</a:t>
            </a:r>
            <a:r>
              <a:rPr lang="ru-RU" altLang="en-US" baseline="0" dirty="0" smtClean="0">
                <a:latin typeface="Arial" panose="020B0604020202020204" pitchFamily="34" charset="0"/>
              </a:rPr>
              <a:t> (техническая кафедра, осваивать новое руками), </a:t>
            </a:r>
            <a:r>
              <a:rPr lang="en-US" altLang="en-US" baseline="0" dirty="0" smtClean="0">
                <a:latin typeface="Arial" panose="020B0604020202020204" pitchFamily="34" charset="0"/>
              </a:rPr>
              <a:t>AS</a:t>
            </a:r>
            <a:r>
              <a:rPr lang="ru-RU" altLang="en-US" baseline="0" dirty="0" smtClean="0">
                <a:latin typeface="Arial" panose="020B0604020202020204" pitchFamily="34" charset="0"/>
              </a:rPr>
              <a:t> (желание свершений)</a:t>
            </a:r>
            <a:r>
              <a:rPr lang="en-US" altLang="en-US" baseline="0" dirty="0" smtClean="0">
                <a:latin typeface="Arial" panose="020B0604020202020204" pitchFamily="34" charset="0"/>
              </a:rPr>
              <a:t>, IA </a:t>
            </a:r>
            <a:r>
              <a:rPr lang="ru-RU" altLang="en-US" baseline="0" dirty="0" smtClean="0">
                <a:latin typeface="Arial" panose="020B0604020202020204" pitchFamily="34" charset="0"/>
              </a:rPr>
              <a:t>и </a:t>
            </a:r>
            <a:r>
              <a:rPr lang="en-US" altLang="en-US" baseline="0" dirty="0" smtClean="0">
                <a:latin typeface="Arial" panose="020B0604020202020204" pitchFamily="34" charset="0"/>
              </a:rPr>
              <a:t>IE </a:t>
            </a:r>
            <a:r>
              <a:rPr lang="ru-RU" altLang="en-US" baseline="0" dirty="0" smtClean="0">
                <a:latin typeface="Arial" panose="020B0604020202020204" pitchFamily="34" charset="0"/>
              </a:rPr>
              <a:t>(в новых для школьников дисциплинах без общения никак) 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729670-CC5B-4B95-8203-8CB7D1A0BC3E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4B9E6-0946-439C-9601-66D76688AA3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3102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en-US" dirty="0" smtClean="0">
                <a:latin typeface="Arial" panose="020B0604020202020204" pitchFamily="34" charset="0"/>
              </a:rPr>
              <a:t>Бюджетники шли на кафедру со средним баллом 262 осознанно.</a:t>
            </a:r>
            <a:r>
              <a:rPr lang="ru-RU" altLang="en-US" baseline="0" dirty="0" smtClean="0">
                <a:latin typeface="Arial" panose="020B0604020202020204" pitchFamily="34" charset="0"/>
              </a:rPr>
              <a:t> Средний балл по ВУЗУ 252.  Льготники – по престижности кафедры.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763B89-F64A-4EC6-8DB8-A40C430C845D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По результатам Единого Государственного Экзамена (ЕГЭ) и результатам первой сессии 128 студент, прошедшие тестирование МИ были разделены на 3 группы по степени успешности прохождения ЕГЭ и первой сессии. В качестве критерия оценки успешности был использован суммарный балл ЕГЭ, а студенты подразделены на три группы. По результатам 1-ой сессии были так же сформированы 3 группы студентов в зависимости от результатов по сдаче 4 экзаменов и 2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курсовиков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а также допуску к ним. В первую группу наименее успешных студентов, вошли студенты, получившие средний бал менее 3 по результатам сдачи первой сессии. Во вторую группу вошли студенты получившие средний бал от 3 до 4. В третью группу успешных студентов вошли студенты со средним баллом 4 и более.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4B9E6-0946-439C-9601-66D76688AA3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310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0F17C-C53C-4A6B-A570-A37D886EA1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1957775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FF979-C615-49ED-9123-123F8F8F1C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5571416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43F50-F479-4367-B82E-3967E770EB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300367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7C040-9CDB-441E-B7C6-8F7B7E5F25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4762109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4BF7A-4E67-48D9-9ECF-DDFC4AE5E2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4316129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361CE-BA73-422D-A3AE-7F83C8777E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8490795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89DF4-D650-437F-8768-3E7095CDD9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4835603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1F96D-617B-4345-9210-56BBC49C64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375254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39351-475C-4EF4-A057-A76A5707E8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8105111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CD947-D39A-48F7-8959-C4E754A938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5581382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F473F-59C7-4593-A5E4-23E06C4143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8351818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4304C9B-D06B-4697-A5ED-9848D4931A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9244" y="2925028"/>
            <a:ext cx="7030995" cy="23461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ПРОГНОЗИРОВАНИЕ УСПЕВАЕМОСТИ СТУДЕНТОВ ПО РЕЗУЛЬТАТАМ ТЕСТИРОВАНИЯ МНОЖЕСТВЕННОГО ИНТЕЛЛЕКТА С ПОМОЩЬЮ ТЕХНОЛОГИИ ВИБРОИЗОБРАЖЕНИЯ И ПРОГРАММЫ </a:t>
            </a:r>
            <a:r>
              <a:rPr lang="ru-RU" sz="2400" b="1" dirty="0" smtClean="0">
                <a:solidFill>
                  <a:srgbClr val="0000FF"/>
                </a:solidFill>
              </a:rPr>
              <a:t>ВИБРА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>МИ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4949" y="5469925"/>
            <a:ext cx="8569234" cy="955589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В.А. Акимов, </a:t>
            </a:r>
            <a:r>
              <a:rPr lang="en-US" sz="2400" dirty="0" smtClean="0"/>
              <a:t> </a:t>
            </a:r>
            <a:r>
              <a:rPr lang="ru-RU" sz="2400" dirty="0" smtClean="0"/>
              <a:t>А.С</a:t>
            </a:r>
            <a:r>
              <a:rPr lang="ru-RU" sz="2400" dirty="0"/>
              <a:t>. Колпаков, </a:t>
            </a:r>
            <a:r>
              <a:rPr lang="en-US" sz="2400" dirty="0" smtClean="0"/>
              <a:t> </a:t>
            </a:r>
            <a:r>
              <a:rPr lang="ru-RU" sz="2400" dirty="0" smtClean="0"/>
              <a:t>М.С</a:t>
            </a:r>
            <a:r>
              <a:rPr lang="ru-RU" sz="2400" dirty="0"/>
              <a:t>. </a:t>
            </a:r>
            <a:r>
              <a:rPr lang="ru-RU" sz="2400" dirty="0" smtClean="0"/>
              <a:t>Куприянов</a:t>
            </a:r>
            <a:r>
              <a:rPr lang="en-US" sz="2400" dirty="0" smtClean="0"/>
              <a:t>,  </a:t>
            </a:r>
            <a:endParaRPr lang="ru-RU" sz="2400" dirty="0" smtClean="0"/>
          </a:p>
          <a:p>
            <a:pPr algn="ctr"/>
            <a:r>
              <a:rPr lang="ru-RU" sz="2400" dirty="0" smtClean="0"/>
              <a:t>О.Е</a:t>
            </a:r>
            <a:r>
              <a:rPr lang="ru-RU" sz="2400" dirty="0"/>
              <a:t>. Мартынов, </a:t>
            </a:r>
            <a:r>
              <a:rPr lang="ru-RU" sz="2400" dirty="0" smtClean="0"/>
              <a:t>В.А</a:t>
            </a:r>
            <a:r>
              <a:rPr lang="ru-RU" sz="2400" dirty="0"/>
              <a:t>. Минкин, Я.Н. Николаенко, П.И. </a:t>
            </a:r>
            <a:r>
              <a:rPr lang="ru-RU" sz="2400" dirty="0" err="1" smtClean="0"/>
              <a:t>Сацердов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80768" y="125506"/>
            <a:ext cx="7917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3-я </a:t>
            </a:r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научно-техническую конференция </a:t>
            </a:r>
            <a:endParaRPr lang="ru-RU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Современная </a:t>
            </a:r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психофизиология. 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Технология </a:t>
            </a:r>
            <a:r>
              <a:rPr lang="ru-RU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виброизображения</a:t>
            </a:r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Vibraimage</a:t>
            </a:r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90" y="1242037"/>
            <a:ext cx="2280814" cy="118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301" y="1046862"/>
            <a:ext cx="2903837" cy="169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AutoShape 2" descr="https://etu.ru/assets/templates/public/img/spbetu-logo-ru.svg?t=2018-11-09-16-25-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etu.ru/assets/files/ru/universitet/korporativnyj-stil/logo-leti-sin-rus-vertik-201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2410" y="1262154"/>
            <a:ext cx="2660553" cy="1272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09460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060090" y="251014"/>
            <a:ext cx="774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+mj-lt"/>
              </a:rPr>
              <a:t>Сравнительный анализ профиля множественного интеллекта по результатам ЕГЭ и первой сессии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3651" y="1798246"/>
            <a:ext cx="7866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n-lt"/>
              </a:rPr>
              <a:t>Группа </a:t>
            </a:r>
            <a:r>
              <a:rPr lang="ru-RU" sz="2400" dirty="0">
                <a:latin typeface="+mn-lt"/>
              </a:rPr>
              <a:t>№ </a:t>
            </a:r>
            <a:r>
              <a:rPr lang="ru-RU" sz="2400" dirty="0" smtClean="0">
                <a:latin typeface="+mn-lt"/>
              </a:rPr>
              <a:t>1:  наименее успешные студенты. </a:t>
            </a:r>
            <a:endParaRPr lang="ru-RU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2741" y="4801691"/>
            <a:ext cx="1246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ЕГЭ</a:t>
            </a:r>
            <a:endParaRPr lang="ru-RU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5994240" y="4863475"/>
            <a:ext cx="2544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n-lt"/>
              </a:rPr>
              <a:t>Первая сессия</a:t>
            </a:r>
            <a:endParaRPr lang="ru-RU" sz="2400" dirty="0">
              <a:latin typeface="+mn-lt"/>
            </a:endParaRPr>
          </a:p>
        </p:txBody>
      </p:sp>
      <p:pic>
        <p:nvPicPr>
          <p:cNvPr id="24578" name="Рисунок 5" descr="239 F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336" y="2508069"/>
            <a:ext cx="4175718" cy="2169736"/>
          </a:xfrm>
          <a:prstGeom prst="rect">
            <a:avLst/>
          </a:prstGeom>
          <a:noFill/>
        </p:spPr>
      </p:pic>
      <p:pic>
        <p:nvPicPr>
          <p:cNvPr id="24577" name="Рисунок 6" descr="3 Fi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0917" y="2560320"/>
            <a:ext cx="4107033" cy="2094832"/>
          </a:xfrm>
          <a:prstGeom prst="rect">
            <a:avLst/>
          </a:prstGeom>
          <a:noFill/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1B86C-D2F5-4FEC-9DDB-A6285B376E8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 smtClean="0"/>
          </a:p>
        </p:txBody>
      </p:sp>
    </p:spTree>
    <p:extLst>
      <p:ext uri="{BB962C8B-B14F-4D97-AF65-F5344CB8AC3E}">
        <p14:creationId xmlns:p14="http://schemas.microsoft.com/office/powerpoint/2010/main" xmlns="" val="3016969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060090" y="251014"/>
            <a:ext cx="774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+mj-lt"/>
              </a:rPr>
              <a:t>Сравнительный анализ профиля множественного интеллекта по результатам ЕГЭ и первой сессии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3651" y="1798246"/>
            <a:ext cx="7866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n-lt"/>
              </a:rPr>
              <a:t>Группа </a:t>
            </a:r>
            <a:r>
              <a:rPr lang="ru-RU" sz="2400" dirty="0">
                <a:latin typeface="+mn-lt"/>
              </a:rPr>
              <a:t>№ </a:t>
            </a:r>
            <a:r>
              <a:rPr lang="ru-RU" sz="2400" dirty="0" smtClean="0">
                <a:latin typeface="+mn-lt"/>
              </a:rPr>
              <a:t>2:  «середняки»  </a:t>
            </a:r>
            <a:endParaRPr lang="ru-RU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8601" y="5024112"/>
            <a:ext cx="1246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n-lt"/>
              </a:rPr>
              <a:t>ЕГЭ</a:t>
            </a:r>
            <a:endParaRPr lang="ru-RU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5957171" y="4937616"/>
            <a:ext cx="261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n-lt"/>
              </a:rPr>
              <a:t>Первая сессия</a:t>
            </a:r>
            <a:endParaRPr lang="ru-RU" sz="2400" dirty="0">
              <a:latin typeface="+mn-lt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1B86C-D2F5-4FEC-9DDB-A6285B376E8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 smtClean="0"/>
          </a:p>
        </p:txBody>
      </p:sp>
      <p:pic>
        <p:nvPicPr>
          <p:cNvPr id="11" name="Рисунок 10" descr="C:\Users\Паша\Desktop\Статья Элсис 2020\Рисунки\240-259 Final.pn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46638"/>
            <a:ext cx="4164227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Паша\Desktop\Статья Элсис 2020\Рисунки\3-4 Final.png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831492" y="2471352"/>
            <a:ext cx="4102443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16969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060090" y="251014"/>
            <a:ext cx="774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+mj-lt"/>
              </a:rPr>
              <a:t>Сравнительный анализ профиля множественного интеллекта по результатам ЕГЭ и первой сессии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3651" y="1798246"/>
            <a:ext cx="7866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n-lt"/>
              </a:rPr>
              <a:t>Группа </a:t>
            </a:r>
            <a:r>
              <a:rPr lang="ru-RU" sz="2400" dirty="0">
                <a:latin typeface="+mn-lt"/>
              </a:rPr>
              <a:t>№ </a:t>
            </a:r>
            <a:r>
              <a:rPr lang="ru-RU" sz="2400" dirty="0" smtClean="0">
                <a:latin typeface="+mn-lt"/>
              </a:rPr>
              <a:t>3:  наиболее успешные студенты. </a:t>
            </a:r>
            <a:endParaRPr lang="ru-RU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2741" y="5098253"/>
            <a:ext cx="1246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n-lt"/>
              </a:rPr>
              <a:t>ЕГЭ</a:t>
            </a:r>
            <a:endParaRPr lang="ru-RU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6016131" y="5171335"/>
            <a:ext cx="264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n-lt"/>
              </a:rPr>
              <a:t>Первая сессия</a:t>
            </a:r>
            <a:endParaRPr lang="ru-RU" sz="2400" dirty="0">
              <a:latin typeface="+mn-lt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1B86C-D2F5-4FEC-9DDB-A6285B376E8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 smtClean="0"/>
          </a:p>
        </p:txBody>
      </p:sp>
      <p:pic>
        <p:nvPicPr>
          <p:cNvPr id="11" name="Рисунок 10" descr="C:\Users\Паша\Desktop\Статья Элсис 2020\Рисунки\260 Final.pn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82800" y="2464289"/>
            <a:ext cx="4213913" cy="2251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Паша\Desktop\Статья Элсис 2020\Рисунки\4-5 Final.png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807131" y="2511599"/>
            <a:ext cx="4137041" cy="2203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16969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0C6B56-C570-4254-A11D-C5A8B1155CA8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6374" y="243840"/>
            <a:ext cx="8217808" cy="7826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rgbClr val="0000FF"/>
                </a:solidFill>
              </a:rPr>
              <a:t>Прогнозирование «успешных» студентов</a:t>
            </a:r>
            <a:endParaRPr lang="ru-RU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06400" y="935038"/>
            <a:ext cx="8521700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ru-RU" altLang="en-US" sz="2800">
              <a:solidFill>
                <a:schemeClr val="accent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702628" y="1593669"/>
            <a:ext cx="3971109" cy="34810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400" dirty="0" smtClean="0"/>
              <a:t>Задача тестирования - выявить на ранних стадиях студентов, способных «легко» учиться в техническом ВУЗе, затрачивая на освоение материала минимум сил и энергии.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951" y="1826623"/>
            <a:ext cx="3555918" cy="270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060090" y="251014"/>
            <a:ext cx="774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+mj-lt"/>
              </a:rPr>
              <a:t>Прогнозирование успеваемости студентов на основе исследования профилей МИ успешных студентов</a:t>
            </a:r>
            <a:endParaRPr lang="ru-RU" sz="2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651" y="1798246"/>
            <a:ext cx="786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Профили МИ студентов, сдавших сессию на 5 и 4:</a:t>
            </a:r>
            <a:endParaRPr lang="ru-RU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4649" y="5111316"/>
            <a:ext cx="287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n-lt"/>
              </a:rPr>
              <a:t>технический МИ</a:t>
            </a:r>
            <a:endParaRPr lang="ru-RU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5068388" y="510602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n-lt"/>
              </a:rPr>
              <a:t>гуманитарный МИ</a:t>
            </a:r>
            <a:endParaRPr lang="ru-RU" sz="2400" dirty="0"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1B86C-D2F5-4FEC-9DDB-A6285B376E8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 smtClean="0"/>
          </a:p>
        </p:txBody>
      </p:sp>
      <p:pic>
        <p:nvPicPr>
          <p:cNvPr id="13" name="Рисунок 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795" y="2652666"/>
            <a:ext cx="3953147" cy="237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8571" y="2669268"/>
            <a:ext cx="3657600" cy="235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16969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060090" y="251014"/>
            <a:ext cx="774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+mj-lt"/>
              </a:rPr>
              <a:t>Прогнозирование успеваемости студентов на основе исследования профилей МИ успешных студентов</a:t>
            </a:r>
            <a:endParaRPr lang="ru-RU" sz="2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651" y="1798246"/>
            <a:ext cx="7866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Профили МИ студентов, сдавших сессию со средним баллом немного выше 4.0:</a:t>
            </a:r>
            <a:endParaRPr lang="ru-RU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4649" y="5111316"/>
            <a:ext cx="287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n-lt"/>
              </a:rPr>
              <a:t>технический МИ</a:t>
            </a:r>
            <a:endParaRPr lang="ru-RU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5068388" y="510602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n-lt"/>
              </a:rPr>
              <a:t>гуманитарный МИ</a:t>
            </a:r>
            <a:endParaRPr lang="ru-RU" sz="2400" dirty="0">
              <a:latin typeface="+mn-lt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1B86C-D2F5-4FEC-9DDB-A6285B376E8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 smtClean="0"/>
          </a:p>
        </p:txBody>
      </p:sp>
      <p:pic>
        <p:nvPicPr>
          <p:cNvPr id="11" name="Рисунок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150" y="2756264"/>
            <a:ext cx="3735976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6024" y="2764608"/>
            <a:ext cx="3569336" cy="222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16969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060090" y="251014"/>
            <a:ext cx="774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+mj-lt"/>
              </a:rPr>
              <a:t>Прогнозирование успеваемости студентов на основе исследования профилей МИ успешных студентов</a:t>
            </a:r>
            <a:endParaRPr lang="ru-RU" sz="2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651" y="1798246"/>
            <a:ext cx="7866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Профили МИ студентов, не сдавших сессию или сдавших ее в последний момент:</a:t>
            </a:r>
            <a:endParaRPr lang="ru-RU" sz="2000" dirty="0"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1B86C-D2F5-4FEC-9DDB-A6285B376E8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400" smtClean="0"/>
          </a:p>
        </p:txBody>
      </p:sp>
      <p:pic>
        <p:nvPicPr>
          <p:cNvPr id="13" name="Рисунок 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2126" y="2869110"/>
            <a:ext cx="4676503" cy="291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16969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060090" y="251014"/>
            <a:ext cx="774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+mj-lt"/>
              </a:rPr>
              <a:t>Прогнозирование успеваемости студентов на основе исследования профилей МИ успешных студентов</a:t>
            </a:r>
            <a:endParaRPr lang="ru-RU" sz="2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651" y="2033378"/>
            <a:ext cx="786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Профили МИ студентов: отличников, хорошистов и двоечников:</a:t>
            </a:r>
            <a:endParaRPr lang="ru-RU" sz="2000" dirty="0"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1B86C-D2F5-4FEC-9DDB-A6285B376E8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400" smtClean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885" y="2775312"/>
            <a:ext cx="4110989" cy="210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3440" y="2769463"/>
            <a:ext cx="4094390" cy="202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204649" y="5111316"/>
            <a:ext cx="287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n-lt"/>
              </a:rPr>
              <a:t>технический МИ</a:t>
            </a:r>
            <a:endParaRPr lang="ru-RU" sz="2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5068388" y="510602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n-lt"/>
              </a:rPr>
              <a:t>гуманитарный МИ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969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060090" y="251014"/>
            <a:ext cx="774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+mj-lt"/>
              </a:rPr>
              <a:t>Прогнозирование успеваемости студентов на основе исследования профилей МИ успешных студентов</a:t>
            </a:r>
            <a:endParaRPr lang="ru-RU" sz="2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651" y="1798246"/>
            <a:ext cx="786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Преобладающие МИ исследуемых групп студентов 2019 года:</a:t>
            </a:r>
            <a:endParaRPr lang="ru-RU" sz="2000" dirty="0">
              <a:latin typeface="+mn-lt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1B86C-D2F5-4FEC-9DDB-A6285B376E8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40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96391" y="2468884"/>
          <a:ext cx="8059781" cy="3409401"/>
        </p:xfrm>
        <a:graphic>
          <a:graphicData uri="http://schemas.openxmlformats.org/drawingml/2006/table">
            <a:tbl>
              <a:tblPr/>
              <a:tblGrid>
                <a:gridCol w="2175666"/>
                <a:gridCol w="1158993"/>
                <a:gridCol w="1159810"/>
                <a:gridCol w="1275137"/>
                <a:gridCol w="1159810"/>
                <a:gridCol w="1130365"/>
              </a:tblGrid>
              <a:tr h="974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r>
                        <a:rPr lang="en-US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огико-математичес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кий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LM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Calibri"/>
                          <a:cs typeface="Times New Roman"/>
                        </a:rPr>
                        <a:t>Визуально-пространст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венный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VS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Внутрилич-ностный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IA /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Межличност-ный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IE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Моторно-двигательный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BK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Подвижни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ческий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AS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0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Сдавшие на 4 и 5.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Технический МИ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64,2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75,3 / 57,4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56,1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64,3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0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Сдавшие с баллом 4,0.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Технический МИ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73,7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56,7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73,0 / 57,0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53,1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0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Сдавшие на 4 и 5.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Гуманитарный МИ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63,3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52,6 / 64,5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66,2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72,4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0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Сдавшие с баллом 4,0.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Гуманитарный МИ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62,2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51,9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46,7 / 75,2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71,2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0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Несдавшие и сдавшие после доп.сессии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66,5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67,1 / 66,1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66,9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71,5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16969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4212" y="184149"/>
            <a:ext cx="8265824" cy="160546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Профиль успешного студента факультета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ФКТИ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baseline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по результатам 3 лет тестирования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11C556-718C-43C5-8DC5-A2257E928E64}" type="slidenum">
              <a:rPr lang="ru-RU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en-US" sz="1400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31966" y="2148840"/>
          <a:ext cx="7236823" cy="3233056"/>
        </p:xfrm>
        <a:graphic>
          <a:graphicData uri="http://schemas.openxmlformats.org/drawingml/2006/table">
            <a:tbl>
              <a:tblPr/>
              <a:tblGrid>
                <a:gridCol w="3265714"/>
                <a:gridCol w="1967513"/>
                <a:gridCol w="2003596"/>
              </a:tblGrid>
              <a:tr h="8082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Calibri"/>
                          <a:cs typeface="Times New Roman"/>
                        </a:rPr>
                        <a:t>Технический профиль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Calibri"/>
                          <a:cs typeface="Times New Roman"/>
                        </a:rPr>
                        <a:t>Гуманитарный профиль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41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Times New Roman"/>
                        </a:rPr>
                        <a:t>Логико-математический МИ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ru-RU" sz="1400" b="1" dirty="0">
                          <a:latin typeface="Arial"/>
                          <a:ea typeface="Calibri"/>
                          <a:cs typeface="Times New Roman"/>
                        </a:rPr>
                        <a:t>70%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ru-RU" sz="1400" b="1">
                          <a:latin typeface="Arial"/>
                          <a:ea typeface="Calibri"/>
                          <a:cs typeface="Times New Roman"/>
                        </a:rPr>
                        <a:t>60%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41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Calibri"/>
                          <a:cs typeface="Times New Roman"/>
                        </a:rPr>
                        <a:t>Внутриличностный МИ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ru-RU" sz="1400" b="1" dirty="0">
                          <a:latin typeface="Arial"/>
                          <a:ea typeface="Calibri"/>
                          <a:cs typeface="Times New Roman"/>
                        </a:rPr>
                        <a:t>60%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Arial"/>
                          <a:ea typeface="Calibri"/>
                          <a:cs typeface="Times New Roman"/>
                        </a:rPr>
                        <a:t>40%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41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Calibri"/>
                          <a:cs typeface="Times New Roman"/>
                        </a:rPr>
                        <a:t>Межличностный МИ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Arial"/>
                          <a:ea typeface="Calibri"/>
                          <a:cs typeface="Times New Roman"/>
                        </a:rPr>
                        <a:t>40%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ru-RU" sz="1400" b="1" dirty="0">
                          <a:latin typeface="Arial"/>
                          <a:ea typeface="Calibri"/>
                          <a:cs typeface="Times New Roman"/>
                        </a:rPr>
                        <a:t>60%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41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Calibri"/>
                          <a:cs typeface="Times New Roman"/>
                        </a:rPr>
                        <a:t>Визуально-пространственный МИ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ru-RU" sz="1400" b="1">
                          <a:latin typeface="Arial"/>
                          <a:ea typeface="Calibri"/>
                          <a:cs typeface="Times New Roman"/>
                        </a:rPr>
                        <a:t>60%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ru-RU" sz="1400" b="1" dirty="0">
                          <a:latin typeface="Arial"/>
                          <a:ea typeface="Calibri"/>
                          <a:cs typeface="Times New Roman"/>
                        </a:rPr>
                        <a:t>50%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41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Calibri"/>
                          <a:cs typeface="Times New Roman"/>
                        </a:rPr>
                        <a:t>Подвижнический МИ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ru-RU" sz="1400" b="1">
                          <a:latin typeface="Arial"/>
                          <a:ea typeface="Calibri"/>
                          <a:cs typeface="Times New Roman"/>
                        </a:rPr>
                        <a:t>50%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ru-RU" sz="1400" b="1" dirty="0">
                          <a:latin typeface="Arial"/>
                          <a:ea typeface="Calibri"/>
                          <a:cs typeface="Times New Roman"/>
                        </a:rPr>
                        <a:t>50%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41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/>
                          <a:ea typeface="Calibri"/>
                          <a:cs typeface="Times New Roman"/>
                        </a:rPr>
                        <a:t>Моторно-двигательный МИ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ru-RU" sz="1400" b="1">
                          <a:latin typeface="Arial"/>
                          <a:ea typeface="Calibri"/>
                          <a:cs typeface="Times New Roman"/>
                        </a:rPr>
                        <a:t>40%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&gt; </a:t>
                      </a:r>
                      <a:r>
                        <a:rPr lang="ru-RU" sz="1400" b="1" dirty="0">
                          <a:latin typeface="Arial"/>
                          <a:ea typeface="Calibri"/>
                          <a:cs typeface="Times New Roman"/>
                        </a:rPr>
                        <a:t>50%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780753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23682" y="292762"/>
            <a:ext cx="67705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+mj-lt"/>
              </a:rPr>
              <a:t>Результаты ЕГЭ и выбор ВУЗа</a:t>
            </a:r>
            <a:endParaRPr lang="ru-RU" sz="3200" b="1" dirty="0">
              <a:solidFill>
                <a:srgbClr val="0000FF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735978" y="1317044"/>
            <a:ext cx="52120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000" dirty="0" smtClean="0">
                <a:latin typeface="+mn-lt"/>
              </a:rPr>
              <a:t>Школьные оценки по учебным дисциплинам не всегда в полной мере отражают наличие или отсутствие способностей к конкретной области. 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+mn-lt"/>
              </a:rPr>
              <a:t> Проблема соответствия способностей абитуриента профилю учебного заведения.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+mn-lt"/>
              </a:rPr>
              <a:t> Способности - есть индивидуально-психологические особенности личности, возможность человека успешно выполнять тот или иной вид деятельности при минимальном расходе внутренних ресурсов и времени.</a:t>
            </a:r>
            <a:endParaRPr lang="ru-RU" sz="28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835" y="3923864"/>
            <a:ext cx="2612572" cy="2450810"/>
          </a:xfrm>
          <a:prstGeom prst="rect">
            <a:avLst/>
          </a:prstGeom>
        </p:spPr>
      </p:pic>
      <p:pic>
        <p:nvPicPr>
          <p:cNvPr id="45057" name="Picture 1" descr="D:\Vibra all\Презентации к конференции 2020\ege-284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063" y="1440452"/>
            <a:ext cx="2569028" cy="2056802"/>
          </a:xfrm>
          <a:prstGeom prst="rect">
            <a:avLst/>
          </a:prstGeom>
          <a:noFill/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1B86C-D2F5-4FEC-9DDB-A6285B376E8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 smtClean="0"/>
          </a:p>
        </p:txBody>
      </p:sp>
    </p:spTree>
    <p:extLst>
      <p:ext uri="{BB962C8B-B14F-4D97-AF65-F5344CB8AC3E}">
        <p14:creationId xmlns:p14="http://schemas.microsoft.com/office/powerpoint/2010/main" xmlns="" val="24209515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036027" y="0"/>
            <a:ext cx="774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+mj-lt"/>
              </a:rPr>
              <a:t>Сравнение профилей МИ студентов </a:t>
            </a:r>
            <a:br>
              <a:rPr lang="ru-RU" sz="2800" b="1" dirty="0" smtClean="0">
                <a:solidFill>
                  <a:srgbClr val="0000FF"/>
                </a:solidFill>
                <a:latin typeface="+mj-lt"/>
              </a:rPr>
            </a:br>
            <a:r>
              <a:rPr lang="ru-RU" sz="2800" b="1" dirty="0" smtClean="0">
                <a:solidFill>
                  <a:srgbClr val="0000FF"/>
                </a:solidFill>
                <a:latin typeface="+mj-lt"/>
              </a:rPr>
              <a:t>разных ВУЗов</a:t>
            </a:r>
            <a:endParaRPr lang="ru-RU" sz="2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1B86C-D2F5-4FEC-9DDB-A6285B376E8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40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101390" y="1381526"/>
            <a:ext cx="3546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Успешные студенты технического ВУЗа</a:t>
            </a:r>
            <a:endParaRPr lang="ru-RU" sz="20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877" y="1054769"/>
            <a:ext cx="4179218" cy="177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" y="2910391"/>
            <a:ext cx="4201026" cy="18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083" y="4830430"/>
            <a:ext cx="4268202" cy="183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217695" y="3374758"/>
            <a:ext cx="3546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Курсанты ВУЗа силового ведомства</a:t>
            </a:r>
            <a:endParaRPr lang="ru-RU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7853" y="5227621"/>
            <a:ext cx="3546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Студенты «спортивного» ВУЗа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969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" y="950260"/>
            <a:ext cx="86998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latin typeface="+mn-lt"/>
              </a:rPr>
              <a:t>Проведенное </a:t>
            </a:r>
            <a:r>
              <a:rPr lang="ru-RU" sz="2400" dirty="0">
                <a:latin typeface="+mn-lt"/>
              </a:rPr>
              <a:t>тестирование показало перспективность оценки успешности студентов </a:t>
            </a:r>
            <a:r>
              <a:rPr lang="ru-RU" sz="2400" dirty="0" smtClean="0">
                <a:latin typeface="+mn-lt"/>
              </a:rPr>
              <a:t>в выборе оптимального </a:t>
            </a:r>
            <a:r>
              <a:rPr lang="ru-RU" sz="2400" dirty="0">
                <a:latin typeface="+mn-lt"/>
              </a:rPr>
              <a:t>ВУЗа, соответствующего </a:t>
            </a:r>
            <a:r>
              <a:rPr lang="ru-RU" sz="2400" dirty="0" smtClean="0">
                <a:latin typeface="+mn-lt"/>
              </a:rPr>
              <a:t>способностям и профилю множественного интеллекта, </a:t>
            </a:r>
            <a:r>
              <a:rPr lang="ru-RU" sz="2400" dirty="0">
                <a:latin typeface="+mn-lt"/>
              </a:rPr>
              <a:t>с помощью программы </a:t>
            </a:r>
            <a:r>
              <a:rPr lang="ru-RU" sz="2400" dirty="0" err="1" smtClean="0">
                <a:latin typeface="+mn-lt"/>
              </a:rPr>
              <a:t>ВибраМИ</a:t>
            </a:r>
            <a:r>
              <a:rPr lang="ru-RU" sz="2400" dirty="0" smtClean="0">
                <a:latin typeface="+mn-lt"/>
              </a:rPr>
              <a:t>.  </a:t>
            </a:r>
          </a:p>
          <a:p>
            <a:pPr marL="342900" indent="-342900">
              <a:buFontTx/>
              <a:buAutoNum type="arabicPeriod"/>
            </a:pPr>
            <a:endParaRPr lang="en-US" sz="2400" dirty="0" smtClean="0">
              <a:latin typeface="+mn-lt"/>
            </a:endParaRPr>
          </a:p>
          <a:p>
            <a:pPr marL="342900" indent="-342900">
              <a:buFontTx/>
              <a:buAutoNum type="arabicPeriod"/>
            </a:pPr>
            <a:r>
              <a:rPr lang="en-US" sz="2400" dirty="0" smtClean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Невозможно сделать вывод о способностях абитуриента к техническим или гуманитарным наукам только на основе высокого значения одного типа МИ.</a:t>
            </a:r>
            <a:endParaRPr lang="en-US" sz="2400" dirty="0" smtClean="0">
              <a:latin typeface="+mn-lt"/>
            </a:endParaRPr>
          </a:p>
          <a:p>
            <a:pPr marL="342900" indent="-342900">
              <a:buFontTx/>
              <a:buAutoNum type="arabicPeriod"/>
            </a:pPr>
            <a:endParaRPr lang="en-US" sz="2400" dirty="0" smtClean="0">
              <a:latin typeface="+mn-lt"/>
            </a:endParaRP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latin typeface="+mn-lt"/>
              </a:rPr>
              <a:t>МИ профиль студентов 2019 года показал осознанный интерес к выбранной специальности.</a:t>
            </a:r>
            <a:endParaRPr lang="en-US" sz="2400" dirty="0" smtClean="0">
              <a:latin typeface="+mn-lt"/>
            </a:endParaRPr>
          </a:p>
          <a:p>
            <a:pPr marL="342900" indent="-342900">
              <a:buFontTx/>
              <a:buAutoNum type="arabicPeriod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9633" y="279064"/>
            <a:ext cx="8608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r>
              <a:rPr lang="ru-RU" sz="3600" b="1" kern="0" dirty="0" smtClean="0">
                <a:solidFill>
                  <a:srgbClr val="0000FF"/>
                </a:solidFill>
                <a:latin typeface="+mj-lt"/>
              </a:rPr>
              <a:t>Выводы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11C556-718C-43C5-8DC5-A2257E928E64}" type="slidenum">
              <a:rPr lang="ru-RU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5780753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044EA8-FEE6-4767-8A7F-2C126806BBE1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400" dirty="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61737"/>
            <a:ext cx="7772400" cy="5005137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solidFill>
                  <a:schemeClr val="accent2"/>
                </a:solidFill>
              </a:rPr>
              <a:t/>
            </a:r>
            <a:br>
              <a:rPr lang="ru-RU" sz="6000" dirty="0" smtClean="0">
                <a:solidFill>
                  <a:schemeClr val="accent2"/>
                </a:solidFill>
              </a:rPr>
            </a:br>
            <a:r>
              <a:rPr lang="ru-RU" sz="6000" dirty="0" smtClean="0">
                <a:solidFill>
                  <a:schemeClr val="accent2"/>
                </a:solidFill>
              </a:rPr>
              <a:t>Спасибо </a:t>
            </a:r>
            <a:r>
              <a:rPr lang="ru-RU" sz="6000" dirty="0" smtClean="0">
                <a:solidFill>
                  <a:schemeClr val="accent2"/>
                </a:solidFill>
              </a:rPr>
              <a:t>за внимание </a:t>
            </a:r>
            <a:r>
              <a:rPr lang="en-US" sz="6000" dirty="0" smtClean="0">
                <a:solidFill>
                  <a:schemeClr val="accent2"/>
                </a:solidFill>
              </a:rPr>
              <a:t>!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Мартынов Олег Евгеньевич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ООО МП ЭЛСИС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en-US" sz="3600" dirty="0" smtClean="0">
                <a:solidFill>
                  <a:srgbClr val="002060"/>
                </a:solidFill>
              </a:rPr>
              <a:t>soft@elsys.ru</a:t>
            </a:r>
            <a:endParaRPr lang="ru-RU" sz="36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0C6B56-C570-4254-A11D-C5A8B1155CA8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30250" y="152400"/>
            <a:ext cx="7772400" cy="7826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rgbClr val="0000FF"/>
                </a:solidFill>
              </a:rPr>
              <a:t>Условия проведения тестирования</a:t>
            </a:r>
            <a:endParaRPr lang="ru-RU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06400" y="935038"/>
            <a:ext cx="8521700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ru-RU" altLang="en-US" sz="2800">
              <a:solidFill>
                <a:schemeClr val="accent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30250" y="1247776"/>
            <a:ext cx="8047990" cy="458461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en-US" sz="2800" dirty="0" smtClean="0"/>
              <a:t>Дата</a:t>
            </a:r>
            <a:r>
              <a:rPr lang="en-US" altLang="en-US" sz="2800" dirty="0" smtClean="0"/>
              <a:t>				</a:t>
            </a:r>
            <a:r>
              <a:rPr lang="en-US" altLang="en-US" sz="2400" dirty="0" smtClean="0">
                <a:solidFill>
                  <a:srgbClr val="0000FF"/>
                </a:solidFill>
              </a:rPr>
              <a:t>11.</a:t>
            </a:r>
            <a:r>
              <a:rPr lang="ru-RU" altLang="en-US" sz="2400" dirty="0" smtClean="0">
                <a:solidFill>
                  <a:srgbClr val="0000FF"/>
                </a:solidFill>
              </a:rPr>
              <a:t>20</a:t>
            </a:r>
            <a:r>
              <a:rPr lang="en-US" altLang="en-US" sz="2400" dirty="0" smtClean="0">
                <a:solidFill>
                  <a:srgbClr val="0000FF"/>
                </a:solidFill>
              </a:rPr>
              <a:t>1</a:t>
            </a:r>
            <a:r>
              <a:rPr lang="ru-RU" altLang="en-US" sz="2400" dirty="0" smtClean="0">
                <a:solidFill>
                  <a:srgbClr val="0000FF"/>
                </a:solidFill>
              </a:rPr>
              <a:t>9</a:t>
            </a:r>
            <a:r>
              <a:rPr lang="en-US" altLang="en-US" sz="2400" dirty="0" smtClean="0">
                <a:solidFill>
                  <a:srgbClr val="0000FF"/>
                </a:solidFill>
              </a:rPr>
              <a:t> – 12.</a:t>
            </a:r>
            <a:r>
              <a:rPr lang="ru-RU" altLang="en-US" sz="2400" dirty="0" smtClean="0">
                <a:solidFill>
                  <a:srgbClr val="0000FF"/>
                </a:solidFill>
              </a:rPr>
              <a:t>20</a:t>
            </a:r>
            <a:r>
              <a:rPr lang="en-US" altLang="en-US" sz="2400" dirty="0" smtClean="0">
                <a:solidFill>
                  <a:srgbClr val="0000FF"/>
                </a:solidFill>
              </a:rPr>
              <a:t>1</a:t>
            </a:r>
            <a:r>
              <a:rPr lang="ru-RU" altLang="en-US" sz="2400" dirty="0" smtClean="0">
                <a:solidFill>
                  <a:srgbClr val="0000FF"/>
                </a:solidFill>
              </a:rPr>
              <a:t>9</a:t>
            </a:r>
            <a:endParaRPr lang="en-US" altLang="en-US" sz="24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/>
              <a:t>Тестируемые</a:t>
            </a:r>
            <a:r>
              <a:rPr lang="en-US" sz="2800" dirty="0" smtClean="0"/>
              <a:t>	</a:t>
            </a:r>
            <a:r>
              <a:rPr lang="ru-RU" sz="2800" dirty="0" smtClean="0"/>
              <a:t>      </a:t>
            </a:r>
            <a:r>
              <a:rPr lang="en-US" sz="2800" dirty="0" smtClean="0"/>
              <a:t>    </a:t>
            </a:r>
            <a:r>
              <a:rPr lang="ru-RU" sz="2400" dirty="0" smtClean="0">
                <a:solidFill>
                  <a:srgbClr val="0000FF"/>
                </a:solidFill>
              </a:rPr>
              <a:t>Студенты 1 курса  кафедры ВТ, </a:t>
            </a:r>
            <a:r>
              <a:rPr lang="en-US" sz="2400" dirty="0" smtClean="0">
                <a:solidFill>
                  <a:srgbClr val="0000FF"/>
                </a:solidFill>
              </a:rPr>
              <a:t>               				</a:t>
            </a:r>
            <a:r>
              <a:rPr lang="ru-RU" sz="2400" dirty="0" smtClean="0">
                <a:solidFill>
                  <a:srgbClr val="0000FF"/>
                </a:solidFill>
              </a:rPr>
              <a:t>факультета ФКТИ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</a:rPr>
              <a:t>СПбГЭТУ</a:t>
            </a:r>
            <a:endParaRPr lang="en-US" sz="24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/>
              <a:t>Количество</a:t>
            </a:r>
            <a:r>
              <a:rPr lang="en-US" sz="2800" dirty="0" smtClean="0"/>
              <a:t>		</a:t>
            </a:r>
            <a:r>
              <a:rPr lang="en-US" sz="2400" dirty="0" smtClean="0"/>
              <a:t>           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00FF"/>
                </a:solidFill>
              </a:rPr>
              <a:t>128 из 150 зачисленных</a:t>
            </a:r>
            <a:endParaRPr lang="en-US" sz="24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/>
              <a:t>Пол</a:t>
            </a:r>
            <a:r>
              <a:rPr lang="en-US" sz="2800" dirty="0" smtClean="0"/>
              <a:t>				</a:t>
            </a:r>
            <a:r>
              <a:rPr lang="en-US" sz="2400" dirty="0" smtClean="0">
                <a:solidFill>
                  <a:srgbClr val="0000FF"/>
                </a:solidFill>
              </a:rPr>
              <a:t>29 </a:t>
            </a:r>
            <a:r>
              <a:rPr lang="ru-RU" sz="2400" dirty="0" smtClean="0">
                <a:solidFill>
                  <a:srgbClr val="0000FF"/>
                </a:solidFill>
              </a:rPr>
              <a:t>девушки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ru-RU" sz="2400" dirty="0" smtClean="0">
                <a:solidFill>
                  <a:srgbClr val="0000FF"/>
                </a:solidFill>
              </a:rPr>
              <a:t>99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ru-RU" sz="2400" dirty="0" smtClean="0">
                <a:solidFill>
                  <a:srgbClr val="0000FF"/>
                </a:solidFill>
              </a:rPr>
              <a:t>юноши</a:t>
            </a:r>
            <a:endParaRPr lang="en-US" sz="28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/>
              <a:t>Национальность</a:t>
            </a:r>
            <a:r>
              <a:rPr lang="en-US" sz="2800" dirty="0" smtClean="0"/>
              <a:t>		</a:t>
            </a:r>
            <a:r>
              <a:rPr lang="ru-RU" sz="2800" dirty="0" smtClean="0">
                <a:solidFill>
                  <a:srgbClr val="0000FF"/>
                </a:solidFill>
              </a:rPr>
              <a:t>РФ, Беларусь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23875" y="-88900"/>
            <a:ext cx="7772400" cy="1143000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00FF"/>
                </a:solidFill>
              </a:rPr>
              <a:t>Кто проходил тестирование</a:t>
            </a:r>
            <a:endParaRPr lang="en-US" alt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3C5DEE-221C-4A96-AA12-99CAB50AB221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 smtClean="0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-404813" y="3395663"/>
            <a:ext cx="725170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990336" y="1272746"/>
            <a:ext cx="5467864" cy="4823254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400" dirty="0" smtClean="0"/>
              <a:t>2017 год: все студенты кафедр  САПР и ВТ</a:t>
            </a:r>
          </a:p>
          <a:p>
            <a:pPr>
              <a:buNone/>
            </a:pPr>
            <a:endParaRPr lang="ru-RU" sz="2400" dirty="0" smtClean="0"/>
          </a:p>
          <a:p>
            <a:pPr>
              <a:spcBef>
                <a:spcPts val="2400"/>
              </a:spcBef>
              <a:buNone/>
            </a:pPr>
            <a:r>
              <a:rPr lang="ru-RU" sz="2400" dirty="0" smtClean="0"/>
              <a:t>    2018 год: все желающие из студентов факультета ФКТИ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2019 год: все студенты кафедры ВТ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599" y="1022394"/>
            <a:ext cx="1733121" cy="17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5904" y="2708577"/>
            <a:ext cx="1713728" cy="170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2974" y="4401451"/>
            <a:ext cx="1701371" cy="16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9947" y="6314303"/>
            <a:ext cx="1314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36232" y="185351"/>
            <a:ext cx="7772400" cy="1041744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00FF"/>
                </a:solidFill>
              </a:rPr>
              <a:t>Сознательная и бессознательная реакция</a:t>
            </a:r>
            <a:endParaRPr lang="en-US" alt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3C5DEE-221C-4A96-AA12-99CAB50AB221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 smtClean="0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-404813" y="3395663"/>
            <a:ext cx="725170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21578" y="1306286"/>
            <a:ext cx="5636622" cy="4789714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2017 год: все студенты кафедр САПР и ВТ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ru-RU" sz="2400" dirty="0" smtClean="0"/>
              <a:t>2018 год: желающие из студентов факультета ФКТИ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ru-RU" sz="2400" dirty="0" smtClean="0"/>
              <a:t>2019 </a:t>
            </a:r>
            <a:r>
              <a:rPr lang="ru-RU" sz="2400" dirty="0" smtClean="0"/>
              <a:t>год: все студенты кафедры ВТ</a:t>
            </a:r>
            <a:endParaRPr lang="ru-RU" sz="2400" dirty="0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714" y="2657887"/>
            <a:ext cx="1682322" cy="165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254" y="1002442"/>
            <a:ext cx="1653557" cy="165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855" y="6277232"/>
            <a:ext cx="4223057" cy="30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1152" y="4267473"/>
            <a:ext cx="1745660" cy="171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47134" y="234778"/>
            <a:ext cx="8896865" cy="113682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Общий профиль множественного интеллекта у первокурсников за 3 года</a:t>
            </a:r>
            <a:endParaRPr lang="en-US" altLang="en-US" sz="3600" b="1" dirty="0" smtClean="0">
              <a:solidFill>
                <a:srgbClr val="0000FF"/>
              </a:solidFill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1B86C-D2F5-4FEC-9DDB-A6285B376E8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772363" y="4826676"/>
            <a:ext cx="80627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b="1" dirty="0" smtClean="0">
                <a:latin typeface="+mn-lt"/>
              </a:rPr>
              <a:t>IA</a:t>
            </a:r>
            <a:r>
              <a:rPr lang="ru-RU" dirty="0" smtClean="0">
                <a:latin typeface="+mn-lt"/>
              </a:rPr>
              <a:t> – </a:t>
            </a:r>
            <a:r>
              <a:rPr lang="ru-RU" dirty="0" err="1" smtClean="0">
                <a:latin typeface="+mn-lt"/>
              </a:rPr>
              <a:t>внутриличностный</a:t>
            </a:r>
            <a:r>
              <a:rPr lang="ru-RU" dirty="0" smtClean="0">
                <a:latin typeface="+mn-lt"/>
              </a:rPr>
              <a:t>, </a:t>
            </a:r>
            <a:r>
              <a:rPr lang="en-US" dirty="0" smtClean="0">
                <a:latin typeface="+mn-lt"/>
              </a:rPr>
              <a:t>ET</a:t>
            </a:r>
            <a:r>
              <a:rPr lang="ru-RU" dirty="0" smtClean="0">
                <a:latin typeface="+mn-lt"/>
              </a:rPr>
              <a:t>– философско-исследовательский, </a:t>
            </a:r>
          </a:p>
          <a:p>
            <a:pPr marL="342900" indent="-342900"/>
            <a:r>
              <a:rPr lang="en-US" b="1" dirty="0" smtClean="0">
                <a:latin typeface="+mn-lt"/>
              </a:rPr>
              <a:t>LM</a:t>
            </a:r>
            <a:r>
              <a:rPr lang="ru-RU" dirty="0" smtClean="0">
                <a:latin typeface="+mn-lt"/>
              </a:rPr>
              <a:t> – логико-математический, </a:t>
            </a:r>
            <a:r>
              <a:rPr lang="en-US" dirty="0" smtClean="0">
                <a:latin typeface="+mn-lt"/>
              </a:rPr>
              <a:t>BM</a:t>
            </a:r>
            <a:r>
              <a:rPr lang="ru-RU" dirty="0" smtClean="0">
                <a:latin typeface="+mn-lt"/>
              </a:rPr>
              <a:t> – </a:t>
            </a:r>
            <a:r>
              <a:rPr lang="ru-RU" dirty="0" err="1" smtClean="0">
                <a:latin typeface="+mn-lt"/>
              </a:rPr>
              <a:t>бизнес-коммерческий</a:t>
            </a:r>
            <a:r>
              <a:rPr lang="ru-RU" dirty="0" smtClean="0">
                <a:latin typeface="+mn-lt"/>
              </a:rPr>
              <a:t>, </a:t>
            </a:r>
          </a:p>
          <a:p>
            <a:pPr marL="342900" indent="-342900"/>
            <a:r>
              <a:rPr lang="en-US" b="1" dirty="0" smtClean="0">
                <a:latin typeface="+mn-lt"/>
              </a:rPr>
              <a:t>VS</a:t>
            </a:r>
            <a:r>
              <a:rPr lang="ru-RU" dirty="0" smtClean="0">
                <a:latin typeface="+mn-lt"/>
              </a:rPr>
              <a:t> – визуально-пространственный, </a:t>
            </a:r>
            <a:r>
              <a:rPr lang="en-US" dirty="0" smtClean="0">
                <a:latin typeface="+mn-lt"/>
              </a:rPr>
              <a:t>NL</a:t>
            </a:r>
            <a:r>
              <a:rPr lang="ru-RU" dirty="0" smtClean="0">
                <a:latin typeface="+mn-lt"/>
              </a:rPr>
              <a:t> – природный, </a:t>
            </a:r>
          </a:p>
          <a:p>
            <a:pPr marL="342900" indent="-342900"/>
            <a:r>
              <a:rPr lang="en-US" b="1" dirty="0" smtClean="0">
                <a:latin typeface="+mn-lt"/>
              </a:rPr>
              <a:t>BK</a:t>
            </a:r>
            <a:r>
              <a:rPr lang="ru-RU" dirty="0" smtClean="0">
                <a:latin typeface="+mn-lt"/>
              </a:rPr>
              <a:t> – моторно-двигательный, </a:t>
            </a:r>
            <a:r>
              <a:rPr lang="en-US" dirty="0" smtClean="0">
                <a:latin typeface="+mn-lt"/>
              </a:rPr>
              <a:t>MR</a:t>
            </a:r>
            <a:r>
              <a:rPr lang="ru-RU" dirty="0" smtClean="0">
                <a:latin typeface="+mn-lt"/>
              </a:rPr>
              <a:t> – музыкально-ритмический, </a:t>
            </a:r>
          </a:p>
          <a:p>
            <a:pPr marL="342900" indent="-342900"/>
            <a:r>
              <a:rPr lang="en-US" b="1" dirty="0" smtClean="0">
                <a:latin typeface="+mn-lt"/>
              </a:rPr>
              <a:t>AS</a:t>
            </a:r>
            <a:r>
              <a:rPr lang="ru-RU" dirty="0" smtClean="0">
                <a:latin typeface="+mn-lt"/>
              </a:rPr>
              <a:t> – подвижнический, </a:t>
            </a:r>
            <a:r>
              <a:rPr lang="en-US" dirty="0" smtClean="0">
                <a:latin typeface="+mn-lt"/>
              </a:rPr>
              <a:t>VL</a:t>
            </a:r>
            <a:r>
              <a:rPr lang="ru-RU" dirty="0" smtClean="0">
                <a:latin typeface="+mn-lt"/>
              </a:rPr>
              <a:t> – </a:t>
            </a:r>
            <a:r>
              <a:rPr lang="ru-RU" dirty="0" err="1" smtClean="0">
                <a:latin typeface="+mn-lt"/>
              </a:rPr>
              <a:t>вербально-лингвистический</a:t>
            </a:r>
            <a:r>
              <a:rPr lang="ru-RU" dirty="0" smtClean="0">
                <a:latin typeface="+mn-lt"/>
              </a:rPr>
              <a:t>, </a:t>
            </a:r>
          </a:p>
          <a:p>
            <a:pPr marL="342900" indent="-342900"/>
            <a:r>
              <a:rPr lang="en-US" b="1" dirty="0" smtClean="0">
                <a:latin typeface="+mn-lt"/>
              </a:rPr>
              <a:t>AB</a:t>
            </a:r>
            <a:r>
              <a:rPr lang="ru-RU" dirty="0" smtClean="0">
                <a:latin typeface="+mn-lt"/>
              </a:rPr>
              <a:t> – </a:t>
            </a:r>
            <a:r>
              <a:rPr lang="ru-RU" dirty="0" err="1" smtClean="0">
                <a:latin typeface="+mn-lt"/>
              </a:rPr>
              <a:t>креативный</a:t>
            </a:r>
            <a:r>
              <a:rPr lang="ru-RU" dirty="0" smtClean="0">
                <a:latin typeface="+mn-lt"/>
              </a:rPr>
              <a:t>, </a:t>
            </a:r>
            <a:r>
              <a:rPr lang="en-US" b="1" dirty="0" smtClean="0">
                <a:latin typeface="+mn-lt"/>
              </a:rPr>
              <a:t>IE</a:t>
            </a:r>
            <a:r>
              <a:rPr lang="ru-RU" dirty="0" smtClean="0">
                <a:latin typeface="+mn-lt"/>
              </a:rPr>
              <a:t> – межличностный типы МИ.</a:t>
            </a:r>
          </a:p>
          <a:p>
            <a:pPr marL="342900" indent="-342900">
              <a:buAutoNum type="arabicPeriod"/>
            </a:pP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2304148" y="1606380"/>
            <a:ext cx="5072836" cy="303976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4738965"/>
              </p:ext>
            </p:extLst>
          </p:nvPr>
        </p:nvGraphicFramePr>
        <p:xfrm>
          <a:off x="1087395" y="1825684"/>
          <a:ext cx="7451124" cy="3216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3870">
                  <a:extLst>
                    <a:ext uri="{9D8B030D-6E8A-4147-A177-3AD203B41FA5}">
                      <a16:colId xmlns:a16="http://schemas.microsoft.com/office/drawing/2014/main" xmlns="" val="451677898"/>
                    </a:ext>
                  </a:extLst>
                </a:gridCol>
                <a:gridCol w="2617254">
                  <a:extLst>
                    <a:ext uri="{9D8B030D-6E8A-4147-A177-3AD203B41FA5}">
                      <a16:colId xmlns:a16="http://schemas.microsoft.com/office/drawing/2014/main" xmlns="" val="4237096320"/>
                    </a:ext>
                  </a:extLst>
                </a:gridCol>
              </a:tblGrid>
              <a:tr h="83941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ГРУППА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 СТУДЕНТОВ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755309"/>
                  </a:ext>
                </a:extLst>
              </a:tr>
              <a:tr h="46634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r>
                        <a:rPr lang="ru-RU" sz="2400" baseline="0" dirty="0" smtClean="0"/>
                        <a:t>  Зачисленные на бюджетные места (баллы за ЕГЭ 262 – 291) </a:t>
                      </a:r>
                      <a:endParaRPr lang="ru-RU" sz="2400" dirty="0"/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77 из 86</a:t>
                      </a:r>
                      <a:endParaRPr lang="ru-RU" sz="2400" dirty="0"/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7394249"/>
                  </a:ext>
                </a:extLst>
              </a:tr>
              <a:tr h="4663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  Студенты «льготники»: контрактники,  льготники, </a:t>
                      </a:r>
                      <a:r>
                        <a:rPr lang="ru-RU" sz="2400" dirty="0" err="1" smtClean="0"/>
                        <a:t>целевики</a:t>
                      </a:r>
                      <a:r>
                        <a:rPr lang="ru-RU" sz="2400" dirty="0" smtClean="0"/>
                        <a:t>  </a:t>
                      </a:r>
                      <a:r>
                        <a:rPr lang="ru-RU" sz="2400" baseline="0" dirty="0" smtClean="0"/>
                        <a:t>(баллы за ЕГЭ 150 – 260) 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51 из 64</a:t>
                      </a:r>
                      <a:endParaRPr lang="ru-RU" sz="2400" dirty="0"/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610696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flipH="1">
            <a:off x="1007761" y="322217"/>
            <a:ext cx="7395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+mj-lt"/>
              </a:rPr>
              <a:t>Комплектование групп, по итогам успеваемости (ЕГЭ)</a:t>
            </a:r>
            <a:endParaRPr lang="ru-RU" sz="36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9499" y="5406883"/>
            <a:ext cx="7840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dirty="0" smtClean="0">
                <a:latin typeface="+mn-lt"/>
              </a:rPr>
              <a:t>Проходной балл на кафедру ВТ в 2019 году - 262 балла</a:t>
            </a:r>
            <a:endParaRPr lang="ru-RU" sz="2000" dirty="0">
              <a:latin typeface="+mn-lt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1B86C-D2F5-4FEC-9DDB-A6285B376E8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 smtClean="0"/>
          </a:p>
        </p:txBody>
      </p:sp>
    </p:spTree>
    <p:extLst>
      <p:ext uri="{BB962C8B-B14F-4D97-AF65-F5344CB8AC3E}">
        <p14:creationId xmlns:p14="http://schemas.microsoft.com/office/powerpoint/2010/main" xmlns="" val="19310080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99160" y="158235"/>
            <a:ext cx="8360633" cy="1143000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00FF"/>
                </a:solidFill>
              </a:rPr>
              <a:t>Профиль МИ </a:t>
            </a:r>
            <a:br>
              <a:rPr lang="ru-RU" altLang="ru-RU" sz="3600" b="1" dirty="0" smtClean="0">
                <a:solidFill>
                  <a:srgbClr val="0000FF"/>
                </a:solidFill>
              </a:rPr>
            </a:br>
            <a:r>
              <a:rPr lang="ru-RU" altLang="ru-RU" sz="3600" b="1" dirty="0" smtClean="0">
                <a:solidFill>
                  <a:srgbClr val="0000FF"/>
                </a:solidFill>
              </a:rPr>
              <a:t>Бюджетники и льготники </a:t>
            </a:r>
            <a:endParaRPr lang="en-US" altLang="ru-RU" sz="3600" b="1" dirty="0" smtClean="0">
              <a:solidFill>
                <a:srgbClr val="0000FF"/>
              </a:solidFill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3C5DEE-221C-4A96-AA12-99CAB50AB221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 smtClean="0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-404813" y="3395663"/>
            <a:ext cx="725170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1" name="Содержимое 10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85442" y="1872596"/>
            <a:ext cx="6373115" cy="32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161534" y="5325762"/>
            <a:ext cx="68456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n-lt"/>
              </a:rPr>
              <a:t>Среди студентов, которые прошли тестирование и были отчислены по результатам первой сессии, 15 человек имели гуманитарный профиль и только 2 </a:t>
            </a:r>
            <a:r>
              <a:rPr lang="ru-RU" sz="2000" dirty="0" smtClean="0">
                <a:latin typeface="+mn-lt"/>
                <a:sym typeface="Symbol"/>
              </a:rPr>
              <a:t></a:t>
            </a:r>
            <a:r>
              <a:rPr lang="ru-RU" sz="2000" dirty="0" smtClean="0">
                <a:latin typeface="+mn-lt"/>
              </a:rPr>
              <a:t> технический. 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4738965"/>
              </p:ext>
            </p:extLst>
          </p:nvPr>
        </p:nvGraphicFramePr>
        <p:xfrm>
          <a:off x="1087395" y="1825684"/>
          <a:ext cx="7451124" cy="3856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5124">
                  <a:extLst>
                    <a:ext uri="{9D8B030D-6E8A-4147-A177-3AD203B41FA5}">
                      <a16:colId xmlns:a16="http://schemas.microsoft.com/office/drawing/2014/main" xmlns="" val="45167789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4237096320"/>
                    </a:ext>
                  </a:extLst>
                </a:gridCol>
              </a:tblGrid>
              <a:tr h="839419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ГРУППА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 СТУДЕНТОВ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755309"/>
                  </a:ext>
                </a:extLst>
              </a:tr>
              <a:tr h="46634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1.</a:t>
                      </a:r>
                      <a:r>
                        <a:rPr lang="ru-RU" sz="2000" baseline="0" dirty="0" smtClean="0"/>
                        <a:t>  О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тчисленные студенты и студенты, закрывшие сессию с большими проблемами и уже после окончания сроков дополнительной сессии</a:t>
                      </a:r>
                      <a:endParaRPr lang="ru-RU" sz="2000" dirty="0"/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50</a:t>
                      </a:r>
                      <a:endParaRPr lang="ru-RU" sz="2000" dirty="0"/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7394249"/>
                  </a:ext>
                </a:extLst>
              </a:tr>
              <a:tr h="4663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 Студенты, получившие средний бал от 3.01 до 3.99 и закрывшиеся в дополнительную сессию. </a:t>
                      </a:r>
                      <a:endParaRPr lang="ru-RU" sz="2000" dirty="0"/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37</a:t>
                      </a:r>
                      <a:endParaRPr lang="ru-RU" sz="2000" dirty="0"/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6106963"/>
                  </a:ext>
                </a:extLst>
              </a:tr>
              <a:tr h="46634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3.  С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туденты со средним баллом 4 и более и закрывшиеся в основную сессию.</a:t>
                      </a:r>
                      <a:endParaRPr lang="ru-RU" sz="2000" dirty="0"/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41</a:t>
                      </a:r>
                      <a:endParaRPr lang="ru-RU" sz="2000" dirty="0"/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flipH="1">
            <a:off x="981635" y="243840"/>
            <a:ext cx="7395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+mj-lt"/>
              </a:rPr>
              <a:t>Комплектование групп, по итогам успеваемости (1 сессия)</a:t>
            </a:r>
            <a:endParaRPr lang="ru-RU" sz="36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1B86C-D2F5-4FEC-9DDB-A6285B376E84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 smtClean="0"/>
          </a:p>
        </p:txBody>
      </p:sp>
    </p:spTree>
    <p:extLst>
      <p:ext uri="{BB962C8B-B14F-4D97-AF65-F5344CB8AC3E}">
        <p14:creationId xmlns:p14="http://schemas.microsoft.com/office/powerpoint/2010/main" xmlns="" val="19310080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6879</TotalTime>
  <Words>2331</Words>
  <Application>Microsoft Office PowerPoint</Application>
  <PresentationFormat>Экран (4:3)</PresentationFormat>
  <Paragraphs>263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1_Оформление по умолчанию</vt:lpstr>
      <vt:lpstr>ПРОГНОЗИРОВАНИЕ УСПЕВАЕМОСТИ СТУДЕНТОВ ПО РЕЗУЛЬТАТАМ ТЕСТИРОВАНИЯ МНОЖЕСТВЕННОГО ИНТЕЛЛЕКТА С ПОМОЩЬЮ ТЕХНОЛОГИИ ВИБРОИЗОБРАЖЕНИЯ И ПРОГРАММЫ ВИБРА МИ </vt:lpstr>
      <vt:lpstr>Слайд 2</vt:lpstr>
      <vt:lpstr>Условия проведения тестирования</vt:lpstr>
      <vt:lpstr>Кто проходил тестирование</vt:lpstr>
      <vt:lpstr>Сознательная и бессознательная реакция</vt:lpstr>
      <vt:lpstr>Общий профиль множественного интеллекта у первокурсников за 3 года</vt:lpstr>
      <vt:lpstr>Слайд 7</vt:lpstr>
      <vt:lpstr>Профиль МИ  Бюджетники и льготники </vt:lpstr>
      <vt:lpstr>Слайд 9</vt:lpstr>
      <vt:lpstr>Слайд 10</vt:lpstr>
      <vt:lpstr>Слайд 11</vt:lpstr>
      <vt:lpstr>Слайд 12</vt:lpstr>
      <vt:lpstr>Прогнозирование «успешных» студентов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Спасибо за внимание !   Мартынов Олег Евгеньевич ООО МП ЭЛСИС soft@elsys.ru</vt:lpstr>
    </vt:vector>
  </TitlesOfParts>
  <Company>ELSYS Corp.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Didenko</dc:creator>
  <cp:lastModifiedBy>VI</cp:lastModifiedBy>
  <cp:revision>556</cp:revision>
  <dcterms:created xsi:type="dcterms:W3CDTF">2007-11-14T08:50:08Z</dcterms:created>
  <dcterms:modified xsi:type="dcterms:W3CDTF">2020-06-24T13:00:49Z</dcterms:modified>
</cp:coreProperties>
</file>