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7" r:id="rId2"/>
    <p:sldId id="318" r:id="rId3"/>
    <p:sldId id="258" r:id="rId4"/>
    <p:sldId id="317" r:id="rId5"/>
    <p:sldId id="322" r:id="rId6"/>
    <p:sldId id="304" r:id="rId7"/>
    <p:sldId id="315" r:id="rId8"/>
    <p:sldId id="259" r:id="rId9"/>
    <p:sldId id="262" r:id="rId10"/>
    <p:sldId id="260" r:id="rId11"/>
    <p:sldId id="319" r:id="rId12"/>
    <p:sldId id="274" r:id="rId13"/>
    <p:sldId id="264" r:id="rId14"/>
    <p:sldId id="308" r:id="rId15"/>
    <p:sldId id="320" r:id="rId16"/>
    <p:sldId id="321" r:id="rId17"/>
    <p:sldId id="31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E896"/>
    <a:srgbClr val="FF5050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1257" autoAdjust="0"/>
  </p:normalViewPr>
  <p:slideViewPr>
    <p:cSldViewPr snapToGrid="0">
      <p:cViewPr varScale="1">
        <p:scale>
          <a:sx n="42" d="100"/>
          <a:sy n="42" d="100"/>
        </p:scale>
        <p:origin x="19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04FCE5-7B01-4E78-915E-4549024865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FEC05D-9295-4F62-9793-FE88F7FB90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Уважаемые коллеги. В данной презентации</a:t>
            </a:r>
            <a:r>
              <a:rPr lang="ru-RU" altLang="ru-RU" baseline="0" dirty="0" smtClean="0">
                <a:latin typeface="Arial" panose="020B0604020202020204" pitchFamily="34" charset="0"/>
              </a:rPr>
              <a:t> я хочу представить новый метод психологического и психофизиологического тестирования, основанный на индивидуальном подходе к каждому испытуемому.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AF722-8D57-4217-8DBE-5FE7F2AA2CEE}" type="slidenum">
              <a:rPr lang="ru-RU" altLang="ru-RU" smtClean="0"/>
              <a:pPr/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Правая таблица числовой оценки бессознательной реакции показывает значительное превышение бессознательной</a:t>
            </a:r>
            <a:r>
              <a:rPr lang="ru-RU" altLang="en-US" baseline="0" dirty="0" smtClean="0">
                <a:latin typeface="Arial" panose="020B0604020202020204" pitchFamily="34" charset="0"/>
              </a:rPr>
              <a:t> реакции на значимые стимулы. Результирующая оценка испытуемого в данный момент определяется по 4-м локальным индикаторам.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Верхний индикатор показывает разность интегральных реакции всех стимулов предварительного и основного тестирования. По своей сути это результат, который можно получить без разделения реакции испытуемого по типам интеллекта.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Второй сверху индикатор показывает разность первых трех интегральных реакций предварительного и основного тестирования. Он также чувствителен к сознательным ответам испытуемого, которые пытаются скрыть истинную реакцию испытуемого на стимулы.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Третий сверху индикатор показывает разность бессознательной реакции испытуемого на стимулы предварительного и основного тестирования. Он не зависит от сознательных ответов испытуемого и позволяет оценить истинную реакцию человека на стимулы.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Нижний индикатор показывает разность бессознательной реакции испытуемого на 3 значимых стимула предварительного и основного тестирования. Совпадение результата по значимым типам МИ и общей разности бессознательной реакции подтверждает предрасположенность тестируемого к исследуемому фактору.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В зависимости от регламента тестирования наличие двух красных индикаторов может рассматриваться как результат </a:t>
            </a:r>
            <a:r>
              <a:rPr lang="en-US" altLang="en-US" baseline="0" dirty="0" smtClean="0">
                <a:latin typeface="Arial" panose="020B0604020202020204" pitchFamily="34" charset="0"/>
              </a:rPr>
              <a:t>INC (</a:t>
            </a:r>
            <a:r>
              <a:rPr lang="ru-RU" altLang="en-US" baseline="0" dirty="0" smtClean="0">
                <a:latin typeface="Arial" panose="020B0604020202020204" pitchFamily="34" charset="0"/>
              </a:rPr>
              <a:t>неопределенность) или </a:t>
            </a:r>
            <a:r>
              <a:rPr lang="en-US" altLang="en-US" baseline="0" dirty="0" smtClean="0">
                <a:latin typeface="Arial" panose="020B0604020202020204" pitchFamily="34" charset="0"/>
              </a:rPr>
              <a:t>DI, </a:t>
            </a:r>
            <a:r>
              <a:rPr lang="ru-RU" altLang="en-US" baseline="0" dirty="0" smtClean="0">
                <a:latin typeface="Arial" panose="020B0604020202020204" pitchFamily="34" charset="0"/>
              </a:rPr>
              <a:t>в данном случае предрасположенность к терроризму.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8606B-8CA0-4023-9B1B-44864A5BC7E8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 ВибраНЛП</a:t>
            </a:r>
            <a:r>
              <a:rPr lang="ru-RU" baseline="0" dirty="0" smtClean="0"/>
              <a:t> определяет дополнительную информацию о тестируемом, которая может прояснить особенности его личности, поведения и предрасположенности.</a:t>
            </a:r>
          </a:p>
          <a:p>
            <a:r>
              <a:rPr lang="ru-RU" baseline="0" dirty="0" smtClean="0"/>
              <a:t>Так как рейтинг вопросов-стимулов определяется именно по бессознательной реакции, то программа приводит профиль интеллекта, основанный именно на бессознательной реакции испытуемого.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9314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baseline="0" dirty="0" smtClean="0">
                <a:latin typeface="Arial" panose="020B0604020202020204" pitchFamily="34" charset="0"/>
              </a:rPr>
              <a:t>Программа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ВибраНЛП</a:t>
            </a:r>
            <a:r>
              <a:rPr lang="ru-RU" altLang="en-US" baseline="0" dirty="0" smtClean="0">
                <a:latin typeface="Arial" panose="020B0604020202020204" pitchFamily="34" charset="0"/>
              </a:rPr>
              <a:t> показывает </a:t>
            </a:r>
            <a:r>
              <a:rPr lang="ru-RU" altLang="en-US" baseline="0" dirty="0" smtClean="0">
                <a:latin typeface="Arial" panose="020B0604020202020204" pitchFamily="34" charset="0"/>
              </a:rPr>
              <a:t>большее количество </a:t>
            </a:r>
            <a:r>
              <a:rPr lang="ru-RU" altLang="en-US" baseline="0" dirty="0" smtClean="0">
                <a:latin typeface="Arial" panose="020B0604020202020204" pitchFamily="34" charset="0"/>
              </a:rPr>
              <a:t>независимых индикаторов</a:t>
            </a:r>
            <a:r>
              <a:rPr lang="ru-RU" altLang="en-US" baseline="0" dirty="0" smtClean="0">
                <a:latin typeface="Arial" panose="020B0604020202020204" pitchFamily="34" charset="0"/>
              </a:rPr>
              <a:t>, которые могут быть использованы для оценки личности испытуемого, кроме 4-х уже описанных индикаторов, которые для наглядности приводятся в виде круговых диаграмм.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Это например, отношение бессознательной реакции на значимые и незначимые стимулы основного тестирования и отношение сознательной и бессознательной реакции у испытуемого при ответах на предъявляемые стимулы.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84D2B6-68CB-4BBD-8365-B8488DE7C8F3}" type="slidenum">
              <a:rPr lang="ru-RU" altLang="ru-RU" smtClean="0"/>
              <a:pPr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Кроме того программа</a:t>
            </a:r>
            <a:r>
              <a:rPr lang="ru-RU" altLang="en-US" baseline="0" dirty="0" smtClean="0">
                <a:latin typeface="Arial" panose="020B0604020202020204" pitchFamily="34" charset="0"/>
              </a:rPr>
              <a:t> позволяет построить полный профиль множественного интеллекта для испытуемого и определить его предпочтительную специализацию в широкой области.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A61B0-187E-470E-B17E-36C1282C9D24}" type="slidenum">
              <a:rPr lang="ru-RU" altLang="ru-RU" smtClean="0"/>
              <a:pPr/>
              <a:t>13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Заметки 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b="0" dirty="0" smtClean="0">
                <a:latin typeface="Arial" panose="020B0604020202020204" pitchFamily="34" charset="0"/>
              </a:rPr>
              <a:t>Узкой области и детальную специализацию</a:t>
            </a:r>
            <a:r>
              <a:rPr lang="ru-RU" altLang="en-US" dirty="0" smtClean="0">
                <a:latin typeface="Arial" panose="020B0604020202020204" pitchFamily="34" charset="0"/>
              </a:rPr>
              <a:t>. Эта информация дополняет индивидуальный портрет испытуемого.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Основой расчета программы ВибраНЛП являются алгоритмы, разработанные в программе ВибраМИ.</a:t>
            </a:r>
          </a:p>
          <a:p>
            <a:r>
              <a:rPr lang="ru-RU" dirty="0" smtClean="0"/>
              <a:t>Основным отличием этих программ является индивидуальность отбора стимулов для основного тестирования, лингвистическая многозадачность стимулов создает дополнительные сложности разработчикам, но упрощает получение правильного результата пользователем.</a:t>
            </a:r>
          </a:p>
          <a:p>
            <a:r>
              <a:rPr lang="ru-RU" dirty="0" smtClean="0"/>
              <a:t>Вся информация, которую дает о пользователе программа ВибраМИ</a:t>
            </a:r>
            <a:r>
              <a:rPr lang="ru-RU" baseline="0" dirty="0" smtClean="0"/>
              <a:t> может быть получена и из программы ВибраНЛП.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704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Программой VibraNLP было протестировано две группы людей: в одной из групп (10 человек) были законопослушные граждане, в другой - граждане (10 человек), совершавшие правонарушения и находящиеся под контролем МВД.</a:t>
            </a:r>
          </a:p>
          <a:p>
            <a:r>
              <a:rPr lang="ru-RU" dirty="0" smtClean="0"/>
              <a:t>Результаты, приведенные в таблице сравнительного</a:t>
            </a:r>
            <a:r>
              <a:rPr lang="ru-RU" baseline="0" dirty="0" smtClean="0"/>
              <a:t> тестирования,</a:t>
            </a:r>
            <a:r>
              <a:rPr lang="ru-RU" dirty="0" smtClean="0"/>
              <a:t> показывают более чем в 2 раза большую предрасположенность к терроризму представителей нелояльной группы по результатам сравнительного тестирования с адаптивным опросником.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473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Разработанный адаптивный метод психологического и/или психофизиологического тестирования позволяет добиться более высокой точности по сравнению с известными методами предъявления общих стимулов без учета значимости психологических характеристик личности испытуемого, одной из которых являются множественные интеллект испытуемого. 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Предлагаемый метод можно использовать для проведения массовых тестирований людей на расположенность к различным факторам, например, алкоголизм, терроризм, наркотики, взятки, лояльность и т.д. 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Разработанный вариант психологического тестирования отличается компактностью и занимает минимальное время для проведения тестирования испытуемых, несмотря на то что общий опросник включает более 100 вопросов, каждый из испытуемых отвечает только на 1/6 от общего количества вопросов, в приведенном примере это 24 вопроса. 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При этом точность определения результата только возрастает, так как каждому испытуемому предъявляются вопросы и стимулы, значимые именно для него. 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Мы надеемся что</a:t>
            </a:r>
            <a:r>
              <a:rPr lang="ru-RU" altLang="en-US" baseline="0" dirty="0" smtClean="0">
                <a:latin typeface="Arial" panose="020B0604020202020204" pitchFamily="34" charset="0"/>
              </a:rPr>
              <a:t> метод адаптивного тестирования найдет широкое применение и будет способствовать развитию психофизиологии и подтверждению эффективности технологии виброизображения.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64AF8-82AA-4A8C-A263-5ED4CCB2A6B1}" type="slidenum">
              <a:rPr lang="ru-RU" altLang="ru-RU" smtClean="0"/>
              <a:pPr/>
              <a:t>17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Мы,</a:t>
            </a:r>
            <a:r>
              <a:rPr lang="ru-RU" altLang="ru-RU" baseline="0" dirty="0" smtClean="0">
                <a:latin typeface="Arial" panose="020B0604020202020204" pitchFamily="34" charset="0"/>
              </a:rPr>
              <a:t> конечно, понимаем, что разработка принципиально новых методов тестирования выходит за рамки технологии виброизображения, предлагаемый метод можно использовать с любыми другими технологиями психофизиологической детекции. Ранее мы старались применять технологию виброизображения просто как измерительный прибор, но ее возможности настолько широки, что позволяет развивать новые направления и методики.</a:t>
            </a:r>
          </a:p>
          <a:p>
            <a:r>
              <a:rPr lang="ru-RU" altLang="ru-RU" baseline="0" dirty="0" smtClean="0">
                <a:latin typeface="Arial" panose="020B0604020202020204" pitchFamily="34" charset="0"/>
              </a:rPr>
              <a:t>Совмещение принципов классической психологии и психофизиологической детекции лжи в одном компактном тестировании представляет новые возможности разработчикам и пользователям в проведении психологических и психофизиологических исследований и тестирований.</a:t>
            </a:r>
            <a:endParaRPr lang="en-US" altLang="ru-RU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7D479-8DE6-4BDC-978F-B855FEF2C58E}" type="slidenum">
              <a:rPr lang="ru-RU" altLang="ru-RU" smtClean="0"/>
              <a:pPr/>
              <a:t>18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Современные способы психологического тестирования или профайлинга, в своем большинстве, основаны на предъявлении различных стимулов испытуемому, определении реакции испытуемого на предъявляемые стимулы и обработку результатов тестирования. В зависимости от метода определения реакции испытуемого, способы </a:t>
            </a:r>
            <a:r>
              <a:rPr lang="ru-RU" sz="24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тестирования </a:t>
            </a:r>
            <a:r>
              <a:rPr lang="ru-RU" sz="24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разделяют на психологические и психофизиологические. Психологические способы тестирования основаны на получении сознательного ответа испытуемого на предъявляемые стимулы, например, в виде ответа в формате Да/Нет на предъявленный вопрос (стимул). Психофизиологические способы тестирования дополнительно к сознательному ответу включают в себя измерение физиологических параметров и/или поведенческих характеристик испытуемого. </a:t>
            </a:r>
            <a:endParaRPr lang="ru-RU" altLang="en-US" sz="2400" b="0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05E7C-01A2-4769-9FB9-C6E7680CBDAD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Большинство способов психологического тестирования предлагают общие опросники для всех испытуемых.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С</a:t>
            </a:r>
            <a:r>
              <a:rPr lang="ru-RU" altLang="en-US" dirty="0" smtClean="0">
                <a:latin typeface="Arial" panose="020B0604020202020204" pitchFamily="34" charset="0"/>
              </a:rPr>
              <a:t>пособы психофизиологического тестирования при </a:t>
            </a:r>
            <a:r>
              <a:rPr lang="ru-RU" altLang="en-US" dirty="0" err="1" smtClean="0">
                <a:latin typeface="Arial" panose="020B0604020202020204" pitchFamily="34" charset="0"/>
              </a:rPr>
              <a:t>детекции</a:t>
            </a:r>
            <a:r>
              <a:rPr lang="ru-RU" altLang="en-US" dirty="0" smtClean="0">
                <a:latin typeface="Arial" panose="020B0604020202020204" pitchFamily="34" charset="0"/>
              </a:rPr>
              <a:t> лжи определяют конкретные значимые вопросы, актуальные для конкретного испытуемого с помощью предварительного тестирования или предтестовой беседы.</a:t>
            </a:r>
            <a:r>
              <a:rPr lang="ru-RU" altLang="en-US" baseline="0" dirty="0" smtClean="0">
                <a:latin typeface="Arial" panose="020B0604020202020204" pitchFamily="34" charset="0"/>
              </a:rPr>
              <a:t> Далее, после обработки экспертом, проводится основное тестирование, причем эксперту полиграфологу обычно требуется значительное время (несколько часов или дней) для подготовки вопросов основного тестирования, которые определяются материалами конкретного дела и не могут быть использованы в дальнейшем для другого испытуемого.</a:t>
            </a:r>
            <a:endParaRPr lang="ru-RU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557B2-516E-4BD9-9F3A-0F959E1152E4}" type="slidenum">
              <a:rPr lang="ru-RU" altLang="ru-RU" smtClean="0"/>
              <a:pPr/>
              <a:t>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Мы предложили схему</a:t>
            </a:r>
            <a:r>
              <a:rPr lang="ru-RU" altLang="en-US" baseline="0" dirty="0" smtClean="0">
                <a:latin typeface="Arial" panose="020B0604020202020204" pitchFamily="34" charset="0"/>
              </a:rPr>
              <a:t> тестирования, объединяющую достоинства психологических опросов и психофизиологических исследований в одном компактном тестировании. На предварительной стадии тестирования определяется профиль множественного интеллекта испытуемого, а на основной стадии тестирования испытуемому предъявляют стимулы, выявляющие его предрасположенность к исследуемому фактору с учетом приоритетного профиля множественного интеллекта. Максимально развитым типам интеллекта предъявляются максимально значимые стимулы.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D72AF-F190-46CF-AA5D-B9380806B90A}" type="slidenum">
              <a:rPr lang="ru-RU" altLang="ru-RU" smtClean="0"/>
              <a:pPr/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На слайде представлена структурная схема разработанного</a:t>
            </a:r>
            <a:r>
              <a:rPr lang="ru-RU" altLang="en-US" baseline="0" dirty="0" smtClean="0">
                <a:latin typeface="Arial" panose="020B0604020202020204" pitchFamily="34" charset="0"/>
              </a:rPr>
              <a:t> адаптивного опросника.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Она включает первые 12 вопросов с нейтральными (к основному фактору) стимулами, объединенными парами противоположных типов множественного интеллекта аналогичными программе ВибраМИ.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Вопросы и стимулы второй части тестирования имеют двойную лингвистическую нагрузку. С одной стороны они также привязаны к типам множественного интеллекта, причем последовательность их предъявления идентична в предварительной и основной части тестирования.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Кроме привязки к типам множественного интеллекта вопросы основного тестирования имеют смысловую нагрузку, связанную с основным фактором тестирования, например, предрасположенностью к террористической деятельности.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Для </a:t>
            </a:r>
            <a:r>
              <a:rPr lang="ru-RU" altLang="en-US" baseline="0" dirty="0" smtClean="0">
                <a:latin typeface="Arial" panose="020B0604020202020204" pitchFamily="34" charset="0"/>
              </a:rPr>
              <a:t>каждого типа интеллекта заготовлены стимулы различной значимости к основному фактору тестирования.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EC05D-9295-4F62-9793-FE88F7FB9076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372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baseline="0" dirty="0" smtClean="0">
                <a:latin typeface="Arial" panose="020B0604020202020204" pitchFamily="34" charset="0"/>
              </a:rPr>
              <a:t>На первом этапе тестирования в режиме реального времени при предъявлении 12 вопросов происходит определение профиля множественного интеллекта испытуемого, как это представлено на данном слайде.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В соответствии с определенным профилем множественного интеллекта программа подбирает стимулы основного тестирования, пропорциональные по значимости развитости данного типа множественного интеллекта у испытуемого.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Например, на показанном профиле у испытуемого максимально развита Философско-Креативная пара  интеллекта, а минимально развита Природно-Двигательная пара множественного интеллекта.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Это означает, что испытуемый не любит природу и двигательную активность, а предпочитает философию и креативность, поэтому для него значимость стимулов, связанных с природой и движением минимальна.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Зато значимость стимулов, связанных с философией и креативным подходом к проблеме для него будет максимальна.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31258-1683-4818-8E89-768DDF69AD74}" type="slidenum">
              <a:rPr lang="ru-RU" altLang="ru-RU" smtClean="0"/>
              <a:pPr/>
              <a:t>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На данном слайде показаны результаты тестирования испытуемого программой ВибраНЛП, которые не показали у него склонности к терроризму. На левом слайде показана сравнительная реакция испытуемого по интегральному профилю, объединяющая сознательную и бессознательную реакцию на стимулы. Синие</a:t>
            </a:r>
            <a:r>
              <a:rPr lang="ru-RU" altLang="en-US" baseline="0" dirty="0" smtClean="0">
                <a:latin typeface="Arial" panose="020B0604020202020204" pitchFamily="34" charset="0"/>
              </a:rPr>
              <a:t> столбики показывают реакцию на нейтральные стимулы предварительного тестирования, красные столбики на двойные по нейро-лингвистической нагрузке стимулы основного тестирования.</a:t>
            </a:r>
          </a:p>
          <a:p>
            <a:r>
              <a:rPr lang="ru-RU" altLang="en-US" b="0" baseline="0" dirty="0" smtClean="0">
                <a:latin typeface="Arial" panose="020B0604020202020204" pitchFamily="34" charset="0"/>
              </a:rPr>
              <a:t>И</a:t>
            </a:r>
            <a:r>
              <a:rPr lang="ru-RU" altLang="en-US" baseline="0" dirty="0" smtClean="0">
                <a:latin typeface="Arial" panose="020B0604020202020204" pitchFamily="34" charset="0"/>
              </a:rPr>
              <a:t>нтегральный профиль основного тестирования </a:t>
            </a:r>
            <a:r>
              <a:rPr lang="ru-RU" altLang="en-US" b="0" baseline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показывает</a:t>
            </a:r>
            <a:r>
              <a:rPr lang="ru-RU" altLang="en-US" baseline="0" dirty="0" smtClean="0">
                <a:latin typeface="Arial" panose="020B0604020202020204" pitchFamily="34" charset="0"/>
              </a:rPr>
              <a:t>, что по 3-м наиболее развитым профилям множественного интеллекта величина профилей предварительного тестирования значительно превышает величину профилей основного тестирования.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Аналогичная картина наблюдается при сравнении профилей множественного интеллекта, полученных с учетом только бессознательной реакции на стимулы.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FA7C44-201E-47E9-9539-CD70F21D8BFD}" type="slidenum">
              <a:rPr lang="ru-RU" altLang="ru-RU" smtClean="0"/>
              <a:pPr/>
              <a:t>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На данном слайде показаны количественные оценки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ru-RU" altLang="en-US" baseline="0" dirty="0" smtClean="0">
                <a:latin typeface="Arial" panose="020B0604020202020204" pitchFamily="34" charset="0"/>
              </a:rPr>
              <a:t>гистограмм сделанные программой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ВибраНЛП</a:t>
            </a:r>
            <a:r>
              <a:rPr lang="ru-RU" altLang="en-US" baseline="0" dirty="0" smtClean="0">
                <a:latin typeface="Arial" panose="020B0604020202020204" pitchFamily="34" charset="0"/>
              </a:rPr>
              <a:t>, для гистограмм приведенных </a:t>
            </a:r>
            <a:r>
              <a:rPr lang="ru-RU" altLang="en-US" baseline="0" dirty="0" smtClean="0">
                <a:latin typeface="Arial" panose="020B0604020202020204" pitchFamily="34" charset="0"/>
              </a:rPr>
              <a:t>на предыдущем слайде.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Превышение реакции на нейтральные стимулы над значимыми стимулами определено количественно и выделено зеленым цветом, те стимулы, где реакция испытуемого выше на значимые стимулы относительно нейтральных, выделены красным цветом. На приведенном примере красным выделена реакция на 3 пары незначимых стимулов, что свидетельствует об отсутствии предрасположенности к терроризму у испытуемого в приведенном примере.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1E7ED2-986C-4E5F-9B46-DB51AC546E0D}" type="slidenum">
              <a:rPr lang="ru-RU" altLang="ru-RU" smtClean="0"/>
              <a:pPr/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Данный слайд, представленный в аналогичном предыдущему виде, наглядно отличается от </a:t>
            </a:r>
            <a:r>
              <a:rPr lang="ru-RU" altLang="en-US" dirty="0" smtClean="0">
                <a:latin typeface="Arial" panose="020B0604020202020204" pitchFamily="34" charset="0"/>
              </a:rPr>
              <a:t>предыдущих</a:t>
            </a:r>
            <a:r>
              <a:rPr lang="ru-RU" altLang="en-US" baseline="0" dirty="0" smtClean="0">
                <a:latin typeface="Arial" panose="020B0604020202020204" pitchFamily="34" charset="0"/>
              </a:rPr>
              <a:t> гистограмм</a:t>
            </a:r>
            <a:r>
              <a:rPr lang="ru-RU" altLang="en-US" dirty="0" smtClean="0">
                <a:latin typeface="Arial" panose="020B0604020202020204" pitchFamily="34" charset="0"/>
              </a:rPr>
              <a:t>.</a:t>
            </a:r>
            <a:endParaRPr lang="ru-RU" altLang="en-US" dirty="0" smtClean="0">
              <a:latin typeface="Arial" panose="020B0604020202020204" pitchFamily="34" charset="0"/>
            </a:endParaRPr>
          </a:p>
          <a:p>
            <a:r>
              <a:rPr lang="ru-RU" altLang="en-US" dirty="0" smtClean="0">
                <a:latin typeface="Arial" panose="020B0604020202020204" pitchFamily="34" charset="0"/>
              </a:rPr>
              <a:t>Левая</a:t>
            </a:r>
            <a:r>
              <a:rPr lang="ru-RU" altLang="en-US" baseline="0" dirty="0" smtClean="0">
                <a:latin typeface="Arial" panose="020B0604020202020204" pitchFamily="34" charset="0"/>
              </a:rPr>
              <a:t> гистограмма, показывающая интегральную реакцию испытуемого, также показывает превышение реакции на нейтральные стимулы над значимыми. Однако, это превышение получено за счет правильных сознательных ответов на стимулы.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Правая гистограмма профиля бессознательной реакции показывает явное превышение красных столбиков над синими, причем по всем профилям множественного интеллекта.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Это означает, что несмотря на правильные сознательные ответы на вопросы, испытуемый более активно реагирует на значимые стимулы, связанные с терроризмом.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5C657-8BC1-47EC-AA08-B3C33E043804}" type="slidenum">
              <a:rPr lang="ru-RU" altLang="ru-RU" smtClean="0"/>
              <a:pPr/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1814-B24A-429B-BEA6-B6A47CDE5D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39325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0685-3B57-4E00-9C92-33F887144E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57156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3D88-0967-4691-B26D-E3E50E1A67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24338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8964-9827-4D6F-AF97-D13E6D3C32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9362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8684-C827-4F7B-AA46-05F11237C2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92572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DC50-F826-4CF4-8B8B-0CDBA70AAF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74803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4E1E-6601-418E-A3C5-C545227DA7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03324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4EBE-D218-41C5-AA34-B5A3D915DE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35273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A82F-8859-4735-AA8E-2A5E245BDA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54293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EE2F-51BB-43B9-B540-A7F69D2C90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24797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5681-7BCC-4300-B73E-E4B778F78D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49009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E69EAE-2217-4E82-9556-109B2337FA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5138" y="2903537"/>
            <a:ext cx="8066087" cy="192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Адаптивное психологическое тестирование. Совмещение предварительного и основного тестирования в нейро-лингвистическом профайлинге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39775" y="5011738"/>
            <a:ext cx="80660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dirty="0">
                <a:cs typeface="Calibri" panose="020F0502020204030204" pitchFamily="34" charset="0"/>
              </a:rPr>
              <a:t>В.А. </a:t>
            </a:r>
            <a:r>
              <a:rPr lang="ru-RU" altLang="en-US" sz="2800" dirty="0" smtClean="0">
                <a:cs typeface="Calibri" panose="020F0502020204030204" pitchFamily="34" charset="0"/>
              </a:rPr>
              <a:t>Минкин</a:t>
            </a:r>
            <a:r>
              <a:rPr lang="en-US" altLang="en-US" sz="2800" dirty="0" smtClean="0">
                <a:cs typeface="Calibri" panose="020F0502020204030204" pitchFamily="34" charset="0"/>
              </a:rPr>
              <a:t>, </a:t>
            </a:r>
            <a:r>
              <a:rPr lang="ru-RU" altLang="en-US" sz="2800" dirty="0" smtClean="0">
                <a:cs typeface="Calibri" panose="020F0502020204030204" pitchFamily="34" charset="0"/>
              </a:rPr>
              <a:t>Я.Н. Николаенко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dirty="0">
                <a:cs typeface="Calibri" panose="020F0502020204030204" pitchFamily="34" charset="0"/>
              </a:rPr>
              <a:t>ООО «Многопрофильное предприятие «Элсис»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800" dirty="0">
                <a:cs typeface="Calibri" panose="020F0502020204030204" pitchFamily="34" charset="0"/>
              </a:rPr>
              <a:t> РФ, Санкт-Петербург, </a:t>
            </a:r>
            <a:r>
              <a:rPr lang="en-US" altLang="en-US" sz="2800" dirty="0"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88925" y="141288"/>
            <a:ext cx="795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3</a:t>
            </a:r>
            <a:r>
              <a:rPr lang="ru-RU" altLang="en-US" sz="1800" b="1" i="1" dirty="0">
                <a:latin typeface="Arial" panose="020B0604020202020204" pitchFamily="34" charset="0"/>
              </a:rPr>
              <a:t>-я Международная научно-техническую конференция </a:t>
            </a:r>
            <a:r>
              <a:rPr lang="ru-RU" altLang="en-US" sz="1800" b="1" dirty="0">
                <a:latin typeface="Arial" panose="020B0604020202020204" pitchFamily="34" charset="0"/>
              </a:rPr>
              <a:t>Современная психофизиология. Технология виброизображения (Vibraimage).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065213"/>
            <a:ext cx="29035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66825"/>
            <a:ext cx="2873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8813" y="629629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68680-3ADE-40C4-8C8C-25B0BEF2633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94553"/>
            <a:ext cx="8674100" cy="98742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выявления расположенности </a:t>
            </a:r>
            <a:br>
              <a:rPr lang="ru-RU" sz="3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исследуемому фактору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662" y="5459538"/>
            <a:ext cx="1282700" cy="40011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9" y="1285662"/>
            <a:ext cx="3835676" cy="3096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045" y="1288098"/>
            <a:ext cx="3570633" cy="3096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141" y="5000171"/>
            <a:ext cx="1917700" cy="67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662" y="4881421"/>
            <a:ext cx="1282700" cy="3492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Rectangle 2"/>
          <p:cNvSpPr/>
          <p:nvPr/>
        </p:nvSpPr>
        <p:spPr>
          <a:xfrm>
            <a:off x="654529" y="5963331"/>
            <a:ext cx="8458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регистрации уровня здоровья и базовых психофизиологических параметров программой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HealthTest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93D98C-B146-4234-9293-EE72C0277F86}" type="slidenum">
              <a:rPr lang="ru-RU" altLang="ru-RU" smtClean="0">
                <a:latin typeface="Times New Roman" panose="02020603050405020304" pitchFamily="18" charset="0"/>
              </a:rPr>
              <a:pPr/>
              <a:t>11</a:t>
            </a:fld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940" y="265479"/>
            <a:ext cx="7064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j-ea"/>
                <a:cs typeface="+mj-cs"/>
              </a:rPr>
              <a:t>Дополнительные возможности программы </a:t>
            </a:r>
            <a:r>
              <a:rPr lang="en-US" sz="3200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j-ea"/>
                <a:cs typeface="+mj-cs"/>
              </a:rPr>
              <a:t>VibraNLP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78522"/>
              </p:ext>
            </p:extLst>
          </p:nvPr>
        </p:nvGraphicFramePr>
        <p:xfrm>
          <a:off x="300447" y="2068926"/>
          <a:ext cx="4611188" cy="3245197"/>
        </p:xfrm>
        <a:graphic>
          <a:graphicData uri="http://schemas.openxmlformats.org/drawingml/2006/table">
            <a:tbl>
              <a:tblPr/>
              <a:tblGrid>
                <a:gridCol w="345238">
                  <a:extLst>
                    <a:ext uri="{9D8B030D-6E8A-4147-A177-3AD203B41FA5}">
                      <a16:colId xmlns:a16="http://schemas.microsoft.com/office/drawing/2014/main" val="2390954566"/>
                    </a:ext>
                  </a:extLst>
                </a:gridCol>
                <a:gridCol w="566276">
                  <a:extLst>
                    <a:ext uri="{9D8B030D-6E8A-4147-A177-3AD203B41FA5}">
                      <a16:colId xmlns:a16="http://schemas.microsoft.com/office/drawing/2014/main" val="584836865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240737381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4212049604"/>
                    </a:ext>
                  </a:extLst>
                </a:gridCol>
                <a:gridCol w="625549">
                  <a:extLst>
                    <a:ext uri="{9D8B030D-6E8A-4147-A177-3AD203B41FA5}">
                      <a16:colId xmlns:a16="http://schemas.microsoft.com/office/drawing/2014/main" val="3743499225"/>
                    </a:ext>
                  </a:extLst>
                </a:gridCol>
                <a:gridCol w="529803">
                  <a:extLst>
                    <a:ext uri="{9D8B030D-6E8A-4147-A177-3AD203B41FA5}">
                      <a16:colId xmlns:a16="http://schemas.microsoft.com/office/drawing/2014/main" val="508740247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621110528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val="3395427972"/>
                    </a:ext>
                  </a:extLst>
                </a:gridCol>
              </a:tblGrid>
              <a:tr h="47435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Рейтинг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80355"/>
                  </a:ext>
                </a:extLst>
              </a:tr>
              <a:tr h="406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q(MI)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397880"/>
                  </a:ext>
                </a:extLst>
              </a:tr>
              <a:tr h="39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ВИ-МЛ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3;1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469489"/>
                  </a:ext>
                </a:extLst>
              </a:tr>
              <a:tr h="39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ФИ-КР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3;3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958903"/>
                  </a:ext>
                </a:extLst>
              </a:tr>
              <a:tr h="39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ЛМ-ВЛ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2;1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029983"/>
                  </a:ext>
                </a:extLst>
              </a:tr>
              <a:tr h="39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БК-ПВ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3;2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810360"/>
                  </a:ext>
                </a:extLst>
              </a:tr>
              <a:tr h="39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ВП-МР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2;1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04346"/>
                  </a:ext>
                </a:extLst>
              </a:tr>
              <a:tr h="406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ПР-МД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2;3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734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69" y="2068926"/>
            <a:ext cx="3286540" cy="3245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3227" y="5717186"/>
            <a:ext cx="6342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Определение значимости пар множественного интеллекта по бессознательной реакции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C815CF-3927-46D3-B8E2-BDB36651A87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83097" y="184149"/>
            <a:ext cx="8294204" cy="12603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Интегральное обозначение предрасположенности к исследуемому фактору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34974" y="6093511"/>
            <a:ext cx="833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dirty="0" smtClean="0">
                <a:latin typeface="Arial" panose="020B0604020202020204" pitchFamily="34" charset="0"/>
              </a:rPr>
              <a:t>Корреляция между поведенческими параметрами как определяющий принцип построения таблицы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527675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7" y="1881809"/>
            <a:ext cx="2751117" cy="1855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27" y="1881810"/>
            <a:ext cx="2758995" cy="1855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7" y="3994334"/>
            <a:ext cx="2751117" cy="200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27" y="3994334"/>
            <a:ext cx="2758995" cy="200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435" y="1881809"/>
            <a:ext cx="2681866" cy="1855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435" y="3994334"/>
            <a:ext cx="2681866" cy="20013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0030" y="6248400"/>
            <a:ext cx="1178169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EB695-9D97-4D21-BA77-A9B8EABEA80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94" y="72231"/>
            <a:ext cx="8802687" cy="7413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обработки психофизиологических данных</a:t>
            </a:r>
            <a:endParaRPr lang="ru-RU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17512" y="5489193"/>
            <a:ext cx="8375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Определение детального профиля множественного интеллекта и соответствующей широкой области по </a:t>
            </a:r>
            <a:r>
              <a:rPr lang="en-US" dirty="0" smtClean="0"/>
              <a:t>ISCED</a:t>
            </a:r>
            <a:r>
              <a:rPr lang="ru-RU" dirty="0" smtClean="0"/>
              <a:t>-</a:t>
            </a:r>
            <a:r>
              <a:rPr lang="en-US" dirty="0" smtClean="0"/>
              <a:t>F</a:t>
            </a:r>
            <a:r>
              <a:rPr lang="ru-RU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64595"/>
              </p:ext>
            </p:extLst>
          </p:nvPr>
        </p:nvGraphicFramePr>
        <p:xfrm>
          <a:off x="417512" y="1194235"/>
          <a:ext cx="4042976" cy="3832855"/>
        </p:xfrm>
        <a:graphic>
          <a:graphicData uri="http://schemas.openxmlformats.org/drawingml/2006/table">
            <a:tbl>
              <a:tblPr/>
              <a:tblGrid>
                <a:gridCol w="428653">
                  <a:extLst>
                    <a:ext uri="{9D8B030D-6E8A-4147-A177-3AD203B41FA5}">
                      <a16:colId xmlns:a16="http://schemas.microsoft.com/office/drawing/2014/main" val="3939994275"/>
                    </a:ext>
                  </a:extLst>
                </a:gridCol>
                <a:gridCol w="526073">
                  <a:extLst>
                    <a:ext uri="{9D8B030D-6E8A-4147-A177-3AD203B41FA5}">
                      <a16:colId xmlns:a16="http://schemas.microsoft.com/office/drawing/2014/main" val="289662099"/>
                    </a:ext>
                  </a:extLst>
                </a:gridCol>
                <a:gridCol w="360459">
                  <a:extLst>
                    <a:ext uri="{9D8B030D-6E8A-4147-A177-3AD203B41FA5}">
                      <a16:colId xmlns:a16="http://schemas.microsoft.com/office/drawing/2014/main" val="672719166"/>
                    </a:ext>
                  </a:extLst>
                </a:gridCol>
                <a:gridCol w="2727791">
                  <a:extLst>
                    <a:ext uri="{9D8B030D-6E8A-4147-A177-3AD203B41FA5}">
                      <a16:colId xmlns:a16="http://schemas.microsoft.com/office/drawing/2014/main" val="1140529859"/>
                    </a:ext>
                  </a:extLst>
                </a:gridCol>
              </a:tblGrid>
              <a:tr h="294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Интеллектуальный профиль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091586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ПВ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Подвижнический (ПВ)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02517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Моторно-Двигательный (МД)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435147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Философский (ФИ)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15089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Логико-математический (ЛМ)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772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Межличностный (МЛ)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15088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Визуально-пространственный (ВП)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65078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Вербально-Лингвистический (ВЛ)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247854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Природный (ПР)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358487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Креативный (КР)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93130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Бизнес-Корыстный (БК)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515915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Музыкально-Ритмический (МР)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843122"/>
                  </a:ext>
                </a:extLst>
              </a:tr>
              <a:tr h="2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Внутриличностный (ВИ)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829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28555"/>
              </p:ext>
            </p:extLst>
          </p:nvPr>
        </p:nvGraphicFramePr>
        <p:xfrm>
          <a:off x="4817328" y="1194235"/>
          <a:ext cx="3975832" cy="3831590"/>
        </p:xfrm>
        <a:graphic>
          <a:graphicData uri="http://schemas.openxmlformats.org/drawingml/2006/table">
            <a:tbl>
              <a:tblPr/>
              <a:tblGrid>
                <a:gridCol w="403079">
                  <a:extLst>
                    <a:ext uri="{9D8B030D-6E8A-4147-A177-3AD203B41FA5}">
                      <a16:colId xmlns:a16="http://schemas.microsoft.com/office/drawing/2014/main" val="1860122809"/>
                    </a:ext>
                  </a:extLst>
                </a:gridCol>
                <a:gridCol w="494689">
                  <a:extLst>
                    <a:ext uri="{9D8B030D-6E8A-4147-A177-3AD203B41FA5}">
                      <a16:colId xmlns:a16="http://schemas.microsoft.com/office/drawing/2014/main" val="3416386487"/>
                    </a:ext>
                  </a:extLst>
                </a:gridCol>
                <a:gridCol w="513010">
                  <a:extLst>
                    <a:ext uri="{9D8B030D-6E8A-4147-A177-3AD203B41FA5}">
                      <a16:colId xmlns:a16="http://schemas.microsoft.com/office/drawing/2014/main" val="2121938452"/>
                    </a:ext>
                  </a:extLst>
                </a:gridCol>
                <a:gridCol w="2565054">
                  <a:extLst>
                    <a:ext uri="{9D8B030D-6E8A-4147-A177-3AD203B41FA5}">
                      <a16:colId xmlns:a16="http://schemas.microsoft.com/office/drawing/2014/main" val="835263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Широкая область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59846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Инженерное дело и строительство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56662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Естественные науки, математика и статистика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66399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Информационные технологии и коммуникация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30655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управления, бизнес и юриспруденция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16891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Социальные науки, журналистика и информация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76437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Сельское и лесное хозяйство,  рыболовство и ветеринария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6673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образования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7592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Гуманитарные науки и искусство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55393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Сфера обслуживания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0453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Здравоохранение и социальное обеспечение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15733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8238" y="3906838"/>
            <a:ext cx="222250" cy="322262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ru-RU" sz="1633" dirty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548" y="442198"/>
            <a:ext cx="83391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2"/>
                </a:solidFill>
                <a:latin typeface="+mj-lt"/>
              </a:rPr>
              <a:t>Дополнительные профайлинговые данные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8391" y="5919646"/>
            <a:ext cx="699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dirty="0"/>
              <a:t>Определение </a:t>
            </a:r>
            <a:r>
              <a:rPr lang="ru-RU" altLang="en-US" dirty="0" smtClean="0"/>
              <a:t>узкой </a:t>
            </a:r>
            <a:r>
              <a:rPr lang="ru-RU" altLang="en-US" dirty="0"/>
              <a:t>области </a:t>
            </a:r>
            <a:r>
              <a:rPr lang="ru-RU" altLang="en-US" dirty="0" smtClean="0"/>
              <a:t>и специализации по </a:t>
            </a:r>
            <a:r>
              <a:rPr lang="ru-RU" altLang="en-US" dirty="0"/>
              <a:t>ISCED-F 2013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47570"/>
              </p:ext>
            </p:extLst>
          </p:nvPr>
        </p:nvGraphicFramePr>
        <p:xfrm>
          <a:off x="684213" y="1406355"/>
          <a:ext cx="3670300" cy="4072888"/>
        </p:xfrm>
        <a:graphic>
          <a:graphicData uri="http://schemas.openxmlformats.org/drawingml/2006/table">
            <a:tbl>
              <a:tblPr/>
              <a:tblGrid>
                <a:gridCol w="372104">
                  <a:extLst>
                    <a:ext uri="{9D8B030D-6E8A-4147-A177-3AD203B41FA5}">
                      <a16:colId xmlns:a16="http://schemas.microsoft.com/office/drawing/2014/main" val="546985093"/>
                    </a:ext>
                  </a:extLst>
                </a:gridCol>
                <a:gridCol w="456673">
                  <a:extLst>
                    <a:ext uri="{9D8B030D-6E8A-4147-A177-3AD203B41FA5}">
                      <a16:colId xmlns:a16="http://schemas.microsoft.com/office/drawing/2014/main" val="2573973900"/>
                    </a:ext>
                  </a:extLst>
                </a:gridCol>
                <a:gridCol w="473587">
                  <a:extLst>
                    <a:ext uri="{9D8B030D-6E8A-4147-A177-3AD203B41FA5}">
                      <a16:colId xmlns:a16="http://schemas.microsoft.com/office/drawing/2014/main" val="3016426078"/>
                    </a:ext>
                  </a:extLst>
                </a:gridCol>
                <a:gridCol w="2367936">
                  <a:extLst>
                    <a:ext uri="{9D8B030D-6E8A-4147-A177-3AD203B41FA5}">
                      <a16:colId xmlns:a16="http://schemas.microsoft.com/office/drawing/2014/main" val="1494525248"/>
                    </a:ext>
                  </a:extLst>
                </a:gridCol>
              </a:tblGrid>
              <a:tr h="217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Узкая область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41310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Производственные и обрабатывающие отрасли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79126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Биологические и смежные науки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63860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науки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90710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Сельское хозяйство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42916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Лесное хозяйство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17114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Окружающая среда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815207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Рыболовство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871911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Информационные технологии и коммуникация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099517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Бизнес и управление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25663"/>
                  </a:ext>
                </a:extLst>
              </a:tr>
              <a:tr h="382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Инженерия и инженерное дело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3029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83457"/>
              </p:ext>
            </p:extLst>
          </p:nvPr>
        </p:nvGraphicFramePr>
        <p:xfrm>
          <a:off x="4684116" y="1406355"/>
          <a:ext cx="3806927" cy="4072886"/>
        </p:xfrm>
        <a:graphic>
          <a:graphicData uri="http://schemas.openxmlformats.org/drawingml/2006/table">
            <a:tbl>
              <a:tblPr/>
              <a:tblGrid>
                <a:gridCol w="385956">
                  <a:extLst>
                    <a:ext uri="{9D8B030D-6E8A-4147-A177-3AD203B41FA5}">
                      <a16:colId xmlns:a16="http://schemas.microsoft.com/office/drawing/2014/main" val="1235519002"/>
                    </a:ext>
                  </a:extLst>
                </a:gridCol>
                <a:gridCol w="473673">
                  <a:extLst>
                    <a:ext uri="{9D8B030D-6E8A-4147-A177-3AD203B41FA5}">
                      <a16:colId xmlns:a16="http://schemas.microsoft.com/office/drawing/2014/main" val="1594059856"/>
                    </a:ext>
                  </a:extLst>
                </a:gridCol>
                <a:gridCol w="491216">
                  <a:extLst>
                    <a:ext uri="{9D8B030D-6E8A-4147-A177-3AD203B41FA5}">
                      <a16:colId xmlns:a16="http://schemas.microsoft.com/office/drawing/2014/main" val="3848706428"/>
                    </a:ext>
                  </a:extLst>
                </a:gridCol>
                <a:gridCol w="2456082">
                  <a:extLst>
                    <a:ext uri="{9D8B030D-6E8A-4147-A177-3AD203B41FA5}">
                      <a16:colId xmlns:a16="http://schemas.microsoft.com/office/drawing/2014/main" val="1920528459"/>
                    </a:ext>
                  </a:extLst>
                </a:gridCol>
              </a:tblGrid>
              <a:tr h="26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Специализация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002436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Бухгалтерский отчет и налогообложение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693539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Финансы, банковское дело и страхование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384439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и администрирование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795622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 с кадрами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68537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795418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Химическая инженерия  и процессы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657172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Технологии защиты окружающей среды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014166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продуктов питания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328010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материалов (стекло, бумага, пластик и деревообработка)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981676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Текстильное производство (одежды обуви, кожевенное производство)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470945"/>
                  </a:ext>
                </a:extLst>
              </a:tr>
            </a:tbl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0030" y="6248400"/>
            <a:ext cx="1178169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14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AA82F-8859-4735-AA8E-2A5E245BDA2E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3" name="Rectangle 2"/>
          <p:cNvSpPr/>
          <p:nvPr/>
        </p:nvSpPr>
        <p:spPr>
          <a:xfrm>
            <a:off x="1026160" y="125383"/>
            <a:ext cx="74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rgbClr val="3333CC"/>
                </a:solidFill>
                <a:latin typeface="Times New Roman"/>
              </a:rPr>
              <a:t>Расшифровка сознательной и бессознательной реакции испытуемого на стимулы</a:t>
            </a:r>
            <a:endParaRPr lang="en-US" sz="2800" dirty="0">
              <a:solidFill>
                <a:srgbClr val="3333CC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3" y="5303253"/>
            <a:ext cx="7579196" cy="94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2" y="4011040"/>
            <a:ext cx="7579196" cy="1130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02" y="2513400"/>
            <a:ext cx="7579196" cy="133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03" y="1055263"/>
            <a:ext cx="7579195" cy="12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72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AA82F-8859-4735-AA8E-2A5E245BDA2E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4" name="Rectangle 3"/>
          <p:cNvSpPr/>
          <p:nvPr/>
        </p:nvSpPr>
        <p:spPr>
          <a:xfrm>
            <a:off x="1305338" y="231843"/>
            <a:ext cx="7152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rgbClr val="3333CC"/>
                </a:solidFill>
                <a:latin typeface="Times New Roman"/>
              </a:rPr>
              <a:t>Первичная статистика тестирования программой </a:t>
            </a: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VibraNLP</a:t>
            </a:r>
            <a:r>
              <a:rPr lang="ru-RU" sz="2800" dirty="0" smtClean="0">
                <a:solidFill>
                  <a:srgbClr val="3333CC"/>
                </a:solidFill>
                <a:latin typeface="Times New Roman"/>
              </a:rPr>
              <a:t> групп, различной степени лояльности</a:t>
            </a:r>
            <a:endParaRPr lang="en-US" sz="2800" dirty="0">
              <a:solidFill>
                <a:srgbClr val="3333CC"/>
              </a:solidFill>
              <a:latin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87865"/>
              </p:ext>
            </p:extLst>
          </p:nvPr>
        </p:nvGraphicFramePr>
        <p:xfrm>
          <a:off x="289931" y="1796057"/>
          <a:ext cx="8558504" cy="2683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761">
                  <a:extLst>
                    <a:ext uri="{9D8B030D-6E8A-4147-A177-3AD203B41FA5}">
                      <a16:colId xmlns:a16="http://schemas.microsoft.com/office/drawing/2014/main" val="804535899"/>
                    </a:ext>
                  </a:extLst>
                </a:gridCol>
                <a:gridCol w="759934">
                  <a:extLst>
                    <a:ext uri="{9D8B030D-6E8A-4147-A177-3AD203B41FA5}">
                      <a16:colId xmlns:a16="http://schemas.microsoft.com/office/drawing/2014/main" val="286766024"/>
                    </a:ext>
                  </a:extLst>
                </a:gridCol>
                <a:gridCol w="963339">
                  <a:extLst>
                    <a:ext uri="{9D8B030D-6E8A-4147-A177-3AD203B41FA5}">
                      <a16:colId xmlns:a16="http://schemas.microsoft.com/office/drawing/2014/main" val="1335642094"/>
                    </a:ext>
                  </a:extLst>
                </a:gridCol>
                <a:gridCol w="1078274">
                  <a:extLst>
                    <a:ext uri="{9D8B030D-6E8A-4147-A177-3AD203B41FA5}">
                      <a16:colId xmlns:a16="http://schemas.microsoft.com/office/drawing/2014/main" val="3432108728"/>
                    </a:ext>
                  </a:extLst>
                </a:gridCol>
                <a:gridCol w="896041">
                  <a:extLst>
                    <a:ext uri="{9D8B030D-6E8A-4147-A177-3AD203B41FA5}">
                      <a16:colId xmlns:a16="http://schemas.microsoft.com/office/drawing/2014/main" val="1383633379"/>
                    </a:ext>
                  </a:extLst>
                </a:gridCol>
                <a:gridCol w="670666">
                  <a:extLst>
                    <a:ext uri="{9D8B030D-6E8A-4147-A177-3AD203B41FA5}">
                      <a16:colId xmlns:a16="http://schemas.microsoft.com/office/drawing/2014/main" val="518865100"/>
                    </a:ext>
                  </a:extLst>
                </a:gridCol>
                <a:gridCol w="925552">
                  <a:extLst>
                    <a:ext uri="{9D8B030D-6E8A-4147-A177-3AD203B41FA5}">
                      <a16:colId xmlns:a16="http://schemas.microsoft.com/office/drawing/2014/main" val="3471243630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3236522152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1400851927"/>
                    </a:ext>
                  </a:extLst>
                </a:gridCol>
                <a:gridCol w="563079">
                  <a:extLst>
                    <a:ext uri="{9D8B030D-6E8A-4147-A177-3AD203B41FA5}">
                      <a16:colId xmlns:a16="http://schemas.microsoft.com/office/drawing/2014/main" val="2197922972"/>
                    </a:ext>
                  </a:extLst>
                </a:gridCol>
              </a:tblGrid>
              <a:tr h="5973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2578982107"/>
                  </a:ext>
                </a:extLst>
              </a:tr>
              <a:tr h="940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F+, Mi+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Mi(3), F(3)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Mi(IE), F(IE)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F(U), F(S)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F+, Mi+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Mi(3), F(3)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Mi(IE), F(IE)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F(U), F(S)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4150016237"/>
                  </a:ext>
                </a:extLst>
              </a:tr>
              <a:tr h="61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deviant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1517642118"/>
                  </a:ext>
                </a:extLst>
              </a:tr>
              <a:tr h="526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norm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/>
                </a:tc>
                <a:extLst>
                  <a:ext uri="{0D108BD9-81ED-4DB2-BD59-A6C34878D82A}">
                    <a16:rowId xmlns:a16="http://schemas.microsoft.com/office/drawing/2014/main" val="350761342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19382" y="5396454"/>
            <a:ext cx="584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Сравнительная таблица тестирования лояльной и нелояльной групп граждан программой </a:t>
            </a:r>
            <a:r>
              <a:rPr lang="en-US" dirty="0" err="1" smtClean="0"/>
              <a:t>VibraNLP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249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572AB-DC96-487F-A1C7-01DAC04C90B7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62293" y="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 sz="4000" dirty="0" smtClean="0">
                <a:solidFill>
                  <a:schemeClr val="accent2"/>
                </a:solidFill>
              </a:rPr>
              <a:t>Заключение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671194" y="1317113"/>
            <a:ext cx="77870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dirty="0"/>
              <a:t>Разработанный адаптивный метод психологического и/или психофизиологического тестирования позволяет добиться более высокой точности по сравнению с известными </a:t>
            </a:r>
            <a:r>
              <a:rPr lang="ru-RU" sz="2000" dirty="0" smtClean="0"/>
              <a:t>методами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smtClean="0"/>
              <a:t>Предлагаемый </a:t>
            </a:r>
            <a:r>
              <a:rPr lang="ru-RU" sz="2000" dirty="0"/>
              <a:t>способ можно использовать для проведения массовых тестирований людей на расположенность к различным факторам, например, алкоголизм, терроризм, наркотики, взятки, лояльность и т.д. </a:t>
            </a:r>
            <a:endParaRPr lang="ru-RU" sz="2000" dirty="0" smtClean="0"/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smtClean="0"/>
              <a:t>Метод адаптивного </a:t>
            </a:r>
            <a:r>
              <a:rPr lang="ru-RU" sz="2000" dirty="0"/>
              <a:t>тестирования отличается компактностью и </a:t>
            </a:r>
            <a:r>
              <a:rPr lang="ru-RU" sz="2000" dirty="0" smtClean="0"/>
              <a:t>точностью.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smtClean="0"/>
              <a:t>Развитие адаптивного метода под новые задачи требует высокого уровня знаний разработчиков, но он прост и экономичен для пользователей.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1981" y="62055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CA1ED-49B7-421D-B044-82DB5070921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458913"/>
            <a:ext cx="7989887" cy="46085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dirty="0" smtClean="0"/>
          </a:p>
          <a:p>
            <a:pPr algn="ctr" eaLnBrk="1" hangingPunct="1">
              <a:buFontTx/>
              <a:buNone/>
            </a:pPr>
            <a:r>
              <a:rPr lang="ru-RU" altLang="ru-RU" dirty="0" smtClean="0"/>
              <a:t>Виктор Минкин     </a:t>
            </a:r>
            <a:endParaRPr lang="en-US" altLang="ru-RU" dirty="0" smtClean="0"/>
          </a:p>
          <a:p>
            <a:pPr algn="ctr" eaLnBrk="1" hangingPunct="1">
              <a:buFontTx/>
              <a:buNone/>
            </a:pPr>
            <a:r>
              <a:rPr lang="de-DE" altLang="ru-RU" sz="4000" dirty="0" smtClean="0"/>
              <a:t>e</a:t>
            </a:r>
            <a:r>
              <a:rPr lang="ru-RU" altLang="ru-RU" sz="4000" dirty="0" smtClean="0"/>
              <a:t>-</a:t>
            </a:r>
            <a:r>
              <a:rPr lang="de-DE" altLang="ru-RU" sz="4000" dirty="0" smtClean="0"/>
              <a:t>mail</a:t>
            </a:r>
            <a:r>
              <a:rPr lang="ru-RU" altLang="ru-RU" sz="4000" dirty="0" smtClean="0"/>
              <a:t>: </a:t>
            </a:r>
            <a:r>
              <a:rPr lang="en-US" altLang="ru-RU" sz="4000" b="1" dirty="0" smtClean="0">
                <a:solidFill>
                  <a:schemeClr val="accent2"/>
                </a:solidFill>
              </a:rPr>
              <a:t>minkin@elsys.ru</a:t>
            </a:r>
          </a:p>
          <a:p>
            <a:pPr algn="ctr" eaLnBrk="1" hangingPunct="1">
              <a:buFontTx/>
              <a:buNone/>
            </a:pPr>
            <a:r>
              <a:rPr lang="en-US" altLang="ru-RU" b="1" dirty="0" smtClean="0"/>
              <a:t> </a:t>
            </a:r>
            <a:endParaRPr lang="en-US" altLang="ru-RU" dirty="0" smtClean="0"/>
          </a:p>
          <a:p>
            <a:pPr algn="ctr" eaLnBrk="1" hangingPunct="1">
              <a:buFontTx/>
              <a:buNone/>
            </a:pPr>
            <a:r>
              <a:rPr lang="en-US" altLang="ru-RU" sz="4400" b="1" dirty="0" smtClean="0">
                <a:solidFill>
                  <a:schemeClr val="accent2"/>
                </a:solidFill>
              </a:rPr>
              <a:t>  </a:t>
            </a:r>
            <a:r>
              <a:rPr lang="en-US" altLang="ru-RU" b="1" dirty="0" smtClean="0">
                <a:solidFill>
                  <a:schemeClr val="accent2"/>
                </a:solidFill>
              </a:rPr>
              <a:t>www.elsys.ru</a:t>
            </a:r>
            <a:r>
              <a:rPr lang="en-US" altLang="ru-RU" dirty="0" smtClean="0"/>
              <a:t>  </a:t>
            </a:r>
          </a:p>
          <a:p>
            <a:pPr algn="ctr" eaLnBrk="1" hangingPunct="1">
              <a:buFontTx/>
              <a:buNone/>
            </a:pPr>
            <a:r>
              <a:rPr lang="en-US" altLang="ru-RU" b="1" dirty="0" smtClean="0">
                <a:solidFill>
                  <a:schemeClr val="accent2"/>
                </a:solidFill>
              </a:rPr>
              <a:t>  </a:t>
            </a:r>
            <a:r>
              <a:rPr lang="en-US" altLang="ru-RU" sz="3600" b="1" dirty="0" smtClean="0">
                <a:solidFill>
                  <a:schemeClr val="accent2"/>
                </a:solidFill>
              </a:rPr>
              <a:t>www.psymaker.com</a:t>
            </a:r>
          </a:p>
          <a:p>
            <a:pPr algn="ctr" eaLnBrk="1" hangingPunct="1">
              <a:buFontTx/>
              <a:buNone/>
            </a:pPr>
            <a:endParaRPr lang="ru-RU" altLang="ru-RU" sz="3600" u="sng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5090812" y="4824152"/>
            <a:ext cx="3438648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77136" y="3217801"/>
            <a:ext cx="3312133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108646" y="1442170"/>
            <a:ext cx="3430750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33687" y="4859684"/>
            <a:ext cx="3344080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84648" y="3212924"/>
            <a:ext cx="3454748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43897" y="1442652"/>
            <a:ext cx="3333870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1165B-B1AE-4C7D-99D6-72E1466561F8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152400"/>
            <a:ext cx="8878887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Основные способы психологического и психофизиологического тестирования</a:t>
            </a: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7806" y="13922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 dirty="0">
              <a:solidFill>
                <a:srgbClr val="33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98" y="1583288"/>
            <a:ext cx="316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Текстовый опросник,</a:t>
            </a:r>
          </a:p>
          <a:p>
            <a:r>
              <a:rPr lang="ru-RU" sz="2400" dirty="0" smtClean="0"/>
              <a:t>анкеты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20148" y="1487893"/>
            <a:ext cx="3007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Обработка ответов </a:t>
            </a:r>
          </a:p>
          <a:p>
            <a:r>
              <a:rPr lang="ru-RU" sz="2400" dirty="0" smtClean="0"/>
              <a:t>формата Да</a:t>
            </a:r>
            <a:r>
              <a:rPr lang="en-US" sz="2400" dirty="0" smtClean="0"/>
              <a:t>/</a:t>
            </a:r>
            <a:r>
              <a:rPr lang="ru-RU" sz="2400" dirty="0" smtClean="0"/>
              <a:t>Нет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60402" y="3180167"/>
            <a:ext cx="2900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Стимульные </a:t>
            </a:r>
          </a:p>
          <a:p>
            <a:r>
              <a:rPr lang="ru-RU" sz="2400" dirty="0" smtClean="0"/>
              <a:t>изображения</a:t>
            </a:r>
            <a:r>
              <a:rPr lang="en-US" sz="2400" dirty="0" smtClean="0"/>
              <a:t> </a:t>
            </a:r>
            <a:r>
              <a:rPr lang="ru-RU" sz="2400" dirty="0" smtClean="0"/>
              <a:t>и текст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18581" y="3144895"/>
            <a:ext cx="341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Выбор картинки и обработка</a:t>
            </a:r>
          </a:p>
          <a:p>
            <a:r>
              <a:rPr lang="ru-RU" sz="2400" dirty="0" smtClean="0"/>
              <a:t>предпочтений выбора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12873" y="4827859"/>
            <a:ext cx="30563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Индивидуальный </a:t>
            </a:r>
          </a:p>
          <a:p>
            <a:r>
              <a:rPr lang="ru-RU" sz="2400" dirty="0" smtClean="0"/>
              <a:t>текстовый</a:t>
            </a:r>
          </a:p>
          <a:p>
            <a:r>
              <a:rPr lang="ru-RU" sz="2400" dirty="0" smtClean="0"/>
              <a:t>(вербальный) опрос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5480" y="4791717"/>
            <a:ext cx="3448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Регистрация вербальной</a:t>
            </a:r>
          </a:p>
          <a:p>
            <a:r>
              <a:rPr lang="ru-RU" sz="2200" dirty="0" smtClean="0"/>
              <a:t>и психофизиологической реакции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sp>
        <p:nvSpPr>
          <p:cNvPr id="12" name="Полилиния 11"/>
          <p:cNvSpPr/>
          <p:nvPr/>
        </p:nvSpPr>
        <p:spPr>
          <a:xfrm rot="16200000" flipH="1">
            <a:off x="4378130" y="1346257"/>
            <a:ext cx="140088" cy="1340814"/>
          </a:xfrm>
          <a:custGeom>
            <a:avLst/>
            <a:gdLst>
              <a:gd name="connsiteX0" fmla="*/ 0 w 263152"/>
              <a:gd name="connsiteY0" fmla="*/ 63157 h 315783"/>
              <a:gd name="connsiteX1" fmla="*/ 131576 w 263152"/>
              <a:gd name="connsiteY1" fmla="*/ 63157 h 315783"/>
              <a:gd name="connsiteX2" fmla="*/ 131576 w 263152"/>
              <a:gd name="connsiteY2" fmla="*/ 0 h 315783"/>
              <a:gd name="connsiteX3" fmla="*/ 263152 w 263152"/>
              <a:gd name="connsiteY3" fmla="*/ 157892 h 315783"/>
              <a:gd name="connsiteX4" fmla="*/ 131576 w 263152"/>
              <a:gd name="connsiteY4" fmla="*/ 315783 h 315783"/>
              <a:gd name="connsiteX5" fmla="*/ 131576 w 263152"/>
              <a:gd name="connsiteY5" fmla="*/ 252626 h 315783"/>
              <a:gd name="connsiteX6" fmla="*/ 0 w 263152"/>
              <a:gd name="connsiteY6" fmla="*/ 252626 h 315783"/>
              <a:gd name="connsiteX7" fmla="*/ 0 w 263152"/>
              <a:gd name="connsiteY7" fmla="*/ 63157 h 3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52" h="315783">
                <a:moveTo>
                  <a:pt x="210521" y="1"/>
                </a:moveTo>
                <a:lnTo>
                  <a:pt x="210521" y="157892"/>
                </a:lnTo>
                <a:lnTo>
                  <a:pt x="263152" y="157892"/>
                </a:lnTo>
                <a:lnTo>
                  <a:pt x="131576" y="315782"/>
                </a:lnTo>
                <a:lnTo>
                  <a:pt x="0" y="157892"/>
                </a:lnTo>
                <a:lnTo>
                  <a:pt x="52631" y="157892"/>
                </a:lnTo>
                <a:lnTo>
                  <a:pt x="52631" y="1"/>
                </a:lnTo>
                <a:lnTo>
                  <a:pt x="210521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58" tIns="0" rIns="63157" bIns="789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8" name="Полилиния 17"/>
          <p:cNvSpPr/>
          <p:nvPr/>
        </p:nvSpPr>
        <p:spPr>
          <a:xfrm rot="16200000" flipH="1">
            <a:off x="4389632" y="3144696"/>
            <a:ext cx="140088" cy="1340814"/>
          </a:xfrm>
          <a:custGeom>
            <a:avLst/>
            <a:gdLst>
              <a:gd name="connsiteX0" fmla="*/ 0 w 263152"/>
              <a:gd name="connsiteY0" fmla="*/ 63157 h 315783"/>
              <a:gd name="connsiteX1" fmla="*/ 131576 w 263152"/>
              <a:gd name="connsiteY1" fmla="*/ 63157 h 315783"/>
              <a:gd name="connsiteX2" fmla="*/ 131576 w 263152"/>
              <a:gd name="connsiteY2" fmla="*/ 0 h 315783"/>
              <a:gd name="connsiteX3" fmla="*/ 263152 w 263152"/>
              <a:gd name="connsiteY3" fmla="*/ 157892 h 315783"/>
              <a:gd name="connsiteX4" fmla="*/ 131576 w 263152"/>
              <a:gd name="connsiteY4" fmla="*/ 315783 h 315783"/>
              <a:gd name="connsiteX5" fmla="*/ 131576 w 263152"/>
              <a:gd name="connsiteY5" fmla="*/ 252626 h 315783"/>
              <a:gd name="connsiteX6" fmla="*/ 0 w 263152"/>
              <a:gd name="connsiteY6" fmla="*/ 252626 h 315783"/>
              <a:gd name="connsiteX7" fmla="*/ 0 w 263152"/>
              <a:gd name="connsiteY7" fmla="*/ 63157 h 3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52" h="315783">
                <a:moveTo>
                  <a:pt x="210521" y="1"/>
                </a:moveTo>
                <a:lnTo>
                  <a:pt x="210521" y="157892"/>
                </a:lnTo>
                <a:lnTo>
                  <a:pt x="263152" y="157892"/>
                </a:lnTo>
                <a:lnTo>
                  <a:pt x="131576" y="315782"/>
                </a:lnTo>
                <a:lnTo>
                  <a:pt x="0" y="157892"/>
                </a:lnTo>
                <a:lnTo>
                  <a:pt x="52631" y="157892"/>
                </a:lnTo>
                <a:lnTo>
                  <a:pt x="52631" y="1"/>
                </a:lnTo>
                <a:lnTo>
                  <a:pt x="210521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58" tIns="0" rIns="63157" bIns="789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9" name="Полилиния 18"/>
          <p:cNvSpPr/>
          <p:nvPr/>
        </p:nvSpPr>
        <p:spPr>
          <a:xfrm rot="16200000" flipH="1">
            <a:off x="4389632" y="4730989"/>
            <a:ext cx="140088" cy="1340814"/>
          </a:xfrm>
          <a:custGeom>
            <a:avLst/>
            <a:gdLst>
              <a:gd name="connsiteX0" fmla="*/ 0 w 263152"/>
              <a:gd name="connsiteY0" fmla="*/ 63157 h 315783"/>
              <a:gd name="connsiteX1" fmla="*/ 131576 w 263152"/>
              <a:gd name="connsiteY1" fmla="*/ 63157 h 315783"/>
              <a:gd name="connsiteX2" fmla="*/ 131576 w 263152"/>
              <a:gd name="connsiteY2" fmla="*/ 0 h 315783"/>
              <a:gd name="connsiteX3" fmla="*/ 263152 w 263152"/>
              <a:gd name="connsiteY3" fmla="*/ 157892 h 315783"/>
              <a:gd name="connsiteX4" fmla="*/ 131576 w 263152"/>
              <a:gd name="connsiteY4" fmla="*/ 315783 h 315783"/>
              <a:gd name="connsiteX5" fmla="*/ 131576 w 263152"/>
              <a:gd name="connsiteY5" fmla="*/ 252626 h 315783"/>
              <a:gd name="connsiteX6" fmla="*/ 0 w 263152"/>
              <a:gd name="connsiteY6" fmla="*/ 252626 h 315783"/>
              <a:gd name="connsiteX7" fmla="*/ 0 w 263152"/>
              <a:gd name="connsiteY7" fmla="*/ 63157 h 3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52" h="315783">
                <a:moveTo>
                  <a:pt x="210521" y="1"/>
                </a:moveTo>
                <a:lnTo>
                  <a:pt x="210521" y="157892"/>
                </a:lnTo>
                <a:lnTo>
                  <a:pt x="263152" y="157892"/>
                </a:lnTo>
                <a:lnTo>
                  <a:pt x="131576" y="315782"/>
                </a:lnTo>
                <a:lnTo>
                  <a:pt x="0" y="157892"/>
                </a:lnTo>
                <a:lnTo>
                  <a:pt x="52631" y="157892"/>
                </a:lnTo>
                <a:lnTo>
                  <a:pt x="52631" y="1"/>
                </a:lnTo>
                <a:lnTo>
                  <a:pt x="210521" y="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58" tIns="0" rIns="63157" bIns="7894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5105130" y="4710481"/>
            <a:ext cx="3451269" cy="1219861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105130" y="3064695"/>
            <a:ext cx="3451269" cy="1219861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105132" y="1435278"/>
            <a:ext cx="3451269" cy="1219861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23957" y="4672698"/>
            <a:ext cx="3451269" cy="1219861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43897" y="3098924"/>
            <a:ext cx="3451269" cy="1136680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43897" y="1440569"/>
            <a:ext cx="3451269" cy="1235485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A66A6-99F4-4EE9-9F70-73E0C9A295F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3" y="152400"/>
            <a:ext cx="8869362" cy="9382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Предварительное и основное тестирование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при психофизиологической детекции лжи</a:t>
            </a: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7013" y="12779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97" y="1646137"/>
            <a:ext cx="345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000" dirty="0" smtClean="0"/>
              <a:t>Изучение индивидуального</a:t>
            </a:r>
          </a:p>
          <a:p>
            <a:r>
              <a:rPr lang="ru-RU" altLang="en-US" sz="2000" dirty="0" smtClean="0"/>
              <a:t>дела экспертом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90567" y="3159432"/>
            <a:ext cx="3157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Проведение </a:t>
            </a:r>
          </a:p>
          <a:p>
            <a:r>
              <a:rPr lang="ru-RU" sz="2000" dirty="0" smtClean="0"/>
              <a:t>предварительного </a:t>
            </a:r>
          </a:p>
          <a:p>
            <a:r>
              <a:rPr lang="ru-RU" sz="2000" dirty="0" smtClean="0"/>
              <a:t>тестирования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43897" y="4638438"/>
            <a:ext cx="3668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Обработка результатов</a:t>
            </a:r>
          </a:p>
          <a:p>
            <a:r>
              <a:rPr lang="ru-RU" altLang="en-US" sz="1600" dirty="0" smtClean="0"/>
              <a:t>предварительного </a:t>
            </a:r>
          </a:p>
          <a:p>
            <a:r>
              <a:rPr lang="ru-RU" altLang="en-US" sz="1600" dirty="0" smtClean="0"/>
              <a:t>тестирования</a:t>
            </a:r>
          </a:p>
          <a:p>
            <a:r>
              <a:rPr lang="ru-RU" altLang="en-US" sz="1600" dirty="0"/>
              <a:t>и</a:t>
            </a:r>
            <a:r>
              <a:rPr lang="ru-RU" altLang="en-US" sz="1600" dirty="0" smtClean="0"/>
              <a:t> подготовка опросника основного тестирования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327147" y="1396591"/>
            <a:ext cx="3007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dirty="0" smtClean="0"/>
              <a:t>Проведение основного </a:t>
            </a:r>
          </a:p>
          <a:p>
            <a:r>
              <a:rPr lang="ru-RU" altLang="en-US" sz="2000" dirty="0" smtClean="0"/>
              <a:t>тестирования </a:t>
            </a:r>
          </a:p>
          <a:p>
            <a:r>
              <a:rPr lang="ru-RU" altLang="en-US" sz="2000" dirty="0"/>
              <a:t>п</a:t>
            </a:r>
            <a:r>
              <a:rPr lang="ru-RU" altLang="en-US" sz="2000" dirty="0" smtClean="0"/>
              <a:t>о подготовленному </a:t>
            </a:r>
          </a:p>
          <a:p>
            <a:r>
              <a:rPr lang="ru-RU" altLang="en-US" sz="2000" dirty="0" smtClean="0"/>
              <a:t>опроснику</a:t>
            </a:r>
            <a:r>
              <a:rPr lang="ru-RU" altLang="en-US" sz="1600" dirty="0" smtClean="0"/>
              <a:t>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220552" y="3143804"/>
            <a:ext cx="3220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dirty="0" smtClean="0"/>
              <a:t>Регистрация вербальной </a:t>
            </a:r>
          </a:p>
          <a:p>
            <a:r>
              <a:rPr lang="ru-RU" altLang="en-US" sz="2000" dirty="0" smtClean="0"/>
              <a:t>и психофизиологической</a:t>
            </a:r>
          </a:p>
          <a:p>
            <a:r>
              <a:rPr lang="ru-RU" altLang="en-US" sz="2000" dirty="0" smtClean="0"/>
              <a:t>реакции испытуемого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0552" y="4783108"/>
            <a:ext cx="3261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dirty="0" smtClean="0"/>
              <a:t>Обработка </a:t>
            </a:r>
            <a:r>
              <a:rPr lang="ru-RU" altLang="en-US" sz="2000" dirty="0"/>
              <a:t>вербальной </a:t>
            </a:r>
          </a:p>
          <a:p>
            <a:r>
              <a:rPr lang="ru-RU" altLang="en-US" sz="2000" dirty="0"/>
              <a:t>и психофизиологической</a:t>
            </a:r>
          </a:p>
          <a:p>
            <a:r>
              <a:rPr lang="ru-RU" altLang="en-US" sz="2000" dirty="0" smtClean="0"/>
              <a:t>реакции </a:t>
            </a:r>
            <a:r>
              <a:rPr lang="ru-RU" altLang="en-US" sz="2000" dirty="0"/>
              <a:t>испытуемого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69530" y="4225586"/>
            <a:ext cx="1" cy="4471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33600" y="2676054"/>
            <a:ext cx="11723" cy="42287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2" idx="2"/>
          </p:cNvCxnSpPr>
          <p:nvPr/>
        </p:nvCxnSpPr>
        <p:spPr>
          <a:xfrm rot="5400000" flipH="1" flipV="1">
            <a:off x="1462625" y="2860557"/>
            <a:ext cx="3836616" cy="2205920"/>
          </a:xfrm>
          <a:prstGeom prst="bentConnector3">
            <a:avLst>
              <a:gd name="adj1" fmla="val -595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83893" y="2045208"/>
            <a:ext cx="621113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830763" y="2650378"/>
            <a:ext cx="11723" cy="42287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51094" y="4295352"/>
            <a:ext cx="11723" cy="42287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4782565" y="5106394"/>
            <a:ext cx="4223716" cy="1436722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54865" y="5092230"/>
            <a:ext cx="4223716" cy="1436722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33279" y="3312605"/>
            <a:ext cx="4223716" cy="1501979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785343" y="3312605"/>
            <a:ext cx="4223716" cy="1501979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785343" y="1215558"/>
            <a:ext cx="4223716" cy="1831527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45165" y="1236429"/>
            <a:ext cx="4211829" cy="1815882"/>
          </a:xfrm>
          <a:custGeom>
            <a:avLst/>
            <a:gdLst>
              <a:gd name="connsiteX0" fmla="*/ 0 w 3037095"/>
              <a:gd name="connsiteY0" fmla="*/ 70174 h 701740"/>
              <a:gd name="connsiteX1" fmla="*/ 70174 w 3037095"/>
              <a:gd name="connsiteY1" fmla="*/ 0 h 701740"/>
              <a:gd name="connsiteX2" fmla="*/ 2966921 w 3037095"/>
              <a:gd name="connsiteY2" fmla="*/ 0 h 701740"/>
              <a:gd name="connsiteX3" fmla="*/ 3037095 w 3037095"/>
              <a:gd name="connsiteY3" fmla="*/ 70174 h 701740"/>
              <a:gd name="connsiteX4" fmla="*/ 3037095 w 3037095"/>
              <a:gd name="connsiteY4" fmla="*/ 631566 h 701740"/>
              <a:gd name="connsiteX5" fmla="*/ 2966921 w 3037095"/>
              <a:gd name="connsiteY5" fmla="*/ 701740 h 701740"/>
              <a:gd name="connsiteX6" fmla="*/ 70174 w 3037095"/>
              <a:gd name="connsiteY6" fmla="*/ 701740 h 701740"/>
              <a:gd name="connsiteX7" fmla="*/ 0 w 3037095"/>
              <a:gd name="connsiteY7" fmla="*/ 631566 h 701740"/>
              <a:gd name="connsiteX8" fmla="*/ 0 w 3037095"/>
              <a:gd name="connsiteY8" fmla="*/ 70174 h 70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095" h="701740">
                <a:moveTo>
                  <a:pt x="0" y="70174"/>
                </a:moveTo>
                <a:cubicBezTo>
                  <a:pt x="0" y="31418"/>
                  <a:pt x="31418" y="0"/>
                  <a:pt x="70174" y="0"/>
                </a:cubicBezTo>
                <a:lnTo>
                  <a:pt x="2966921" y="0"/>
                </a:lnTo>
                <a:cubicBezTo>
                  <a:pt x="3005677" y="0"/>
                  <a:pt x="3037095" y="31418"/>
                  <a:pt x="3037095" y="70174"/>
                </a:cubicBezTo>
                <a:lnTo>
                  <a:pt x="3037095" y="631566"/>
                </a:lnTo>
                <a:cubicBezTo>
                  <a:pt x="3037095" y="670322"/>
                  <a:pt x="3005677" y="701740"/>
                  <a:pt x="2966921" y="701740"/>
                </a:cubicBezTo>
                <a:lnTo>
                  <a:pt x="70174" y="701740"/>
                </a:lnTo>
                <a:cubicBezTo>
                  <a:pt x="31418" y="701740"/>
                  <a:pt x="0" y="670322"/>
                  <a:pt x="0" y="631566"/>
                </a:cubicBezTo>
                <a:lnTo>
                  <a:pt x="0" y="70174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753" tIns="96753" rIns="96753" bIns="967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838" y="13066"/>
            <a:ext cx="89392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3200" kern="0" dirty="0" smtClean="0">
                <a:solidFill>
                  <a:srgbClr val="3333CC"/>
                </a:solidFill>
              </a:rPr>
              <a:t>Схема адаптивного психофизиологического</a:t>
            </a:r>
          </a:p>
          <a:p>
            <a:pPr>
              <a:defRPr/>
            </a:pPr>
            <a:r>
              <a:rPr lang="ru-RU" altLang="ru-RU" sz="3200" kern="0" dirty="0" smtClean="0">
                <a:solidFill>
                  <a:srgbClr val="3333CC"/>
                </a:solidFill>
              </a:rPr>
              <a:t>тестирования </a:t>
            </a:r>
            <a:endParaRPr lang="en-US" altLang="ru-RU" kern="0" dirty="0" smtClean="0"/>
          </a:p>
        </p:txBody>
      </p:sp>
      <p:sp>
        <p:nvSpPr>
          <p:cNvPr id="10244" name="Slide Number Placeholder 3"/>
          <p:cNvSpPr txBox="1">
            <a:spLocks/>
          </p:cNvSpPr>
          <p:nvPr/>
        </p:nvSpPr>
        <p:spPr bwMode="auto">
          <a:xfrm>
            <a:off x="6854388" y="648852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35D3AA-7E2D-4BDA-8BC8-F5153A82A2F8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/>
          </a:p>
        </p:txBody>
      </p:sp>
      <p:sp>
        <p:nvSpPr>
          <p:cNvPr id="2" name="Rectangle 1"/>
          <p:cNvSpPr/>
          <p:nvPr/>
        </p:nvSpPr>
        <p:spPr>
          <a:xfrm>
            <a:off x="245166" y="1664534"/>
            <a:ext cx="3995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стимулов, включая значимые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незначимые,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предварительного и основного тестирования.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166" y="3328702"/>
            <a:ext cx="3995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предварительного тестирования и предъявление стимулов, значимых для выявления типа личности испытуемого, но незначимых к основной цели тестирования.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372" y="5148872"/>
            <a:ext cx="3995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типологии личности испытуемого и значимых характеристик сознания по сознательной и бессознательной реакции испытуемого на стимулы предварительного тестирования.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5343" y="1179513"/>
            <a:ext cx="4223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Предъявление значимых стимулов для решения задачи тестирования, причем значимость предъявляемых стимулов соответствует значимости выявленной на предварительном тестировании значимости характеристик сознания или типологии личности.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121" y="3358831"/>
            <a:ext cx="4218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Регистрация сознательной и/или бессознательной реакции на предъявляемые стимулы с разной значимостью, зависящей от профиля личности.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4579" y="5217732"/>
            <a:ext cx="3979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результатов тестирования и принятие решения о соответствии испытуемого установленным критериям при прохождении тестирования.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366723" y="3041192"/>
            <a:ext cx="0" cy="2714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66723" y="4814584"/>
            <a:ext cx="0" cy="2714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75152" y="3057289"/>
            <a:ext cx="0" cy="2714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75152" y="4814583"/>
            <a:ext cx="0" cy="2714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Соединительная линия уступом 10239"/>
          <p:cNvCxnSpPr/>
          <p:nvPr/>
        </p:nvCxnSpPr>
        <p:spPr>
          <a:xfrm rot="10800000" flipV="1">
            <a:off x="2332893" y="6528952"/>
            <a:ext cx="12245" cy="80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5400000" flipH="1" flipV="1">
            <a:off x="1211940" y="3180297"/>
            <a:ext cx="4448922" cy="2248388"/>
          </a:xfrm>
          <a:prstGeom prst="bentConnector3">
            <a:avLst>
              <a:gd name="adj1" fmla="val -3228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7" name="Прямая со стрелкой 10256"/>
          <p:cNvCxnSpPr/>
          <p:nvPr/>
        </p:nvCxnSpPr>
        <p:spPr>
          <a:xfrm flipV="1">
            <a:off x="4560595" y="2080032"/>
            <a:ext cx="219192" cy="742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58198" y="6217703"/>
            <a:ext cx="357554" cy="4572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5</a:t>
            </a:r>
            <a:endParaRPr lang="ru-RU" alt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1962" y="301253"/>
            <a:ext cx="8355013" cy="844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3200" kern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Структурная схема адаптивного опросника </a:t>
            </a:r>
            <a:endParaRPr lang="ru-RU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78802"/>
              </p:ext>
            </p:extLst>
          </p:nvPr>
        </p:nvGraphicFramePr>
        <p:xfrm>
          <a:off x="529826" y="1192695"/>
          <a:ext cx="7928372" cy="4285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53">
                  <a:extLst>
                    <a:ext uri="{9D8B030D-6E8A-4147-A177-3AD203B41FA5}">
                      <a16:colId xmlns:a16="http://schemas.microsoft.com/office/drawing/2014/main" val="2546664315"/>
                    </a:ext>
                  </a:extLst>
                </a:gridCol>
                <a:gridCol w="329853">
                  <a:extLst>
                    <a:ext uri="{9D8B030D-6E8A-4147-A177-3AD203B41FA5}">
                      <a16:colId xmlns:a16="http://schemas.microsoft.com/office/drawing/2014/main" val="3666517799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516112273"/>
                    </a:ext>
                  </a:extLst>
                </a:gridCol>
                <a:gridCol w="329853">
                  <a:extLst>
                    <a:ext uri="{9D8B030D-6E8A-4147-A177-3AD203B41FA5}">
                      <a16:colId xmlns:a16="http://schemas.microsoft.com/office/drawing/2014/main" val="445694707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1519732417"/>
                    </a:ext>
                  </a:extLst>
                </a:gridCol>
                <a:gridCol w="329853">
                  <a:extLst>
                    <a:ext uri="{9D8B030D-6E8A-4147-A177-3AD203B41FA5}">
                      <a16:colId xmlns:a16="http://schemas.microsoft.com/office/drawing/2014/main" val="4071867973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56106021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2309600833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79669668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732327307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3529705153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2557491961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2244335484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1008779627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4154592248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1586301506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3586512908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4090583630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3290376826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695220484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489439076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2613993673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3922438113"/>
                    </a:ext>
                  </a:extLst>
                </a:gridCol>
                <a:gridCol w="330448">
                  <a:extLst>
                    <a:ext uri="{9D8B030D-6E8A-4147-A177-3AD203B41FA5}">
                      <a16:colId xmlns:a16="http://schemas.microsoft.com/office/drawing/2014/main" val="1231341094"/>
                    </a:ext>
                  </a:extLst>
                </a:gridCol>
              </a:tblGrid>
              <a:tr h="535631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Стимулы для выявления профиля личности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по следующим типам множественного интеллекта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Двухфакторные стимулы для определения реакции испытуемого к следующим факторам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225595"/>
                  </a:ext>
                </a:extLst>
              </a:tr>
              <a:tr h="267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22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63038" marT="0" marB="0"/>
                </a:tc>
                <a:extLst>
                  <a:ext uri="{0D108BD9-81ED-4DB2-BD59-A6C34878D82A}">
                    <a16:rowId xmlns:a16="http://schemas.microsoft.com/office/drawing/2014/main" val="3531634714"/>
                  </a:ext>
                </a:extLst>
              </a:tr>
              <a:tr h="267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ЛМ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ЛМ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/>
                </a:tc>
                <a:extLst>
                  <a:ext uri="{0D108BD9-81ED-4DB2-BD59-A6C34878D82A}">
                    <a16:rowId xmlns:a16="http://schemas.microsoft.com/office/drawing/2014/main" val="1131435787"/>
                  </a:ext>
                </a:extLst>
              </a:tr>
              <a:tr h="535631">
                <a:tc rowSpan="6"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 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1924096540"/>
                  </a:ext>
                </a:extLst>
              </a:tr>
              <a:tr h="535631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 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720371240"/>
                  </a:ext>
                </a:extLst>
              </a:tr>
              <a:tr h="535631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 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1050559033"/>
                  </a:ext>
                </a:extLst>
              </a:tr>
              <a:tr h="535631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 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122610205"/>
                  </a:ext>
                </a:extLst>
              </a:tr>
              <a:tr h="535631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 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2919440363"/>
                  </a:ext>
                </a:extLst>
              </a:tr>
              <a:tr h="535631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МЛ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ЛМ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ВЛ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БК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ПВ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ВП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+Р6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2963895943"/>
                  </a:ext>
                </a:extLst>
              </a:tr>
            </a:tbl>
          </a:graphicData>
        </a:graphic>
      </p:graphicFrame>
      <p:sp>
        <p:nvSpPr>
          <p:cNvPr id="5" name="Rectangle 1"/>
          <p:cNvSpPr/>
          <p:nvPr/>
        </p:nvSpPr>
        <p:spPr>
          <a:xfrm>
            <a:off x="335952" y="5477744"/>
            <a:ext cx="8316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Структурная схема опросника с предварительным выявлением ведущего профиля множественного интеллекта и присвоением индивидуальной значимости факторным стимулам</a:t>
            </a:r>
            <a:endParaRPr lang="en-US" sz="2000" dirty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62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961091"/>
            <a:ext cx="8394920" cy="4830108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4540" y="-32339"/>
            <a:ext cx="86868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accent2"/>
                </a:solidFill>
              </a:rPr>
              <a:t>Схема нейро-лингвистического профайлинга  адаптивного опросника</a:t>
            </a:r>
            <a:endParaRPr lang="en-US" altLang="ru-RU" sz="32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6340" y="622662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323EAC-3BC8-435E-9528-C193C638392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316" y="5872527"/>
            <a:ext cx="9387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dirty="0" smtClean="0"/>
              <a:t>Построение профиля множественного интеллекта при предварительном </a:t>
            </a:r>
          </a:p>
          <a:p>
            <a:r>
              <a:rPr lang="ru-RU" altLang="en-US" sz="2000" dirty="0" smtClean="0"/>
              <a:t>тестировании и выбор значимости стимулов основного тестирования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3499" y="98972"/>
            <a:ext cx="8819356" cy="1081088"/>
          </a:xfrm>
        </p:spPr>
        <p:txBody>
          <a:bodyPr/>
          <a:lstStyle/>
          <a:p>
            <a:pPr>
              <a:lnSpc>
                <a:spcPts val="3838"/>
              </a:lnSpc>
            </a:pPr>
            <a:r>
              <a:rPr lang="ru-RU" altLang="en-US" sz="3600" dirty="0" smtClean="0">
                <a:solidFill>
                  <a:schemeClr val="accent2"/>
                </a:solidFill>
              </a:rPr>
              <a:t>Сравнительные профили предварительного и основного тестирования</a:t>
            </a:r>
            <a:endParaRPr lang="en-US" alt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9CA75-FAC2-40D4-92AE-E790BEF692E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dirty="0" smtClean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551497" y="5325070"/>
            <a:ext cx="3438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800" dirty="0" smtClean="0">
                <a:latin typeface="Arial" panose="020B0604020202020204" pitchFamily="34" charset="0"/>
              </a:rPr>
              <a:t>Сравнение интегральных профилей предварительного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en-US" sz="1800" dirty="0">
                <a:latin typeface="Arial" panose="020B0604020202020204" pitchFamily="34" charset="0"/>
              </a:rPr>
              <a:t>и</a:t>
            </a:r>
            <a:r>
              <a:rPr lang="ru-RU" altLang="en-US" sz="1800" dirty="0" smtClean="0">
                <a:latin typeface="Arial" panose="020B0604020202020204" pitchFamily="34" charset="0"/>
              </a:rPr>
              <a:t> основного тестирования</a:t>
            </a:r>
            <a:endParaRPr lang="ru-RU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1741972"/>
            <a:ext cx="3342640" cy="35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525" y="1741972"/>
            <a:ext cx="3641676" cy="3540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3177" y="5325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dirty="0"/>
              <a:t>Сравнение </a:t>
            </a:r>
            <a:r>
              <a:rPr lang="ru-RU" altLang="en-US" dirty="0" smtClean="0"/>
              <a:t>бессознательной реакции </a:t>
            </a:r>
            <a:r>
              <a:rPr lang="ru-RU" altLang="en-US" dirty="0"/>
              <a:t>профилей предварительного</a:t>
            </a:r>
          </a:p>
          <a:p>
            <a:r>
              <a:rPr lang="ru-RU" altLang="en-US" dirty="0" smtClean="0"/>
              <a:t>и </a:t>
            </a:r>
            <a:r>
              <a:rPr lang="ru-RU" altLang="en-US" dirty="0"/>
              <a:t>основного тестирования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63" y="224065"/>
            <a:ext cx="8426450" cy="838336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предварительного и основного тестирования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500" y="6085797"/>
            <a:ext cx="7292975" cy="646331"/>
          </a:xfrm>
          <a:prstGeom prst="rect">
            <a:avLst/>
          </a:prstGeom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Принятие решение о предрасположенности к исследуемому фактору на основании минимум 4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независимых оценок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9446" y="1723611"/>
            <a:ext cx="64559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99145"/>
              </p:ext>
            </p:extLst>
          </p:nvPr>
        </p:nvGraphicFramePr>
        <p:xfrm>
          <a:off x="4852366" y="5483754"/>
          <a:ext cx="1295400" cy="40259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575490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0374"/>
                  </a:ext>
                </a:extLst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5373" y="6274928"/>
            <a:ext cx="381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30571"/>
              </p:ext>
            </p:extLst>
          </p:nvPr>
        </p:nvGraphicFramePr>
        <p:xfrm>
          <a:off x="132080" y="1567499"/>
          <a:ext cx="4348481" cy="3217865"/>
        </p:xfrm>
        <a:graphic>
          <a:graphicData uri="http://schemas.openxmlformats.org/drawingml/2006/table">
            <a:tbl>
              <a:tblPr/>
              <a:tblGrid>
                <a:gridCol w="236882">
                  <a:extLst>
                    <a:ext uri="{9D8B030D-6E8A-4147-A177-3AD203B41FA5}">
                      <a16:colId xmlns:a16="http://schemas.microsoft.com/office/drawing/2014/main" val="3117266537"/>
                    </a:ext>
                  </a:extLst>
                </a:gridCol>
                <a:gridCol w="786598">
                  <a:extLst>
                    <a:ext uri="{9D8B030D-6E8A-4147-A177-3AD203B41FA5}">
                      <a16:colId xmlns:a16="http://schemas.microsoft.com/office/drawing/2014/main" val="1310577863"/>
                    </a:ext>
                  </a:extLst>
                </a:gridCol>
                <a:gridCol w="502418">
                  <a:extLst>
                    <a:ext uri="{9D8B030D-6E8A-4147-A177-3AD203B41FA5}">
                      <a16:colId xmlns:a16="http://schemas.microsoft.com/office/drawing/2014/main" val="2139190215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22732479"/>
                    </a:ext>
                  </a:extLst>
                </a:gridCol>
                <a:gridCol w="492370">
                  <a:extLst>
                    <a:ext uri="{9D8B030D-6E8A-4147-A177-3AD203B41FA5}">
                      <a16:colId xmlns:a16="http://schemas.microsoft.com/office/drawing/2014/main" val="3068013019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579729150"/>
                    </a:ext>
                  </a:extLst>
                </a:gridCol>
                <a:gridCol w="472273">
                  <a:extLst>
                    <a:ext uri="{9D8B030D-6E8A-4147-A177-3AD203B41FA5}">
                      <a16:colId xmlns:a16="http://schemas.microsoft.com/office/drawing/2014/main" val="1678310473"/>
                    </a:ext>
                  </a:extLst>
                </a:gridCol>
                <a:gridCol w="682284">
                  <a:extLst>
                    <a:ext uri="{9D8B030D-6E8A-4147-A177-3AD203B41FA5}">
                      <a16:colId xmlns:a16="http://schemas.microsoft.com/office/drawing/2014/main" val="2891074135"/>
                    </a:ext>
                  </a:extLst>
                </a:gridCol>
              </a:tblGrid>
              <a:tr h="26374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result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95196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q(MI)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4030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72848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VS-MR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213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NL-BK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81204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PH-CR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644040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BM-AS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38425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IA-IE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-65,99%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7168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+,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7314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206081"/>
                  </a:ext>
                </a:extLst>
              </a:tr>
              <a:tr h="385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F(IE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382002"/>
                  </a:ext>
                </a:extLst>
              </a:tr>
              <a:tr h="263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F(U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92967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38809"/>
              </p:ext>
            </p:extLst>
          </p:nvPr>
        </p:nvGraphicFramePr>
        <p:xfrm>
          <a:off x="4567886" y="1567499"/>
          <a:ext cx="4415339" cy="3217864"/>
        </p:xfrm>
        <a:graphic>
          <a:graphicData uri="http://schemas.openxmlformats.org/drawingml/2006/table">
            <a:tbl>
              <a:tblPr/>
              <a:tblGrid>
                <a:gridCol w="240524">
                  <a:extLst>
                    <a:ext uri="{9D8B030D-6E8A-4147-A177-3AD203B41FA5}">
                      <a16:colId xmlns:a16="http://schemas.microsoft.com/office/drawing/2014/main" val="2882304806"/>
                    </a:ext>
                  </a:extLst>
                </a:gridCol>
                <a:gridCol w="737795">
                  <a:extLst>
                    <a:ext uri="{9D8B030D-6E8A-4147-A177-3AD203B41FA5}">
                      <a16:colId xmlns:a16="http://schemas.microsoft.com/office/drawing/2014/main" val="3712304848"/>
                    </a:ext>
                  </a:extLst>
                </a:gridCol>
                <a:gridCol w="522999">
                  <a:extLst>
                    <a:ext uri="{9D8B030D-6E8A-4147-A177-3AD203B41FA5}">
                      <a16:colId xmlns:a16="http://schemas.microsoft.com/office/drawing/2014/main" val="1751741122"/>
                    </a:ext>
                  </a:extLst>
                </a:gridCol>
                <a:gridCol w="532563">
                  <a:extLst>
                    <a:ext uri="{9D8B030D-6E8A-4147-A177-3AD203B41FA5}">
                      <a16:colId xmlns:a16="http://schemas.microsoft.com/office/drawing/2014/main" val="470786029"/>
                    </a:ext>
                  </a:extLst>
                </a:gridCol>
                <a:gridCol w="502418">
                  <a:extLst>
                    <a:ext uri="{9D8B030D-6E8A-4147-A177-3AD203B41FA5}">
                      <a16:colId xmlns:a16="http://schemas.microsoft.com/office/drawing/2014/main" val="672258642"/>
                    </a:ext>
                  </a:extLst>
                </a:gridCol>
                <a:gridCol w="643094">
                  <a:extLst>
                    <a:ext uri="{9D8B030D-6E8A-4147-A177-3AD203B41FA5}">
                      <a16:colId xmlns:a16="http://schemas.microsoft.com/office/drawing/2014/main" val="3976040870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156998833"/>
                    </a:ext>
                  </a:extLst>
                </a:gridCol>
                <a:gridCol w="693335">
                  <a:extLst>
                    <a:ext uri="{9D8B030D-6E8A-4147-A177-3AD203B41FA5}">
                      <a16:colId xmlns:a16="http://schemas.microsoft.com/office/drawing/2014/main" val="886344127"/>
                    </a:ext>
                  </a:extLst>
                </a:gridCol>
              </a:tblGrid>
              <a:tr h="27494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 Result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79377"/>
                  </a:ext>
                </a:extLst>
              </a:tr>
              <a:tr h="274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MI(IE)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F(IE)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q(MI)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q(F)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665608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LM-VL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17.1; 18.1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18214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BM-AS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717246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VS-MR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162898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NL-BK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-24,04%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24.4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685221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IA-IE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-82,77%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845301"/>
                  </a:ext>
                </a:extLst>
              </a:tr>
              <a:tr h="274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PH-CR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15.6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383113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F+,Mi+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11811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287519"/>
                  </a:ext>
                </a:extLst>
              </a:tr>
              <a:tr h="26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F(IE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179729"/>
                  </a:ext>
                </a:extLst>
              </a:tr>
              <a:tr h="274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F(U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12577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55591"/>
              </p:ext>
            </p:extLst>
          </p:nvPr>
        </p:nvGraphicFramePr>
        <p:xfrm>
          <a:off x="1376625" y="5164854"/>
          <a:ext cx="2803489" cy="825736"/>
        </p:xfrm>
        <a:graphic>
          <a:graphicData uri="http://schemas.openxmlformats.org/drawingml/2006/table">
            <a:tbl>
              <a:tblPr/>
              <a:tblGrid>
                <a:gridCol w="864957">
                  <a:extLst>
                    <a:ext uri="{9D8B030D-6E8A-4147-A177-3AD203B41FA5}">
                      <a16:colId xmlns:a16="http://schemas.microsoft.com/office/drawing/2014/main" val="2938811655"/>
                    </a:ext>
                  </a:extLst>
                </a:gridCol>
                <a:gridCol w="969266">
                  <a:extLst>
                    <a:ext uri="{9D8B030D-6E8A-4147-A177-3AD203B41FA5}">
                      <a16:colId xmlns:a16="http://schemas.microsoft.com/office/drawing/2014/main" val="790513827"/>
                    </a:ext>
                  </a:extLst>
                </a:gridCol>
                <a:gridCol w="969266">
                  <a:extLst>
                    <a:ext uri="{9D8B030D-6E8A-4147-A177-3AD203B41FA5}">
                      <a16:colId xmlns:a16="http://schemas.microsoft.com/office/drawing/2014/main" val="12792367"/>
                    </a:ext>
                  </a:extLst>
                </a:gridCol>
              </a:tblGrid>
              <a:tr h="206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0114"/>
                  </a:ext>
                </a:extLst>
              </a:tr>
              <a:tr h="206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98043"/>
                  </a:ext>
                </a:extLst>
              </a:tr>
              <a:tr h="206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F(IE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10253"/>
                  </a:ext>
                </a:extLst>
              </a:tr>
              <a:tr h="206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F(U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F(S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087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3CB116-4BA5-441C-B169-44765EE9970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88913"/>
            <a:ext cx="8610600" cy="8937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выявления расположенности </a:t>
            </a:r>
            <a:b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исследуемому фактору</a:t>
            </a: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306" y="5640685"/>
            <a:ext cx="7815263" cy="83099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/>
              <a:t>Различные результаты сравнений интегрального и бессознательного профиля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75" y="1773301"/>
            <a:ext cx="3681401" cy="324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43" y="1773301"/>
            <a:ext cx="3488726" cy="32492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3016</Words>
  <Application>Microsoft Office PowerPoint</Application>
  <PresentationFormat>On-screen Show (4:3)</PresentationFormat>
  <Paragraphs>818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Mangal</vt:lpstr>
      <vt:lpstr>StarSymbol</vt:lpstr>
      <vt:lpstr>Times New Roman</vt:lpstr>
      <vt:lpstr>1_Оформление по умолчанию</vt:lpstr>
      <vt:lpstr>PowerPoint Presentation</vt:lpstr>
      <vt:lpstr>Основные способы психологического и психофизиологического тестирования</vt:lpstr>
      <vt:lpstr>Предварительное и основное тестирование при психофизиологической детекции лжи</vt:lpstr>
      <vt:lpstr>PowerPoint Presentation</vt:lpstr>
      <vt:lpstr>PowerPoint Presentation</vt:lpstr>
      <vt:lpstr>Схема нейро-лингвистического профайлинга  адаптивного опросника</vt:lpstr>
      <vt:lpstr>Сравнительные профили предварительного и основного тестирования</vt:lpstr>
      <vt:lpstr> Результаты предварительного и основного тестирования  </vt:lpstr>
      <vt:lpstr>Пример выявления расположенности  к исследуемому фактору</vt:lpstr>
      <vt:lpstr>Пример выявления расположенности  к исследуемому фактору</vt:lpstr>
      <vt:lpstr>PowerPoint Presentation</vt:lpstr>
      <vt:lpstr>Интегральное обозначение предрасположенности к исследуемому фактору</vt:lpstr>
      <vt:lpstr>Возможности обработки психофизиологических данных</vt:lpstr>
      <vt:lpstr>PowerPoint Presentation</vt:lpstr>
      <vt:lpstr>PowerPoint Presentation</vt:lpstr>
      <vt:lpstr>PowerPoint Presentation</vt:lpstr>
      <vt:lpstr>Заключение</vt:lpstr>
      <vt:lpstr>Спасибо за внимание!</vt:lpstr>
    </vt:vector>
  </TitlesOfParts>
  <Company>ELSYS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Didenko</dc:creator>
  <cp:lastModifiedBy>vm</cp:lastModifiedBy>
  <cp:revision>576</cp:revision>
  <dcterms:created xsi:type="dcterms:W3CDTF">2007-11-14T08:50:08Z</dcterms:created>
  <dcterms:modified xsi:type="dcterms:W3CDTF">2020-06-22T11:28:25Z</dcterms:modified>
</cp:coreProperties>
</file>