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738" autoAdjust="0"/>
  </p:normalViewPr>
  <p:slideViewPr>
    <p:cSldViewPr snapToGrid="0">
      <p:cViewPr varScale="1">
        <p:scale>
          <a:sx n="45" d="100"/>
          <a:sy n="45" d="100"/>
        </p:scale>
        <p:origin x="-14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DCEDA-0779-4515-BFFC-B4D2F7727DFD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E4209-D257-4319-9675-440C6738C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36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0DBC-F193-485F-9425-F01EE5CA944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061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Возрастание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харизматичности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(Е6) пропорционально снижению стресса (Е2).  Как и рост опасности (Е4), которую представляет собой человек пропорционален  его тревоге (Е3). Состояние острой тревоги, можно рассматривать и как предшественник аффекта т.е. опасного поведения и пр. Речь идет о значениях свыше 50. Впрочем, мы можем видеть что показатели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Опасность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Тревожность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хоть и связаны между собой, но у большинства японцев не выходят за границы низких и средних значениях.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0DBC-F193-485F-9425-F01EE5CA944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082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Иная ситуация складывается в иранской выборке : большое количество аутентичных корреляций. Максимальное их количество приходится на параметры Е2 (стресс) – 5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 Е7 (энергичность) – 4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при этом сами параметры отрицательно коррелируют между собой . Рассмотрим подробнее некоторые из них.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Начнем, с параметра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Е2 (стресс): Собственно, можно видеть вполне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закономерное психофизиологическое явление: чем несчастнее человек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Депрессия (Е11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тем больший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Стресс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(Е2) он испытывает. Как и то, что в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Стрессе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(Е2) человек становиться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Опасным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(Е4) для себя и окружающих его людей.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Однако,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перечисленные показатели не превышают низкие и средние значения в основной своей массе.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0DBC-F193-485F-9425-F01EE5CA944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984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то же время, самые сильные корреляции были получены в отношении показателей энергичности Е7 и депрессии Е11(-075);  и стресса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Е2 и депрессии Е11 (075). Причем,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параметр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депрессия Е11 – объединяющий параметр. Полученные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результаты так же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легко интерпретировать с психофизиологической точки зрения: стресс (Е2) способствует развитию депрессии (Е11), и сопровождается снижением энергичности (Е7). Таким образом стресс (Е2) и энергичность (Е7) – это ключевые показатели при анализе иранского этнического самосознания.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0DBC-F193-485F-9425-F01EE5CA944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657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Агрессия (Е1)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Счастье (Е12)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является аутентичной для русской выборки. Среднее значение параметров Е1 (агрессия) = 44,37%, Е12 (счастье) = 29,67. Средние значения параметра Е1 в русской выборке ниже средних т.е. менее 50%, а параметр Е12 – и вовсе, имеет низкие значения. Гораздо интереснее, что из 144 возможных комбинаций именно эти параметры образовали статистически значимую пару. Логично, что чем агрессивнее (Е1) человек, тем менее он счастлив (Е12). В то же время, что мешает русскому человеку быть счастливым? Ответ очевиден и хорошо прослеживается в поговорках и крылатых выражениях. Например, «бьет значит, любит», «плакать от счастья», «от любви до ненависти – один шаг» и др.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0DBC-F193-485F-9425-F01EE5CA944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047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dirty="0" smtClean="0"/>
              <a:t>Отрицательная корреляция между параметрами стресс (Е2) и </a:t>
            </a:r>
            <a:r>
              <a:rPr lang="ru-RU" dirty="0" err="1" smtClean="0"/>
              <a:t>харизматичность</a:t>
            </a:r>
            <a:r>
              <a:rPr lang="ru-RU" dirty="0" smtClean="0"/>
              <a:t> (Е6) </a:t>
            </a:r>
            <a:r>
              <a:rPr lang="ru-RU" dirty="0" smtClean="0"/>
              <a:t>в русской выборке идентична  - иранской </a:t>
            </a:r>
            <a:r>
              <a:rPr lang="ru-RU" dirty="0" smtClean="0"/>
              <a:t>выборке, а положительная корреляция между тревогой (Е3) и опасностью (Е4) – идентична японской выборке.  Соответственно,</a:t>
            </a:r>
            <a:r>
              <a:rPr lang="ru-RU" baseline="0" dirty="0" smtClean="0"/>
              <a:t> общность психофизиологических реакций на предъявленные стимулы можно рассматривать, как категорию этнической общности (в аспекте этнической идентичности).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0DBC-F193-485F-9425-F01EE5CA944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936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предыдущем исследовании на 2-й конференции по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виброизображению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(2019) был рассмотрен эмоционально-ценностный компонент этнического самосознания представителей русского и японской этнических сообществ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Tomomi&amp;Nikolaenko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2019).  Исследовались индивидуальные различия в восприятии стимулов теста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Gardner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_12, программой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ВибраМИ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Полученные результаты показали, что современные россияне и японцы во многом близки в своем этническом самосознании и ориентированы на достижение общих социально значимых целей. В 2020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году исследование этнического самосознания было расширено за счет привлечения данных о профиле МИ жителей Ирана.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0DBC-F193-485F-9425-F01EE5CA944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200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Итого, в исследовании</a:t>
            </a:r>
            <a:r>
              <a:rPr lang="ru-RU" baseline="0" dirty="0" smtClean="0"/>
              <a:t> приняло участие 1393 человека.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0DBC-F193-485F-9425-F01EE5CA944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91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данном исследования дополнительно проанализированы 12 основных эмоциональных параметров психофизиологического состояния (ПФС) при проведении тестирования программой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ВибраМИ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E06B-8FCB-4CC2-A522-53D461DC2C2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070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Максимальные отличия японцев от россиян проявились в отношении логико-математического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М), визуально-пространственного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природного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моторно-двигательного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и музыкально-ритмического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типов МИ.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Максимальные отличия иранцев от россиян проявились в отношении бизнес-коммерческого (ВМ), природного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и музыкально-ритмического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типов МИ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группе россиян максимально высокие значения по общему профилю МИ, были получены по подвижническому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68,4%), межличностному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65,6%) и моторно-двигательному (ВК= 62,8) МИ (в порядке убывания). Минимальные значения получены по бизнес-коммерческому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43,8%), вербально-лингвистическому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=48,4%) и философскому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51,8%) МИ.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Сопоставим полученные значения с данными, полученными в группе японцев: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группе японцев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максимально высокие значения получены по подвижническому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73,9%), межличностному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64,1%) и природному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64,1%), (в порядке убывания). Минимальные значения получены в отношении бизнес-корыстного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=39,3%), логико-математического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=40,7%) и философского (=47,5%) МИ.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группе иранцев максимально высокие значения получены по подвижническому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74,4%), моторно-двигательному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BK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=66,2%) и визуально-пространственному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=54,3%). Минимальные -  по бизнес-коммерческому (25,9%), визуально-пространственному (54,3%).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0DBC-F193-485F-9425-F01EE5CA944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697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Человек существо биосоциальное. Функционирование психики в норме предполагает баланс между сознательной и бессознательной сферой. Применительно к данной программе это 50х50. Соответственно, любой дисбаланс </a:t>
            </a:r>
            <a:r>
              <a:rPr lang="en-US" baseline="0" dirty="0" smtClean="0"/>
              <a:t>c</a:t>
            </a:r>
            <a:r>
              <a:rPr lang="ru-RU" baseline="0" dirty="0" err="1" smtClean="0"/>
              <a:t>ледует</a:t>
            </a:r>
            <a:r>
              <a:rPr lang="ru-RU" baseline="0" dirty="0" smtClean="0"/>
              <a:t> </a:t>
            </a:r>
            <a:r>
              <a:rPr lang="ru-RU" baseline="0" dirty="0" smtClean="0"/>
              <a:t>рассматривать как проявление нарушений целостности психической организации, по типу: </a:t>
            </a:r>
            <a:r>
              <a:rPr lang="ru-RU" baseline="0" dirty="0" err="1" smtClean="0"/>
              <a:t>сверхконтроля</a:t>
            </a:r>
            <a:r>
              <a:rPr lang="ru-RU" baseline="0" dirty="0" smtClean="0"/>
              <a:t> (усиление сознательной реакции) или усиления инстинктивной сферы (бессознательная реакция). </a:t>
            </a:r>
            <a:endParaRPr lang="en-US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0DBC-F193-485F-9425-F01EE5CA944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238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Максимальные отличия японцев от россиян (по аналогии с общим профилем МИ,  проявились в отношении визуально-пространственного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Максимальные отличия россиян от иранцев проявились в отношении подвижнического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МИ.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этом у японцев наиболее высокие значения получены в отношении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(53,3%), BK (53,1%), NL (52%)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русских это - 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 (52,3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ET (52%), MR (51,8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иранцев -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(58,4%), ET (54,1%), NL (53,7%)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0DBC-F193-485F-9425-F01EE5CA944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655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Изменение психофизиологического состояния человека на протяжении тестирования - это важный индикатор его ценностных установок, лежащих в основе его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аутоидентичности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«коллективного бессознательного» (Юнг, 2006), представленного этнической общностью интересов и ценностей. При этом «этнические интересы» следует рассматривать, как проявление сознательных установок, а «этническую идентичность» - как проявление бессознательных установок. С этой целью необходимо выявить общие закономерности его психофизиологического состояния, с учетом динамики, направления и характера изменения этого состояния в период тестирования 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Сравнение корреляций российской и японской выборки выявило совпадение по 3 из 4 пар корреляций: Е7 и Е11, Е3 и Е4, Е2 и Е6, (рис.3). Эти же пары корреляций выявлены в иранской выборке, которая отличается от российской и японской выборок суммой статистически достоверных корреляций – 9 пар. Полученные результаты, с одной стороны, свидетельствуют о общности психофизиологических реакций (ПФР) на предъявление стимулов у представителей различных этнических сообществ. С другой стороны, большее количество и тесный характер связей между корреляциями в иранской группе свидетельствует о целостности, спонтанном характере проявления.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За счет повышенных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энергозатрат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(Е7) ослабевает негативное\ депрессивное (Е11) состояние человека, что вполне естественно и не может быть связано с его этнической принадлежностью.  «Если энергичность характеризуется прямой зависимостью от потребляемой человеком энергии, то депрессивное состояние обычно связано с минимизацией энергетических затрат и упадком сил», (Минкин, 2020). Эта мысль может быть пролонгирована в отношении корреляций между тревогой (Е3) и опасностью (Е4); стрессом (Е2)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харизматичностью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(Е6). «...психологически понятно, что тревожный человек может представлять опасность для окружающих. Соответственно и наоборот, люди с минимальным уровнем Тревожности имеют низкие значение уровня Опасности» (Минкин, 2020). Соответственно, отрицательные корреляции между стрессом (Е2)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харизматичностью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(Е6) так же объяснимы как на психофизиологическом, так и на психологическом уровнях, не являясь категорий этнической принадлежности.   «С точки зрения классической психологии вполне объяснимо, что состояние человека с максимально высоким уровнем Стресса характеризуется минимальным уровнем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Харизматичности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Соответственно и наоборот, люди с минимальным уровнем Стресса имеют высокие значения уровня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Харизматичности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», (Минкин, 2020).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0DBC-F193-485F-9425-F01EE5CA944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621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Аутентичной японской парой стала отрицательная корреляция межу Е3 (тревога) и Е9 (торможение), при средних значениях Е3 = 28,46, Е9 = 17,52. «Параметр торможение был задуман как физическая характеристика минимального времени реакции человека на предъявляемый стимул», (Минкин, 2020). Соответственно, при исходно низком значении параметра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Торможение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Е9),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скорость реакции испытуемого на стимулы будет высокая, что возможно лишь при низкой тревоге (Е1). Японский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трудоголизм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значимость коллективных ценностей по отношению к ценностям индивидуальными хорошо известны и за пределами Японии. В этой связи баланс между Е3 и Е9 важная составляющая японского этнического самосознания.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0DBC-F193-485F-9425-F01EE5CA944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330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DA9D-3C5D-4AB2-8111-B0C3654DA8F8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7F94-1E97-4E6F-814A-7F13A1333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284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DA9D-3C5D-4AB2-8111-B0C3654DA8F8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7F94-1E97-4E6F-814A-7F13A1333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329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DA9D-3C5D-4AB2-8111-B0C3654DA8F8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7F94-1E97-4E6F-814A-7F13A13332F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4168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DA9D-3C5D-4AB2-8111-B0C3654DA8F8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7F94-1E97-4E6F-814A-7F13A1333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254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DA9D-3C5D-4AB2-8111-B0C3654DA8F8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7F94-1E97-4E6F-814A-7F13A13332F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2980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DA9D-3C5D-4AB2-8111-B0C3654DA8F8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7F94-1E97-4E6F-814A-7F13A1333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681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DA9D-3C5D-4AB2-8111-B0C3654DA8F8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7F94-1E97-4E6F-814A-7F13A1333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592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DA9D-3C5D-4AB2-8111-B0C3654DA8F8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7F94-1E97-4E6F-814A-7F13A1333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71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DA9D-3C5D-4AB2-8111-B0C3654DA8F8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7F94-1E97-4E6F-814A-7F13A1333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287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DA9D-3C5D-4AB2-8111-B0C3654DA8F8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7F94-1E97-4E6F-814A-7F13A1333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29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DA9D-3C5D-4AB2-8111-B0C3654DA8F8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7F94-1E97-4E6F-814A-7F13A1333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36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DA9D-3C5D-4AB2-8111-B0C3654DA8F8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7F94-1E97-4E6F-814A-7F13A1333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963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DA9D-3C5D-4AB2-8111-B0C3654DA8F8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7F94-1E97-4E6F-814A-7F13A1333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975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DA9D-3C5D-4AB2-8111-B0C3654DA8F8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7F94-1E97-4E6F-814A-7F13A1333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890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DA9D-3C5D-4AB2-8111-B0C3654DA8F8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7F94-1E97-4E6F-814A-7F13A1333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51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DA9D-3C5D-4AB2-8111-B0C3654DA8F8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7F94-1E97-4E6F-814A-7F13A1333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512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DDA9D-3C5D-4AB2-8111-B0C3654DA8F8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C377F94-1E97-4E6F-814A-7F13A1333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866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9934" y="1881555"/>
            <a:ext cx="10509662" cy="1933431"/>
          </a:xfrm>
          <a:noFill/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ПРОЯВЛЕНИЕ ЭТНИЧЕСКОЙ ИДЕНТИЧНОСТИ В ПРОФИЛЕ МНОЖЕСТВЕННОГО ИНТЕЛЛЕКТА ПО РЕЗУЛЬТАТАМ ПРОВЕДЕНИЯ СРАВНИТЕЛЬНЫХ ИССЛЕДОВАНИЙ В РОССИИ, ЯПОНИИ И ИРАНЕ</a:t>
            </a:r>
            <a:endParaRPr lang="ru-RU" sz="24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61510" y="4396155"/>
            <a:ext cx="7737566" cy="1711568"/>
          </a:xfrm>
          <a:noFill/>
        </p:spPr>
        <p:txBody>
          <a:bodyPr>
            <a:normAutofit fontScale="92500"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Tomomi Akiho</a:t>
            </a:r>
            <a:r>
              <a:rPr lang="en-US" sz="2800" baseline="30000" dirty="0">
                <a:solidFill>
                  <a:schemeClr val="tx1"/>
                </a:solidFill>
              </a:rPr>
              <a:t>1</a:t>
            </a:r>
            <a:r>
              <a:rPr lang="en-US" sz="2800" dirty="0">
                <a:solidFill>
                  <a:schemeClr val="tx1"/>
                </a:solidFill>
              </a:rPr>
              <a:t>, Yana </a:t>
            </a:r>
            <a:r>
              <a:rPr lang="en-US" sz="2800" dirty="0" smtClean="0">
                <a:solidFill>
                  <a:schemeClr val="tx1"/>
                </a:solidFill>
              </a:rPr>
              <a:t>Nikolaenko</a:t>
            </a:r>
            <a:r>
              <a:rPr lang="en-US" sz="2800" baseline="30000" dirty="0" smtClean="0">
                <a:solidFill>
                  <a:schemeClr val="tx1"/>
                </a:solidFill>
              </a:rPr>
              <a:t>2</a:t>
            </a:r>
            <a:r>
              <a:rPr lang="ru-RU" sz="2800" baseline="300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smtClean="0">
                <a:solidFill>
                  <a:schemeClr val="tx1"/>
                </a:solidFill>
              </a:rPr>
              <a:t>Amir </a:t>
            </a:r>
            <a:r>
              <a:rPr lang="en-US" sz="2800" dirty="0" err="1">
                <a:solidFill>
                  <a:schemeClr val="tx1"/>
                </a:solidFill>
              </a:rPr>
              <a:t>Ghavidel</a:t>
            </a:r>
            <a:r>
              <a:rPr lang="ru-RU" sz="2800" baseline="30000" dirty="0">
                <a:solidFill>
                  <a:schemeClr val="tx1"/>
                </a:solidFill>
              </a:rPr>
              <a:t>3</a:t>
            </a:r>
            <a:endParaRPr lang="ru-RU" sz="2800" dirty="0">
              <a:solidFill>
                <a:schemeClr val="tx1"/>
              </a:solidFill>
            </a:endParaRPr>
          </a:p>
          <a:p>
            <a:pPr algn="ctr"/>
            <a:r>
              <a:rPr lang="en-US" sz="1700" baseline="30000" dirty="0" smtClean="0">
                <a:solidFill>
                  <a:schemeClr val="tx1"/>
                </a:solidFill>
              </a:rPr>
              <a:t>1</a:t>
            </a:r>
            <a:r>
              <a:rPr lang="en-US" sz="1700" dirty="0" smtClean="0">
                <a:solidFill>
                  <a:schemeClr val="tx1"/>
                </a:solidFill>
              </a:rPr>
              <a:t>Elsys-Japan</a:t>
            </a:r>
            <a:r>
              <a:rPr lang="en-US" sz="1700" dirty="0">
                <a:solidFill>
                  <a:schemeClr val="tx1"/>
                </a:solidFill>
              </a:rPr>
              <a:t>, Tokyo, Japan</a:t>
            </a:r>
            <a:endParaRPr lang="ru-RU" sz="1700" dirty="0">
              <a:solidFill>
                <a:schemeClr val="tx1"/>
              </a:solidFill>
            </a:endParaRPr>
          </a:p>
          <a:p>
            <a:pPr algn="ctr"/>
            <a:r>
              <a:rPr lang="en-US" sz="1700" baseline="30000" dirty="0">
                <a:solidFill>
                  <a:schemeClr val="tx1"/>
                </a:solidFill>
              </a:rPr>
              <a:t>2</a:t>
            </a:r>
            <a:r>
              <a:rPr lang="en-US" sz="1700" dirty="0">
                <a:solidFill>
                  <a:schemeClr val="tx1"/>
                </a:solidFill>
              </a:rPr>
              <a:t>Elsys Corp., Saint Petersburg, </a:t>
            </a:r>
            <a:r>
              <a:rPr lang="en-US" sz="1700" dirty="0" smtClean="0">
                <a:solidFill>
                  <a:schemeClr val="tx1"/>
                </a:solidFill>
              </a:rPr>
              <a:t>Russia</a:t>
            </a:r>
            <a:endParaRPr lang="ru-RU" sz="1700" dirty="0" smtClean="0">
              <a:solidFill>
                <a:schemeClr val="tx1"/>
              </a:solidFill>
            </a:endParaRPr>
          </a:p>
          <a:p>
            <a:pPr algn="ctr"/>
            <a:r>
              <a:rPr lang="ru-RU" sz="1700" dirty="0">
                <a:solidFill>
                  <a:schemeClr val="tx1"/>
                </a:solidFill>
              </a:rPr>
              <a:t>3 </a:t>
            </a:r>
            <a:r>
              <a:rPr lang="en-US" sz="1700" dirty="0">
                <a:solidFill>
                  <a:schemeClr val="tx1"/>
                </a:solidFill>
              </a:rPr>
              <a:t>Iranian </a:t>
            </a:r>
            <a:r>
              <a:rPr lang="en-US" sz="1700" dirty="0" err="1">
                <a:solidFill>
                  <a:schemeClr val="tx1"/>
                </a:solidFill>
              </a:rPr>
              <a:t>Farasanaat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Pasargad</a:t>
            </a:r>
            <a:r>
              <a:rPr lang="en-US" sz="1700" dirty="0">
                <a:solidFill>
                  <a:schemeClr val="tx1"/>
                </a:solidFill>
              </a:rPr>
              <a:t> Engineering Company</a:t>
            </a:r>
            <a:r>
              <a:rPr lang="ru-RU" sz="1700" dirty="0">
                <a:solidFill>
                  <a:schemeClr val="tx1"/>
                </a:solidFill>
              </a:rPr>
              <a:t>, </a:t>
            </a:r>
            <a:r>
              <a:rPr lang="en-US" sz="1700" dirty="0">
                <a:solidFill>
                  <a:schemeClr val="tx1"/>
                </a:solidFill>
              </a:rPr>
              <a:t>Iran</a:t>
            </a:r>
            <a:endParaRPr lang="ru-RU" sz="1700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45" y="184521"/>
            <a:ext cx="2201091" cy="13488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5682" y="452854"/>
            <a:ext cx="2051457" cy="10232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48708" y="386861"/>
            <a:ext cx="66235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 </a:t>
            </a:r>
            <a:r>
              <a:rPr lang="ru-RU" sz="2000" b="1" i="1" dirty="0"/>
              <a:t>3-я Международная научно-техническая конференция «Современная психофизиология. Технология </a:t>
            </a:r>
            <a:r>
              <a:rPr lang="ru-RU" sz="2000" b="1" i="1" dirty="0" err="1"/>
              <a:t>виброизображения</a:t>
            </a:r>
            <a:r>
              <a:rPr lang="ru-RU" sz="2000" b="1" i="1" dirty="0"/>
              <a:t> (</a:t>
            </a:r>
            <a:r>
              <a:rPr lang="ru-RU" sz="2000" b="1" i="1" dirty="0" err="1"/>
              <a:t>Vibraimage</a:t>
            </a:r>
            <a:r>
              <a:rPr lang="ru-RU" sz="2000" b="1" i="1" dirty="0"/>
              <a:t>)»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61949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2513" y="545123"/>
            <a:ext cx="10954512" cy="6148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3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3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ругие корреляции в </a:t>
            </a: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японской </a:t>
            </a:r>
            <a:r>
              <a:rPr lang="ru-RU" sz="3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выборке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1" y="1499091"/>
            <a:ext cx="5764955" cy="39544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938" y="1499318"/>
            <a:ext cx="5764955" cy="39544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64938" y="2487596"/>
            <a:ext cx="461665" cy="197746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dirty="0" smtClean="0"/>
              <a:t>Тревожность (Е3)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317523" y="5084459"/>
            <a:ext cx="177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Опасность (Е4)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43946" y="2269586"/>
            <a:ext cx="461665" cy="241348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dirty="0" smtClean="0"/>
              <a:t>Харизматичность (Е6)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340636" y="5084232"/>
            <a:ext cx="2294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Стресс (Е2)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339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2132" y="552008"/>
            <a:ext cx="10159672" cy="683046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sz="3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Корреляции параметра стресс </a:t>
            </a:r>
            <a:r>
              <a:rPr lang="ru-RU" sz="3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(Е2) в </a:t>
            </a:r>
            <a:r>
              <a:rPr lang="ru-RU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иранской</a:t>
            </a:r>
            <a:r>
              <a:rPr lang="ru-RU" sz="3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выборке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69" y="1491695"/>
            <a:ext cx="5510223" cy="37397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339" y="1491695"/>
            <a:ext cx="5523176" cy="37485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4108" y="2476545"/>
            <a:ext cx="461665" cy="130420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dirty="0" smtClean="0"/>
              <a:t>Стресс (Е2)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99101" y="4862089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Депрессия (Е11)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475785" y="4870880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Стресс (Е2)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233746" y="2447171"/>
            <a:ext cx="461665" cy="168411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dirty="0" smtClean="0"/>
              <a:t>Опасность (Е4)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383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785" y="182411"/>
            <a:ext cx="10954512" cy="985377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3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Корреляция параметров Депрессия (Е11) и Энергичность (Е7), депрессии (Е11) и стресса (Е2) в </a:t>
            </a:r>
            <a:r>
              <a:rPr lang="ru-RU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иранской</a:t>
            </a:r>
            <a:r>
              <a:rPr lang="ru-RU" sz="3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выборке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743" y="1415281"/>
            <a:ext cx="9528852" cy="44403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2139" y="5398422"/>
            <a:ext cx="2004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Энергия (Е7)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570178" y="5398422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Депрессия (Е11)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366743" y="2608532"/>
            <a:ext cx="461665" cy="184922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dirty="0" smtClean="0"/>
              <a:t>Депрессия (Е11)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31169" y="2983377"/>
            <a:ext cx="461665" cy="130420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dirty="0" smtClean="0"/>
              <a:t>Стресс (Е2)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46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463" y="174698"/>
            <a:ext cx="10954512" cy="12252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3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Корреляция параметров Агрессия (Е1) и Счастье (Е12) </a:t>
            </a:r>
            <a:r>
              <a:rPr lang="ru-RU" sz="3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российской</a:t>
            </a:r>
            <a:r>
              <a:rPr lang="ru-RU" sz="3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выборке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643" y="1520784"/>
            <a:ext cx="7194773" cy="48830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96153" y="6034463"/>
            <a:ext cx="163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Счастье (Е12)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37592" y="2993009"/>
            <a:ext cx="461665" cy="155266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dirty="0" smtClean="0"/>
              <a:t>Агрессия (Е1)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301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274" y="258920"/>
            <a:ext cx="10954512" cy="8459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3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Другие корреляции в </a:t>
            </a: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российской</a:t>
            </a:r>
            <a:r>
              <a:rPr lang="ru-RU" sz="3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выборке</a:t>
            </a:r>
            <a:endParaRPr lang="ru-RU" sz="31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83" y="1337464"/>
            <a:ext cx="5764955" cy="39544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238" y="1337464"/>
            <a:ext cx="5764955" cy="39544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05808" y="4922605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Стресс (Е2)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054817" y="4930338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Тревожность (Е3)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07731" y="2017897"/>
            <a:ext cx="461665" cy="241348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dirty="0" smtClean="0"/>
              <a:t>Харизматичность (Е6)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072686" y="2382579"/>
            <a:ext cx="461665" cy="168411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dirty="0" smtClean="0"/>
              <a:t>Опасность (Е4)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948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2796" y="521677"/>
            <a:ext cx="8596668" cy="77079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5947" y="1380392"/>
            <a:ext cx="96451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dirty="0"/>
              <a:t>Максимальные отличия японцев </a:t>
            </a:r>
            <a:r>
              <a:rPr lang="ru-RU" dirty="0" smtClean="0"/>
              <a:t>и россиян </a:t>
            </a:r>
            <a:r>
              <a:rPr lang="ru-RU" dirty="0"/>
              <a:t>проявились </a:t>
            </a:r>
            <a:r>
              <a:rPr lang="ru-RU" dirty="0" smtClean="0"/>
              <a:t>по отношению к логико-математическому (</a:t>
            </a:r>
            <a:r>
              <a:rPr lang="en-US" dirty="0" smtClean="0"/>
              <a:t>RU_L</a:t>
            </a:r>
            <a:r>
              <a:rPr lang="ru-RU" dirty="0" smtClean="0"/>
              <a:t>М=</a:t>
            </a:r>
            <a:r>
              <a:rPr lang="en-US" dirty="0" smtClean="0"/>
              <a:t>46,6%; JP_LM</a:t>
            </a:r>
            <a:r>
              <a:rPr lang="ru-RU" dirty="0" smtClean="0"/>
              <a:t>=</a:t>
            </a:r>
            <a:r>
              <a:rPr lang="en-US" dirty="0" smtClean="0"/>
              <a:t>32,9%</a:t>
            </a:r>
            <a:r>
              <a:rPr lang="ru-RU" dirty="0" smtClean="0"/>
              <a:t>), визуально-пространственному (</a:t>
            </a:r>
            <a:r>
              <a:rPr lang="en-US" dirty="0" smtClean="0"/>
              <a:t>RU_VS 53%; JP_VS 60,9%</a:t>
            </a:r>
            <a:r>
              <a:rPr lang="ru-RU" dirty="0" smtClean="0"/>
              <a:t>), природному (</a:t>
            </a:r>
            <a:r>
              <a:rPr lang="en-US" dirty="0" smtClean="0"/>
              <a:t>RU_NL</a:t>
            </a:r>
            <a:r>
              <a:rPr lang="ru-RU" dirty="0" smtClean="0"/>
              <a:t> 51,2%; </a:t>
            </a:r>
            <a:r>
              <a:rPr lang="en-US" dirty="0" smtClean="0"/>
              <a:t>JP_NL 61,4%</a:t>
            </a:r>
            <a:r>
              <a:rPr lang="ru-RU" dirty="0" smtClean="0"/>
              <a:t>), моторно-двигательному (</a:t>
            </a:r>
            <a:r>
              <a:rPr lang="en-US" dirty="0" smtClean="0"/>
              <a:t>RU_BK 60,4%; JP_BK 46%</a:t>
            </a:r>
            <a:r>
              <a:rPr lang="ru-RU" dirty="0" smtClean="0"/>
              <a:t>) </a:t>
            </a:r>
            <a:r>
              <a:rPr lang="ru-RU" dirty="0"/>
              <a:t>и </a:t>
            </a:r>
            <a:r>
              <a:rPr lang="ru-RU" dirty="0" smtClean="0"/>
              <a:t>музыкально-ритмическому (</a:t>
            </a:r>
            <a:r>
              <a:rPr lang="en-US" dirty="0" smtClean="0"/>
              <a:t>RU_MR 59,8%; JP_MR 49,6%</a:t>
            </a:r>
            <a:r>
              <a:rPr lang="ru-RU" dirty="0" smtClean="0"/>
              <a:t>) типам </a:t>
            </a:r>
            <a:r>
              <a:rPr lang="ru-RU" dirty="0"/>
              <a:t>МИ.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/>
              <a:t>Максимальные отличия иранцев </a:t>
            </a:r>
            <a:r>
              <a:rPr lang="ru-RU" dirty="0" smtClean="0"/>
              <a:t>и </a:t>
            </a:r>
            <a:r>
              <a:rPr lang="ru-RU" dirty="0"/>
              <a:t>россиян проявились </a:t>
            </a:r>
            <a:r>
              <a:rPr lang="ru-RU" dirty="0" smtClean="0"/>
              <a:t>по отношению к бизнес-коммерческому (</a:t>
            </a:r>
            <a:r>
              <a:rPr lang="en-US" dirty="0" smtClean="0"/>
              <a:t>RU_</a:t>
            </a:r>
            <a:r>
              <a:rPr lang="ru-RU" dirty="0" smtClean="0"/>
              <a:t>ВМ</a:t>
            </a:r>
            <a:r>
              <a:rPr lang="en-US" dirty="0" smtClean="0"/>
              <a:t> 36,7%; IR_BM 25,9%</a:t>
            </a:r>
            <a:r>
              <a:rPr lang="ru-RU" dirty="0" smtClean="0"/>
              <a:t>), природному (</a:t>
            </a:r>
            <a:r>
              <a:rPr lang="en-US" dirty="0" smtClean="0"/>
              <a:t>RU_NL 51,2%; IR_NL 44,3%</a:t>
            </a:r>
            <a:r>
              <a:rPr lang="ru-RU" dirty="0" smtClean="0"/>
              <a:t>) </a:t>
            </a:r>
            <a:r>
              <a:rPr lang="ru-RU" dirty="0"/>
              <a:t>и </a:t>
            </a:r>
            <a:r>
              <a:rPr lang="ru-RU" dirty="0" smtClean="0"/>
              <a:t>музыкально-ритмическому (</a:t>
            </a:r>
            <a:r>
              <a:rPr lang="en-US" dirty="0" smtClean="0"/>
              <a:t>RU_MR 59,8%; IR_MR 52,9%</a:t>
            </a:r>
            <a:r>
              <a:rPr lang="ru-RU" dirty="0" smtClean="0"/>
              <a:t>) типам </a:t>
            </a:r>
            <a:r>
              <a:rPr lang="ru-RU" dirty="0"/>
              <a:t>МИ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/>
              <a:t>На бессознательном уровне (</a:t>
            </a:r>
            <a:r>
              <a:rPr lang="en-US" dirty="0"/>
              <a:t>IE</a:t>
            </a:r>
            <a:r>
              <a:rPr lang="ru-RU" dirty="0"/>
              <a:t>) иранская этническая группа </a:t>
            </a:r>
            <a:r>
              <a:rPr lang="ru-RU" dirty="0" smtClean="0"/>
              <a:t>отличается </a:t>
            </a:r>
            <a:r>
              <a:rPr lang="ru-RU" dirty="0"/>
              <a:t>от японской и российской по подвижническому интеллекту </a:t>
            </a:r>
            <a:r>
              <a:rPr lang="ru-RU" dirty="0" smtClean="0"/>
              <a:t>(</a:t>
            </a:r>
            <a:r>
              <a:rPr lang="en-US" dirty="0" smtClean="0"/>
              <a:t>RU_AS 51,3%; JP_AS 52%; IR_AS 58,4%</a:t>
            </a:r>
            <a:r>
              <a:rPr lang="ru-RU" dirty="0" smtClean="0"/>
              <a:t>), </a:t>
            </a:r>
            <a:r>
              <a:rPr lang="ru-RU" dirty="0"/>
              <a:t>а японская группа от русской – по визуально пространственному </a:t>
            </a:r>
            <a:r>
              <a:rPr lang="ru-RU" dirty="0" smtClean="0"/>
              <a:t>(</a:t>
            </a:r>
            <a:r>
              <a:rPr lang="en-US" dirty="0" smtClean="0"/>
              <a:t>RU_VS 52,3%; JP_VS 46,3%; IR_VS 52,6%</a:t>
            </a:r>
            <a:r>
              <a:rPr lang="ru-RU" dirty="0" smtClean="0"/>
              <a:t>) </a:t>
            </a:r>
            <a:r>
              <a:rPr lang="ru-RU" dirty="0"/>
              <a:t>МИ.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/>
              <a:t>Общность корреляций по параметрам стресс (Е2) и </a:t>
            </a:r>
            <a:r>
              <a:rPr lang="ru-RU" dirty="0" err="1"/>
              <a:t>харизматичность</a:t>
            </a:r>
            <a:r>
              <a:rPr lang="ru-RU" dirty="0"/>
              <a:t> (Е6) в иранской и русской выборках, а так же   - общность корреляций между тревогой (Е3) и опасностью (Е4) в японской и русской выборках, свидетельствуют о этнической общности  русского, японского и иранского народов</a:t>
            </a:r>
          </a:p>
        </p:txBody>
      </p:sp>
    </p:spTree>
    <p:extLst>
      <p:ext uri="{BB962C8B-B14F-4D97-AF65-F5344CB8AC3E}">
        <p14:creationId xmlns:p14="http://schemas.microsoft.com/office/powerpoint/2010/main" val="55478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4275" y="3059723"/>
            <a:ext cx="964516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Tomomi Akiho</a:t>
            </a:r>
            <a:r>
              <a:rPr lang="en-US" sz="2800" baseline="30000" dirty="0"/>
              <a:t>1</a:t>
            </a:r>
            <a:r>
              <a:rPr lang="en-US" sz="2800" dirty="0"/>
              <a:t>, Yana Nikolaenko</a:t>
            </a:r>
            <a:r>
              <a:rPr lang="en-US" sz="2800" baseline="30000" dirty="0"/>
              <a:t>2</a:t>
            </a:r>
            <a:r>
              <a:rPr lang="ru-RU" sz="2800" baseline="30000" dirty="0"/>
              <a:t> </a:t>
            </a:r>
            <a:r>
              <a:rPr lang="ru-RU" sz="2800" dirty="0"/>
              <a:t>, </a:t>
            </a:r>
            <a:r>
              <a:rPr lang="en-US" sz="2800" dirty="0"/>
              <a:t>Amir </a:t>
            </a:r>
            <a:r>
              <a:rPr lang="en-US" sz="2800" dirty="0" err="1"/>
              <a:t>Ghavidel</a:t>
            </a:r>
            <a:r>
              <a:rPr lang="ru-RU" sz="3200" baseline="30000" dirty="0"/>
              <a:t>3</a:t>
            </a:r>
            <a:endParaRPr lang="ru-RU" sz="3200" dirty="0"/>
          </a:p>
          <a:p>
            <a:pPr algn="ctr"/>
            <a:r>
              <a:rPr lang="en-US" baseline="30000" dirty="0"/>
              <a:t>1</a:t>
            </a:r>
            <a:r>
              <a:rPr lang="en-US" dirty="0"/>
              <a:t>Elsys-Japan, Tokyo, Japan</a:t>
            </a:r>
            <a:endParaRPr lang="ru-RU" dirty="0"/>
          </a:p>
          <a:p>
            <a:pPr algn="ctr"/>
            <a:r>
              <a:rPr lang="en-US" baseline="30000" dirty="0"/>
              <a:t>2</a:t>
            </a:r>
            <a:r>
              <a:rPr lang="en-US" dirty="0"/>
              <a:t>Elsys Corp., Saint Petersburg, Russia</a:t>
            </a:r>
            <a:endParaRPr lang="ru-RU" dirty="0"/>
          </a:p>
          <a:p>
            <a:pPr algn="ctr"/>
            <a:r>
              <a:rPr lang="ru-RU" dirty="0"/>
              <a:t>3 </a:t>
            </a:r>
            <a:r>
              <a:rPr lang="en-US" dirty="0"/>
              <a:t>Iranian </a:t>
            </a:r>
            <a:r>
              <a:rPr lang="en-US" dirty="0" err="1"/>
              <a:t>Farasanaat</a:t>
            </a:r>
            <a:r>
              <a:rPr lang="en-US" dirty="0"/>
              <a:t> </a:t>
            </a:r>
            <a:r>
              <a:rPr lang="en-US" dirty="0" err="1"/>
              <a:t>Pasargad</a:t>
            </a:r>
            <a:r>
              <a:rPr lang="en-US" dirty="0"/>
              <a:t> Engineering Company</a:t>
            </a:r>
            <a:r>
              <a:rPr lang="ru-RU" dirty="0"/>
              <a:t>, </a:t>
            </a:r>
            <a:r>
              <a:rPr lang="en-US" dirty="0"/>
              <a:t>Iran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08" y="196243"/>
            <a:ext cx="2201091" cy="13488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0543" y="359070"/>
            <a:ext cx="2051457" cy="1023245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09191" y="2163709"/>
            <a:ext cx="5310555" cy="5970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БЛАГОДАРИМ  ЗА ВНИМАНИЕ!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8708" y="386861"/>
            <a:ext cx="66235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 </a:t>
            </a:r>
            <a:r>
              <a:rPr lang="ru-RU" sz="2000" b="1" i="1" dirty="0"/>
              <a:t>3-я Международная научно-техническая конференция «Современная психофизиология. Технология </a:t>
            </a:r>
            <a:r>
              <a:rPr lang="ru-RU" sz="2000" b="1" i="1" dirty="0" err="1"/>
              <a:t>виброизображения</a:t>
            </a:r>
            <a:r>
              <a:rPr lang="ru-RU" sz="2000" b="1" i="1" dirty="0"/>
              <a:t> (</a:t>
            </a:r>
            <a:r>
              <a:rPr lang="ru-RU" sz="2000" b="1" i="1" dirty="0" err="1"/>
              <a:t>Vibraimage</a:t>
            </a:r>
            <a:r>
              <a:rPr lang="ru-RU" sz="2000" b="1" i="1" dirty="0"/>
              <a:t>)»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2808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81" y="1000515"/>
            <a:ext cx="3178820" cy="2135769"/>
          </a:xfrm>
          <a:effectLst>
            <a:reflection blurRad="6350" stA="52000" endA="300" endPos="3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539" y="1000515"/>
            <a:ext cx="3175349" cy="2108630"/>
          </a:xfrm>
          <a:effectLst>
            <a:reflection blurRad="6350" stA="52000" endA="300" endPos="3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 flipH="1">
            <a:off x="972608" y="4485661"/>
            <a:ext cx="10277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Этническое самосознание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это не только устойчивый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эмоционально-когнитивный процесс осознания принадлежности человека к какой-либо этнической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общности, но и своеобразное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эмоционально-ценностное отношение человека к своему этносу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11145" y="86115"/>
            <a:ext cx="6912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Этническое самосознание</a:t>
            </a:r>
            <a:endParaRPr lang="ru-RU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624" y="1000515"/>
            <a:ext cx="2700770" cy="257074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7014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567625"/>
            <a:ext cx="599122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 2019 года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было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протестировано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1158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человек, граждан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в возрасте от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14 лет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 75 лет.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2019 году было протестировано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155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сотрудников компании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Elsys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Japan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Япония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(о.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Кюсю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Хоккайдо),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возрасте 20-71 года.</a:t>
            </a:r>
          </a:p>
          <a:p>
            <a:pPr algn="just"/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 2019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 январь 2020 г.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было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протестировано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молодых людей и девушек, в возрасте от 20 до 35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лет, жителей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рана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4877" y="388181"/>
            <a:ext cx="5933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Участники исследования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984" y="1660112"/>
            <a:ext cx="4086225" cy="2134607"/>
          </a:xfrm>
          <a:prstGeom prst="rect">
            <a:avLst/>
          </a:prstGeom>
          <a:effectLst>
            <a:reflection blurRad="6350" stA="50000" endA="300" endPos="555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0118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3752" y="4009292"/>
            <a:ext cx="6213231" cy="249701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3384" y="304800"/>
            <a:ext cx="100789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Методологическое обоснование необходимости дальнейшего исследования </a:t>
            </a:r>
            <a:endParaRPr lang="ru-RU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6709" y="1784106"/>
            <a:ext cx="615461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понимания механизмов информационного-энергетического взаимодействия между физиологическими системами человека под действием изменяющихся внешних факторов и ограниченность способов объективного измерения информационного обмена между физиологическими системами человека»,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	Минкин В.А., 2020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93" y="1457324"/>
            <a:ext cx="3150721" cy="452437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96179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4193" y="298696"/>
            <a:ext cx="10607040" cy="82296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Разностный профиль множественного интеллекта 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`_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JP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`_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 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`_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`_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152" y="1244749"/>
            <a:ext cx="9806473" cy="25970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93" y="4101638"/>
            <a:ext cx="3858788" cy="2552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8548" y="3718692"/>
            <a:ext cx="11326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Япония 			                      Россия			                      </a:t>
            </a:r>
            <a:r>
              <a:rPr lang="en-US" dirty="0" smtClean="0"/>
              <a:t>    </a:t>
            </a:r>
            <a:r>
              <a:rPr lang="ru-RU" dirty="0" smtClean="0"/>
              <a:t>Иран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058" y="4103785"/>
            <a:ext cx="3776662" cy="25812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7" y="4101638"/>
            <a:ext cx="3862769" cy="259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2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096" y="328864"/>
            <a:ext cx="10804357" cy="81012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БАЛАНС СОЗНАТЕЛЬНОЙ И БЕССОЗНАТЕЛЬНОЙ РЕАКЦИИ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906" y="2100085"/>
            <a:ext cx="3687322" cy="32815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9575" y="1436330"/>
            <a:ext cx="1074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Япония 		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              Россия			     Иран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532" y="2100085"/>
            <a:ext cx="3687321" cy="32815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2100085"/>
            <a:ext cx="3769449" cy="328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7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529" y="166932"/>
            <a:ext cx="10607040" cy="82296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Разностный профиль бессознательной реакции множественного интеллекта (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JP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041" y="1083620"/>
            <a:ext cx="9322016" cy="26957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1161" y="3873147"/>
            <a:ext cx="11326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Япония 			                      Россия			                      </a:t>
            </a:r>
            <a:r>
              <a:rPr lang="en-US" dirty="0" smtClean="0"/>
              <a:t>    </a:t>
            </a:r>
            <a:r>
              <a:rPr lang="ru-RU" dirty="0" smtClean="0"/>
              <a:t>Иран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1" y="4242479"/>
            <a:ext cx="3666489" cy="24175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928" y="4253305"/>
            <a:ext cx="3752851" cy="24066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141" y="4253305"/>
            <a:ext cx="3872214" cy="240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0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244" y="79448"/>
            <a:ext cx="10954512" cy="122529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эмоционально-этнических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связей, по 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данным корреляционного анализа психофизиологических параметров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46746"/>
            <a:ext cx="9240773" cy="3470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90662" y="5059052"/>
            <a:ext cx="95916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Е1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агрессия, Е2 – стресс, Е3 – тревожность, Е4 – опасность, Е5 –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уравновешенность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Е6 –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харизматичность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Е7 – энергичность,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Е8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саморегуляция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Е9 – торможение,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Е10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невротизм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Е11 – депрессия, Е12 – счастье.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986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476" y="252749"/>
            <a:ext cx="11159667" cy="12252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3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Корреляция параметров Тревожности (</a:t>
            </a:r>
            <a:r>
              <a:rPr lang="en-US" sz="3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ru-RU" sz="3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и Торможения (Е9</a:t>
            </a:r>
            <a:r>
              <a:rPr lang="ru-RU" sz="3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 </a:t>
            </a:r>
            <a:r>
              <a:rPr lang="ru-RU" sz="3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японской</a:t>
            </a:r>
            <a:r>
              <a:rPr lang="ru-RU" sz="3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выборке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560" y="1461292"/>
            <a:ext cx="9042880" cy="39354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8462" y="1478045"/>
            <a:ext cx="461665" cy="269044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dirty="0" smtClean="0"/>
              <a:t>Торможение (Е9)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30362" y="5027376"/>
            <a:ext cx="2936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Тревожность (Е3)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624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298</TotalTime>
  <Words>1746</Words>
  <Application>Microsoft Office PowerPoint</Application>
  <PresentationFormat>Произвольный</PresentationFormat>
  <Paragraphs>112</Paragraphs>
  <Slides>16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ПРОЯВЛЕНИЕ ЭТНИЧЕСКОЙ ИДЕНТИЧНОСТИ В ПРОФИЛЕ МНОЖЕСТВЕННОГО ИНТЕЛЛЕКТА ПО РЕЗУЛЬТАТАМ ПРОВЕДЕНИЯ СРАВНИТЕЛЬНЫХ ИССЛЕДОВАНИЙ В РОССИИ, ЯПОНИИ И ИРАНЕ</vt:lpstr>
      <vt:lpstr>Презентация PowerPoint</vt:lpstr>
      <vt:lpstr>Презентация PowerPoint</vt:lpstr>
      <vt:lpstr>Презентация PowerPoint</vt:lpstr>
      <vt:lpstr>Разностный профиль множественного интеллекта Final (Final`_JP – Final`_RU и Final`_IR – Final`_RU)</vt:lpstr>
      <vt:lpstr>БАЛАНС СОЗНАТЕЛЬНОЙ И БЕССОЗНАТЕЛЬНОЙ РЕАКЦИИ</vt:lpstr>
      <vt:lpstr>Разностный профиль бессознательной реакции множественного интеллекта (IE_JP – IE_RU; IE_IR-IE_RU)</vt:lpstr>
      <vt:lpstr> Структура эмоционально-этнических связей, по данным корреляционного анализа психофизиологических параметров</vt:lpstr>
      <vt:lpstr>  Корреляция параметров Тревожности (T3) и Торможения (Е9)  в японской выборке</vt:lpstr>
      <vt:lpstr>  Другие корреляции в японской выборке</vt:lpstr>
      <vt:lpstr>  Корреляции параметра стресс (Е2) в иранской выборке</vt:lpstr>
      <vt:lpstr>  Корреляция параметров Депрессия (Е11) и Энергичность (Е7), депрессии (Е11) и стресса (Е2) в иранской выборке</vt:lpstr>
      <vt:lpstr> Корреляция параметров Агрессия (Е1) и Счастье (Е12)  в российской выборке</vt:lpstr>
      <vt:lpstr>  Другие корреляции в российской выборке</vt:lpstr>
      <vt:lpstr>выводы</vt:lpstr>
      <vt:lpstr>БЛАГОДАРИМ 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ПРОЯВЛЕНИЕ ЭТНИЧЕСКОЙ ИДЕНТИЧНОСТИ В ПРОФИЛЕ МНОЖЕСТВЕННОГО ИНТЕЛЛЕКТА ПО РЕЗУЛЬТАТАМ ПРОВЕДЕНИЯ СРАВНИТЕЛЬНЫХ ИССЛЕДОВАНИЙ В РОССИИ, ЯПОНИИ И ИРАНЕ</dc:title>
  <dc:creator>user</dc:creator>
  <cp:lastModifiedBy>user</cp:lastModifiedBy>
  <cp:revision>31</cp:revision>
  <dcterms:created xsi:type="dcterms:W3CDTF">2020-06-18T13:59:27Z</dcterms:created>
  <dcterms:modified xsi:type="dcterms:W3CDTF">2020-06-24T19:13:57Z</dcterms:modified>
</cp:coreProperties>
</file>