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8" r:id="rId2"/>
    <p:sldId id="389" r:id="rId3"/>
    <p:sldId id="341" r:id="rId4"/>
    <p:sldId id="392" r:id="rId5"/>
    <p:sldId id="393" r:id="rId6"/>
    <p:sldId id="388" r:id="rId7"/>
    <p:sldId id="391" r:id="rId8"/>
    <p:sldId id="386" r:id="rId9"/>
    <p:sldId id="385" r:id="rId10"/>
    <p:sldId id="384" r:id="rId11"/>
    <p:sldId id="390" r:id="rId12"/>
    <p:sldId id="394" r:id="rId13"/>
    <p:sldId id="395" r:id="rId14"/>
    <p:sldId id="387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83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FA0"/>
    <a:srgbClr val="219E95"/>
    <a:srgbClr val="FEB00C"/>
    <a:srgbClr val="A44B8E"/>
    <a:srgbClr val="DC5F02"/>
    <a:srgbClr val="DC541E"/>
    <a:srgbClr val="0142A7"/>
    <a:srgbClr val="7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8" autoAdjust="0"/>
    <p:restoredTop sz="94980" autoAdjust="0"/>
  </p:normalViewPr>
  <p:slideViewPr>
    <p:cSldViewPr snapToGrid="0" snapToObjects="1">
      <p:cViewPr varScale="1">
        <p:scale>
          <a:sx n="69" d="100"/>
          <a:sy n="69" d="100"/>
        </p:scale>
        <p:origin x="3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2020\&#1050;&#1085;&#1080;&#1075;&#1072;_&#1042;&#1080;&#1073;&#1088;&#1072;\&#1056;&#1080;&#1089;&#1091;&#1085;&#1082;&#1080;\&#1048;&#1083;&#1083;&#1102;&#1089;&#1090;&#1088;&#1072;&#1094;&#1080;&#1080;%20&#1082;%20&#1082;&#1085;&#1080;&#1075;&#107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2020\&#1050;&#1085;&#1080;&#1075;&#1072;_&#1042;&#1080;&#1073;&#1088;&#1072;\&#1056;&#1080;&#1089;&#1091;&#1085;&#1082;&#1080;\&#1048;&#1083;&#1083;&#1102;&#1089;&#1090;&#1088;&#1072;&#1094;&#1080;&#1080;%20&#1082;%20&#1082;&#1085;&#1080;&#1075;&#1077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классы!$D$32</c:f>
              <c:strCache>
                <c:ptCount val="1"/>
                <c:pt idx="0">
                  <c:v>F1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классы!$D$33:$D$37</c:f>
              <c:numCache>
                <c:formatCode>0</c:formatCode>
                <c:ptCount val="5"/>
                <c:pt idx="0">
                  <c:v>57.590790000000013</c:v>
                </c:pt>
                <c:pt idx="1">
                  <c:v>54.553730000000002</c:v>
                </c:pt>
                <c:pt idx="2">
                  <c:v>50.864409999999999</c:v>
                </c:pt>
                <c:pt idx="3">
                  <c:v>46.621790000000011</c:v>
                </c:pt>
                <c:pt idx="4">
                  <c:v>39.970930000000003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8-4833-9F82-FA550FD07074}"/>
            </c:ext>
          </c:extLst>
        </c:ser>
        <c:ser>
          <c:idx val="1"/>
          <c:order val="1"/>
          <c:tx>
            <c:strRef>
              <c:f>классы!$E$32</c:f>
              <c:strCache>
                <c:ptCount val="1"/>
                <c:pt idx="0">
                  <c:v>F2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классы!$E$33:$E$37</c:f>
              <c:numCache>
                <c:formatCode>0</c:formatCode>
                <c:ptCount val="5"/>
                <c:pt idx="0">
                  <c:v>36.847259999999999</c:v>
                </c:pt>
                <c:pt idx="1">
                  <c:v>42.409220000000005</c:v>
                </c:pt>
                <c:pt idx="2">
                  <c:v>49.661050000000003</c:v>
                </c:pt>
                <c:pt idx="3">
                  <c:v>54.521610000000003</c:v>
                </c:pt>
                <c:pt idx="4">
                  <c:v>58.768800000000013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8-4833-9F82-FA550FD07074}"/>
            </c:ext>
          </c:extLst>
        </c:ser>
        <c:ser>
          <c:idx val="2"/>
          <c:order val="2"/>
          <c:tx>
            <c:strRef>
              <c:f>классы!$F$32</c:f>
              <c:strCache>
                <c:ptCount val="1"/>
                <c:pt idx="0">
                  <c:v>F3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классы!$F$33:$F$37</c:f>
              <c:numCache>
                <c:formatCode>0</c:formatCode>
                <c:ptCount val="5"/>
                <c:pt idx="0">
                  <c:v>30.57442</c:v>
                </c:pt>
                <c:pt idx="1">
                  <c:v>38.872400000000006</c:v>
                </c:pt>
                <c:pt idx="2">
                  <c:v>49.451249999999995</c:v>
                </c:pt>
                <c:pt idx="3">
                  <c:v>56.89846</c:v>
                </c:pt>
                <c:pt idx="4">
                  <c:v>61.112140000000011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8-4833-9F82-FA550FD07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59098456"/>
        <c:axId val="159102376"/>
      </c:lineChart>
      <c:catAx>
        <c:axId val="15909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Класс типологического состояния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9102376"/>
        <c:crosses val="autoZero"/>
        <c:auto val="1"/>
        <c:lblAlgn val="ctr"/>
        <c:lblOffset val="100"/>
        <c:noMultiLvlLbl val="0"/>
      </c:catAx>
      <c:valAx>
        <c:axId val="159102376"/>
        <c:scaling>
          <c:orientation val="minMax"/>
          <c:min val="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Т-баллы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59098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классы!$F$83</c:f>
              <c:strCache>
                <c:ptCount val="1"/>
                <c:pt idx="0">
                  <c:v>%</c:v>
                </c:pt>
              </c:strCache>
            </c:strRef>
          </c:tx>
          <c:spPr>
            <a:pattFill prst="lgCheck">
              <a:fgClr>
                <a:sysClr val="windowText" lastClr="000000"/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классы!$E$84:$E$88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классы!$F$84:$F$88</c:f>
              <c:numCache>
                <c:formatCode>0.0</c:formatCode>
                <c:ptCount val="5"/>
                <c:pt idx="0">
                  <c:v>2.9423303256178897</c:v>
                </c:pt>
                <c:pt idx="1">
                  <c:v>13.4366418203217</c:v>
                </c:pt>
                <c:pt idx="2">
                  <c:v>51.29462534327191</c:v>
                </c:pt>
                <c:pt idx="3">
                  <c:v>29.521380933699493</c:v>
                </c:pt>
                <c:pt idx="4">
                  <c:v>2.8050215770890552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7-4DC3-8027-FE40FF9C4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75328"/>
        <c:axId val="159077288"/>
      </c:barChart>
      <c:catAx>
        <c:axId val="1590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077288"/>
        <c:crosses val="autoZero"/>
        <c:auto val="1"/>
        <c:lblAlgn val="ctr"/>
        <c:lblOffset val="100"/>
        <c:noMultiLvlLbl val="0"/>
      </c:catAx>
      <c:valAx>
        <c:axId val="159077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9075328"/>
        <c:crosses val="autoZero"/>
        <c:crossBetween val="between"/>
      </c:valAx>
      <c:spPr>
        <a:ln>
          <a:solidFill>
            <a:schemeClr val="accent5">
              <a:lumMod val="75000"/>
            </a:schemeClr>
          </a:solidFill>
        </a:ln>
      </c:spPr>
    </c:plotArea>
    <c:plotVisOnly val="1"/>
    <c:dispBlanksAs val="gap"/>
    <c:showDLblsOverMax val="0"/>
  </c:chart>
  <c:spPr>
    <a:ln w="15875">
      <a:solidFill>
        <a:schemeClr val="accent5">
          <a:lumMod val="75000"/>
        </a:schemeClr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816AB-0AEC-4131-9DA3-3AD04092FDA9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7540E1-9102-443D-BDB8-29843AC882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A65177-9DE0-43D8-BE09-E0098DF2BF2A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BAF008-AFDA-41A4-8B73-E89F9F8E59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63525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3275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7913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1175543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638175"/>
            <a:ext cx="18923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629775" y="4335463"/>
            <a:ext cx="2125663" cy="487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>
                <a:solidFill>
                  <a:schemeClr val="bg1"/>
                </a:solidFill>
                <a:latin typeface="Calibri" panose="020F0502020204030204" pitchFamily="34" charset="0"/>
              </a:rPr>
              <a:t>Москва, Россия</a:t>
            </a:r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265113" y="6067425"/>
            <a:ext cx="11271250" cy="723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spc="140" dirty="0"/>
          </a:p>
        </p:txBody>
      </p:sp>
      <p:cxnSp>
        <p:nvCxnSpPr>
          <p:cNvPr id="11" name="Прямая соединительная линия 8"/>
          <p:cNvCxnSpPr>
            <a:cxnSpLocks/>
          </p:cNvCxnSpPr>
          <p:nvPr userDrawn="1"/>
        </p:nvCxnSpPr>
        <p:spPr>
          <a:xfrm>
            <a:off x="273050" y="5954713"/>
            <a:ext cx="10956925" cy="19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2464" y="261917"/>
            <a:ext cx="8639307" cy="330457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1" i="0" spc="14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8382" y="4216385"/>
            <a:ext cx="8647253" cy="120927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 spc="14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2pPr>
            <a:lvl3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3pPr>
            <a:lvl4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4pPr>
            <a:lvl5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430979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aliya Shand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0488"/>
            <a:ext cx="29305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25188" y="6532563"/>
            <a:ext cx="538162" cy="24923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97BB0BA-2E3E-42B1-8B89-BF3D86AE1A92}" type="slidenum">
              <a:rPr lang="en-US" altLang="ru-RU" sz="20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2000" smtClean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12725"/>
            <a:ext cx="2759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88" y="52388"/>
            <a:ext cx="14017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055" y="1101013"/>
            <a:ext cx="11363948" cy="5285500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algn="ctr">
              <a:lnSpc>
                <a:spcPct val="100000"/>
              </a:lnSpc>
              <a:defRPr sz="4000" b="1" i="0" spc="140" baseline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3110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3663"/>
            <a:ext cx="25955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968038" y="6569075"/>
            <a:ext cx="538162" cy="25082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2F1F9D9-28F4-47DE-AA25-625733883C24}" type="slidenum">
              <a:rPr lang="en-US" altLang="ru-RU" sz="20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2000" smtClean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34938"/>
            <a:ext cx="2457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36513"/>
            <a:ext cx="12271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230379" y="930712"/>
            <a:ext cx="11281109" cy="683778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algn="l">
              <a:lnSpc>
                <a:spcPct val="100000"/>
              </a:lnSpc>
              <a:defRPr sz="3600" b="1" i="0" spc="200" baseline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379" y="1788066"/>
            <a:ext cx="11281109" cy="478121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spcBef>
                <a:spcPts val="1200"/>
              </a:spcBef>
              <a:buClr>
                <a:srgbClr val="1F8FA0"/>
              </a:buClr>
              <a:buFont typeface="Wingdings" panose="05000000000000000000" pitchFamily="2" charset="2"/>
              <a:buChar char="v"/>
              <a:defRPr sz="24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1pPr>
            <a:lvl2pPr marL="742932" indent="-285744">
              <a:spcBef>
                <a:spcPts val="1200"/>
              </a:spcBef>
              <a:buClr>
                <a:srgbClr val="1F8FA0"/>
              </a:buClr>
              <a:buFont typeface="Wingdings" panose="05000000000000000000" pitchFamily="2" charset="2"/>
              <a:buChar char="§"/>
              <a:defRPr sz="20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2pPr>
            <a:lvl3pPr marL="1257277" indent="-342900">
              <a:spcBef>
                <a:spcPts val="1200"/>
              </a:spcBef>
              <a:buClr>
                <a:schemeClr val="tx1"/>
              </a:buClr>
              <a:buSzPct val="96000"/>
              <a:buFont typeface="Wingdings" panose="05000000000000000000" pitchFamily="2" charset="2"/>
              <a:buChar char="§"/>
              <a:defRPr sz="20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684946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ransition spd="med">
    <p:pull/>
  </p:transition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quarter" idx="10"/>
          </p:nvPr>
        </p:nvSpPr>
        <p:spPr>
          <a:xfrm>
            <a:off x="600075" y="4289425"/>
            <a:ext cx="6965950" cy="1360488"/>
          </a:xfrm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smtClean="0">
                <a:cs typeface="Arial" panose="020B0604020202020204" pitchFamily="34" charset="0"/>
              </a:rPr>
              <a:t>Е.С.Щелканова</a:t>
            </a: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409575" y="1146175"/>
            <a:ext cx="88788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bg2"/>
                </a:solidFill>
              </a:rPr>
              <a:t>МЕТОДОЛОГИЧЕСКИЕ, МЕТОДИЧЕСКИЕ И ПРАКТИЧЕСКИЕ ВОПРОСЫ ОЦЕНКИ ПСИХОФИЗИОЛОГИЧЕСКОГО СОСТОЯНИЯ РАБОТНИКОВ ОПАСНЫХ ПРОИЗВОДСТВ ПО ПАРАМЕТРАМ ВИБРОИЗОБРАЖЕНИЯ</a:t>
            </a:r>
          </a:p>
          <a:p>
            <a:pPr eaLnBrk="1" hangingPunct="1"/>
            <a: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ru-RU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600075" y="6078538"/>
            <a:ext cx="998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2"/>
                </a:solidFill>
              </a:rPr>
              <a:t>3-я Международная научно-техническая конференция. Современная Психофизиология Технология виброизображения (Vibraimage), СПб, 25 июня 2020 г.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6053138"/>
            <a:ext cx="1044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3925" y="2536825"/>
          <a:ext cx="4068763" cy="3200400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200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Типологические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правильной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Прогнозируемое распределение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2" name="Rectangle 1"/>
          <p:cNvSpPr>
            <a:spLocks noChangeArrowheads="1"/>
          </p:cNvSpPr>
          <p:nvPr/>
        </p:nvSpPr>
        <p:spPr bwMode="auto">
          <a:xfrm>
            <a:off x="488950" y="1479550"/>
            <a:ext cx="4938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Классификационная матрица распознавания типологических классов с использованием линейных дискриминантных функций</a:t>
            </a:r>
          </a:p>
        </p:txBody>
      </p:sp>
      <p:sp>
        <p:nvSpPr>
          <p:cNvPr id="15403" name="Прямоугольник 4"/>
          <p:cNvSpPr>
            <a:spLocks noChangeArrowheads="1"/>
          </p:cNvSpPr>
          <p:nvPr/>
        </p:nvSpPr>
        <p:spPr bwMode="auto">
          <a:xfrm>
            <a:off x="6007100" y="1479550"/>
            <a:ext cx="499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искусственной нейронной сети для формализованного распознавания классов типологических состояний (точность 100%)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03863" y="2536825"/>
          <a:ext cx="6002337" cy="3141663"/>
        </p:xfrm>
        <a:graphic>
          <a:graphicData uri="http://schemas.openxmlformats.org/drawingml/2006/table">
            <a:tbl>
              <a:tblPr/>
              <a:tblGrid>
                <a:gridCol w="13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13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прогнози-рования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ИНС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Актива-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ционная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 нейронов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тренировки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Стандартная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05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состояния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MLP 3-9-3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Tanh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BFGS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77">
                <a:tc gridSpan="5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</a:t>
                      </a:r>
                    </a:p>
                    <a:p>
                      <a:pPr marL="0" marR="0" lvl="0" indent="0" algn="just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MLP a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многослойный персептрон, а - число нейронов во входном, в - промежуточном, с - выходном слоях.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5" y="1003300"/>
            <a:ext cx="9117013" cy="13906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Верификация: данные комплексных психофизиологических обследований с использованием АПК ПФС-КОНТРОЛЬ</a:t>
            </a:r>
          </a:p>
        </p:txBody>
      </p:sp>
      <p:pic>
        <p:nvPicPr>
          <p:cNvPr id="16387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613025"/>
            <a:ext cx="70770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51013"/>
            <a:ext cx="46561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746250"/>
            <a:ext cx="44672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92300"/>
            <a:ext cx="31940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892300"/>
            <a:ext cx="32718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92300"/>
            <a:ext cx="32448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1775" y="2112963"/>
          <a:ext cx="11298238" cy="4246562"/>
        </p:xfrm>
        <a:graphic>
          <a:graphicData uri="http://schemas.openxmlformats.org/drawingml/2006/table">
            <a:tbl>
              <a:tblPr/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778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0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психофизиологического состояния. Адекватное для сложившихся условий жизнедеятельности взаимодействие организма с внешней средой. Оптимальный уровень внутреннего психофизиологического комфорта. Низкое напряжение и энергетические затраты организма. Низкий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4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психофизиологического состояния. Взаимодействие организма с внешней средой нарушено. Повышенный уровень напряжения регуляторных систем. Сниженный уровень внутреннего психофизиологического комфорта. Повышенное напряжение и энергетические затраты организма. Повышенный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76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Перенапряжение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психофизиологического состояния. Взаимодействие организма с внешней средой существенно нарушено. Высокий уровень напряжения регуляторных систем. Низкий уровень внутреннего психофизиологического комфорта. Высокое напряжение и энергетические затраты организма. Высокий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0" name="Прямоугольник 6"/>
          <p:cNvSpPr>
            <a:spLocks noChangeArrowheads="1"/>
          </p:cNvSpPr>
          <p:nvPr/>
        </p:nvSpPr>
        <p:spPr bwMode="auto">
          <a:xfrm>
            <a:off x="371475" y="1101725"/>
            <a:ext cx="10953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классов психофизиологических состояний, выделяемых по параметрам виброизображения, с учетом результатов верификации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862388" y="1866900"/>
            <a:ext cx="418306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Факторная структура характеристик 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100" y="2359025"/>
          <a:ext cx="8851900" cy="4246563"/>
        </p:xfrm>
        <a:graphic>
          <a:graphicData uri="http://schemas.openxmlformats.org/drawingml/2006/table">
            <a:tbl>
              <a:tblPr/>
              <a:tblGrid>
                <a:gridCol w="222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676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факторов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F5_МИ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F6_МИ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1ВИ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ФИ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ЛМ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БК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1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5ВП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6ПР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8МР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9ПВ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10ВЛ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12МЛ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8957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объясняемой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дисперсии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0607" name="Прямоугольник 4"/>
          <p:cNvSpPr>
            <a:spLocks noChangeArrowheads="1"/>
          </p:cNvSpPr>
          <p:nvPr/>
        </p:nvSpPr>
        <p:spPr bwMode="auto">
          <a:xfrm>
            <a:off x="398463" y="1109663"/>
            <a:ext cx="11109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психической адаптации работников опасных производств по характеристиками множественного интеллекта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14400" y="1441450"/>
          <a:ext cx="9985375" cy="5153025"/>
        </p:xfrm>
        <a:graphic>
          <a:graphicData uri="http://schemas.openxmlformats.org/drawingml/2006/table">
            <a:tbl>
              <a:tblPr/>
              <a:tblGrid>
                <a:gridCol w="455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63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психического состояния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фактора </a:t>
                      </a:r>
                      <a:r>
                        <a:rPr kumimoji="0" lang="en-US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F1_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Низкие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F1_МИ,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усл.ед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97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Логико-математический (ЛМ) интеллект,%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6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Вербально-лингвистический (ВЛ) интеллект, %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F теста ММИЛ, баллы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М2 теста ММИЛ, баллы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М3 теста ММИЛ, баллы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0,179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М5 теста ММИЛ, баллы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А теста 16ФЛО, стены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В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С теста 16ФЛО, стены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G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H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I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L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O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Q2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Q3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Q4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1625" name="Прямоугольник 3"/>
          <p:cNvSpPr>
            <a:spLocks noChangeArrowheads="1"/>
          </p:cNvSpPr>
          <p:nvPr/>
        </p:nvSpPr>
        <p:spPr bwMode="auto">
          <a:xfrm>
            <a:off x="3859213" y="998538"/>
            <a:ext cx="470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факторов МИ (пример)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Дерево_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89088"/>
            <a:ext cx="80867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849688" y="1114425"/>
            <a:ext cx="459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Типологические классы МИ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962" r="1848" b="2396"/>
          <a:stretch>
            <a:fillRect/>
          </a:stretch>
        </p:blipFill>
        <p:spPr bwMode="auto">
          <a:xfrm>
            <a:off x="1990725" y="2182813"/>
            <a:ext cx="78136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370013" y="1165225"/>
            <a:ext cx="9055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Встречаемость типологических классов  МИ у работников с разным уровнем психической адаптации (χ</a:t>
            </a:r>
            <a:r>
              <a:rPr lang="ru-RU" altLang="ru-RU" sz="2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=133,5, р=0,000)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07975" y="1200150"/>
            <a:ext cx="10075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«Профили» типологических классов МИ, характерные для работников с низким уровнем психической адаптации</a:t>
            </a:r>
          </a:p>
        </p:txBody>
      </p:sp>
      <p:pic>
        <p:nvPicPr>
          <p:cNvPr id="24579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74875"/>
            <a:ext cx="444976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200275"/>
            <a:ext cx="496728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6563" y="1012825"/>
            <a:ext cx="5118100" cy="358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ПОЛОЖЕНИЯ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71488" y="1397000"/>
            <a:ext cx="10936287" cy="12017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состояние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обусловленное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явление, реакция не отдельной системы или органа, а личности в целом, с включением в реагирование как физиологических, так и психических уровней (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субсистем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управления и регулирования, относящихся к подструктурам и сторонам личности (по Е.П.</a:t>
            </a: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Ильину).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71488" y="2592388"/>
            <a:ext cx="10407650" cy="92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обследование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обследование, осуществляемое с целью получения данных о психических, психофизиологических и физиологических качествах работника и уровне его психофизиологической адаптации.</a:t>
            </a: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471488" y="3654425"/>
            <a:ext cx="10904537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Психофизиологическая адаптация (ПФА)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системный ответ человека на действие внешних и внутренних стимулов и факторов, направленный на достижение полезного приспособительного результата.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471488" y="4578350"/>
            <a:ext cx="10904537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психофизиологической адаптации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донозологическим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критерием выявления психосоматических заболеваний работников опасных производств на ранней стадии  их развития.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471488" y="5365750"/>
            <a:ext cx="11012487" cy="9223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виброизображения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метод экспресс-оценки ПФА, дополняющий оценку, проводимую на психологическом, психофизиологическом и физиологическом уровнях в соответствии  существующими  нормативными  документами.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108075" y="1276350"/>
            <a:ext cx="97218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«Профили» типологических классов МИ, характерные для работников с высоким уровнем психической адаптации</a:t>
            </a:r>
          </a:p>
        </p:txBody>
      </p:sp>
      <p:pic>
        <p:nvPicPr>
          <p:cNvPr id="25603" name="Picture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322513"/>
            <a:ext cx="46799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322513"/>
            <a:ext cx="50482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42925" y="1200150"/>
            <a:ext cx="9994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Классификационная матрица распознания агрегированных классов психической адаптации по факторам множественного интеллекта</a:t>
            </a:r>
            <a:endParaRPr lang="ru-RU" altLang="ru-RU" sz="2200" b="1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8325" y="2344738"/>
          <a:ext cx="7589838" cy="3103562"/>
        </p:xfrm>
        <a:graphic>
          <a:graphicData uri="http://schemas.openxmlformats.org/drawingml/2006/table">
            <a:tbl>
              <a:tblPr/>
              <a:tblGrid>
                <a:gridCol w="152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259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правильной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психической адаптации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ПсА=0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ПсА=1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266825" y="1093788"/>
            <a:ext cx="889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номограмма предварительной оценки качества  прогнозирования психической адаптации по данным МИ</a:t>
            </a:r>
            <a:endParaRPr lang="ru-RU" altLang="ru-RU" sz="2200" b="1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2497138" y="1839913"/>
          <a:ext cx="6429375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Graph" r:id="rId3" imgW="2485439" imgH="1862352" progId="STATISTICA.Graph">
                  <p:embed/>
                </p:oleObj>
              </mc:Choice>
              <mc:Fallback>
                <p:oleObj name="Graph" r:id="rId3" imgW="2485439" imgH="1862352" progId="STATISTICA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839913"/>
                        <a:ext cx="6429375" cy="456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715963" y="1085850"/>
            <a:ext cx="9779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номограмма экспресс- оценки риска нарушения психической адаптации работников опасных производств по данным МИ</a:t>
            </a:r>
            <a:endParaRPr lang="ru-RU" altLang="ru-RU" sz="2200" b="1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2155825" y="2012950"/>
          <a:ext cx="6664325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Graph" r:id="rId3" imgW="2207094" imgH="1656288" progId="STATISTICA.Graph">
                  <p:embed/>
                </p:oleObj>
              </mc:Choice>
              <mc:Fallback>
                <p:oleObj name="Graph" r:id="rId3" imgW="2207094" imgH="1656288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012950"/>
                        <a:ext cx="6664325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93738" y="2768600"/>
            <a:ext cx="9994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000" b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Благодарю за внимание!</a:t>
            </a:r>
            <a:endParaRPr lang="ru-RU" altLang="ru-RU" sz="600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85888"/>
            <a:ext cx="6197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1057275" y="1081088"/>
            <a:ext cx="10050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модель формирования психосоматических расстройств работников опасных производств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08088" y="119697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иерархической стратификации функциональных состояний человека </a:t>
            </a:r>
            <a:endParaRPr lang="ru-RU" altLang="ru-RU" sz="2800" b="1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90563" y="1889125"/>
            <a:ext cx="10048875" cy="17541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первичных показателей оценки функционального состояния человека. Её цель - формирование интегральных показателей оценки изучаемых функций организма, имеющих характер функциональных шкал. Это позволяет проводить оценку функционального состояния человека не по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симптомальным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синдромальным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характеристикам, что повышает устойчивость и надёжность оценки. Математическая реализация данного этапа осуществляется с использованием методов факторного и канонического корреляционного анализов.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690563" y="3808413"/>
            <a:ext cx="10048875" cy="12001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альтернатив выбора. Оно осуществляется в пространстве интегральных показателей и состоит в выделении типологических состояний человека. Затем с привлечением экспертов проводится сравнение альтернатив в целях их ранжирования по степени соответствия внешним целевым критериям. 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690563" y="5337175"/>
            <a:ext cx="103536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формализованных правил принятия решений, позволяющих оценить вероятность идентификации каждой из выделенных альтернатив.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8" y="1401763"/>
            <a:ext cx="7270750" cy="47466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1F8FA0"/>
                </a:solidFill>
                <a:latin typeface="Times New Roman" pitchFamily="18" charset="0"/>
                <a:cs typeface="Times New Roman" pitchFamily="18" charset="0"/>
              </a:rPr>
              <a:t>Математические методы реализации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9338" y="2035175"/>
            <a:ext cx="9215437" cy="474663"/>
          </a:xfrm>
          <a:prstGeom prst="rect">
            <a:avLst/>
          </a:prstGeom>
        </p:spPr>
        <p:txBody>
          <a:bodyPr lIns="0" anchor="b"/>
          <a:lstStyle/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688" y="2268538"/>
            <a:ext cx="925195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5613">
              <a:buFontTx/>
              <a:buAutoNum type="arabicParenR"/>
              <a:defRPr/>
            </a:pP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Линейные методы многомерного статистического анализа (факторный анализ, канонический корреляционный анализ , кластерный анализ, </a:t>
            </a:r>
            <a:r>
              <a:rPr lang="ru-RU" sz="2800" b="1" spc="140" dirty="0" err="1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дискриминантный</a:t>
            </a: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анализ).</a:t>
            </a:r>
          </a:p>
          <a:p>
            <a:pPr marL="342900" indent="-342900" defTabSz="455613">
              <a:defRPr/>
            </a:pPr>
            <a:endParaRPr lang="ru-RU" sz="2000" b="1" spc="140" dirty="0">
              <a:solidFill>
                <a:srgbClr val="1F8FA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 defTabSz="455613">
              <a:buFontTx/>
              <a:buAutoNum type="arabicParenR"/>
              <a:defRPr/>
            </a:pPr>
            <a:endParaRPr lang="ru-RU" sz="2000" b="1" spc="140" dirty="0">
              <a:solidFill>
                <a:srgbClr val="1F8FA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 defTabSz="455613">
              <a:defRPr/>
            </a:pP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2) Нелинейные методы построения искусственных нейронных сетей (ИНС)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08113"/>
            <a:ext cx="5905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217863" y="979488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искусственного нейрона</a:t>
            </a:r>
            <a:endParaRPr lang="ru-RU" altLang="ru-RU" sz="2800" b="1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44613" y="4733925"/>
            <a:ext cx="9290050" cy="200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свойства: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1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Нелинейность за счет использования различных типов функции активации.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ru-RU" altLang="ru-RU" sz="1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Способность ИНС к обобщению/самообучению  за счет уточнения  «весов» нейронов при поступлении новых примеров.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860550"/>
            <a:ext cx="37544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1360488" y="942975"/>
            <a:ext cx="4348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Регрессионная  модель прогнозирования веса человека по его росту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519238" y="1958975"/>
          <a:ext cx="3884612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Graph" r:id="rId4" imgW="5943600" imgH="4457700" progId="STATISTICA.Graph">
                  <p:embed/>
                </p:oleObj>
              </mc:Choice>
              <mc:Fallback>
                <p:oleObj name="Graph" r:id="rId4" imgW="5943600" imgH="4457700" progId="STATISTICA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958975"/>
                        <a:ext cx="3884612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6245225" y="942975"/>
            <a:ext cx="4149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Нейросетевая модель прогнозирования веса человека по его росту</a:t>
            </a:r>
          </a:p>
        </p:txBody>
      </p:sp>
      <p:pic>
        <p:nvPicPr>
          <p:cNvPr id="12294" name="Рисунок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16450"/>
            <a:ext cx="37433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403725"/>
            <a:ext cx="44402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262063" y="1217613"/>
            <a:ext cx="942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Факторная структура параметров виброизображения по данным  базы МЕД 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(4800 наблюдений)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93900"/>
            <a:ext cx="882808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96122" y="2044751"/>
          <a:ext cx="4834666" cy="340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948039" y="2044752"/>
          <a:ext cx="4756528" cy="340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NEW2">
  <a:themeElements>
    <a:clrScheme name="Burnazyan 2">
      <a:dk1>
        <a:srgbClr val="00B2A9"/>
      </a:dk1>
      <a:lt1>
        <a:srgbClr val="FFFFFF"/>
      </a:lt1>
      <a:dk2>
        <a:srgbClr val="00B2A9"/>
      </a:dk2>
      <a:lt2>
        <a:srgbClr val="FEFFFF"/>
      </a:lt2>
      <a:accent1>
        <a:srgbClr val="EA7600"/>
      </a:accent1>
      <a:accent2>
        <a:srgbClr val="830065"/>
      </a:accent2>
      <a:accent3>
        <a:srgbClr val="003087"/>
      </a:accent3>
      <a:accent4>
        <a:srgbClr val="212121"/>
      </a:accent4>
      <a:accent5>
        <a:srgbClr val="424242"/>
      </a:accent5>
      <a:accent6>
        <a:srgbClr val="797979"/>
      </a:accent6>
      <a:hlink>
        <a:srgbClr val="00B2A9"/>
      </a:hlink>
      <a:folHlink>
        <a:srgbClr val="007F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rmAutofit/>
      </a:bodyPr>
      <a:lstStyle>
        <a:defPPr>
          <a:defRPr sz="4000" b="0" cap="all" baseline="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nazyan 2">
    <a:dk1>
      <a:srgbClr val="00B2A9"/>
    </a:dk1>
    <a:lt1>
      <a:srgbClr val="FFFFFF"/>
    </a:lt1>
    <a:dk2>
      <a:srgbClr val="00B2A9"/>
    </a:dk2>
    <a:lt2>
      <a:srgbClr val="FEFFFF"/>
    </a:lt2>
    <a:accent1>
      <a:srgbClr val="EA7600"/>
    </a:accent1>
    <a:accent2>
      <a:srgbClr val="830065"/>
    </a:accent2>
    <a:accent3>
      <a:srgbClr val="003087"/>
    </a:accent3>
    <a:accent4>
      <a:srgbClr val="212121"/>
    </a:accent4>
    <a:accent5>
      <a:srgbClr val="424242"/>
    </a:accent5>
    <a:accent6>
      <a:srgbClr val="797979"/>
    </a:accent6>
    <a:hlink>
      <a:srgbClr val="00B2A9"/>
    </a:hlink>
    <a:folHlink>
      <a:srgbClr val="007F7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nazyan 2">
    <a:dk1>
      <a:srgbClr val="00B2A9"/>
    </a:dk1>
    <a:lt1>
      <a:srgbClr val="FFFFFF"/>
    </a:lt1>
    <a:dk2>
      <a:srgbClr val="00B2A9"/>
    </a:dk2>
    <a:lt2>
      <a:srgbClr val="FEFFFF"/>
    </a:lt2>
    <a:accent1>
      <a:srgbClr val="EA7600"/>
    </a:accent1>
    <a:accent2>
      <a:srgbClr val="830065"/>
    </a:accent2>
    <a:accent3>
      <a:srgbClr val="003087"/>
    </a:accent3>
    <a:accent4>
      <a:srgbClr val="212121"/>
    </a:accent4>
    <a:accent5>
      <a:srgbClr val="424242"/>
    </a:accent5>
    <a:accent6>
      <a:srgbClr val="797979"/>
    </a:accent6>
    <a:hlink>
      <a:srgbClr val="00B2A9"/>
    </a:hlink>
    <a:folHlink>
      <a:srgbClr val="007F7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14226</TotalTime>
  <Words>1139</Words>
  <Application>Microsoft Office PowerPoint</Application>
  <PresentationFormat>Widescreen</PresentationFormat>
  <Paragraphs>259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MS Mincho</vt:lpstr>
      <vt:lpstr>Presentation_NEW2</vt:lpstr>
      <vt:lpstr>STATISTICA Graph</vt:lpstr>
      <vt:lpstr>PowerPoint Presentation</vt:lpstr>
      <vt:lpstr>PowerPoint Presentation</vt:lpstr>
      <vt:lpstr>PowerPoint Presentation</vt:lpstr>
      <vt:lpstr>PowerPoint Presentation</vt:lpstr>
      <vt:lpstr>Математические методы реализации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Верификация: данные комплексных психофизиологических обследований с использованием АПК ПФС-КОНТРОЛЬ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Nataliya Shandala</dc:creator>
  <cp:lastModifiedBy>vm</cp:lastModifiedBy>
  <cp:revision>336</cp:revision>
  <dcterms:created xsi:type="dcterms:W3CDTF">2014-09-23T06:50:04Z</dcterms:created>
  <dcterms:modified xsi:type="dcterms:W3CDTF">2020-07-02T07:53:50Z</dcterms:modified>
</cp:coreProperties>
</file>