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8" r:id="rId2"/>
    <p:sldId id="379" r:id="rId3"/>
    <p:sldId id="385" r:id="rId4"/>
    <p:sldId id="389" r:id="rId5"/>
    <p:sldId id="386" r:id="rId6"/>
    <p:sldId id="387" r:id="rId7"/>
    <p:sldId id="388" r:id="rId8"/>
    <p:sldId id="390" r:id="rId9"/>
    <p:sldId id="383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8FA0"/>
    <a:srgbClr val="FEB00C"/>
    <a:srgbClr val="A44B8E"/>
    <a:srgbClr val="DC5F02"/>
    <a:srgbClr val="DC541E"/>
    <a:srgbClr val="0142A7"/>
    <a:srgbClr val="76B800"/>
    <a:srgbClr val="219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 autoAdjust="0"/>
    <p:restoredTop sz="94980" autoAdjust="0"/>
  </p:normalViewPr>
  <p:slideViewPr>
    <p:cSldViewPr snapToGrid="0" snapToObjects="1">
      <p:cViewPr varScale="1">
        <p:scale>
          <a:sx n="69" d="100"/>
          <a:sy n="69" d="100"/>
        </p:scale>
        <p:origin x="36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2020\&#1052;&#1080;&#1085;&#1082;&#1080;&#1085;\&#1050;&#1041;\&#1044;&#1072;&#1085;&#1085;&#1099;&#1077;_&#1084;&#1086;&#1076;&#1077;&#1083;&#1100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2020\&#1052;&#1080;&#1085;&#1082;&#1080;&#1085;\&#1050;&#1041;\&#1044;&#1072;&#1085;&#1085;&#1099;&#1077;_&#1084;&#1086;&#1076;&#1077;&#1083;&#1100;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1" i="0" u="none" strike="noStrike" baseline="0"/>
              <a:t>Результаты индивидуальной оценки вероятности идентификации уровня КБ</a:t>
            </a:r>
            <a:endParaRPr lang="ru-RU" sz="900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866126595144513E-2"/>
          <c:y val="0.24729283866349583"/>
          <c:w val="0.69552875532975267"/>
          <c:h val="0.66843466613921432"/>
        </c:manualLayout>
      </c:layout>
      <c:pie3DChart>
        <c:varyColors val="1"/>
        <c:ser>
          <c:idx val="0"/>
          <c:order val="0"/>
          <c:tx>
            <c:strRef>
              <c:f>Правила!$L$93</c:f>
              <c:strCache>
                <c:ptCount val="1"/>
                <c:pt idx="0">
                  <c:v>Вероятность</c:v>
                </c:pt>
              </c:strCache>
            </c:strRef>
          </c:tx>
          <c:spPr>
            <a:solidFill>
              <a:schemeClr val="accent1"/>
            </a:solidFill>
          </c:spPr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7DB-419D-A2FC-2C5DE529F15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07DB-419D-A2FC-2C5DE529F15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07DB-419D-A2FC-2C5DE529F15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7DB-419D-A2FC-2C5DE529F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Правила!$K$94:$K$96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Правила!$L$94:$L$96</c:f>
              <c:numCache>
                <c:formatCode>General</c:formatCode>
                <c:ptCount val="3"/>
                <c:pt idx="0">
                  <c:v>0.70000000000000007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DB-419D-A2FC-2C5DE529F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</c:legend>
    <c:plotVisOnly val="1"/>
    <c:dispBlanksAs val="zero"/>
    <c:showDLblsOverMax val="0"/>
  </c:chart>
  <c:spPr>
    <a:ln>
      <a:solidFill>
        <a:srgbClr val="797979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1" i="0" u="none" strike="noStrike" baseline="0"/>
              <a:t>Индивидуальный "профиль" культуры безопасности </a:t>
            </a:r>
            <a:endParaRPr lang="ru-RU" sz="105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Правила!$F$108</c:f>
              <c:strCache>
                <c:ptCount val="1"/>
                <c:pt idx="0">
                  <c:v>Сознательная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Правила!$E$109:$E$113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Правила!$F$109:$F$113</c:f>
              <c:numCache>
                <c:formatCode>0.0</c:formatCode>
                <c:ptCount val="5"/>
                <c:pt idx="0">
                  <c:v>44.905000000000001</c:v>
                </c:pt>
                <c:pt idx="1">
                  <c:v>36.86</c:v>
                </c:pt>
                <c:pt idx="2">
                  <c:v>52.949999999999996</c:v>
                </c:pt>
                <c:pt idx="3">
                  <c:v>28.814999999999998</c:v>
                </c:pt>
                <c:pt idx="4">
                  <c:v>36.86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95-49F5-94F9-4120C89D5B38}"/>
            </c:ext>
          </c:extLst>
        </c:ser>
        <c:ser>
          <c:idx val="1"/>
          <c:order val="1"/>
          <c:tx>
            <c:strRef>
              <c:f>Правила!$G$108</c:f>
              <c:strCache>
                <c:ptCount val="1"/>
                <c:pt idx="0">
                  <c:v>Бессознательная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dPt>
            <c:idx val="4"/>
            <c:bubble3D val="0"/>
            <c:spPr>
              <a:ln cmpd="sng"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A95-49F5-94F9-4120C89D5B38}"/>
              </c:ext>
            </c:extLst>
          </c:dPt>
          <c:cat>
            <c:strRef>
              <c:f>Правила!$E$109:$E$113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Правила!$G$109:$G$113</c:f>
              <c:numCache>
                <c:formatCode>0.0</c:formatCode>
                <c:ptCount val="5"/>
                <c:pt idx="0">
                  <c:v>41.516537412991376</c:v>
                </c:pt>
                <c:pt idx="1">
                  <c:v>43.079943401278207</c:v>
                </c:pt>
                <c:pt idx="2">
                  <c:v>41.161149884758551</c:v>
                </c:pt>
                <c:pt idx="3">
                  <c:v>42.445259424442725</c:v>
                </c:pt>
                <c:pt idx="4">
                  <c:v>33.869434434282219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95-49F5-94F9-4120C89D5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96951296"/>
        <c:axId val="96957568"/>
      </c:lineChart>
      <c:catAx>
        <c:axId val="96951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1" i="0" u="none" strike="noStrike" baseline="0" dirty="0">
                    <a:latin typeface="Arial" pitchFamily="34" charset="0"/>
                    <a:cs typeface="Arial" pitchFamily="34" charset="0"/>
                  </a:rPr>
                  <a:t>Индикаторы культуры безопасности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6957568"/>
        <c:crosses val="autoZero"/>
        <c:auto val="1"/>
        <c:lblAlgn val="ctr"/>
        <c:lblOffset val="100"/>
        <c:noMultiLvlLbl val="0"/>
      </c:catAx>
      <c:valAx>
        <c:axId val="96957568"/>
        <c:scaling>
          <c:orientation val="minMax"/>
          <c:min val="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u="none" strike="noStrike" baseline="0"/>
                  <a:t>T</a:t>
                </a:r>
                <a:r>
                  <a:rPr lang="ru-RU" sz="1000" b="1" i="0" u="none" strike="noStrike" baseline="0"/>
                  <a:t>баллы</a:t>
                </a:r>
                <a:endParaRPr lang="ru-RU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96951296"/>
        <c:crosses val="autoZero"/>
        <c:crossBetween val="between"/>
      </c:valAx>
      <c:spPr>
        <a:ln>
          <a:solidFill>
            <a:srgbClr val="797979"/>
          </a:solidFill>
        </a:ln>
      </c:spPr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accent6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CE13C-A897-4F45-8FD0-2B4C59DADE18}" type="datetimeFigureOut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E169A7F-F868-40D2-9465-7E5F0447710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0AE7BD-075F-4004-BEAD-4588BA9492C3}" type="datetimeFigureOut">
              <a:rPr lang="en-US"/>
              <a:pPr>
                <a:defRPr/>
              </a:pPr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CBCF0CD-A169-45AC-8D57-05A51FA6EC7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63525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9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03275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077913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щий 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1175543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 userDrawn="1"/>
        </p:nvSpPr>
        <p:spPr>
          <a:xfrm>
            <a:off x="11755438" y="0"/>
            <a:ext cx="436562" cy="2281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11755438" y="2281238"/>
            <a:ext cx="436562" cy="2281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11755438" y="4562475"/>
            <a:ext cx="436562" cy="2295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5" y="638175"/>
            <a:ext cx="189230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 userDrawn="1"/>
        </p:nvSpPr>
        <p:spPr bwMode="auto">
          <a:xfrm>
            <a:off x="9629775" y="4335463"/>
            <a:ext cx="21256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>
                <a:solidFill>
                  <a:schemeClr val="bg1"/>
                </a:solidFill>
                <a:latin typeface="Calibri" panose="020F0502020204030204" pitchFamily="34" charset="0"/>
              </a:rPr>
              <a:t>Москва, Россия</a:t>
            </a:r>
          </a:p>
        </p:txBody>
      </p:sp>
      <p:sp>
        <p:nvSpPr>
          <p:cNvPr id="10" name="Прямоугольник 7">
            <a:extLst/>
          </p:cNvPr>
          <p:cNvSpPr/>
          <p:nvPr userDrawn="1"/>
        </p:nvSpPr>
        <p:spPr>
          <a:xfrm>
            <a:off x="265113" y="6067425"/>
            <a:ext cx="11271250" cy="7239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00" cap="small" spc="140" dirty="0"/>
              <a:t>Организация Экономического Сотрудничества и развития – Агентство по ядерной энергии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spc="140" dirty="0"/>
              <a:t>7</a:t>
            </a:r>
            <a:r>
              <a:rPr lang="ru-RU" sz="1700" b="1" spc="140" baseline="30000" dirty="0"/>
              <a:t>oe</a:t>
            </a:r>
            <a:r>
              <a:rPr lang="ru-RU" sz="1700" b="1" spc="140" dirty="0"/>
              <a:t>  совещание экспертной группы по управлению ядерным наследием (EGLM)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spc="140" dirty="0"/>
              <a:t> Мурманск – Губа Андреева, 4-7 июня 2018 г. </a:t>
            </a:r>
          </a:p>
        </p:txBody>
      </p:sp>
      <p:cxnSp>
        <p:nvCxnSpPr>
          <p:cNvPr id="11" name="Прямая соединительная линия 8">
            <a:extLst/>
          </p:cNvPr>
          <p:cNvCxnSpPr>
            <a:cxnSpLocks/>
          </p:cNvCxnSpPr>
          <p:nvPr userDrawn="1"/>
        </p:nvCxnSpPr>
        <p:spPr>
          <a:xfrm>
            <a:off x="273050" y="5954713"/>
            <a:ext cx="10956925" cy="1905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2465" y="261916"/>
            <a:ext cx="8639306" cy="3304579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3600" b="1" i="0" spc="140" baseline="0">
                <a:solidFill>
                  <a:schemeClr val="bg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8382" y="4216385"/>
            <a:ext cx="8647254" cy="1209277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400" b="0" i="0" spc="14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0" i="0">
                <a:solidFill>
                  <a:schemeClr val="tx1"/>
                </a:solidFill>
                <a:latin typeface="Circe" charset="0"/>
                <a:ea typeface="Circe" charset="0"/>
                <a:cs typeface="Circe" charset="0"/>
              </a:defRPr>
            </a:lvl2pPr>
            <a:lvl3pPr>
              <a:defRPr b="0" i="0">
                <a:solidFill>
                  <a:schemeClr val="tx1"/>
                </a:solidFill>
                <a:latin typeface="Circe" charset="0"/>
                <a:ea typeface="Circe" charset="0"/>
                <a:cs typeface="Circe" charset="0"/>
              </a:defRPr>
            </a:lvl3pPr>
            <a:lvl4pPr>
              <a:defRPr b="0" i="0">
                <a:solidFill>
                  <a:schemeClr val="tx1"/>
                </a:solidFill>
                <a:latin typeface="Circe" charset="0"/>
                <a:ea typeface="Circe" charset="0"/>
                <a:cs typeface="Circe" charset="0"/>
              </a:defRPr>
            </a:lvl4pPr>
            <a:lvl5pPr>
              <a:defRPr b="0" i="0">
                <a:solidFill>
                  <a:schemeClr val="tx1"/>
                </a:solidFill>
                <a:latin typeface="Circe" charset="0"/>
                <a:ea typeface="Circe" charset="0"/>
                <a:cs typeface="Circe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3216208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taliya Shand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90488"/>
            <a:ext cx="29305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"/>
          <p:cNvSpPr/>
          <p:nvPr userDrawn="1"/>
        </p:nvSpPr>
        <p:spPr>
          <a:xfrm>
            <a:off x="11755438" y="0"/>
            <a:ext cx="436562" cy="2281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11755438" y="2281238"/>
            <a:ext cx="436562" cy="2281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 userDrawn="1"/>
        </p:nvSpPr>
        <p:spPr>
          <a:xfrm>
            <a:off x="11755438" y="4562475"/>
            <a:ext cx="436562" cy="2295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11025188" y="6532563"/>
            <a:ext cx="538162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7C0EB22-490C-4434-9613-6A4BF027C253}" type="slidenum">
              <a:rPr lang="en-US" altLang="ru-RU" sz="2000">
                <a:latin typeface="Calibri" panose="020F0502020204030204" pitchFamily="34" charset="0"/>
              </a:rPr>
              <a:pPr algn="r" eaLnBrk="1" hangingPunct="1"/>
              <a:t>‹#›</a:t>
            </a:fld>
            <a:endParaRPr lang="en-US" altLang="ru-RU" sz="2000">
              <a:latin typeface="Calibri" panose="020F0502020204030204" pitchFamily="34" charset="0"/>
            </a:endParaRPr>
          </a:p>
        </p:txBody>
      </p: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84138"/>
            <a:ext cx="2759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PPT banne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23" t="8916" r="1036" b="21184"/>
          <a:stretch>
            <a:fillRect/>
          </a:stretch>
        </p:blipFill>
        <p:spPr bwMode="auto">
          <a:xfrm>
            <a:off x="9753600" y="76200"/>
            <a:ext cx="18097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9055" y="1101013"/>
            <a:ext cx="11363948" cy="5285500"/>
          </a:xfrm>
          <a:prstGeom prst="rect">
            <a:avLst/>
          </a:prstGeom>
        </p:spPr>
        <p:txBody>
          <a:bodyPr vert="horz" lIns="0" anchor="b" anchorCtr="0">
            <a:noAutofit/>
          </a:bodyPr>
          <a:lstStyle>
            <a:lvl1pPr algn="ctr">
              <a:lnSpc>
                <a:spcPct val="100000"/>
              </a:lnSpc>
              <a:defRPr sz="4000" b="1" i="0" spc="140" baseline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5798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93663"/>
            <a:ext cx="25955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11755438" y="0"/>
            <a:ext cx="436562" cy="2281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11755438" y="2281238"/>
            <a:ext cx="436562" cy="2281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 userDrawn="1"/>
        </p:nvSpPr>
        <p:spPr>
          <a:xfrm>
            <a:off x="11755438" y="4562475"/>
            <a:ext cx="436562" cy="2295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10968038" y="6569075"/>
            <a:ext cx="5381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5CA1CD0-4917-42D0-A0A0-DCAA0AEB7C68}" type="slidenum">
              <a:rPr lang="en-US" altLang="ru-RU" sz="2000">
                <a:latin typeface="Calibri" panose="020F0502020204030204" pitchFamily="34" charset="0"/>
              </a:rPr>
              <a:pPr algn="r" eaLnBrk="1" hangingPunct="1"/>
              <a:t>‹#›</a:t>
            </a:fld>
            <a:endParaRPr lang="en-US" altLang="ru-RU" sz="2000">
              <a:latin typeface="Calibri" panose="020F0502020204030204" pitchFamily="34" charset="0"/>
            </a:endParaRPr>
          </a:p>
        </p:txBody>
      </p: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90488"/>
            <a:ext cx="24574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PPT banne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23" t="8916" r="1036" b="21184"/>
          <a:stretch>
            <a:fillRect/>
          </a:stretch>
        </p:blipFill>
        <p:spPr bwMode="auto">
          <a:xfrm>
            <a:off x="9801225" y="0"/>
            <a:ext cx="18319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 noChangeAspect="1"/>
          </p:cNvSpPr>
          <p:nvPr>
            <p:ph type="title"/>
          </p:nvPr>
        </p:nvSpPr>
        <p:spPr>
          <a:xfrm>
            <a:off x="230378" y="930711"/>
            <a:ext cx="11281109" cy="683778"/>
          </a:xfrm>
          <a:prstGeom prst="rect">
            <a:avLst/>
          </a:prstGeom>
        </p:spPr>
        <p:txBody>
          <a:bodyPr vert="horz" lIns="0" anchor="b" anchorCtr="0">
            <a:noAutofit/>
          </a:bodyPr>
          <a:lstStyle>
            <a:lvl1pPr algn="l">
              <a:lnSpc>
                <a:spcPct val="100000"/>
              </a:lnSpc>
              <a:defRPr sz="3600" b="1" i="0" spc="200" baseline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0378" y="1788065"/>
            <a:ext cx="11281109" cy="478121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spcBef>
                <a:spcPts val="1200"/>
              </a:spcBef>
              <a:buClr>
                <a:srgbClr val="1F8FA0"/>
              </a:buClr>
              <a:buFont typeface="Wingdings" panose="05000000000000000000" pitchFamily="2" charset="2"/>
              <a:buChar char="v"/>
              <a:defRPr sz="2400" b="0" i="0" spc="100" baseline="0">
                <a:solidFill>
                  <a:schemeClr val="accent4"/>
                </a:solidFill>
                <a:latin typeface="+mn-lt"/>
                <a:ea typeface="Arial" charset="0"/>
                <a:cs typeface="Arial" charset="0"/>
              </a:defRPr>
            </a:lvl1pPr>
            <a:lvl2pPr marL="742932" indent="-285744">
              <a:spcBef>
                <a:spcPts val="1200"/>
              </a:spcBef>
              <a:buClr>
                <a:srgbClr val="1F8FA0"/>
              </a:buClr>
              <a:buFont typeface="Wingdings" panose="05000000000000000000" pitchFamily="2" charset="2"/>
              <a:buChar char="§"/>
              <a:defRPr sz="2000" b="0" i="0" spc="100" baseline="0">
                <a:solidFill>
                  <a:schemeClr val="accent4"/>
                </a:solidFill>
                <a:latin typeface="+mn-lt"/>
                <a:ea typeface="Arial" charset="0"/>
                <a:cs typeface="Arial" charset="0"/>
              </a:defRPr>
            </a:lvl2pPr>
            <a:lvl3pPr marL="1257277" indent="-342900">
              <a:spcBef>
                <a:spcPts val="1200"/>
              </a:spcBef>
              <a:buClr>
                <a:schemeClr val="tx1"/>
              </a:buClr>
              <a:buSzPct val="96000"/>
              <a:buFont typeface="Wingdings" panose="05000000000000000000" pitchFamily="2" charset="2"/>
              <a:buChar char="§"/>
              <a:defRPr sz="2000" b="0" i="0" spc="100" baseline="0">
                <a:solidFill>
                  <a:schemeClr val="accent4"/>
                </a:solidFill>
                <a:latin typeface="+mn-lt"/>
                <a:ea typeface="Arial" charset="0"/>
                <a:cs typeface="Arial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8463011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 spd="med">
    <p:pull/>
  </p:transition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3"/>
          <p:cNvSpPr>
            <a:spLocks noGrp="1"/>
          </p:cNvSpPr>
          <p:nvPr>
            <p:ph type="body" sz="quarter" idx="10"/>
          </p:nvPr>
        </p:nvSpPr>
        <p:spPr>
          <a:xfrm>
            <a:off x="600075" y="4289425"/>
            <a:ext cx="6965950" cy="1360488"/>
          </a:xfrm>
        </p:spPr>
        <p:txBody>
          <a:bodyPr vert="horz" wrap="square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en-US" sz="3200" b="1" smtClean="0">
                <a:cs typeface="Arial" panose="020B0604020202020204" pitchFamily="34" charset="0"/>
              </a:rPr>
              <a:t>В.Ю.Щебланов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970588"/>
            <a:ext cx="11376025" cy="88741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393700" y="5970588"/>
            <a:ext cx="9986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>
                <a:solidFill>
                  <a:schemeClr val="bg2"/>
                </a:solidFill>
              </a:rPr>
              <a:t>3-я Международная научно-техническая конференция. Современная Психофизиология Технология виброизображения(Vibraimage), СпБ, 25 июня 2020 г.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450" y="6078538"/>
            <a:ext cx="10445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93700" y="1189038"/>
            <a:ext cx="8356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ТЕХНОЛОГИЯ ВИБРОИЗОБРАЖЕНИЯ В ЗАДАЧАХ ОЦЕНКИ КУЛЬТУРЫ БЕЗОПАСНОСТИ НА ОПАСНЫХ ПРОИЗВОДСТВАХ  </a:t>
            </a:r>
            <a:endParaRPr lang="ru-RU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en-US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05913" y="0"/>
            <a:ext cx="2452687" cy="885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182688" y="1204913"/>
            <a:ext cx="101314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en-US" sz="2400" b="1">
                <a:latin typeface="Times New Roman" panose="02020603050405020304" pitchFamily="18" charset="0"/>
                <a:cs typeface="Calibri" panose="020F0502020204030204" pitchFamily="34" charset="0"/>
              </a:rPr>
              <a:t>Культура безопасности (КБ) определяется как культура проведения работ, в организационных и индивидуальных аспектах которой вопросам радиационной безопасности, как обладающим высшим приоритетом, уделяется внимание, определяемое их значимостью </a:t>
            </a:r>
            <a:r>
              <a:rPr lang="ru-RU" altLang="en-US" sz="2400" b="1"/>
              <a:t>(INSAG-4,1991) </a:t>
            </a:r>
            <a:r>
              <a:rPr lang="ru-RU" altLang="en-US" sz="240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altLang="en-US" sz="3600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049338" y="3257550"/>
            <a:ext cx="10434637" cy="2862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Организационный аспект </a:t>
            </a:r>
            <a:r>
              <a:rPr lang="ru-RU" altLang="en-US" sz="2000">
                <a:cs typeface="Calibri" panose="020F0502020204030204" pitchFamily="34" charset="0"/>
              </a:rPr>
              <a:t>– аспект КБ, определяемый приверженностью руководителя на наиболее высоком уровне приоритету безопасности, отражённому в заявлении в области политики безопасности, конкретных действиях по созданию организационных структур и разделению полномочий, регулярному рассмотрению влияющих на безопасность процессов. </a:t>
            </a:r>
          </a:p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Индивидуальный аспект </a:t>
            </a:r>
            <a:r>
              <a:rPr lang="ru-RU" altLang="en-US" sz="2000">
                <a:cs typeface="Calibri" panose="020F0502020204030204" pitchFamily="34" charset="0"/>
              </a:rPr>
              <a:t>– аспект КБ, определяемый осознанием работниками высшего приоритета безопасности в их действиях путём неукоснительного выполнения всех нормативных документов и инструкций по радиационной безопасности.</a:t>
            </a:r>
            <a:endParaRPr lang="ru-RU" altLang="en-US" sz="320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95375" y="1158875"/>
            <a:ext cx="10137775" cy="1938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Процессуальные аспекты оценки КБ связаны с миссиями экспертов. Работа миссий </a:t>
            </a:r>
            <a:r>
              <a:rPr lang="ru-RU" altLang="en-US" sz="2000" b="1">
                <a:cs typeface="Times New Roman" panose="02020603050405020304" pitchFamily="18" charset="0"/>
              </a:rPr>
              <a:t>ASCOT</a:t>
            </a:r>
            <a:r>
              <a:rPr lang="ru-RU" altLang="en-US" sz="2000" b="1">
                <a:cs typeface="Calibri" panose="020F0502020204030204" pitchFamily="34" charset="0"/>
              </a:rPr>
              <a:t> (</a:t>
            </a:r>
            <a:r>
              <a:rPr lang="ru-RU" altLang="en-US" sz="2000" b="1">
                <a:cs typeface="Times New Roman" panose="02020603050405020304" pitchFamily="18" charset="0"/>
              </a:rPr>
              <a:t>ASCOT,1994) и </a:t>
            </a:r>
            <a:r>
              <a:rPr lang="en-US" altLang="en-US" sz="2000" b="1">
                <a:cs typeface="Times New Roman" panose="02020603050405020304" pitchFamily="18" charset="0"/>
              </a:rPr>
              <a:t>SCART</a:t>
            </a:r>
            <a:r>
              <a:rPr lang="ru-RU" altLang="en-US" sz="2000" b="1">
                <a:cs typeface="Times New Roman" panose="02020603050405020304" pitchFamily="18" charset="0"/>
              </a:rPr>
              <a:t> (</a:t>
            </a:r>
            <a:r>
              <a:rPr lang="en-US" altLang="en-US" sz="2000" b="1">
                <a:cs typeface="Times New Roman" panose="02020603050405020304" pitchFamily="18" charset="0"/>
              </a:rPr>
              <a:t>SCART</a:t>
            </a:r>
            <a:r>
              <a:rPr lang="ru-RU" altLang="en-US" sz="2000" b="1">
                <a:cs typeface="Times New Roman" panose="02020603050405020304" pitchFamily="18" charset="0"/>
              </a:rPr>
              <a:t>, 2007) </a:t>
            </a:r>
            <a:r>
              <a:rPr lang="ru-RU" altLang="en-US" sz="2000" b="1">
                <a:cs typeface="Calibri" panose="020F0502020204030204" pitchFamily="34" charset="0"/>
              </a:rPr>
              <a:t>основана на обходах атомных электростанций, обсуждениях с руководством предприятия и персоналом вопросов, регламентированными документами МАГАТЭ. После чего миссия дает экспертное заключение об уровне культуры безопасности на данном предприятии.</a:t>
            </a:r>
            <a:endParaRPr lang="ru-RU" altLang="en-US" sz="3200" b="1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095375" y="3073400"/>
            <a:ext cx="103346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В документах МАГАТЭ из множества релевантных характеристик культуры безопасности выбраны в качестве ключевых три (INSAG-4,1991,INSAG-15,2002):</a:t>
            </a:r>
            <a:br>
              <a:rPr lang="ru-RU" altLang="en-US" sz="2000" b="1">
                <a:cs typeface="Calibri" panose="020F0502020204030204" pitchFamily="34" charset="0"/>
              </a:rPr>
            </a:br>
            <a:r>
              <a:rPr lang="ru-RU" altLang="en-US" sz="2000" b="1">
                <a:cs typeface="Calibri" panose="020F0502020204030204" pitchFamily="34" charset="0"/>
              </a:rPr>
              <a:t>       а) приверженность идеям приоритета безопасности руководства высшего звена управления; </a:t>
            </a:r>
          </a:p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б) наличие компетентного персонала достаточной численности; </a:t>
            </a:r>
          </a:p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в) открытость и коммуникабельность. </a:t>
            </a:r>
          </a:p>
          <a:p>
            <a:pPr algn="just"/>
            <a:r>
              <a:rPr lang="ru-RU" altLang="en-US" sz="2000" b="1">
                <a:cs typeface="Calibri" panose="020F0502020204030204" pitchFamily="34" charset="0"/>
              </a:rPr>
              <a:t>Но функции управления и контроля со стороны руководства по повышению КБ не дадут ожидаемого эффекта, если не прорабатывается индивидуальный аспект КБ: отношение к безопасности и адекватность поведения каждого работника, когда работник остаётся один на один с проблемами на своём рабочем месте (Абрамова В.Н., 2011).</a:t>
            </a:r>
            <a:endParaRPr lang="ru-RU" altLang="en-US" sz="3200" b="1"/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50900" y="1552575"/>
            <a:ext cx="10426700" cy="3786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508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en-US" sz="2400" b="1">
                <a:cs typeface="Times New Roman" panose="02020603050405020304" pitchFamily="18" charset="0"/>
              </a:rPr>
              <a:t>Целью исследования</a:t>
            </a:r>
            <a:r>
              <a:rPr lang="ru-RU" altLang="en-US" sz="2400">
                <a:cs typeface="Times New Roman" panose="02020603050405020304" pitchFamily="18" charset="0"/>
              </a:rPr>
              <a:t> являлась разработка методики «внутренней» оценки культуры безопасности предприятий, выполняющих работы с отработавшим ядерным топливом и радиоактивными отходами, с учетом бессознательной реакции тестируемого на предъявляемые вопросы технологией виброизображения.</a:t>
            </a:r>
          </a:p>
          <a:p>
            <a:pPr algn="just"/>
            <a:endParaRPr lang="ru-RU" altLang="en-US" sz="2400"/>
          </a:p>
          <a:p>
            <a:pPr algn="just"/>
            <a:r>
              <a:rPr lang="ru-RU" altLang="en-US" sz="2400"/>
              <a:t>Работа проводилась по контракту между Государственным Управлением Норвегии по радиационной и ядерной безопасности (</a:t>
            </a:r>
            <a:r>
              <a:rPr lang="en-US" altLang="en-US" sz="2400"/>
              <a:t>DSA</a:t>
            </a:r>
            <a:r>
              <a:rPr lang="ru-RU" altLang="en-US" sz="2400"/>
              <a:t>) и ФГБУ ГНЦ ФМБЦ им. А.И. Бурназяна ФМБА России ООО ЭЛСИС являлся  контрагентом ФМБЦ при выполнении работы.</a:t>
            </a:r>
            <a:endParaRPr lang="ru-RU" altLang="en-US" sz="3600"/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724150" y="677863"/>
            <a:ext cx="4875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ea typeface="Arial Unicode MS" panose="020B0604020202020204" pitchFamily="34" charset="-128"/>
                <a:cs typeface="Arial Unicode MS" panose="020B0604020202020204" pitchFamily="34" charset="-128"/>
              </a:rPr>
              <a:t>АНКЕТА оценки КБ (примеры вопросов)</a:t>
            </a:r>
            <a:endParaRPr lang="ru-RU" altLang="en-US" sz="32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52450" y="1444625"/>
          <a:ext cx="10339388" cy="4876800"/>
        </p:xfrm>
        <a:graphic>
          <a:graphicData uri="http://schemas.openxmlformats.org/drawingml/2006/table">
            <a:tbl>
              <a:tblPr/>
              <a:tblGrid>
                <a:gridCol w="109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Обозначение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75">
                <a:tc gridSpan="2"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90688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Безопасность как ясно осознаваемая ценность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 знаете об официальном заявлении руководства СевРАО о приоритете безопасности над материальными и другими вопросами организации работ?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.......................................................................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Ориентация на перспективу по вопросам безопасности определяет процесс принятия решений на предприятии и в СевРАО?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575">
                <a:tc gridSpan="2"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Приоритет безопасности очевиден на всех уровнях управления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Использует ли руководство своё право останавливать работы по обращению с ОЯТ и РАО из соображений безопасности?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............................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Умеет ли руководство разрешать производственные конфликты, оказывающие неблагоприятное влияние на безопасность проведения работ?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575">
                <a:tc gridSpan="2"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Чёткое распределение ответственности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Существует ли прочная связь предприятия с надзорными организациями и чёткое понимание персоналом их требований?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.......................................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Присутствует ли для всех категорий персонала предприятия чувство собственной вовлечённости в вопросы обеспечения безопасности?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77875" y="1801813"/>
          <a:ext cx="9856788" cy="4114800"/>
        </p:xfrm>
        <a:graphic>
          <a:graphicData uri="http://schemas.openxmlformats.org/drawingml/2006/table">
            <a:tbl>
              <a:tblPr/>
              <a:tblGrid>
                <a:gridCol w="104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150">
                <a:tc gridSpan="2"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D. Безопасна организация,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работники которой постоянно повышают уровень профессиональных знаний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Считаете ли Вы, что для персонала всех категорий характерно стремление к улучшению профессиональных знаний и навыков?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.........................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Существует ли на предприятии система стимулирования работников, стремящихся повысить свои профессиональные знания и навыки?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575">
                <a:tc gridSpan="2"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E. Безопасность включена во всю деятельность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Есть ли на предприятии система отслеживания состояния всех типов безопасности, включая охрану труда, безопасность окружающей среды и социальную безопасность?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....................................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Считаете ли Вы необходимым включать оценку и управление профессиональной надёжностью персонала в систему мероприятий по повышению безопасности?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335" marR="633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46" name="Rectangle 1"/>
          <p:cNvSpPr>
            <a:spLocks noChangeArrowheads="1"/>
          </p:cNvSpPr>
          <p:nvPr/>
        </p:nvSpPr>
        <p:spPr bwMode="auto">
          <a:xfrm>
            <a:off x="2724150" y="969963"/>
            <a:ext cx="4875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2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b="1">
                <a:ea typeface="Arial Unicode MS" panose="020B0604020202020204" pitchFamily="34" charset="-128"/>
                <a:cs typeface="Arial Unicode MS" panose="020B0604020202020204" pitchFamily="34" charset="-128"/>
              </a:rPr>
              <a:t>АНКЕТА оценки КБ (примеры вопросов)</a:t>
            </a:r>
            <a:endParaRPr lang="ru-RU" altLang="en-US" sz="3200"/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5943600" y="1380564"/>
          <a:ext cx="5289176" cy="367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67552" y="1380564"/>
          <a:ext cx="5235387" cy="367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ешетка К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66875"/>
            <a:ext cx="457835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8675" y="5092700"/>
            <a:ext cx="4578350" cy="5286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1400" cap="all" dirty="0">
                <a:solidFill>
                  <a:srgbClr val="1F8FA0"/>
                </a:solidFill>
                <a:latin typeface="Arial" charset="0"/>
                <a:cs typeface="Arial" charset="0"/>
              </a:rPr>
              <a:t>S- </a:t>
            </a:r>
            <a:r>
              <a:rPr lang="ru-RU" sz="1400" dirty="0">
                <a:solidFill>
                  <a:srgbClr val="1F8FA0"/>
                </a:solidFill>
                <a:latin typeface="Arial" charset="0"/>
                <a:cs typeface="Arial" charset="0"/>
              </a:rPr>
              <a:t>суммарный профиль</a:t>
            </a:r>
            <a:endParaRPr lang="ru-RU" sz="1400" cap="all" dirty="0">
              <a:solidFill>
                <a:srgbClr val="1F8FA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400" cap="all" dirty="0">
                <a:solidFill>
                  <a:srgbClr val="1F8FA0"/>
                </a:solidFill>
                <a:latin typeface="Arial" charset="0"/>
                <a:cs typeface="Arial" charset="0"/>
              </a:rPr>
              <a:t>R- </a:t>
            </a:r>
            <a:r>
              <a:rPr lang="ru-RU" sz="1400" dirty="0">
                <a:solidFill>
                  <a:srgbClr val="1F8FA0"/>
                </a:solidFill>
                <a:latin typeface="Arial" charset="0"/>
                <a:cs typeface="Arial" charset="0"/>
              </a:rPr>
              <a:t>разностный профиль</a:t>
            </a:r>
            <a:endParaRPr lang="ru-RU" sz="1400" cap="all" dirty="0">
              <a:solidFill>
                <a:srgbClr val="1F8FA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022350"/>
            <a:ext cx="4578350" cy="528638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ru-RU" sz="1400" b="1" cap="all" dirty="0">
                <a:solidFill>
                  <a:srgbClr val="1F8FA0"/>
                </a:solidFill>
                <a:latin typeface="Arial" charset="0"/>
                <a:cs typeface="Arial" charset="0"/>
              </a:rPr>
              <a:t>«Р</a:t>
            </a:r>
            <a:r>
              <a:rPr lang="ru-RU" sz="1400" b="1" dirty="0">
                <a:solidFill>
                  <a:srgbClr val="1F8FA0"/>
                </a:solidFill>
                <a:latin typeface="Arial" charset="0"/>
                <a:cs typeface="Arial" charset="0"/>
              </a:rPr>
              <a:t>ешетка</a:t>
            </a:r>
            <a:r>
              <a:rPr lang="ru-RU" sz="1400" b="1" cap="all" dirty="0">
                <a:solidFill>
                  <a:srgbClr val="1F8FA0"/>
                </a:solidFill>
                <a:latin typeface="Arial" charset="0"/>
                <a:cs typeface="Arial" charset="0"/>
              </a:rPr>
              <a:t>» </a:t>
            </a:r>
            <a:r>
              <a:rPr lang="ru-RU" sz="1400" b="1" dirty="0">
                <a:solidFill>
                  <a:srgbClr val="1F8FA0"/>
                </a:solidFill>
                <a:latin typeface="Arial" charset="0"/>
                <a:cs typeface="Arial" charset="0"/>
              </a:rPr>
              <a:t>Культуры безопасности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11813" y="1666875"/>
          <a:ext cx="5530850" cy="3127375"/>
        </p:xfrm>
        <a:graphic>
          <a:graphicData uri="http://schemas.openxmlformats.org/drawingml/2006/table">
            <a:tbl>
              <a:tblPr/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8F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Индикатор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8FA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8F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8FA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 баллы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Разность (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R,%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58,1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47,1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-13,6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35,4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en-US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05913" y="0"/>
            <a:ext cx="2452687" cy="885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2735263" y="2216150"/>
            <a:ext cx="5821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3200" b="1">
                <a:ea typeface="MS Mincho" pitchFamily="49" charset="-128"/>
              </a:rPr>
              <a:t>Спасибо за внимание!</a:t>
            </a:r>
            <a:endParaRPr lang="ru-RU" alt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NEW2">
  <a:themeElements>
    <a:clrScheme name="Burnazyan 2">
      <a:dk1>
        <a:srgbClr val="00B2A9"/>
      </a:dk1>
      <a:lt1>
        <a:srgbClr val="FFFFFF"/>
      </a:lt1>
      <a:dk2>
        <a:srgbClr val="00B2A9"/>
      </a:dk2>
      <a:lt2>
        <a:srgbClr val="FEFFFF"/>
      </a:lt2>
      <a:accent1>
        <a:srgbClr val="EA7600"/>
      </a:accent1>
      <a:accent2>
        <a:srgbClr val="830065"/>
      </a:accent2>
      <a:accent3>
        <a:srgbClr val="003087"/>
      </a:accent3>
      <a:accent4>
        <a:srgbClr val="212121"/>
      </a:accent4>
      <a:accent5>
        <a:srgbClr val="424242"/>
      </a:accent5>
      <a:accent6>
        <a:srgbClr val="797979"/>
      </a:accent6>
      <a:hlink>
        <a:srgbClr val="00B2A9"/>
      </a:hlink>
      <a:folHlink>
        <a:srgbClr val="007F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normAutofit/>
      </a:bodyPr>
      <a:lstStyle>
        <a:defPPr>
          <a:defRPr sz="4000" b="0" cap="all" baseline="0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urnazyan 2">
    <a:dk1>
      <a:srgbClr val="00B2A9"/>
    </a:dk1>
    <a:lt1>
      <a:srgbClr val="FFFFFF"/>
    </a:lt1>
    <a:dk2>
      <a:srgbClr val="00B2A9"/>
    </a:dk2>
    <a:lt2>
      <a:srgbClr val="FEFFFF"/>
    </a:lt2>
    <a:accent1>
      <a:srgbClr val="EA7600"/>
    </a:accent1>
    <a:accent2>
      <a:srgbClr val="830065"/>
    </a:accent2>
    <a:accent3>
      <a:srgbClr val="003087"/>
    </a:accent3>
    <a:accent4>
      <a:srgbClr val="212121"/>
    </a:accent4>
    <a:accent5>
      <a:srgbClr val="424242"/>
    </a:accent5>
    <a:accent6>
      <a:srgbClr val="797979"/>
    </a:accent6>
    <a:hlink>
      <a:srgbClr val="00B2A9"/>
    </a:hlink>
    <a:folHlink>
      <a:srgbClr val="007F7A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urnazyan 2">
    <a:dk1>
      <a:srgbClr val="00B2A9"/>
    </a:dk1>
    <a:lt1>
      <a:srgbClr val="FFFFFF"/>
    </a:lt1>
    <a:dk2>
      <a:srgbClr val="00B2A9"/>
    </a:dk2>
    <a:lt2>
      <a:srgbClr val="FEFFFF"/>
    </a:lt2>
    <a:accent1>
      <a:srgbClr val="EA7600"/>
    </a:accent1>
    <a:accent2>
      <a:srgbClr val="830065"/>
    </a:accent2>
    <a:accent3>
      <a:srgbClr val="003087"/>
    </a:accent3>
    <a:accent4>
      <a:srgbClr val="212121"/>
    </a:accent4>
    <a:accent5>
      <a:srgbClr val="424242"/>
    </a:accent5>
    <a:accent6>
      <a:srgbClr val="797979"/>
    </a:accent6>
    <a:hlink>
      <a:srgbClr val="00B2A9"/>
    </a:hlink>
    <a:folHlink>
      <a:srgbClr val="007F7A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8001</TotalTime>
  <Words>670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Arial Unicode MS</vt:lpstr>
      <vt:lpstr>MS Mincho</vt:lpstr>
      <vt:lpstr>Presentation_NEW2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Nataliya Shandala</dc:creator>
  <cp:lastModifiedBy>vm</cp:lastModifiedBy>
  <cp:revision>317</cp:revision>
  <dcterms:created xsi:type="dcterms:W3CDTF">2014-09-23T06:50:04Z</dcterms:created>
  <dcterms:modified xsi:type="dcterms:W3CDTF">2020-07-02T07:54:29Z</dcterms:modified>
</cp:coreProperties>
</file>