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679" r:id="rId2"/>
    <p:sldMasterId id="2147483697" r:id="rId3"/>
    <p:sldMasterId id="2147483715" r:id="rId4"/>
  </p:sldMasterIdLst>
  <p:notesMasterIdLst>
    <p:notesMasterId r:id="rId15"/>
  </p:notesMasterIdLst>
  <p:handoutMasterIdLst>
    <p:handoutMasterId r:id="rId16"/>
  </p:handoutMasterIdLst>
  <p:sldIdLst>
    <p:sldId id="319" r:id="rId5"/>
    <p:sldId id="325" r:id="rId6"/>
    <p:sldId id="320" r:id="rId7"/>
    <p:sldId id="321" r:id="rId8"/>
    <p:sldId id="322" r:id="rId9"/>
    <p:sldId id="323" r:id="rId10"/>
    <p:sldId id="324" r:id="rId11"/>
    <p:sldId id="318" r:id="rId12"/>
    <p:sldId id="327" r:id="rId13"/>
    <p:sldId id="326" r:id="rId1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3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orient="horz" pos="29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9900"/>
    <a:srgbClr val="CC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58639" autoAdjust="0"/>
  </p:normalViewPr>
  <p:slideViewPr>
    <p:cSldViewPr snapToGrid="0">
      <p:cViewPr varScale="1">
        <p:scale>
          <a:sx n="40" d="100"/>
          <a:sy n="40" d="100"/>
        </p:scale>
        <p:origin x="1988" y="40"/>
      </p:cViewPr>
      <p:guideLst>
        <p:guide orient="horz" pos="2160"/>
        <p:guide pos="2903"/>
        <p:guide orient="horz" pos="3974"/>
        <p:guide orient="horz" pos="29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7405DA4-1700-4D61-A5E4-ADEB063BE7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0567DCA-DB86-4ED6-B8E8-6E4F3A306B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en-US" b="1" smtClean="0">
                <a:latin typeface="Arial" panose="020B0604020202020204" pitchFamily="34" charset="0"/>
              </a:rPr>
              <a:t> </a:t>
            </a:r>
            <a:r>
              <a:rPr lang="ru-RU" altLang="en-US" smtClean="0">
                <a:latin typeface="Arial" panose="020B0604020202020204" pitchFamily="34" charset="0"/>
              </a:rPr>
              <a:t>Добрый день! Приветствую всех коллег!</a:t>
            </a:r>
            <a:endParaRPr lang="en-US" altLang="en-US" smtClean="0">
              <a:latin typeface="Arial" panose="020B0604020202020204" pitchFamily="34" charset="0"/>
            </a:endParaRPr>
          </a:p>
          <a:p>
            <a:r>
              <a:rPr lang="ru-RU" altLang="en-US" smtClean="0">
                <a:latin typeface="Arial" panose="020B0604020202020204" pitchFamily="34" charset="0"/>
              </a:rPr>
              <a:t>Тема моего выступления «</a:t>
            </a:r>
            <a:r>
              <a:rPr lang="ru-RU" altLang="en-US" b="1" smtClean="0">
                <a:latin typeface="Arial" panose="020B0604020202020204" pitchFamily="34" charset="0"/>
              </a:rPr>
              <a:t>ОЦЕНКА ПСИХОФИЗИОЛОГИЧЕСКОГО СОСТОЯНИЯ  ВЫСОКОКВАЛИФИЦИРОВАННЫХ СПОРТСМЕНОВ ТЕХНОЛОГИЕЙ ВИБРОИЗОБРАЖЕНИЯ»</a:t>
            </a:r>
            <a:endParaRPr lang="en-US" altLang="en-US" smtClean="0">
              <a:latin typeface="Arial" panose="020B0604020202020204" pitchFamily="34" charset="0"/>
            </a:endParaRPr>
          </a:p>
          <a:p>
            <a:endParaRPr lang="ru-RU" altLang="en-US" smtClean="0">
              <a:latin typeface="Arial" panose="020B0604020202020204" pitchFamily="34" charset="0"/>
            </a:endParaRPr>
          </a:p>
          <a:p>
            <a:endParaRPr lang="ru-RU" altLang="en-US" smtClean="0">
              <a:latin typeface="Arial" panose="020B0604020202020204" pitchFamily="34" charset="0"/>
            </a:endParaRPr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B7279D5-30F1-42B9-9AB1-3E4ECFB594E0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en-US" smtClean="0">
                <a:latin typeface="Arial" panose="020B0604020202020204" pitchFamily="34" charset="0"/>
              </a:rPr>
              <a:t>Я благодарю всех коллег</a:t>
            </a:r>
            <a:r>
              <a:rPr lang="en-US" altLang="en-US" smtClean="0">
                <a:latin typeface="Arial" panose="020B0604020202020204" pitchFamily="34" charset="0"/>
              </a:rPr>
              <a:t> </a:t>
            </a:r>
            <a:r>
              <a:rPr lang="ru-RU" altLang="en-US" smtClean="0">
                <a:latin typeface="Arial" panose="020B0604020202020204" pitchFamily="34" charset="0"/>
              </a:rPr>
              <a:t>за внимание и желаю всем участникам больших научных и практических успехов! </a:t>
            </a:r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962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140ED0-3DF4-473B-A1C4-8653878E14FD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en-US" smtClean="0">
                <a:latin typeface="Arial" panose="020B0604020202020204" pitchFamily="34" charset="0"/>
              </a:rPr>
              <a:t>Психофизиологическая диагностика индивидуальных особенностей и функционального состояния является одним из значимых составляющих оценивания состояния высококвалифицированных спортсменов.</a:t>
            </a:r>
            <a:endParaRPr lang="en-US" altLang="en-US" smtClean="0">
              <a:latin typeface="Arial" panose="020B0604020202020204" pitchFamily="34" charset="0"/>
            </a:endParaRPr>
          </a:p>
          <a:p>
            <a:r>
              <a:rPr lang="ru-RU" altLang="en-US" smtClean="0">
                <a:latin typeface="Arial" panose="020B0604020202020204" pitchFamily="34" charset="0"/>
              </a:rPr>
              <a:t>Современные информационные технологии всегда были интересны для  мониторинга состояния и подготовленности спортсменов к ведущим стартам сезона.</a:t>
            </a:r>
            <a:endParaRPr lang="en-US" altLang="en-US" smtClean="0">
              <a:latin typeface="Arial" panose="020B0604020202020204" pitchFamily="34" charset="0"/>
            </a:endParaRPr>
          </a:p>
          <a:p>
            <a:r>
              <a:rPr lang="ru-RU" altLang="en-US" smtClean="0">
                <a:latin typeface="Arial" panose="020B0604020202020204" pitchFamily="34" charset="0"/>
              </a:rPr>
              <a:t>Одной из таких современных технологий психофизиологии является технология виброизображения.</a:t>
            </a:r>
            <a:endParaRPr lang="en-US" altLang="en-US" smtClean="0">
              <a:latin typeface="Arial" panose="020B0604020202020204" pitchFamily="34" charset="0"/>
            </a:endParaRPr>
          </a:p>
          <a:p>
            <a:r>
              <a:rPr lang="ru-RU" altLang="en-US" smtClean="0">
                <a:latin typeface="Arial" panose="020B0604020202020204" pitchFamily="34" charset="0"/>
              </a:rPr>
              <a:t> </a:t>
            </a:r>
            <a:endParaRPr lang="en-US" altLang="en-US" smtClean="0">
              <a:latin typeface="Arial" panose="020B0604020202020204" pitchFamily="34" charset="0"/>
            </a:endParaRPr>
          </a:p>
          <a:p>
            <a:r>
              <a:rPr lang="ru-RU" altLang="en-US" smtClean="0">
                <a:latin typeface="Arial" panose="020B0604020202020204" pitchFamily="34" charset="0"/>
              </a:rPr>
              <a:t>У нас была поставлена цель  изучить информативность инновационной технологии виброизображения с учетом соотношения показателей с другими методами контроля, которые успешно уже  используются в спорте.</a:t>
            </a:r>
            <a:endParaRPr lang="en-US" altLang="en-US" smtClean="0">
              <a:latin typeface="Arial" panose="020B0604020202020204" pitchFamily="34" charset="0"/>
            </a:endParaRPr>
          </a:p>
          <a:p>
            <a:r>
              <a:rPr lang="ru-RU" altLang="en-US" smtClean="0">
                <a:latin typeface="Arial" panose="020B0604020202020204" pitchFamily="34" charset="0"/>
              </a:rPr>
              <a:t>Программа обследования включала стабилометрическое, психологическое тестирование и обработку видеоизображения программой ВибраМед10. </a:t>
            </a:r>
            <a:endParaRPr lang="en-US" altLang="en-US" smtClean="0">
              <a:latin typeface="Arial" panose="020B0604020202020204" pitchFamily="34" charset="0"/>
            </a:endParaRPr>
          </a:p>
          <a:p>
            <a:r>
              <a:rPr lang="ru-RU" altLang="en-US" smtClean="0">
                <a:latin typeface="Arial" panose="020B0604020202020204" pitchFamily="34" charset="0"/>
              </a:rPr>
              <a:t>         Исследования проводились на базе Федерального научного центра физической культуры и спорта (ФГБУ ФНЦ ВНИИФК). В соответствии с целью исследования было проведено комплексное обследование 16 высококвалифицированных спортсменов, специализирующихся в пулевой стрельбе (5 мужчин и 11 женщин). квалификации МС и МСМК</a:t>
            </a:r>
            <a:endParaRPr lang="en-US" altLang="en-US" smtClean="0">
              <a:latin typeface="Arial" panose="020B0604020202020204" pitchFamily="34" charset="0"/>
            </a:endParaRPr>
          </a:p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F9F05E-1548-450D-86D4-AFB69E6814E9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en-US" smtClean="0">
                <a:latin typeface="Arial" panose="020B0604020202020204" pitchFamily="34" charset="0"/>
              </a:rPr>
              <a:t>Стабилографические характеристики вертикальной позы регистрировали с помощью компьютерного стабилоанализатора «Стабилан-01» с биологической обратной связью. Для стандартизации условий проведения стабилометрического исследования спортсмены устанавливались на платформу босиком в европейской (пятки вместе, носки разведены на угол в 30°) установке, для которой разработаны и утверждены стабилометрические нормативные показатели. Удержание вертикальной позы тестировалось в тесте Ромберга с записью параметров удержания основной стойки в двух режимах: с открытыми глазами (визуальная стимуляция в виде чередующихся кругов разного цвета) и с закрытыми глазами (звуковая стимуляция в виде тональных сигналов). </a:t>
            </a:r>
            <a:endParaRPr lang="en-US" altLang="en-US" smtClean="0">
              <a:latin typeface="Arial" panose="020B0604020202020204" pitchFamily="34" charset="0"/>
            </a:endParaRPr>
          </a:p>
          <a:p>
            <a:r>
              <a:rPr lang="ru-RU" altLang="en-US" b="1" smtClean="0">
                <a:latin typeface="Arial" panose="020B0604020202020204" pitchFamily="34" charset="0"/>
              </a:rPr>
              <a:t> </a:t>
            </a:r>
            <a:endParaRPr lang="en-US" altLang="en-US" smtClean="0">
              <a:latin typeface="Arial" panose="020B0604020202020204" pitchFamily="34" charset="0"/>
            </a:endParaRPr>
          </a:p>
          <a:p>
            <a:r>
              <a:rPr lang="ru-RU" altLang="en-US" smtClean="0">
                <a:latin typeface="Arial" panose="020B0604020202020204" pitchFamily="34" charset="0"/>
              </a:rPr>
              <a:t> </a:t>
            </a:r>
            <a:endParaRPr lang="en-US" altLang="en-US" smtClean="0">
              <a:latin typeface="Arial" panose="020B0604020202020204" pitchFamily="34" charset="0"/>
            </a:endParaRPr>
          </a:p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25D773-4B3E-430D-A174-0BBB98A2DFD1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en-US" smtClean="0">
                <a:latin typeface="Arial" panose="020B0604020202020204" pitchFamily="34" charset="0"/>
              </a:rPr>
              <a:t>Методика технологии виброизображения с использованием программы ВибраМед10 (VibraMed10) включала видеосъемку лица спортсмена камерой Sony HDR-CX580, что проводилось в условиях проведения стабилометрического тестирования. Видеокамера, неподвижно укрепленная на штативе, размещалась позади монитора. Запись видео с видеокамеры Sony HDR-CX580 обрабатывалась по всем показателям в программе ВибраМед10. </a:t>
            </a:r>
            <a:endParaRPr lang="en-US" altLang="en-US" smtClean="0">
              <a:latin typeface="Arial" panose="020B0604020202020204" pitchFamily="34" charset="0"/>
            </a:endParaRPr>
          </a:p>
          <a:p>
            <a:r>
              <a:rPr lang="ru-RU" altLang="en-US" smtClean="0">
                <a:latin typeface="Arial" panose="020B0604020202020204" pitchFamily="34" charset="0"/>
              </a:rPr>
              <a:t>Такой способ позволил осуществлять контроль психофизиологического состояния квалифицированных спортсменов в ходе текущего обследования на стабилоанализаторе «Стабилан-01».</a:t>
            </a:r>
            <a:endParaRPr lang="en-US" altLang="en-US" smtClean="0">
              <a:latin typeface="Arial" panose="020B0604020202020204" pitchFamily="34" charset="0"/>
            </a:endParaRPr>
          </a:p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DF3622-DD39-41AA-BC86-750C2D02612F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en-US" smtClean="0">
                <a:latin typeface="Arial" panose="020B0604020202020204" pitchFamily="34" charset="0"/>
              </a:rPr>
              <a:t>Значения амплитуды и частоты вибраций головы человека различаются в каждой точке пространства и выводятся на экран в виде псевдо цветового изображения. </a:t>
            </a:r>
          </a:p>
          <a:p>
            <a:r>
              <a:rPr lang="ru-RU" altLang="en-US" smtClean="0">
                <a:latin typeface="Arial" panose="020B0604020202020204" pitchFamily="34" charset="0"/>
              </a:rPr>
              <a:t>Каждая точка частотного виброизображения имеет физическую размерность частоты (Гц). Поэтому, приведенная цветовая шкала отградуирована в Гц, т.е. фиолетовый цвет частотного виброизображения отображает диапазон вибраций (0-1) Гц, синий отображает диапазон вибраций (1-4) Гц, зеленый отображает диапазон вибраций (4-8) Гц, красный отображает диапазон вибраций (8-10) Гц.</a:t>
            </a:r>
          </a:p>
          <a:p>
            <a:endParaRPr lang="ru-RU" altLang="en-US" smtClean="0">
              <a:latin typeface="Arial" panose="020B0604020202020204" pitchFamily="34" charset="0"/>
            </a:endParaRPr>
          </a:p>
          <a:p>
            <a:r>
              <a:rPr lang="ru-RU" altLang="en-US" smtClean="0">
                <a:latin typeface="Arial" panose="020B0604020202020204" pitchFamily="34" charset="0"/>
              </a:rPr>
              <a:t>Внешнее (вокруг головы) построчное отображение максимальной частоты и средней амплитуды виброизображения выглядит как аура и информативно отображает состояние человека. Любая неравномерность в цвете и размере внешнего виброизображения характеризует движения объекта и психофизиологическое состояние. Нормальное состояние человека характеризуется более равномерным внешним виброизображением.</a:t>
            </a:r>
          </a:p>
          <a:p>
            <a:endParaRPr lang="ru-RU" altLang="en-US" smtClean="0">
              <a:latin typeface="Arial" panose="020B0604020202020204" pitchFamily="34" charset="0"/>
            </a:endParaRPr>
          </a:p>
          <a:p>
            <a:r>
              <a:rPr lang="ru-RU" altLang="en-US" smtClean="0">
                <a:latin typeface="Arial" panose="020B0604020202020204" pitchFamily="34" charset="0"/>
              </a:rPr>
              <a:t>На слайде видно изменение состояния до теста и в процессе завершения тестирования.</a:t>
            </a: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011F780-21C2-4948-A9A7-5EF7E9431EA5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en-US" smtClean="0">
                <a:latin typeface="Arial" panose="020B0604020202020204" pitchFamily="34" charset="0"/>
              </a:rPr>
              <a:t>Совокупность параметров T1-T10 выбрана таким образом, чтобы с максимальной информативностью регистрировать все микродвижения головы человека.</a:t>
            </a:r>
          </a:p>
          <a:p>
            <a:r>
              <a:rPr lang="ru-RU" altLang="en-US" smtClean="0">
                <a:latin typeface="Arial" panose="020B0604020202020204" pitchFamily="34" charset="0"/>
              </a:rPr>
              <a:t>Текущий психоэмоциональный портрет человека составляется по результатам частотного и амплитудного анализа виброизображения с выделением параметров эмоций и психофизиологических состояний в процентах от 0 до 100%.</a:t>
            </a:r>
          </a:p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5479EE-61A0-4D7A-8215-3C37B9B628B1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en-US" smtClean="0">
                <a:latin typeface="Arial" panose="020B0604020202020204" pitchFamily="34" charset="0"/>
              </a:rPr>
              <a:t>Данные, полученные по результатам обработки виброизображения в процессе выполнения теста Ромберга, направленного на оценку возможностей удержания вертикального положения тела, свидетельствуют, что большая часть параметров эмоций и психофизиологических состояний высококвалифицированных спортсменов, специализирующихся в пулевой стрельбе, соответствует пределам нормальных значений, что представлено в таблице 1. </a:t>
            </a:r>
          </a:p>
          <a:p>
            <a:r>
              <a:rPr lang="ru-RU" altLang="en-US" smtClean="0">
                <a:latin typeface="Arial" panose="020B0604020202020204" pitchFamily="34" charset="0"/>
              </a:rPr>
              <a:t>Но надо учитывать что каждая спортивная специализация формирует специфические требования к формированию психофизиологического статуса и могут отличаться от психофизиологических папуляционных показателей. </a:t>
            </a:r>
          </a:p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FA2883-3DF7-45F0-A852-F698E44ED79C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en-US" smtClean="0">
                <a:latin typeface="Arial" panose="020B0604020202020204" pitchFamily="34" charset="0"/>
              </a:rPr>
              <a:t>Психологическое обследование представлено экспресс-диагностическим «Интегративным тестом тревожности» (ИТТ) для выявления уровня выраженности тревоги как ситуативной (реактивной) переменной и тревожности как личностно-типологической характеристики. </a:t>
            </a:r>
          </a:p>
          <a:p>
            <a:r>
              <a:rPr lang="ru-RU" altLang="en-US" smtClean="0">
                <a:latin typeface="Arial" panose="020B0604020202020204" pitchFamily="34" charset="0"/>
              </a:rPr>
              <a:t>В целом ИТТ оценивает тревогу и тревожность и является инструментом для индивидуальных исследований уровня психической дезадаптации.</a:t>
            </a:r>
          </a:p>
          <a:p>
            <a:r>
              <a:rPr lang="ru-RU" altLang="en-US" smtClean="0">
                <a:latin typeface="Arial" panose="020B0604020202020204" pitchFamily="34" charset="0"/>
              </a:rPr>
              <a:t>Анализ взаимосвязей между показателями, определенными по виброизображению в условиях удержания вертикального положения в тестах Ромберга, и психологическими характеристиками, определенными в психологическом интегральном тесте тревожности (ИТТ) показал, что наиболее коррелируемыми среди психофизиологических параметровявляются параметры «торможение» и «агрессия», которые отрицательной связью соотносятся с психологическими чертами в тесте. Так, спортсмены с высоким уровнем торможения и агрессии отличаются психологической неустойчивостью, связанной с психологическим утомлением, социальной незащищенностью, тревожной перспективой развития спортивной карьеры. Немаловажным является тот факт, что параметр «торможение» при регистрации с открытыми глазами в тесте Ромберга в большей мере маркирует психологические черты личностной тревожности, тогда как при закрытых глазах – черты ситуативной тревожности.</a:t>
            </a:r>
          </a:p>
          <a:p>
            <a:endParaRPr lang="ru-RU" altLang="en-US" smtClean="0">
              <a:latin typeface="Arial" panose="020B0604020202020204" pitchFamily="34" charset="0"/>
            </a:endParaRPr>
          </a:p>
          <a:p>
            <a:endParaRPr lang="ru-RU" altLang="en-US" smtClean="0">
              <a:latin typeface="Arial" panose="020B0604020202020204" pitchFamily="34" charset="0"/>
            </a:endParaRPr>
          </a:p>
          <a:p>
            <a:r>
              <a:rPr lang="ru-RU" altLang="en-US" smtClean="0">
                <a:latin typeface="Arial" panose="020B0604020202020204" pitchFamily="34" charset="0"/>
              </a:rPr>
              <a:t>Торможение выступает как показатель сбалансированности системы. Чем выше качество равновесия, тем выше торможение </a:t>
            </a:r>
          </a:p>
          <a:p>
            <a:endParaRPr lang="ru-RU" altLang="en-US" smtClean="0">
              <a:latin typeface="Arial" panose="020B0604020202020204" pitchFamily="34" charset="0"/>
            </a:endParaRPr>
          </a:p>
          <a:p>
            <a:r>
              <a:rPr lang="ru-RU" altLang="en-US" smtClean="0">
                <a:latin typeface="Arial" panose="020B0604020202020204" pitchFamily="34" charset="0"/>
              </a:rPr>
              <a:t>Внешний стимул у высокоспециализированных спортсменов по пулевой стрельбе не вызывает потребности в быстрой реакции и у них чем выше торможение, тем меньше они реагируют на изменения своего положения, тем они лучше подготовлены</a:t>
            </a:r>
          </a:p>
          <a:p>
            <a:endParaRPr lang="ru-RU" altLang="en-US" smtClean="0">
              <a:latin typeface="Arial" panose="020B0604020202020204" pitchFamily="34" charset="0"/>
            </a:endParaRPr>
          </a:p>
          <a:p>
            <a:r>
              <a:rPr lang="ru-RU" altLang="en-US" smtClean="0">
                <a:latin typeface="Arial" panose="020B0604020202020204" pitchFamily="34" charset="0"/>
              </a:rPr>
              <a:t>Спортсмены высокой квалификации по пулевой стрельбе, отличающиеся более высоким уровнем торможения и более низким уровнем энергичности (в интерпретации авторовVibraMed10) отличаются большей ортостатической устойчивостью согласно нормативным стабилометрическим показателям и подготовленностью к реализации  соревновательного упражнения.</a:t>
            </a: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18385DD-15C0-46BA-AECC-2B16D20AAEDD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>
                <a:latin typeface="Arial" panose="020B0604020202020204" pitchFamily="34" charset="0"/>
              </a:rPr>
              <a:t>Технология виброизображения позволяет эффективно оценивать текущее психофизиологическое состояние спортсменов, что поддерживается техническими характеристиками (информативность вестибулярно-эмоционального рефлекса, бесконтактность, простота получения информации, количественной оценкой эмоций и психофизиологических параметров) и обеспечивает преимущество относительно других психофизиологических технологий. Это дает основание для ее дальнейшего применения при оценке психофизиологического состояния высококвалифицированных спортсменов</a:t>
            </a:r>
          </a:p>
        </p:txBody>
      </p:sp>
      <p:sp>
        <p:nvSpPr>
          <p:cNvPr id="942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EBB8CA-4C9F-4025-9772-0BC737B42C41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8D33F-3C2B-415C-A893-D78D10A2821C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073DC-3227-4C71-B97E-66E64E762A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4370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0FDD5-766B-4175-B03D-41731334FC7A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109F4-0B1F-4E1D-B7EF-6C073E9897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116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6CEE8-5B9A-43F2-B450-308982D9997B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93504-CD5D-4E44-BC02-D5547EDEDD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7661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8188" y="887413"/>
            <a:ext cx="5461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0188" y="3119438"/>
            <a:ext cx="554037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98EA7-D49F-4F30-97C6-6297F2534F3F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CAA2D-9654-44EF-A8F9-EF08DF801E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4201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85348-C7C4-42EC-938F-0CFCA1F2CF09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2A484-6460-486D-A577-CBF919F5C7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5141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86E57-4186-48D6-82A4-76D5A04B53B3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28DF1-DF0D-4041-9425-9319850DA6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9669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056B6-8005-4CEE-9DC7-F1F166779A47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BED73-5D22-4AED-8BA0-3D673FE8CC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415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FACBB-62FD-4188-96B0-09F84638691E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DCEF-E579-43B1-A96E-884CF522C7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7697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8B62-AF3A-444C-A6DF-DC57E28703C6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DA37A-240C-4AC6-B401-C8F90086F3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4943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D7C4D-5E87-4457-97BD-EA15FF4AB824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737A1-D096-4EC3-A735-AE3DFE1727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9008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ED956-6E7D-4D75-A52A-12A23B067ABD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700BF-498A-4E74-9AF0-87769137CA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552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CA221-44B4-434D-91A6-18ACF49672C7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0639F-22D1-443B-80E8-81FDFA5C30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25043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1EA4E-6870-4F22-99DA-3C3B165BC495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5D5AE-2EDF-4A19-BBE1-CAB28F1AF6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8951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71D0A-845A-497B-8D07-35666EAC859E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58B3D-E9E5-4CC1-B075-E22E3EA672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3925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5F15F-E437-4291-BE19-7FA9EE1F201A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950DB-E3FA-4B11-BE37-64770D38AF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90890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48191-28B4-4765-AD08-50B914E62E14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066B0-A6B7-4487-BC29-2440576309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78946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BA16D-BDD6-4F35-8277-40A12726AB02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2F268-91A7-44F6-A9F9-3FAD454E07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33590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98F20-E830-4AE3-9415-0982E15177BF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03A42-53D3-4A32-94E7-B24370B365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35413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E66E7-AEE6-4477-BF6B-C5B2D350328A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191D3-D12F-4371-A607-A7928BD611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55487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5573E-4D7D-43FF-97A3-E6D1A7A96018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7C312-93AE-4BBA-9CA7-BED1C5D0F4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7074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9E25B-EEB7-484B-AFF4-F152D845AD2A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CCCF9-8E47-45EE-8A83-7BB3FC3244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1917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8188" y="887413"/>
            <a:ext cx="5461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0188" y="3119438"/>
            <a:ext cx="554037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81328-BDD5-4D4E-A7FC-65985EB35101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D6DD-B016-47C0-B8E4-3FB688391B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092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0732E-FA5C-4ED8-BDF9-481C4D381CF1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19DBE-B972-4AB2-A61C-BBBA479A4C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69044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E3255-81F3-44D1-A19D-BDF774725247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55427-0B2F-43C5-9FCE-3246E789FF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36664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3C40E-2B42-48CE-B11F-2F7B71EA90A0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302A9-7B17-4A75-AD5A-E4B3B282D2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76986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CD0DC-0A7A-45B7-BE70-31E94B616073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E0AFA-4793-4E65-A8FB-6A4F66BB68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20677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AEA59-3332-4870-BD11-8877A4D62B2F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AD29F-9B10-4F76-80EB-1839597E51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01307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D5672-6D68-471B-9436-2331E5353A18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95535-4D3D-4F94-92E2-21500077AF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30755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59620-2C74-4CFC-A4CE-6211181BF2BC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09115-BCC8-4C91-8B41-7234C879FA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08532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DA97E-C70D-4FEA-97F5-AC0B5A13CCB6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1D70C-1F5B-4555-8469-BB95BD80EE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29224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66EEC-3919-437F-8568-F0D118F19E15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E4808-1231-4AE3-9F63-494C169D13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5524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DCE08-49C8-4DC6-9108-A1384ADE6C7B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A71C1-ECB0-4E99-AF90-3D43B4AECE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88076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0FCF6-86F6-47EB-80BA-3D5910F2D576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141CB-9A3B-4F5E-B618-150484F88B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3143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6DEF0-337C-47EA-8A74-9C74AAD73861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3956B-3FCA-4648-B554-CBEF1C731E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95115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4A4FF-F316-4E72-9173-69514C59A644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2FE42-B23D-4198-8C9E-3CD4A664E0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90949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D5751-5FB5-42E5-A866-536770EAA44C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E21D1-AD13-41DB-BCF0-6C6642CDDF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7148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030CA-88BF-42FB-B4FC-3A9D0360ABC0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8749A-1132-4F52-9FBF-465ECE60DC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02382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CB640-7C1D-4BD4-9D72-F5AC32E7812B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A234D-55A1-41E5-8D0B-36EDCC0D45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1938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5E41B-E6FF-4AF2-B768-1A60D2AED580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EE254-75A6-46D8-9367-8DD2F05898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07060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B8A5A-A1F4-490A-80EC-8D24973DE37C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28753-42C4-4D87-BE86-DE9785F46F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73590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8188" y="887413"/>
            <a:ext cx="5461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0188" y="3119438"/>
            <a:ext cx="554037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53E8E-C7BA-429A-A2B0-EFEA44141037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A297F-6EA6-4836-BEE2-AC05175B0B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11699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C2C8D-A7D0-4752-9842-292882C50F7E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5D9C8-14A5-4B4E-8E90-6A8826ADEC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14585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05599-9139-44AC-A897-A5C2BA6B9F43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2D586-8216-4CAB-A3C9-19EA1C48F6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87904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E92B4-F718-48BE-A05E-27C1BC7CFADC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B6F39-64CF-44DF-B236-9438389D85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4862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03F01-7428-4621-9505-2810C270F955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EBDFF-CABC-474B-AB9E-22F0670510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74234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7DA47-75CF-45BD-8128-161F8B665A7F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7BA4D-B592-4F7F-A176-D11B71FD14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04593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75524-CC03-43E5-8B73-AAE2FDA8C4FB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887A5-B989-4E61-A101-6072A5563F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36868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51BB5-7A4A-4426-899E-64076FC54781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DC3D0-E951-4892-9ACD-2BDC5E8732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64984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74FA7-C375-4530-8641-4A645CCFF08C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920E9-34D3-401B-BA0D-F344334BDD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18523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FD587-B93E-44CA-9ED5-6CDBAEC991C0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5BC0A-6F8E-4AED-9B60-53785B8142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82815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02B12-2EEE-4D3D-90FF-B2D4130882B9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9E1FF-C683-4D30-908F-45DDF9781F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87635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5A9FE-176F-47F8-992D-485DD28C76E2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4C812-65F7-483D-8C8A-511D36741A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79659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CC62E-D4D8-4A12-81C7-6EA57503D27A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9BDE2-C781-43D9-9A87-95DF5A62B6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560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06E94-0E57-4C50-9445-AAAB056F9DCD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F9332-F25A-4D54-BBC5-FA1D7369BF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85478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DA2D6-3E98-4831-9E23-DBB825B30C92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7088C-C4EF-494F-B9B6-794E5E46A7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6812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68537-A96C-46BE-8BE7-BB832232FA9E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7A60E-D7F1-402F-AB9D-6CAF2F2E6E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17730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242E5-5F35-4331-9895-9924FFFFC456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6D8C9-10E5-44A1-8300-B90071CB13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3835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DFEE4-AD16-42F5-A774-C51C71047729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A8DE9-2D26-400E-8187-D1C9D25F91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3507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B8A5A-BD41-4423-87A0-EEA022DE05F3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2E6ED-BD27-4EAA-82AF-D416FDACEF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03399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8188" y="887413"/>
            <a:ext cx="5461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0188" y="3119438"/>
            <a:ext cx="554037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DD8BA-A8E6-496F-8C31-C952DB4DD25A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AAE19-E513-4A06-A6BA-BF25F599D7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05286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4B23B-8BE0-4ABA-909A-E47869C64BE2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ADFC3-759E-48C2-AE50-5F3ED6B77D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44073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EE549-3F3F-44CA-9210-146E93B0473E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72ACB-E2C4-4E5D-A486-A0C45B21D4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07533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835BA-0314-435F-A74C-E17BE5DBE119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118F6-7169-4487-9A36-570EAF7684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35653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CE721-E264-4645-ACAE-23DDED2EF23C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3FA52-20B6-41D8-97F5-F1727BEDEB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19170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10DD0-257F-4BC3-A2DA-DB5F881C95FD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8508A-4269-44F8-8F48-B45D7F786F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370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349DD-9FB0-4AD4-A1A7-61DF02258265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9914A-9D15-476B-ABE6-508CC12393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584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B6C35-D057-4A56-BA3E-7299D0273D57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17F96-6509-4FBF-8E67-B7812DA730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294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01A51-21F7-493A-939F-CFCF90F69505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4CAB3-726F-4979-9453-BA7C1D2E10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024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19125"/>
            <a:ext cx="77724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66963"/>
            <a:ext cx="77724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59DD4965-8937-4B57-87A4-2CB0CB18CDDA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868C5E52-DD0F-41F2-99E1-9A0362E0C6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0" r:id="rId1"/>
    <p:sldLayoutId id="2147484551" r:id="rId2"/>
    <p:sldLayoutId id="2147484552" r:id="rId3"/>
    <p:sldLayoutId id="2147484553" r:id="rId4"/>
    <p:sldLayoutId id="2147484554" r:id="rId5"/>
    <p:sldLayoutId id="2147484555" r:id="rId6"/>
    <p:sldLayoutId id="2147484556" r:id="rId7"/>
    <p:sldLayoutId id="2147484557" r:id="rId8"/>
    <p:sldLayoutId id="2147484558" r:id="rId9"/>
    <p:sldLayoutId id="2147484559" r:id="rId10"/>
    <p:sldLayoutId id="2147484560" r:id="rId11"/>
    <p:sldLayoutId id="2147484561" r:id="rId12"/>
    <p:sldLayoutId id="2147484562" r:id="rId13"/>
    <p:sldLayoutId id="2147484563" r:id="rId14"/>
    <p:sldLayoutId id="2147484564" r:id="rId15"/>
    <p:sldLayoutId id="2147484565" r:id="rId16"/>
    <p:sldLayoutId id="2147484566" r:id="rId17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19125"/>
            <a:ext cx="77724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66963"/>
            <a:ext cx="77724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AA8AF0F4-621C-454A-8DB7-06B6EC38E555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EDB27575-1497-4F5C-A35B-3CBED1A82B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7" r:id="rId1"/>
    <p:sldLayoutId id="2147484568" r:id="rId2"/>
    <p:sldLayoutId id="2147484569" r:id="rId3"/>
    <p:sldLayoutId id="2147484570" r:id="rId4"/>
    <p:sldLayoutId id="2147484571" r:id="rId5"/>
    <p:sldLayoutId id="2147484572" r:id="rId6"/>
    <p:sldLayoutId id="2147484573" r:id="rId7"/>
    <p:sldLayoutId id="2147484574" r:id="rId8"/>
    <p:sldLayoutId id="2147484575" r:id="rId9"/>
    <p:sldLayoutId id="2147484576" r:id="rId10"/>
    <p:sldLayoutId id="2147484577" r:id="rId11"/>
    <p:sldLayoutId id="2147484578" r:id="rId12"/>
    <p:sldLayoutId id="2147484579" r:id="rId13"/>
    <p:sldLayoutId id="2147484580" r:id="rId14"/>
    <p:sldLayoutId id="2147484581" r:id="rId15"/>
    <p:sldLayoutId id="2147484582" r:id="rId16"/>
    <p:sldLayoutId id="2147484583" r:id="rId17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19125"/>
            <a:ext cx="77724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66963"/>
            <a:ext cx="77724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C45FC1BF-57C6-441D-BB23-CA73F036AA33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D4BCBCB3-6F20-4507-A145-E8EF38AEA4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4" r:id="rId1"/>
    <p:sldLayoutId id="2147484585" r:id="rId2"/>
    <p:sldLayoutId id="2147484586" r:id="rId3"/>
    <p:sldLayoutId id="2147484587" r:id="rId4"/>
    <p:sldLayoutId id="2147484588" r:id="rId5"/>
    <p:sldLayoutId id="2147484589" r:id="rId6"/>
    <p:sldLayoutId id="2147484590" r:id="rId7"/>
    <p:sldLayoutId id="2147484591" r:id="rId8"/>
    <p:sldLayoutId id="2147484592" r:id="rId9"/>
    <p:sldLayoutId id="2147484593" r:id="rId10"/>
    <p:sldLayoutId id="2147484594" r:id="rId11"/>
    <p:sldLayoutId id="2147484595" r:id="rId12"/>
    <p:sldLayoutId id="2147484596" r:id="rId13"/>
    <p:sldLayoutId id="2147484597" r:id="rId14"/>
    <p:sldLayoutId id="2147484598" r:id="rId15"/>
    <p:sldLayoutId id="2147484599" r:id="rId16"/>
    <p:sldLayoutId id="2147484600" r:id="rId17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19125"/>
            <a:ext cx="77724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66963"/>
            <a:ext cx="77724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70A7936D-C9C1-436C-9D6E-8C697B14217D}" type="datetimeFigureOut">
              <a:rPr lang="ru-RU"/>
              <a:pPr>
                <a:defRPr/>
              </a:pPr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26569429-D7F7-4643-B351-E3E2141276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1" r:id="rId1"/>
    <p:sldLayoutId id="2147484602" r:id="rId2"/>
    <p:sldLayoutId id="2147484603" r:id="rId3"/>
    <p:sldLayoutId id="2147484604" r:id="rId4"/>
    <p:sldLayoutId id="2147484605" r:id="rId5"/>
    <p:sldLayoutId id="2147484606" r:id="rId6"/>
    <p:sldLayoutId id="2147484607" r:id="rId7"/>
    <p:sldLayoutId id="2147484608" r:id="rId8"/>
    <p:sldLayoutId id="2147484609" r:id="rId9"/>
    <p:sldLayoutId id="2147484610" r:id="rId10"/>
    <p:sldLayoutId id="2147484611" r:id="rId11"/>
    <p:sldLayoutId id="2147484612" r:id="rId12"/>
    <p:sldLayoutId id="2147484613" r:id="rId13"/>
    <p:sldLayoutId id="2147484614" r:id="rId14"/>
    <p:sldLayoutId id="2147484615" r:id="rId15"/>
    <p:sldLayoutId id="2147484616" r:id="rId16"/>
    <p:sldLayoutId id="2147484617" r:id="rId17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Заголовок 7"/>
          <p:cNvSpPr>
            <a:spLocks noGrp="1"/>
          </p:cNvSpPr>
          <p:nvPr>
            <p:ph type="ctrTitle"/>
          </p:nvPr>
        </p:nvSpPr>
        <p:spPr>
          <a:xfrm>
            <a:off x="1312863" y="1300163"/>
            <a:ext cx="6518275" cy="2509837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alt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04800" y="5080000"/>
            <a:ext cx="8753475" cy="140017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ru-RU" sz="7200" u="sng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И.С</a:t>
            </a:r>
            <a:r>
              <a:rPr lang="ru-RU" sz="7200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7200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Стурчак</a:t>
            </a:r>
            <a:endParaRPr lang="ru-RU" sz="7200" u="sng" dirty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ru-RU" sz="7200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ФГБУ ЦСП, г. Москва, Россия, </a:t>
            </a:r>
            <a:r>
              <a:rPr lang="ru-RU" sz="7200" u="sng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2020</a:t>
            </a:r>
          </a:p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ru-RU" sz="7200" u="sng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Абрамова </a:t>
            </a:r>
            <a:r>
              <a:rPr lang="ru-RU" sz="7200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Т.Ф., Никитина Т.М., </a:t>
            </a:r>
            <a:r>
              <a:rPr lang="ru-RU" sz="7200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Сташкевич</a:t>
            </a:r>
            <a:r>
              <a:rPr lang="ru-RU" sz="7200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С.С. </a:t>
            </a:r>
          </a:p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ru-RU" sz="7200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ФГБУ ФНЦ ВНИИФК, г. Москва, Россия</a:t>
            </a:r>
          </a:p>
          <a:p>
            <a:pPr>
              <a:lnSpc>
                <a:spcPct val="107000"/>
              </a:lnSpc>
              <a:spcAft>
                <a:spcPts val="0"/>
              </a:spcAft>
              <a:defRPr/>
            </a:pPr>
            <a:endParaRPr lang="ru-RU" sz="1800" u="sng" dirty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6804" name="Прямоугольник 3"/>
          <p:cNvSpPr>
            <a:spLocks noChangeArrowheads="1"/>
          </p:cNvSpPr>
          <p:nvPr/>
        </p:nvSpPr>
        <p:spPr bwMode="auto">
          <a:xfrm>
            <a:off x="460375" y="1573213"/>
            <a:ext cx="82962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400" indent="1905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36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ПСИХОФИЗИОЛОГИЧЕСКОГО СОСТОЯНИЯ  ВЫСОКОКВАЛИФИЦИРОВАННЫХ СПОРТСМЕНОВ ТЕХНОЛОГИЕЙ ВИБРОИЗОБРАЖЕНИЯ</a:t>
            </a:r>
            <a:endParaRPr lang="ru-RU" altLang="ru-RU" sz="36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805" name="Прямоугольник 3"/>
          <p:cNvSpPr>
            <a:spLocks noChangeArrowheads="1"/>
          </p:cNvSpPr>
          <p:nvPr/>
        </p:nvSpPr>
        <p:spPr bwMode="auto">
          <a:xfrm>
            <a:off x="219075" y="323850"/>
            <a:ext cx="83248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u="sng">
                <a:solidFill>
                  <a:srgbClr val="7030A0"/>
                </a:solidFill>
                <a:latin typeface="Arial" panose="020B0604020202020204" pitchFamily="34" charset="0"/>
              </a:rPr>
              <a:t>ТРЕТЬЯ МЕЖДУНАРОДНАЯ КОНФЕРЕНЦИЯ «СОВРЕМЕННАЯ ПСИХОФИЗИОЛОГИЯ. ТЕХНОЛОГИЯ ВИБРОИЗОБРАЖЕНИЯ (VIBRAIMAGE)»</a:t>
            </a:r>
            <a:endParaRPr lang="ru-RU" altLang="ru-RU" sz="180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62113" y="1257300"/>
            <a:ext cx="6219825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+mj-ea"/>
                <a:cs typeface="+mj-cs"/>
              </a:rPr>
              <a:t>Спасибо за внимание!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3563" y="2459038"/>
            <a:ext cx="5395912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altLang="ru-RU" sz="3200" kern="0" dirty="0">
                <a:solidFill>
                  <a:srgbClr val="000000"/>
                </a:solidFill>
                <a:latin typeface="Times New Roman"/>
              </a:rPr>
              <a:t>Инна Сергеевна </a:t>
            </a:r>
            <a:r>
              <a:rPr lang="ru-RU" altLang="ru-RU" sz="3200" kern="0" dirty="0" err="1">
                <a:solidFill>
                  <a:srgbClr val="000000"/>
                </a:solidFill>
                <a:latin typeface="Times New Roman"/>
              </a:rPr>
              <a:t>Стурчак</a:t>
            </a:r>
            <a:endParaRPr lang="en-US" altLang="ru-RU" sz="3200" kern="0" dirty="0">
              <a:solidFill>
                <a:srgbClr val="000000"/>
              </a:solidFill>
              <a:latin typeface="Times New Roman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de-DE" altLang="ru-RU" sz="4000" kern="0" dirty="0">
                <a:solidFill>
                  <a:srgbClr val="000000"/>
                </a:solidFill>
                <a:latin typeface="Times New Roman"/>
              </a:rPr>
              <a:t>e</a:t>
            </a:r>
            <a:r>
              <a:rPr lang="ru-RU" altLang="ru-RU" sz="4000" kern="0" dirty="0">
                <a:solidFill>
                  <a:srgbClr val="000000"/>
                </a:solidFill>
                <a:latin typeface="Times New Roman"/>
              </a:rPr>
              <a:t>-</a:t>
            </a:r>
            <a:r>
              <a:rPr lang="de-DE" altLang="ru-RU" sz="4000" kern="0" dirty="0">
                <a:solidFill>
                  <a:srgbClr val="000000"/>
                </a:solidFill>
                <a:latin typeface="Times New Roman"/>
              </a:rPr>
              <a:t>mail</a:t>
            </a:r>
            <a:r>
              <a:rPr lang="ru-RU" altLang="ru-RU" sz="4000" kern="0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en-US" altLang="ru-RU" sz="4000" b="1" kern="0" dirty="0">
                <a:solidFill>
                  <a:srgbClr val="3333CC"/>
                </a:solidFill>
                <a:latin typeface="Times New Roman"/>
              </a:rPr>
              <a:t>istr1966@yandex.ru</a:t>
            </a:r>
          </a:p>
        </p:txBody>
      </p:sp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22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366713"/>
            <a:ext cx="733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5275" y="1466850"/>
            <a:ext cx="8620125" cy="5048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defRPr/>
            </a:pPr>
            <a:r>
              <a:rPr lang="ru-RU" sz="2400" b="1" dirty="0">
                <a:ea typeface="Calibri" panose="020F0502020204030204" pitchFamily="34" charset="0"/>
                <a:cs typeface="Arial" panose="020B0604020202020204" pitchFamily="34" charset="0"/>
              </a:rPr>
              <a:t>         Цель исследования</a:t>
            </a:r>
            <a:r>
              <a:rPr lang="ru-RU" sz="2400" dirty="0">
                <a:ea typeface="Calibri" panose="020F0502020204030204" pitchFamily="34" charset="0"/>
                <a:cs typeface="Arial" panose="020B0604020202020204" pitchFamily="34" charset="0"/>
              </a:rPr>
              <a:t>. Изучить информативность инновационной технологии </a:t>
            </a:r>
            <a:r>
              <a:rPr lang="ru-RU" sz="2400" dirty="0" err="1">
                <a:ea typeface="Calibri" panose="020F0502020204030204" pitchFamily="34" charset="0"/>
                <a:cs typeface="Arial" panose="020B0604020202020204" pitchFamily="34" charset="0"/>
              </a:rPr>
              <a:t>виброизображения</a:t>
            </a:r>
            <a:r>
              <a:rPr lang="ru-RU" sz="2400" dirty="0">
                <a:ea typeface="Calibri" panose="020F0502020204030204" pitchFamily="34" charset="0"/>
                <a:cs typeface="Arial" panose="020B0604020202020204" pitchFamily="34" charset="0"/>
              </a:rPr>
              <a:t> на базе программы ВибраМед10 (VibraMed10, 2020) в сфере оценки подготовленности спортсменов с учетом соотношения регистрируемых показателей с данными используемых в спорте методов контроля.</a:t>
            </a:r>
          </a:p>
          <a:p>
            <a:pPr algn="just">
              <a:defRPr/>
            </a:pPr>
            <a:r>
              <a:rPr lang="ru-RU" sz="2400" b="1" dirty="0">
                <a:ea typeface="Calibri" panose="020F0502020204030204" pitchFamily="34" charset="0"/>
                <a:cs typeface="Arial" panose="020B0604020202020204" pitchFamily="34" charset="0"/>
              </a:rPr>
              <a:t>          Методы и организация исследования.</a:t>
            </a:r>
            <a:r>
              <a:rPr lang="ru-RU" sz="2400" dirty="0">
                <a:ea typeface="Calibri" panose="020F0502020204030204" pitchFamily="34" charset="0"/>
                <a:cs typeface="Arial" panose="020B0604020202020204" pitchFamily="34" charset="0"/>
              </a:rPr>
              <a:t> Исследования проводились на базе Федерального научного центра физической культуры и спорта (ФГБУ ФНЦ ВНИИФК). В соответствии с целью исследования было проведено комплексное обследование 16 высококвалифицированных </a:t>
            </a:r>
            <a:r>
              <a:rPr lang="ru-RU" sz="2400" spc="-10" dirty="0">
                <a:ea typeface="Calibri" panose="020F0502020204030204" pitchFamily="34" charset="0"/>
                <a:cs typeface="Arial" panose="020B0604020202020204" pitchFamily="34" charset="0"/>
              </a:rPr>
              <a:t>спортсменов, специализирующихся в пулевой стрельбе</a:t>
            </a:r>
            <a:r>
              <a:rPr lang="ru-RU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950913"/>
            <a:ext cx="2879725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Прямоугольник 5"/>
          <p:cNvSpPr>
            <a:spLocks noChangeArrowheads="1"/>
          </p:cNvSpPr>
          <p:nvPr/>
        </p:nvSpPr>
        <p:spPr bwMode="auto">
          <a:xfrm>
            <a:off x="5086350" y="1536700"/>
            <a:ext cx="344805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Стабилографические характеристики вертикальной позы регистрировали с помощью компьютерного стабилоанализатора «Стабилан-01» с биологической обратной связью.</a:t>
            </a:r>
          </a:p>
        </p:txBody>
      </p:sp>
      <p:pic>
        <p:nvPicPr>
          <p:cNvPr id="80900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38275"/>
            <a:ext cx="2667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900" y="792163"/>
            <a:ext cx="4803775" cy="4989512"/>
          </a:xfrm>
          <a:prstGeom prst="rect">
            <a:avLst/>
          </a:prstGeom>
        </p:spPr>
        <p:style>
          <a:lnRef idx="1">
            <a:schemeClr val="accent6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82947" name="Прямоугольник 2"/>
          <p:cNvSpPr>
            <a:spLocks noChangeArrowheads="1"/>
          </p:cNvSpPr>
          <p:nvPr/>
        </p:nvSpPr>
        <p:spPr bwMode="auto">
          <a:xfrm>
            <a:off x="514350" y="765175"/>
            <a:ext cx="351155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Методика    была адаптирована под цели исследования и  включала видеосъемку лица спортсмена камерой Sony HDR-CX580, которая была     стационарно закреплена на штативе.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Запись     видео проходила одновременно с проведением стабилометрического тестирования.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Далее полученная запись обрабатывалась в программе VibraMed10.</a:t>
            </a:r>
            <a:endParaRPr lang="ru-RU" altLang="ru-RU" sz="1800" b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4175" y="0"/>
            <a:ext cx="8448675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cs typeface="Arial" panose="020B0604020202020204" pitchFamily="34" charset="0"/>
              </a:rPr>
              <a:t>Частотные характеристики </a:t>
            </a:r>
            <a:r>
              <a:rPr lang="ru-RU" sz="3200" b="1" dirty="0" err="1">
                <a:cs typeface="Arial" panose="020B0604020202020204" pitchFamily="34" charset="0"/>
              </a:rPr>
              <a:t>виброизображения</a:t>
            </a:r>
            <a:endParaRPr lang="ru-RU" sz="3200" b="1" dirty="0">
              <a:ln/>
              <a:solidFill>
                <a:srgbClr val="86C157"/>
              </a:solidFill>
              <a:cs typeface="Arial" panose="020B0604020202020204" pitchFamily="34" charset="0"/>
            </a:endParaRPr>
          </a:p>
        </p:txBody>
      </p:sp>
      <p:pic>
        <p:nvPicPr>
          <p:cNvPr id="8499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77913"/>
            <a:ext cx="88741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6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2452688"/>
            <a:ext cx="132397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2452688"/>
            <a:ext cx="13303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8" name="Прямоугольник 4"/>
          <p:cNvSpPr>
            <a:spLocks noChangeArrowheads="1"/>
          </p:cNvSpPr>
          <p:nvPr/>
        </p:nvSpPr>
        <p:spPr bwMode="auto">
          <a:xfrm>
            <a:off x="200025" y="5468938"/>
            <a:ext cx="87439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en-US" sz="18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Значения амплитуды и частоты вибраций головы человека различаются в каждой точке пространства и выводятся на экран в виде псевдо цветового изображения. </a:t>
            </a:r>
            <a:endParaRPr lang="ru-RU" altLang="en-US" sz="1800" b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Прямоугольник 13"/>
          <p:cNvSpPr>
            <a:spLocks noChangeArrowheads="1"/>
          </p:cNvSpPr>
          <p:nvPr/>
        </p:nvSpPr>
        <p:spPr bwMode="auto">
          <a:xfrm>
            <a:off x="603250" y="323850"/>
            <a:ext cx="8012113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Статистические характеристики </a:t>
            </a:r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параметров эмоций и психофизиологических состояний</a:t>
            </a:r>
            <a:r>
              <a:rPr lang="ru-RU" altLang="ru-RU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высококвалифицированных спортсменов, специализирующихся в пулевой стрельбе, в условиях выполнения стабилометрического теста Ромберга с приоритетом влияния зрительного анализатора и проприоцепции </a:t>
            </a:r>
          </a:p>
        </p:txBody>
      </p:sp>
      <p:pic>
        <p:nvPicPr>
          <p:cNvPr id="87043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170113"/>
            <a:ext cx="8321675" cy="41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Прямоугольник 1"/>
          <p:cNvSpPr>
            <a:spLocks noChangeArrowheads="1"/>
          </p:cNvSpPr>
          <p:nvPr/>
        </p:nvSpPr>
        <p:spPr bwMode="auto">
          <a:xfrm>
            <a:off x="723900" y="884238"/>
            <a:ext cx="7762875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Взаимосвязь </a:t>
            </a:r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параметров эмоций и психофизиологических состояний</a:t>
            </a:r>
            <a:r>
              <a:rPr lang="ru-RU" altLang="ru-RU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стабилометрических параметров удержания равновесия в тестах Ромберга и Мишень у высококвалифицированных спортсменов, специализирующихся в пулевой стрельбе </a:t>
            </a:r>
            <a:endParaRPr lang="ru-RU" altLang="ru-RU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9091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2689225"/>
            <a:ext cx="825182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Прямоугольник 1"/>
          <p:cNvSpPr>
            <a:spLocks noChangeArrowheads="1"/>
          </p:cNvSpPr>
          <p:nvPr/>
        </p:nvSpPr>
        <p:spPr bwMode="auto">
          <a:xfrm>
            <a:off x="609600" y="989013"/>
            <a:ext cx="78390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Взаимосвязь </a:t>
            </a:r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параметров эмоций и психофизиологических состояний</a:t>
            </a:r>
            <a:r>
              <a:rPr lang="ru-RU" altLang="ru-RU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показателей психологического состояния (ИТТ) у высококвалифицированных спортсменов, специализирующихся в пулевой стрельбе </a:t>
            </a:r>
            <a:endParaRPr lang="ru-RU" altLang="ru-RU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1139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2484438"/>
            <a:ext cx="8032750" cy="344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419100"/>
            <a:ext cx="42291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Прямоугольник 2"/>
          <p:cNvSpPr>
            <a:spLocks noChangeArrowheads="1"/>
          </p:cNvSpPr>
          <p:nvPr/>
        </p:nvSpPr>
        <p:spPr bwMode="auto">
          <a:xfrm>
            <a:off x="427038" y="1466850"/>
            <a:ext cx="851535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b="1">
                <a:solidFill>
                  <a:srgbClr val="000000"/>
                </a:solidFill>
                <a:latin typeface="Arial Narrow" panose="020B0606020202030204" pitchFamily="34" charset="0"/>
              </a:rPr>
              <a:t>     Проведенные  исследования  с очевидностью   свидетельствуют, что технология    виброизображения   информативна   и    эффективна    при использовании в практике мониторинга спортсменов стрелков высокой квалификации при подготовке к ведущим соревнованиям.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b="1">
                <a:solidFill>
                  <a:srgbClr val="000000"/>
                </a:solidFill>
                <a:latin typeface="Arial Narrow" panose="020B0606020202030204" pitchFamily="34" charset="0"/>
              </a:rPr>
              <a:t>     Среди наиболее значимых для стрелков показателей являются параметры Е7 (Энергичность),  Е12  (Счастье),  Е9  (Торможение),  Е1  (Агрессия), которые отражают состояние систем, обеспечивающих равновесие и психологическую устойчивость.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b="1">
                <a:solidFill>
                  <a:srgbClr val="000000"/>
                </a:solidFill>
                <a:latin typeface="Arial Narrow" panose="020B0606020202030204" pitchFamily="34" charset="0"/>
              </a:rPr>
              <a:t>     Вместе с тем,  пилотный  уровень  исследования уже  на  данном этапе подтвердил  возможности  использования методики виброизображения и программы ВибраМед10 для мониторинга спортсменов.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b="1">
                <a:solidFill>
                  <a:srgbClr val="000000"/>
                </a:solidFill>
                <a:latin typeface="Arial Narrow" panose="020B0606020202030204" pitchFamily="34" charset="0"/>
              </a:rPr>
              <a:t>     Дальнейшее проведение исследований в спортивной практике позволит сформировать   информационное   поле   метода,   дополнить   и    уточнить отдельные понятия с целью применения в научно-методическом обеспечении подготовки спортсменов сборных команд России.</a:t>
            </a:r>
          </a:p>
        </p:txBody>
      </p:sp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1_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2_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4.xml><?xml version="1.0" encoding="utf-8"?>
<a:theme xmlns:a="http://schemas.openxmlformats.org/drawingml/2006/main" name="3_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7635</TotalTime>
  <Words>1318</Words>
  <Application>Microsoft Office PowerPoint</Application>
  <PresentationFormat>On-screen Show (4:3)</PresentationFormat>
  <Paragraphs>71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Tw Cen MT</vt:lpstr>
      <vt:lpstr>Times New Roman</vt:lpstr>
      <vt:lpstr>Calibri</vt:lpstr>
      <vt:lpstr>Arial Narrow</vt:lpstr>
      <vt:lpstr>Капля</vt:lpstr>
      <vt:lpstr>1_Капля</vt:lpstr>
      <vt:lpstr>2_Капля</vt:lpstr>
      <vt:lpstr>3_Капля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ELSYS Corp.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Didenko</dc:creator>
  <cp:lastModifiedBy>vm</cp:lastModifiedBy>
  <cp:revision>544</cp:revision>
  <dcterms:created xsi:type="dcterms:W3CDTF">2007-11-14T08:50:08Z</dcterms:created>
  <dcterms:modified xsi:type="dcterms:W3CDTF">2020-07-02T07:55:50Z</dcterms:modified>
</cp:coreProperties>
</file>