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2" r:id="rId2"/>
    <p:sldId id="611" r:id="rId3"/>
    <p:sldId id="648" r:id="rId4"/>
    <p:sldId id="639" r:id="rId5"/>
    <p:sldId id="633" r:id="rId6"/>
    <p:sldId id="634" r:id="rId7"/>
    <p:sldId id="647" r:id="rId8"/>
    <p:sldId id="635" r:id="rId9"/>
    <p:sldId id="636" r:id="rId10"/>
    <p:sldId id="637" r:id="rId11"/>
    <p:sldId id="640" r:id="rId12"/>
    <p:sldId id="641" r:id="rId13"/>
    <p:sldId id="642" r:id="rId14"/>
    <p:sldId id="643" r:id="rId15"/>
    <p:sldId id="644" r:id="rId16"/>
    <p:sldId id="645" r:id="rId17"/>
    <p:sldId id="646" r:id="rId18"/>
    <p:sldId id="626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559E1"/>
    <a:srgbClr val="0033CC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2970" autoAdjust="0"/>
  </p:normalViewPr>
  <p:slideViewPr>
    <p:cSldViewPr>
      <p:cViewPr varScale="1">
        <p:scale>
          <a:sx n="64" d="100"/>
          <a:sy n="64" d="100"/>
        </p:scale>
        <p:origin x="125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subject</a:t>
            </a:r>
            <a:r>
              <a:rPr lang="en-US" baseline="0" dirty="0"/>
              <a:t> B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group 1</c:v>
          </c:tx>
          <c:invertIfNegative val="0"/>
          <c:cat>
            <c:numRef>
              <c:f>Vs!$A$2:$A$10000</c:f>
              <c:numCache>
                <c:formatCode>General</c:formatCode>
                <c:ptCount val="99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</c:numCache>
            </c:numRef>
          </c:cat>
          <c:val>
            <c:numRef>
              <c:f>stat1.xls!VsGroup1</c:f>
              <c:numCache>
                <c:formatCode>General</c:formatCode>
                <c:ptCount val="23"/>
                <c:pt idx="0">
                  <c:v>26.826086956521696</c:v>
                </c:pt>
                <c:pt idx="1">
                  <c:v>8.826086956521781</c:v>
                </c:pt>
                <c:pt idx="2">
                  <c:v>6.8260869565217321</c:v>
                </c:pt>
                <c:pt idx="3">
                  <c:v>23.826086956521696</c:v>
                </c:pt>
                <c:pt idx="4">
                  <c:v>-1.1739130434782521</c:v>
                </c:pt>
                <c:pt idx="5">
                  <c:v>-32.173913043478343</c:v>
                </c:pt>
                <c:pt idx="6">
                  <c:v>-23.173913043478251</c:v>
                </c:pt>
                <c:pt idx="7">
                  <c:v>4.8260869565217321</c:v>
                </c:pt>
                <c:pt idx="8">
                  <c:v>-20.173913043478251</c:v>
                </c:pt>
                <c:pt idx="9">
                  <c:v>-13.173913043478255</c:v>
                </c:pt>
                <c:pt idx="10">
                  <c:v>8.826086956521781</c:v>
                </c:pt>
                <c:pt idx="11">
                  <c:v>8.826086956521781</c:v>
                </c:pt>
                <c:pt idx="12">
                  <c:v>-17.173913043478251</c:v>
                </c:pt>
                <c:pt idx="13">
                  <c:v>-28.173913043478251</c:v>
                </c:pt>
                <c:pt idx="14">
                  <c:v>16.826086956521696</c:v>
                </c:pt>
                <c:pt idx="15">
                  <c:v>-5.1739130434782465</c:v>
                </c:pt>
                <c:pt idx="16">
                  <c:v>2.8260869565217477</c:v>
                </c:pt>
                <c:pt idx="17">
                  <c:v>-2.173913043478251</c:v>
                </c:pt>
                <c:pt idx="18">
                  <c:v>13.826086956521781</c:v>
                </c:pt>
                <c:pt idx="19">
                  <c:v>30.826086956521696</c:v>
                </c:pt>
                <c:pt idx="20">
                  <c:v>13.826086956521781</c:v>
                </c:pt>
                <c:pt idx="21">
                  <c:v>-7.1739130434782465</c:v>
                </c:pt>
                <c:pt idx="22">
                  <c:v>-17.173913043478251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8C-47A4-BEB2-235813FC6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56672"/>
        <c:axId val="60958592"/>
      </c:barChart>
      <c:catAx>
        <c:axId val="6095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958592"/>
        <c:crosses val="autoZero"/>
        <c:auto val="1"/>
        <c:lblAlgn val="ctr"/>
        <c:lblOffset val="100"/>
        <c:noMultiLvlLbl val="0"/>
      </c:catAx>
      <c:valAx>
        <c:axId val="60958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9566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Subject</a:t>
            </a:r>
            <a:r>
              <a:rPr lang="en-US" baseline="0"/>
              <a:t> K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group 1</c:v>
          </c:tx>
          <c:invertIfNegative val="0"/>
          <c:cat>
            <c:numRef>
              <c:f>Vs!$A$2:$A$10000</c:f>
              <c:numCache>
                <c:formatCode>General</c:formatCode>
                <c:ptCount val="99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</c:numCache>
            </c:numRef>
          </c:cat>
          <c:val>
            <c:numRef>
              <c:f>stat1.xls!VsGroup1</c:f>
              <c:numCache>
                <c:formatCode>General</c:formatCode>
                <c:ptCount val="29"/>
                <c:pt idx="0">
                  <c:v>19.896551724137925</c:v>
                </c:pt>
                <c:pt idx="1">
                  <c:v>-15.103448275862076</c:v>
                </c:pt>
                <c:pt idx="2">
                  <c:v>-4.1034482758620774</c:v>
                </c:pt>
                <c:pt idx="3">
                  <c:v>1.8965517241379275</c:v>
                </c:pt>
                <c:pt idx="4">
                  <c:v>-12.103448275862076</c:v>
                </c:pt>
                <c:pt idx="5">
                  <c:v>-12.103448275862076</c:v>
                </c:pt>
                <c:pt idx="6">
                  <c:v>-23.103448275862039</c:v>
                </c:pt>
                <c:pt idx="7">
                  <c:v>21.896551724137925</c:v>
                </c:pt>
                <c:pt idx="8">
                  <c:v>-10.103448275862076</c:v>
                </c:pt>
                <c:pt idx="9">
                  <c:v>-49.103448275862007</c:v>
                </c:pt>
                <c:pt idx="10">
                  <c:v>-48.103448275862007</c:v>
                </c:pt>
                <c:pt idx="11">
                  <c:v>20.896551724137925</c:v>
                </c:pt>
                <c:pt idx="12">
                  <c:v>-2.1034482758620752</c:v>
                </c:pt>
                <c:pt idx="13">
                  <c:v>14.896551724137925</c:v>
                </c:pt>
                <c:pt idx="14">
                  <c:v>-10.103448275862076</c:v>
                </c:pt>
                <c:pt idx="15">
                  <c:v>-0.10344827586207471</c:v>
                </c:pt>
                <c:pt idx="16">
                  <c:v>11.896551724137925</c:v>
                </c:pt>
                <c:pt idx="17">
                  <c:v>30.896551724137925</c:v>
                </c:pt>
                <c:pt idx="18">
                  <c:v>34.896551724137993</c:v>
                </c:pt>
                <c:pt idx="19">
                  <c:v>3.8965517241379253</c:v>
                </c:pt>
                <c:pt idx="20">
                  <c:v>3.8965517241379253</c:v>
                </c:pt>
                <c:pt idx="21">
                  <c:v>-4.1034482758620774</c:v>
                </c:pt>
                <c:pt idx="22">
                  <c:v>0.89655172413792372</c:v>
                </c:pt>
                <c:pt idx="23">
                  <c:v>16.896551724137925</c:v>
                </c:pt>
                <c:pt idx="24">
                  <c:v>16.896551724137932</c:v>
                </c:pt>
                <c:pt idx="25">
                  <c:v>-1.1034482758620738</c:v>
                </c:pt>
                <c:pt idx="26">
                  <c:v>22.896551724137925</c:v>
                </c:pt>
                <c:pt idx="27">
                  <c:v>-20.103448275862039</c:v>
                </c:pt>
                <c:pt idx="28">
                  <c:v>-11.103448275862076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2-406F-A825-5BFCC6C3F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31328"/>
        <c:axId val="37332864"/>
      </c:barChart>
      <c:catAx>
        <c:axId val="3733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332864"/>
        <c:crosses val="autoZero"/>
        <c:auto val="1"/>
        <c:lblAlgn val="ctr"/>
        <c:lblOffset val="100"/>
        <c:noMultiLvlLbl val="0"/>
      </c:catAx>
      <c:valAx>
        <c:axId val="3733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331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Subject</a:t>
            </a:r>
            <a:r>
              <a:rPr lang="en-US" baseline="0"/>
              <a:t> H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group 1</c:v>
          </c:tx>
          <c:invertIfNegative val="0"/>
          <c:cat>
            <c:numRef>
              <c:f>Vs!$A$2:$A$10000</c:f>
              <c:numCache>
                <c:formatCode>General</c:formatCode>
                <c:ptCount val="99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</c:numCache>
            </c:numRef>
          </c:cat>
          <c:val>
            <c:numRef>
              <c:f>[0]!VsGroup1</c:f>
              <c:numCache>
                <c:formatCode>General</c:formatCode>
                <c:ptCount val="38"/>
                <c:pt idx="0">
                  <c:v>51.763157894736892</c:v>
                </c:pt>
                <c:pt idx="1">
                  <c:v>24.763157894736803</c:v>
                </c:pt>
                <c:pt idx="2">
                  <c:v>32.763157894736892</c:v>
                </c:pt>
                <c:pt idx="3">
                  <c:v>29.763157894736803</c:v>
                </c:pt>
                <c:pt idx="4">
                  <c:v>27.763157894736803</c:v>
                </c:pt>
                <c:pt idx="5">
                  <c:v>1.763157894736838</c:v>
                </c:pt>
                <c:pt idx="6">
                  <c:v>-33.236842105263108</c:v>
                </c:pt>
                <c:pt idx="7">
                  <c:v>-39.236842105263108</c:v>
                </c:pt>
                <c:pt idx="8">
                  <c:v>-59.236842105263108</c:v>
                </c:pt>
                <c:pt idx="9">
                  <c:v>-5.2368421052631868</c:v>
                </c:pt>
                <c:pt idx="10">
                  <c:v>-1.2368421052631646</c:v>
                </c:pt>
                <c:pt idx="11">
                  <c:v>46.763157894736892</c:v>
                </c:pt>
                <c:pt idx="12">
                  <c:v>-54.236842105263108</c:v>
                </c:pt>
                <c:pt idx="13">
                  <c:v>0.7631578947368356</c:v>
                </c:pt>
                <c:pt idx="14">
                  <c:v>35.763157894736892</c:v>
                </c:pt>
                <c:pt idx="15">
                  <c:v>2.7631578947368394</c:v>
                </c:pt>
                <c:pt idx="16">
                  <c:v>15.763157894736835</c:v>
                </c:pt>
                <c:pt idx="17">
                  <c:v>-13.236842105263165</c:v>
                </c:pt>
                <c:pt idx="18">
                  <c:v>-22.236842105263136</c:v>
                </c:pt>
                <c:pt idx="19">
                  <c:v>-23.236842105263136</c:v>
                </c:pt>
                <c:pt idx="20">
                  <c:v>-20.236842105263136</c:v>
                </c:pt>
                <c:pt idx="21">
                  <c:v>-25.236842105263136</c:v>
                </c:pt>
                <c:pt idx="22">
                  <c:v>-50.236842105263108</c:v>
                </c:pt>
                <c:pt idx="23">
                  <c:v>17.763157894736803</c:v>
                </c:pt>
                <c:pt idx="24">
                  <c:v>49.763157894736892</c:v>
                </c:pt>
                <c:pt idx="25">
                  <c:v>30.763157894736803</c:v>
                </c:pt>
                <c:pt idx="26">
                  <c:v>14.763157894736835</c:v>
                </c:pt>
                <c:pt idx="27">
                  <c:v>8.7631578947368354</c:v>
                </c:pt>
                <c:pt idx="28">
                  <c:v>10.763157894736835</c:v>
                </c:pt>
                <c:pt idx="29">
                  <c:v>-9.2368421052631611</c:v>
                </c:pt>
                <c:pt idx="30">
                  <c:v>-16.236842105263136</c:v>
                </c:pt>
                <c:pt idx="31">
                  <c:v>19.763157894736803</c:v>
                </c:pt>
                <c:pt idx="32">
                  <c:v>14.763157894736835</c:v>
                </c:pt>
                <c:pt idx="33">
                  <c:v>20.763157894736803</c:v>
                </c:pt>
                <c:pt idx="34">
                  <c:v>-12.236842105263165</c:v>
                </c:pt>
                <c:pt idx="35">
                  <c:v>-28.236842105263136</c:v>
                </c:pt>
                <c:pt idx="36">
                  <c:v>-26.236842105263136</c:v>
                </c:pt>
                <c:pt idx="37">
                  <c:v>-19.236842105263136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7-412C-A94A-CBBF00E8C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55712"/>
        <c:axId val="38761600"/>
      </c:barChart>
      <c:catAx>
        <c:axId val="3875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761600"/>
        <c:crosses val="autoZero"/>
        <c:auto val="1"/>
        <c:lblAlgn val="ctr"/>
        <c:lblOffset val="100"/>
        <c:noMultiLvlLbl val="0"/>
      </c:catAx>
      <c:valAx>
        <c:axId val="3876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755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81AFD8-1EA3-40C2-B32D-14FA0C5205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17586-9A5E-4D06-A4D2-48280B5B4E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63862-899C-4701-94AA-9ABA35CCA6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72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29695-BEA6-4AB1-9E9C-955A19DBFE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60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9FB95-B1C6-4C92-8D25-9872D5B2D7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232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5D8A5-DD72-45A5-A199-A3630C598A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8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FE514-426A-4C68-8873-EFA361BFC3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441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1E423-513B-4980-A219-20FFACE0D1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40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1F374-0A1E-4004-8041-C52FC33BDB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380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0D13B-BDF0-4C5C-B02F-AABD54F93F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299D6-E024-4100-A215-72A8488962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9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AEA3E-DCF1-422C-89A0-7CB17D6578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DDB59-A4BE-4C67-BEF5-73CB295E56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70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44980-D1DE-4072-92DF-8D52C66EAF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666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11B0B-CFAE-4C45-8D5A-69635437C8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02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6A68E-0316-4EE0-825A-0F8F035B5A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31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DC7BE5B-C879-402B-BED3-98FD405F6F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687513" y="1970088"/>
            <a:ext cx="57451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559E1"/>
                </a:solidFill>
              </a:rPr>
              <a:t>С точки зрения эволюционной теории,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559E1"/>
                </a:solidFill>
              </a:rPr>
              <a:t> любой биологический вид,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559E1"/>
                </a:solidFill>
              </a:rPr>
              <a:t>неспособный распознавать психофизиологическое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559E1"/>
                </a:solidFill>
              </a:rPr>
              <a:t>состояние другой особи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559E1"/>
                </a:solidFill>
              </a:rPr>
              <a:t>данного вида, обречен на вымирание.</a:t>
            </a:r>
          </a:p>
        </p:txBody>
      </p:sp>
      <p:pic>
        <p:nvPicPr>
          <p:cNvPr id="3075" name="Picture 5" descr="0c5444481a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482975"/>
            <a:ext cx="36179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Рис.4</a:t>
            </a:r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Гистограмма относительного изменения вариабельности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 Т1-Т10 исследуемой Н. за 38 измерений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144000" cy="502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9144000" cy="1368425"/>
          </a:xfrm>
        </p:spPr>
        <p:txBody>
          <a:bodyPr/>
          <a:lstStyle/>
          <a:p>
            <a:pPr algn="just"/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Stat,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котором приведена обобщенная статистика для параметров М, σ, V. Позволяет исследовать средний показатель ПФС каждого отдельного человека за исследуемый период времени.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51050" y="1989138"/>
          <a:ext cx="4537075" cy="4868862"/>
        </p:xfrm>
        <a:graphic>
          <a:graphicData uri="http://schemas.openxmlformats.org/drawingml/2006/table">
            <a:tbl>
              <a:tblPr firstRow="1" firstCol="1" bandRow="1"/>
              <a:tblGrid>
                <a:gridCol w="1134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  <a:endParaRPr lang="ru-RU" sz="2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M1 </a:t>
                      </a:r>
                      <a:r>
                        <a:rPr lang="ru-RU" sz="2300" dirty="0" err="1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ru-RU" sz="2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 </a:t>
                      </a:r>
                      <a:r>
                        <a:rPr lang="ru-RU" sz="2300" dirty="0" err="1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ru-RU" sz="2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V1 </a:t>
                      </a:r>
                      <a:r>
                        <a:rPr lang="ru-RU" sz="2300" dirty="0" err="1">
                          <a:effectLst/>
                          <a:latin typeface="MS Sans Serif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ru-RU" sz="2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6,3333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32,667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5,6667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18,667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9,6667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27,667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8,3333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20,333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70,333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24,667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7,3333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T8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6,3333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10,333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T9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14,333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1,6667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15,667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T10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4,3333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21,333</a:t>
                      </a:r>
                    </a:p>
                  </a:txBody>
                  <a:tcPr marL="68589" marR="685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377" name="Rectangle 1"/>
          <p:cNvSpPr>
            <a:spLocks noChangeArrowheads="1"/>
          </p:cNvSpPr>
          <p:nvPr/>
        </p:nvSpPr>
        <p:spPr bwMode="auto">
          <a:xfrm>
            <a:off x="-4068763" y="158750"/>
            <a:ext cx="16202026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>
                <a:latin typeface="Calibri" panose="020F0502020204030204" pitchFamily="34" charset="0"/>
                <a:ea typeface="TimesNewRomanPSMT"/>
                <a:cs typeface="TimesNewRomanPSMT"/>
              </a:rPr>
              <a:t>                                                    Таблица 1. Лист </a:t>
            </a:r>
            <a:r>
              <a:rPr lang="en-US" altLang="ru-RU" sz="1200">
                <a:latin typeface="Calibri" panose="020F0502020204030204" pitchFamily="34" charset="0"/>
                <a:ea typeface="TimesNewRomanPSMT"/>
                <a:cs typeface="TimesNewRomanPSMT"/>
              </a:rPr>
              <a:t>Stat</a:t>
            </a:r>
            <a:endParaRPr lang="en-US" alt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385763"/>
            <a:ext cx="9144000" cy="1766887"/>
          </a:xfrm>
        </p:spPr>
        <p:txBody>
          <a:bodyPr/>
          <a:lstStyle/>
          <a:p>
            <a:pPr algn="just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таблицы 2 и 3 сведены средние показатели математического ожидания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среднеквадратического отклонение S параметров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 измеренные в режиме </a:t>
            </a:r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VibraImage 8 (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Vibraimage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2020) для 8 человек </a:t>
            </a:r>
            <a:r>
              <a:rPr lang="ru-RU" alt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6-12 месяцев</a:t>
            </a:r>
            <a:r>
              <a:rPr lang="ru-RU" altLang="ru-RU" smtClean="0"/>
              <a:t>.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2 параметров математического ожидания M1-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параметров Т1-Т10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0" y="2349500"/>
          <a:ext cx="9144000" cy="4505325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957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var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М1 avg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avg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avg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avg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avg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avg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M7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avg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M8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avg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40,556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38,154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46,533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37,417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42,417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40,553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47,875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29,333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24,231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24,267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27,789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23,875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35,889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34,577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35,533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38,917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36,583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34,368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57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T4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35,111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32,385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34,417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35,417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34,158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65,944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68,962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61,867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67,417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66,667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67,375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T6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77,111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78,808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78,067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77,167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76,833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74,605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78,875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26,111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29,423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23,917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29,417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23,368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71,167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73,769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72,083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71,667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68,053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57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T9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19,333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19,769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20,733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19,421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20,125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575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T10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NewRomanPSM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26,722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30,346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33,667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35,167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32,921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31,375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461" name="Rectangle 3"/>
          <p:cNvSpPr>
            <a:spLocks noChangeArrowheads="1"/>
          </p:cNvSpPr>
          <p:nvPr/>
        </p:nvSpPr>
        <p:spPr bwMode="auto">
          <a:xfrm>
            <a:off x="-508000" y="0"/>
            <a:ext cx="10160000" cy="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243012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3.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 параметров среднеквадратичного отклонения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параметров Т1-Т10 </a:t>
            </a:r>
            <a:r>
              <a:rPr lang="ru-RU" alt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человека </a:t>
            </a:r>
            <a:r>
              <a:rPr lang="ru-RU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наблюдаем свои параметры, которые отличаются от показателей других участников исследований. Эта </a:t>
            </a:r>
            <a:r>
              <a:rPr lang="ru-RU" alt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</a:t>
            </a:r>
            <a:r>
              <a:rPr lang="ru-RU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 наблюдается и при расширении числа участников исследований .</a:t>
            </a:r>
            <a:br>
              <a:rPr lang="ru-RU" alt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0" y="1517650"/>
          <a:ext cx="9144000" cy="5340350"/>
        </p:xfrm>
        <a:graphic>
          <a:graphicData uri="http://schemas.openxmlformats.org/drawingml/2006/table">
            <a:tbl>
              <a:tblPr firstRow="1" firstCol="1" bandRow="1"/>
              <a:tblGrid>
                <a:gridCol w="61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8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5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55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var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S2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S3 avg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S4 avg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S5 avg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S6 avg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S7 avg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S8avg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3,9444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5,2692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6,1316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3,6667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5,0769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3,2667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3,8333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5,8947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7,2778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7,1154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5,7333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7,6053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2,6667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3,4615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2,9167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4,5263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6,1667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6,6538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6,4667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7,4167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4,8333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8,0789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3,7222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5,4615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3,4667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9,0789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4,375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3,7222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5,9615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3,6667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6,3421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3,8889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4,9231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5,0833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6,6316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2,2778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2,5769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2,9333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2,0833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2,9167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2,8158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31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T10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6,1667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6,8462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8,5333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4,5833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7,8421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64" marR="66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9144000" cy="652463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4 представлен Лист М –где приведен расчет математического ожидания М (МО) для всех параметров Т1-Т10. Число строк в таблице соответствует числу проведенных измерений, в данном случае 16. Это дает возможность исследований каждого параметра по отдельности 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9144000" cy="5465762"/>
        </p:xfrm>
        <a:graphic>
          <a:graphicData uri="http://schemas.openxmlformats.org/drawingml/2006/table">
            <a:tbl>
              <a:tblPr firstRow="1" firstCol="1" bandRow="1"/>
              <a:tblGrid>
                <a:gridCol w="74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4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471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7478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T="43025" marB="43025">
                    <a:lnL>
                      <a:noFill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T="43025" marB="43025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T="43025" marB="43025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T="43025" marB="43025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T="43025" marB="43025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T="43025" marB="43025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T="43025" marB="43025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3025" marB="43025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3025" marB="43025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69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r>
              <a:rPr lang="ru-RU" altLang="ru-RU" smtClean="0"/>
              <a:t>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Рис.5 График изменения параметра Т9- торможение для 16 измерений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 </a:t>
            </a:r>
          </a:p>
        </p:txBody>
      </p:sp>
      <p:graphicFrame>
        <p:nvGraphicFramePr>
          <p:cNvPr id="17411" name="Объект 3"/>
          <p:cNvGraphicFramePr>
            <a:graphicFrameLocks noGrp="1"/>
          </p:cNvGraphicFramePr>
          <p:nvPr>
            <p:ph idx="1"/>
          </p:nvPr>
        </p:nvGraphicFramePr>
        <p:xfrm>
          <a:off x="-50800" y="1366838"/>
          <a:ext cx="9245600" cy="564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hart" r:id="rId3" imgW="9254530" imgH="5645385" progId="Excel.Chart.8">
                  <p:embed/>
                </p:oleObj>
              </mc:Choice>
              <mc:Fallback>
                <p:oleObj name="Chart" r:id="rId3" imgW="9254530" imgH="5645385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366838"/>
                        <a:ext cx="9245600" cy="564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altLang="ru-RU" smtClean="0"/>
              <a:t>Обсуждение</a:t>
            </a:r>
          </a:p>
        </p:txBody>
      </p:sp>
      <p:sp>
        <p:nvSpPr>
          <p:cNvPr id="18435" name="Объект 2"/>
          <p:cNvSpPr>
            <a:spLocks noGrp="1" noChangeArrowheads="1"/>
          </p:cNvSpPr>
          <p:nvPr>
            <p:ph idx="1"/>
          </p:nvPr>
        </p:nvSpPr>
        <p:spPr>
          <a:xfrm>
            <a:off x="-107950" y="692150"/>
            <a:ext cx="9144000" cy="5434013"/>
          </a:xfrm>
        </p:spPr>
        <p:txBody>
          <a:bodyPr/>
          <a:lstStyle/>
          <a:p>
            <a:r>
              <a:rPr lang="ru-RU" altLang="ru-RU" smtClean="0"/>
              <a:t>ПФС человека меняется в зависимости от внешних условий. Выявлено влияние на ПФС времени года, психологических переживаний, состояния здоровья и многих других факторов</a:t>
            </a:r>
          </a:p>
          <a:p>
            <a:pPr algn="just"/>
            <a:r>
              <a:rPr lang="ru-RU" altLang="ru-RU" smtClean="0"/>
              <a:t>. Организм адаптируется к внешним условиям за счет изменения этих состояний.</a:t>
            </a:r>
          </a:p>
          <a:p>
            <a:pPr algn="just"/>
            <a:r>
              <a:rPr lang="ru-RU" altLang="ru-RU" smtClean="0"/>
              <a:t> Можно отметить изменение состояний ежедневное, и среднее изменение состояний в течение длительного времени. </a:t>
            </a:r>
          </a:p>
          <a:p>
            <a:pPr algn="just"/>
            <a:r>
              <a:rPr lang="ru-RU" altLang="ru-RU" smtClean="0"/>
              <a:t>Средние изменения ПФС за длительный промежуток времени являются величиной относительно постоянной и индивидуальной для каждого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именно относительно индивидуальных средних показателей ПФС (ПФСС) можно анализировать параметры ПФС(ПФСВ), которые измеряются в каждый отдельный промежуток времени.</a:t>
            </a:r>
          </a:p>
          <a:p>
            <a:pPr algn="just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отклонениям ПФСВ от ПФСС можно разрабатывать и проводить терапевтические мероприятия. </a:t>
            </a:r>
          </a:p>
          <a:p>
            <a:pPr algn="just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перспективы открываются при исследовании и анализе изменений каждого из параметров Т1-Т10 в отдельности. Результаты таких исследований могут применяться в практике различных специалистов, работающих с людьми.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Выводы</a:t>
            </a:r>
          </a:p>
        </p:txBody>
      </p:sp>
      <p:sp>
        <p:nvSpPr>
          <p:cNvPr id="20483" name="Объект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mtClean="0"/>
              <a:t>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виброизображения позволяет проводить исследования индивидуальных особенностей психофизиологических состояний человека в течение длительного времени. Основными преимуществами является время исследования и возможность одновременного исследования многих параметров человека, которые характеризуют его ПФС.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9750" y="82550"/>
            <a:ext cx="8229600" cy="3706813"/>
          </a:xfrm>
        </p:spPr>
        <p:txBody>
          <a:bodyPr/>
          <a:lstStyle/>
          <a:p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технологии виброизображения для исследования индивидуальных особенностей психофизиологических состояний человека в течение длительного времени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2400" smtClean="0"/>
              <a:t> </a:t>
            </a:r>
            <a:r>
              <a:rPr lang="ru-RU" altLang="ru-RU" sz="2000" smtClean="0"/>
              <a:t>А.А. СЕНЦОВ «Биометрический центр развития способностей», г. Воронеж, Россия.</a:t>
            </a:r>
            <a:br>
              <a:rPr lang="ru-RU" altLang="ru-RU" sz="2000" smtClean="0"/>
            </a:br>
            <a:r>
              <a:rPr lang="ru-RU" altLang="ru-RU" sz="2000" smtClean="0"/>
              <a:t>(</a:t>
            </a:r>
            <a:r>
              <a:rPr lang="en-US" altLang="ru-RU" sz="2000" smtClean="0"/>
              <a:t>ved63@rambler.ru0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pic>
        <p:nvPicPr>
          <p:cNvPr id="4099" name="Рисунок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3975" y="4221163"/>
            <a:ext cx="3659188" cy="2232025"/>
          </a:xfrm>
          <a:noFill/>
        </p:spPr>
      </p:pic>
      <p:pic>
        <p:nvPicPr>
          <p:cNvPr id="4100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3429000"/>
            <a:ext cx="53403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0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alt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smtClean="0"/>
              <a:t>Состояние </a:t>
            </a:r>
            <a:r>
              <a:rPr lang="ru-RU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характеристику существования объектов и явлений</a:t>
            </a:r>
          </a:p>
          <a:p>
            <a:r>
              <a:rPr lang="ru-RU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состояния </a:t>
            </a:r>
            <a:r>
              <a:rPr lang="ru-RU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изучают физиологи и психофизиологи</a:t>
            </a:r>
          </a:p>
          <a:p>
            <a:r>
              <a:rPr lang="ru-RU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и психические </a:t>
            </a:r>
            <a:r>
              <a:rPr lang="ru-RU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изучают психологи –</a:t>
            </a:r>
          </a:p>
          <a:p>
            <a:r>
              <a:rPr lang="ru-RU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между этими состояниями зачастую настолько размыты, что разница имеется только в их названии.</a:t>
            </a:r>
          </a:p>
          <a:p>
            <a:r>
              <a:rPr lang="ru-RU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остояния характеризуют разные уровни человека: </a:t>
            </a:r>
          </a:p>
          <a:p>
            <a:r>
              <a:rPr lang="ru-RU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физиологический, </a:t>
            </a:r>
          </a:p>
          <a:p>
            <a:r>
              <a:rPr lang="ru-RU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психофизиологический,</a:t>
            </a:r>
          </a:p>
          <a:p>
            <a:r>
              <a:rPr lang="ru-RU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психический. </a:t>
            </a:r>
          </a:p>
          <a:p>
            <a:r>
              <a:rPr lang="ru-RU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всегда </a:t>
            </a:r>
            <a:r>
              <a:rPr lang="ru-RU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– это реакция организма и психики на внешние воздействия.</a:t>
            </a:r>
            <a:endParaRPr lang="ru-RU" alt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3008313" cy="635000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Психофизиологическое состояние человека </a:t>
            </a:r>
          </a:p>
        </p:txBody>
      </p:sp>
      <p:pic>
        <p:nvPicPr>
          <p:cNvPr id="6147" name="Объект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4025" y="1484313"/>
            <a:ext cx="6170613" cy="388937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908050"/>
            <a:ext cx="3008313" cy="5853113"/>
          </a:xfrm>
        </p:spPr>
        <p:txBody>
          <a:bodyPr/>
          <a:lstStyle/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системного подхода при изучении психических, или психофизиологических, состояний человека обусловлена тем, что любое подобное состояние человека – это реакция не только психики, но и всего организма и личности в целом, с включением в реагирование как физиологических, так и психических уровней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субсистем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регулирования.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Рис.1 Структурная схема психофизиологических состояний</a:t>
            </a:r>
          </a:p>
        </p:txBody>
      </p:sp>
      <p:pic>
        <p:nvPicPr>
          <p:cNvPr id="7171" name="Объект 6" descr="pic1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"/>
          <a:stretch>
            <a:fillRect/>
          </a:stretch>
        </p:blipFill>
        <p:spPr>
          <a:xfrm>
            <a:off x="457200" y="836613"/>
            <a:ext cx="8075613" cy="602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3465513" cy="6742113"/>
          </a:xfrm>
        </p:spPr>
        <p:txBody>
          <a:bodyPr/>
          <a:lstStyle/>
          <a:p>
            <a:pPr algn="just">
              <a:defRPr/>
            </a:pPr>
            <a:endParaRPr lang="ru-RU" altLang="ru-RU" sz="2000" dirty="0"/>
          </a:p>
          <a:p>
            <a:pPr algn="just">
              <a:defRPr/>
            </a:pPr>
            <a:endParaRPr lang="ru-RU" altLang="ru-RU" sz="2000" dirty="0"/>
          </a:p>
          <a:p>
            <a:pPr algn="just"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проведения Исследований</a:t>
            </a:r>
            <a:endParaRPr lang="ru-RU" altLang="ru-RU" sz="2000" dirty="0"/>
          </a:p>
          <a:p>
            <a:pPr algn="just">
              <a:defRPr/>
            </a:pPr>
            <a:endParaRPr lang="ru-RU" altLang="ru-RU" sz="2000" dirty="0"/>
          </a:p>
          <a:p>
            <a:pPr algn="just">
              <a:defRPr/>
            </a:pPr>
            <a:r>
              <a:rPr lang="ru-RU" altLang="ru-RU" sz="2000" dirty="0"/>
              <a:t>Для исследований нами применялась система контроля психоэмоционального состояния человека</a:t>
            </a:r>
          </a:p>
          <a:p>
            <a:pPr algn="just">
              <a:defRPr/>
            </a:pPr>
            <a:r>
              <a:rPr lang="ru-RU" sz="2000" dirty="0"/>
              <a:t>(</a:t>
            </a:r>
            <a:r>
              <a:rPr lang="en-US" sz="2000" dirty="0" err="1"/>
              <a:t>Vibraimage</a:t>
            </a:r>
            <a:r>
              <a:rPr lang="ru-RU" sz="2000" dirty="0"/>
              <a:t>8</a:t>
            </a:r>
            <a:r>
              <a:rPr lang="en-US" sz="2000" dirty="0"/>
              <a:t>PRO</a:t>
            </a:r>
            <a:r>
              <a:rPr lang="ru-RU" sz="2000" dirty="0"/>
              <a:t>, 2020</a:t>
            </a:r>
            <a:r>
              <a:rPr lang="ru-RU" sz="1800" dirty="0"/>
              <a:t>). </a:t>
            </a:r>
            <a:r>
              <a:rPr lang="ru-RU" altLang="ru-RU" sz="2000" dirty="0"/>
              <a:t>производства предприятия «</a:t>
            </a:r>
            <a:r>
              <a:rPr lang="ru-RU" altLang="ru-RU" sz="2000" dirty="0" err="1"/>
              <a:t>Элсис</a:t>
            </a:r>
            <a:r>
              <a:rPr lang="ru-RU" altLang="ru-RU" sz="2000" dirty="0"/>
              <a:t>» (С. Петербург, Россия).</a:t>
            </a:r>
          </a:p>
          <a:p>
            <a:pPr>
              <a:defRPr/>
            </a:pPr>
            <a:endParaRPr lang="ru-RU" altLang="ru-RU" dirty="0"/>
          </a:p>
        </p:txBody>
      </p:sp>
      <p:pic>
        <p:nvPicPr>
          <p:cNvPr id="8195" name="Объект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5513" y="928688"/>
            <a:ext cx="5681662" cy="511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5"/>
          <p:cNvSpPr>
            <a:spLocks noGrp="1" noChangeArrowheads="1"/>
          </p:cNvSpPr>
          <p:nvPr>
            <p:ph idx="1"/>
          </p:nvPr>
        </p:nvSpPr>
        <p:spPr>
          <a:xfrm>
            <a:off x="0" y="-100013"/>
            <a:ext cx="9144000" cy="6958013"/>
          </a:xfrm>
        </p:spPr>
        <p:txBody>
          <a:bodyPr/>
          <a:lstStyle/>
          <a:p>
            <a:pPr algn="just"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проводились в течение нескольких лет с самыми различными возрастными категориями людей.</a:t>
            </a:r>
          </a:p>
          <a:p>
            <a:pPr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Измерялись характеристики ПФС в течение разных временных периодов от 6 месяцев до нескольких лет. </a:t>
            </a:r>
          </a:p>
          <a:p>
            <a:pPr algn="just"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измерений варьировалась от 2 недель до 1 месяца.</a:t>
            </a:r>
          </a:p>
          <a:p>
            <a:pPr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измерений были обработаны с помощью программы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 (</a:t>
            </a:r>
            <a:r>
              <a:rPr lang="en-US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VibraStat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2020), </a:t>
            </a:r>
          </a:p>
          <a:p>
            <a:pPr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Исходными данными для программы являются файлы ***_measurement.xml, которые были записаны в программе VibraImage8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используются математическое ожидание М, среднеквадратическое отклонение S и вариабельность V следующих психофизиологических параметров человека, измеряемых в режиме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VibraImage8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Т1 – параметр Агрессия (Р7); Т2 – параметр Стресс (Р6);Т3 – параметр Тревожность (F5X);Т4 – параметр Опасность (Р19);Т5 – параметр Уравновешенность (Р16);Т6 – параметр Харизматичность (Шарм) (Р17);</a:t>
            </a:r>
          </a:p>
          <a:p>
            <a:pPr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Т7 – параметр Энергичность (Р8);Т8 – параметр Саморегуляция (Р18);</a:t>
            </a:r>
          </a:p>
          <a:p>
            <a:pPr algn="just"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Т9 – параметр Торможения (F6);Т10 – параметр Невротизм (F9).</a:t>
            </a:r>
          </a:p>
          <a:p>
            <a:pPr>
              <a:defRPr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</a:t>
            </a:r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Гистограмма относительного изменения вариабельности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параметров Т1-Т10 исследуемого В за 23 измерения. </a:t>
            </a:r>
            <a:endParaRPr lang="ru-RU" alt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</a:t>
            </a:r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Гистограмма относительного изменения вариабельности </a:t>
            </a:r>
            <a:r>
              <a:rPr lang="en-US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 Т1-Т10 исследуемой К. за 29 измерений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9144000" cy="509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1240</Words>
  <Application>Microsoft Office PowerPoint</Application>
  <PresentationFormat>On-screen Show (4:3)</PresentationFormat>
  <Paragraphs>471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Times New Roman</vt:lpstr>
      <vt:lpstr>MS Sans Serif</vt:lpstr>
      <vt:lpstr>Calibri</vt:lpstr>
      <vt:lpstr>TimesNewRomanPSMT</vt:lpstr>
      <vt:lpstr>Оформление по умолчанию</vt:lpstr>
      <vt:lpstr>Диаграмма Microsoft Excel</vt:lpstr>
      <vt:lpstr>PowerPoint Presentation</vt:lpstr>
      <vt:lpstr>Применение технологии виброизображения для исследования индивидуальных особенностей психофизиологических состояний человека в течение длительного времени   А.А. СЕНЦОВ «Биометрический центр развития способностей», г. Воронеж, Россия. (ved63@rambler.ru0 </vt:lpstr>
      <vt:lpstr>PowerPoint Presentation</vt:lpstr>
      <vt:lpstr>Психофизиологическое состояние человека </vt:lpstr>
      <vt:lpstr> Рис.1 Структурная схема психофизиологических состояний</vt:lpstr>
      <vt:lpstr>PowerPoint Presentation</vt:lpstr>
      <vt:lpstr>PowerPoint Presentation</vt:lpstr>
      <vt:lpstr>Рис. 2 Гистограмма относительного изменения вариабельности Vs параметров Т1-Т10 исследуемого В за 23 измерения. </vt:lpstr>
      <vt:lpstr>Рис. 3 Гистограмма относительного изменения вариабельности Vs параметров Т1-Т10 исследуемой К. за 29 измерений </vt:lpstr>
      <vt:lpstr>Рис.4 Гистограмма относительного изменения вариабельности Vs параметров Т1-Т10 исследуемой Н. за 38 измерений </vt:lpstr>
      <vt:lpstr>Лист Stat, на котором приведена обобщенная статистика для параметров М, σ, V. Позволяет исследовать средний показатель ПФС каждого отдельного человека за исследуемый период времени.  </vt:lpstr>
      <vt:lpstr> В таблицы 2 и 3 сведены средние показатели математического ожидания M, среднеквадратического отклонение S параметров T1-T10, измеренные в режиме М программой VibraImage 8 (Vibraimage8PRO, 2020) для 8 человек за 6-12 месяцев. Сводная таблица 2 параметров математического ожидания M1-M8 avg параметров Т1-Т10 </vt:lpstr>
      <vt:lpstr>Таблица 3. Сводная таблица параметров среднеквадратичного отклонения S1-S8avg параметров Т1-Т10 У каждого человека мы наблюдаем свои параметры, которые отличаются от показателей других участников исследований. Эта закономерность наблюдается и при расширении числа участников исследований .  </vt:lpstr>
      <vt:lpstr>В таблице 4 представлен Лист М –где приведен расчет математического ожидания М (МО) для всех параметров Т1-Т10. Число строк в таблице соответствует числу проведенных измерений, в данном случае 16. Это дает возможность исследований каждого параметра по отдельности  </vt:lpstr>
      <vt:lpstr> Рис.5 График изменения параметра Т9- торможение для 16 измерений  </vt:lpstr>
      <vt:lpstr>Обсуждение</vt:lpstr>
      <vt:lpstr>PowerPoint Presentation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vm</cp:lastModifiedBy>
  <cp:revision>166</cp:revision>
  <dcterms:created xsi:type="dcterms:W3CDTF">2013-11-06T11:00:29Z</dcterms:created>
  <dcterms:modified xsi:type="dcterms:W3CDTF">2020-07-02T07:56:23Z</dcterms:modified>
</cp:coreProperties>
</file>