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9"/>
  </p:notesMasterIdLst>
  <p:handoutMasterIdLst>
    <p:handoutMasterId r:id="rId20"/>
  </p:handoutMasterIdLst>
  <p:sldIdLst>
    <p:sldId id="257" r:id="rId2"/>
    <p:sldId id="318" r:id="rId3"/>
    <p:sldId id="326" r:id="rId4"/>
    <p:sldId id="324" r:id="rId5"/>
    <p:sldId id="258" r:id="rId6"/>
    <p:sldId id="317" r:id="rId7"/>
    <p:sldId id="276" r:id="rId8"/>
    <p:sldId id="322" r:id="rId9"/>
    <p:sldId id="304" r:id="rId10"/>
    <p:sldId id="264" r:id="rId11"/>
    <p:sldId id="315" r:id="rId12"/>
    <p:sldId id="274" r:id="rId13"/>
    <p:sldId id="325" r:id="rId14"/>
    <p:sldId id="323" r:id="rId15"/>
    <p:sldId id="320" r:id="rId16"/>
    <p:sldId id="321" r:id="rId17"/>
    <p:sldId id="273" r:id="rId18"/>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2860" autoAdjust="0"/>
  </p:normalViewPr>
  <p:slideViewPr>
    <p:cSldViewPr snapToGrid="0">
      <p:cViewPr varScale="1">
        <p:scale>
          <a:sx n="56" d="100"/>
          <a:sy n="56" d="100"/>
        </p:scale>
        <p:origin x="2157" y="27"/>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409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409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409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A04FCE5-7B01-4E78-915E-454902486500}"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ru-RU"/>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ru-RU"/>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ru-RU"/>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AFEC05D-9295-4F62-9793-FE88F7FB907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smtClean="0">
                <a:latin typeface="Arial" panose="020B0604020202020204" pitchFamily="34" charset="0"/>
              </a:rPr>
              <a:t>Доклад </a:t>
            </a:r>
            <a:r>
              <a:rPr lang="ru-RU" altLang="ru-RU" dirty="0">
                <a:latin typeface="Arial" panose="020B0604020202020204" pitchFamily="34" charset="0"/>
              </a:rPr>
              <a:t>объединяет несколько </a:t>
            </a:r>
            <a:r>
              <a:rPr lang="ru-RU" altLang="ru-RU" dirty="0" smtClean="0">
                <a:latin typeface="Arial" panose="020B0604020202020204" pitchFamily="34" charset="0"/>
              </a:rPr>
              <a:t>работ, </a:t>
            </a:r>
            <a:r>
              <a:rPr lang="ru-RU" altLang="ru-RU" dirty="0">
                <a:latin typeface="Arial" panose="020B0604020202020204" pitchFamily="34" charset="0"/>
              </a:rPr>
              <a:t>представленных в сборнике конференции и направленных на исследование динамики психофизиологической реакции на предъявляемые стимулы</a:t>
            </a:r>
            <a:r>
              <a:rPr lang="en-US" altLang="ru-RU" baseline="0" dirty="0" smtClean="0">
                <a:latin typeface="Arial" panose="020B0604020202020204" pitchFamily="34" charset="0"/>
              </a:rPr>
              <a:t>. </a:t>
            </a:r>
            <a:r>
              <a:rPr lang="ru-RU" altLang="ru-RU" baseline="0" dirty="0" smtClean="0">
                <a:latin typeface="Arial" panose="020B0604020202020204" pitchFamily="34" charset="0"/>
              </a:rPr>
              <a:t>В реальной жизни человек всегда находится под действием множества внешних факторов</a:t>
            </a:r>
            <a:r>
              <a:rPr lang="en-US" altLang="ru-RU" baseline="0" dirty="0" smtClean="0">
                <a:latin typeface="Arial" panose="020B0604020202020204" pitchFamily="34" charset="0"/>
              </a:rPr>
              <a:t>, </a:t>
            </a:r>
            <a:r>
              <a:rPr lang="ru-RU" altLang="ru-RU" baseline="0" dirty="0" smtClean="0">
                <a:latin typeface="Arial" panose="020B0604020202020204" pitchFamily="34" charset="0"/>
              </a:rPr>
              <a:t>потому исследование динамики психофизиологической реакции на постоянно возникающие стимулы позволяет наиболее полно характеризовать поведение человека в реальной ситуации и определять характеристики личности</a:t>
            </a:r>
            <a:r>
              <a:rPr lang="en-US" altLang="ru-RU" baseline="0" dirty="0" smtClean="0">
                <a:latin typeface="Arial" panose="020B0604020202020204" pitchFamily="34" charset="0"/>
              </a:rPr>
              <a:t>.</a:t>
            </a:r>
            <a:endParaRPr lang="en-US" altLang="ru-RU" baseline="0" dirty="0">
              <a:latin typeface="Arial" panose="020B0604020202020204" pitchFamily="34" charset="0"/>
            </a:endParaRPr>
          </a:p>
          <a:p>
            <a:endParaRPr lang="ru-RU" altLang="ru-RU" baseline="0" dirty="0">
              <a:latin typeface="Arial" panose="020B0604020202020204" pitchFamily="34" charset="0"/>
            </a:endParaRP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1AF722-8D57-4217-8DBE-5FE7F2AA2CEE}" type="slidenum">
              <a:rPr lang="ru-RU" altLang="ru-RU" smtClean="0"/>
              <a:pPr/>
              <a:t>1</a:t>
            </a:fld>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На слайде показаны гистограммы изменения периода мозговой активности и бальной оценки исследуемого фактора при различных вариантах расчета бальной оценки. На левом рисунке оранжевые столбики показывают классический вариант расчета БОИФ при дифференциальной оценке парных стимулов, а на правом рисунке − модульную оценку БОИФ. При этом, изменение расчета</a:t>
            </a:r>
            <a:r>
              <a:rPr lang="ru-RU" altLang="en-US" baseline="0" dirty="0" smtClean="0">
                <a:latin typeface="Arial" panose="020B0604020202020204" pitchFamily="34" charset="0"/>
              </a:rPr>
              <a:t> </a:t>
            </a:r>
            <a:r>
              <a:rPr lang="ru-RU" altLang="en-US" dirty="0" smtClean="0">
                <a:latin typeface="Arial" panose="020B0604020202020204" pitchFamily="34" charset="0"/>
              </a:rPr>
              <a:t>факторной оценки, естественно, не оказывает влияния на синюю гистограмму ПМА, она одинакова на обоих рисунках.</a:t>
            </a:r>
          </a:p>
          <a:p>
            <a:r>
              <a:rPr lang="ru-RU" altLang="en-US" dirty="0" smtClean="0">
                <a:latin typeface="Arial" panose="020B0604020202020204" pitchFamily="34" charset="0"/>
              </a:rPr>
              <a:t>Отметим, что классический вариант расчета показывает максимальную бальную</a:t>
            </a:r>
            <a:r>
              <a:rPr lang="ru-RU" altLang="en-US" baseline="0" dirty="0" smtClean="0">
                <a:latin typeface="Arial" panose="020B0604020202020204" pitchFamily="34" charset="0"/>
              </a:rPr>
              <a:t> оценку (4,6) при 15 секундном периоде предъявления стимулов, а при уменьшении периода предъявления стимулов до 10 и 5 секунд бальная оценка начинает снижаться и составляет 4 при 5 секундном предъявлении стимула.</a:t>
            </a:r>
          </a:p>
          <a:p>
            <a:r>
              <a:rPr lang="ru-RU" altLang="en-US" baseline="0" dirty="0" smtClean="0">
                <a:latin typeface="Arial" panose="020B0604020202020204" pitchFamily="34" charset="0"/>
              </a:rPr>
              <a:t>Модернизированный модульный вариант расчета (правый рисунок) показывает обратную картину, он дает более высокую бальную оценку 4,6 при 5 секундном предъявлении стимула и бальная оценка снижается при увеличении периода предъявления стимулов.</a:t>
            </a:r>
          </a:p>
          <a:p>
            <a:r>
              <a:rPr lang="ru-RU" altLang="en-US" baseline="0" dirty="0" smtClean="0">
                <a:latin typeface="Arial" panose="020B0604020202020204" pitchFamily="34" charset="0"/>
              </a:rPr>
              <a:t>Так как группа людей была неизменной, а исходные результаты тестирования обрабатывались разными методами, то логично сделать следующий достаточно важный вывод.</a:t>
            </a:r>
          </a:p>
          <a:p>
            <a:r>
              <a:rPr lang="ru-RU" altLang="en-US" baseline="0" dirty="0" smtClean="0">
                <a:latin typeface="Arial" panose="020B0604020202020204" pitchFamily="34" charset="0"/>
              </a:rPr>
              <a:t>Предъявление более коротких 5 секундных стимулов позволяет получить те же результаты при тестировании личности, что и при классическом тестировании с периодом предъявления стимулов более 15 секунд.</a:t>
            </a:r>
            <a:endParaRPr lang="en-US" altLang="en-US" dirty="0">
              <a:latin typeface="Arial" panose="020B0604020202020204" pitchFamily="34" charset="0"/>
            </a:endParaRP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FA61B0-187E-470E-B17E-36C1282C9D24}" type="slidenum">
              <a:rPr lang="ru-RU" altLang="ru-RU" smtClean="0"/>
              <a:pPr/>
              <a:t>10</a:t>
            </a:fld>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Предыдущие результаты были получены при тестировании</a:t>
            </a:r>
            <a:r>
              <a:rPr lang="ru-RU" altLang="en-US" baseline="0" dirty="0" smtClean="0">
                <a:latin typeface="Arial" panose="020B0604020202020204" pitchFamily="34" charset="0"/>
              </a:rPr>
              <a:t> группы из 20 человек с различными программными настройками суммирования </a:t>
            </a:r>
            <a:r>
              <a:rPr lang="ru-RU" altLang="en-US" baseline="0" dirty="0" err="1" smtClean="0">
                <a:latin typeface="Arial" panose="020B0604020202020204" pitchFamily="34" charset="0"/>
              </a:rPr>
              <a:t>межкадровой</a:t>
            </a:r>
            <a:r>
              <a:rPr lang="ru-RU" altLang="en-US" baseline="0" dirty="0" smtClean="0">
                <a:latin typeface="Arial" panose="020B0604020202020204" pitchFamily="34" charset="0"/>
              </a:rPr>
              <a:t> разности </a:t>
            </a:r>
            <a:r>
              <a:rPr lang="en-US" altLang="en-US" baseline="0" dirty="0" smtClean="0">
                <a:latin typeface="Arial" panose="020B0604020202020204" pitchFamily="34" charset="0"/>
              </a:rPr>
              <a:t>N=25; 50; 100</a:t>
            </a:r>
            <a:r>
              <a:rPr lang="ru-RU" altLang="en-US" baseline="0" dirty="0" smtClean="0">
                <a:latin typeface="Arial" panose="020B0604020202020204" pitchFamily="34" charset="0"/>
              </a:rPr>
              <a:t> опросником на 24 вопроса</a:t>
            </a:r>
            <a:r>
              <a:rPr lang="en-US" altLang="en-US" baseline="0" dirty="0" smtClean="0">
                <a:latin typeface="Arial" panose="020B0604020202020204" pitchFamily="34" charset="0"/>
              </a:rPr>
              <a:t>. </a:t>
            </a:r>
          </a:p>
          <a:p>
            <a:r>
              <a:rPr lang="ru-RU" altLang="en-US" baseline="0" dirty="0" smtClean="0">
                <a:latin typeface="Arial" panose="020B0604020202020204" pitchFamily="34" charset="0"/>
              </a:rPr>
              <a:t>Для дополнительной проверки полученных результатов было проведено новое тестирование группы из 10 человек при фиксированных настройках суммирования межкадровой разности </a:t>
            </a:r>
            <a:r>
              <a:rPr lang="en-US" altLang="en-US" baseline="0" dirty="0" smtClean="0">
                <a:latin typeface="Arial" panose="020B0604020202020204" pitchFamily="34" charset="0"/>
              </a:rPr>
              <a:t>N=25, </a:t>
            </a:r>
            <a:r>
              <a:rPr lang="ru-RU" altLang="en-US" baseline="0" dirty="0" smtClean="0">
                <a:latin typeface="Arial" panose="020B0604020202020204" pitchFamily="34" charset="0"/>
              </a:rPr>
              <a:t>которое подтвердило полученные результаты и падение бальной оценки при уменьшении периода предъявления стимулов от 15 до 5 секунд опросником на 12 вопросов.</a:t>
            </a:r>
          </a:p>
          <a:p>
            <a:r>
              <a:rPr lang="ru-RU" altLang="en-US" baseline="0" dirty="0" smtClean="0">
                <a:latin typeface="Arial" panose="020B0604020202020204" pitchFamily="34" charset="0"/>
              </a:rPr>
              <a:t>При этом также подтвердилось более высокая бальная оценка группы при старте с минимальной точки мозговой активности относительно тестирований, стартовавших с максимальной точки мозговой активности.</a:t>
            </a: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6FA7C44-201E-47E9-9539-CD70F21D8BFD}" type="slidenum">
              <a:rPr lang="ru-RU" altLang="ru-RU" smtClean="0"/>
              <a:pPr/>
              <a:t>11</a:t>
            </a:fld>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Рассмотрим теперь бессознательную реакцию на нейтральные и многофакторные стимулы при старте с максимального</a:t>
            </a:r>
            <a:r>
              <a:rPr lang="ru-RU" altLang="en-US" baseline="0" dirty="0" smtClean="0">
                <a:latin typeface="Arial" panose="020B0604020202020204" pitchFamily="34" charset="0"/>
              </a:rPr>
              <a:t> и минимального значения мозговой активности. Напомню, что шесть левых стимулов относятся к нейтральным, а шесть правых − к многофакторным.</a:t>
            </a:r>
          </a:p>
          <a:p>
            <a:r>
              <a:rPr lang="ru-RU" altLang="en-US" baseline="0" dirty="0" smtClean="0">
                <a:latin typeface="Arial" panose="020B0604020202020204" pitchFamily="34" charset="0"/>
              </a:rPr>
              <a:t>Обратим внимание, что при старте с максимума наиболее выраженной является бессознательная реакция на правые стимулы (верхний график), а при старте с минимума наиболее выражена реакция на левые стимулы (нижний график).</a:t>
            </a:r>
            <a:endParaRPr lang="ru-RU" altLang="en-US" dirty="0" smtClean="0">
              <a:latin typeface="Arial" panose="020B0604020202020204" pitchFamily="34" charset="0"/>
            </a:endParaRPr>
          </a:p>
          <a:p>
            <a:r>
              <a:rPr lang="ru-RU" altLang="en-US" dirty="0" smtClean="0">
                <a:latin typeface="Arial" panose="020B0604020202020204" pitchFamily="34" charset="0"/>
              </a:rPr>
              <a:t>Все описанные до настоящего момента результаты касались исследования бессознательной реакции испытуемых на предъявляемые стимулы.</a:t>
            </a:r>
          </a:p>
          <a:p>
            <a:endParaRPr lang="ru-RU" altLang="en-US" dirty="0" smtClean="0">
              <a:latin typeface="Arial" panose="020B0604020202020204" pitchFamily="34" charset="0"/>
            </a:endParaRPr>
          </a:p>
          <a:p>
            <a:endParaRPr lang="en-US" altLang="en-US" dirty="0">
              <a:latin typeface="Arial" panose="020B0604020202020204" pitchFamily="34" charset="0"/>
            </a:endParaRP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84D2B6-68CB-4BBD-8365-B8488DE7C8F3}" type="slidenum">
              <a:rPr lang="ru-RU" altLang="ru-RU" smtClean="0"/>
              <a:pPr/>
              <a:t>12</a:t>
            </a:fld>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dirty="0" smtClean="0"/>
              <a:t>На данном слайде рассмотрим профили сознательной реакции испытуемых при старте предъявления стимулов с максимального положения мозговой активности (верхний рисунок) и минимального положения (нижний рисунок).</a:t>
            </a:r>
          </a:p>
          <a:p>
            <a:r>
              <a:rPr lang="ru-RU" baseline="0" dirty="0" smtClean="0"/>
              <a:t>Из приведенных рисунков следует, что и сознательная реакция испытуемых (ответы Да-Нет) тоже различается при разном начальном моменте предъявлении стимулов. Например, при старте с максимума преобладает сознательная реакция на 4-ый стимул, а при старте с минимума на первый. Также заметно различается сознательная реакция на многофакторные стимулы, она имеет нулевое значение при ответе на четвертый с конца </a:t>
            </a:r>
            <a:r>
              <a:rPr lang="ru-RU" baseline="0" dirty="0" smtClean="0">
                <a:solidFill>
                  <a:schemeClr val="tx1"/>
                </a:solidFill>
              </a:rPr>
              <a:t>стимул </a:t>
            </a:r>
            <a:r>
              <a:rPr lang="ru-RU" baseline="0" smtClean="0">
                <a:solidFill>
                  <a:schemeClr val="tx1"/>
                </a:solidFill>
              </a:rPr>
              <a:t>только на </a:t>
            </a:r>
            <a:r>
              <a:rPr lang="ru-RU" baseline="0" dirty="0" smtClean="0">
                <a:solidFill>
                  <a:schemeClr val="tx1"/>
                </a:solidFill>
              </a:rPr>
              <a:t>нижнем рисунке.</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13</a:t>
            </a:fld>
            <a:endParaRPr lang="ru-RU" altLang="ru-RU"/>
          </a:p>
        </p:txBody>
      </p:sp>
    </p:spTree>
    <p:extLst>
      <p:ext uri="{BB962C8B-B14F-4D97-AF65-F5344CB8AC3E}">
        <p14:creationId xmlns:p14="http://schemas.microsoft.com/office/powerpoint/2010/main" val="3314177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aseline="0" dirty="0" smtClean="0"/>
              <a:t>Так как программа </a:t>
            </a:r>
            <a:r>
              <a:rPr lang="ru-RU" baseline="0" dirty="0" err="1" smtClean="0"/>
              <a:t>ВибраНЛП</a:t>
            </a:r>
            <a:r>
              <a:rPr lang="ru-RU" baseline="0" dirty="0" smtClean="0"/>
              <a:t> позволяет регистрировать не только реакцию на стимулы, но и создает стандартные М файлы с мгновенными и усредненными значениями поведенческих параметров, то было интересно посмотреть их изменение при старте с минимального и максимального положений мозговой активности. Наиболее значимые изменения в группах наблюдались для СКО параметра Торможения, значение разброса этого параметра при старте с минимума мозговой активности более чем в 2 раза превышало значение разброса Торможения при старте с максимальной точки мозговой активности.</a:t>
            </a:r>
          </a:p>
          <a:p>
            <a:r>
              <a:rPr lang="ru-RU" baseline="0" dirty="0" smtClean="0"/>
              <a:t>Таким образом, проведенное исследование выявило значимые изменения поведенческих параметрах не только от величины периода предъявляемых стимулов, но и от момента предъявления протекающих физиологических, точнее хронобиологических процессов.</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14</a:t>
            </a:fld>
            <a:endParaRPr lang="ru-RU" altLang="ru-RU"/>
          </a:p>
        </p:txBody>
      </p:sp>
    </p:spTree>
    <p:extLst>
      <p:ext uri="{BB962C8B-B14F-4D97-AF65-F5344CB8AC3E}">
        <p14:creationId xmlns:p14="http://schemas.microsoft.com/office/powerpoint/2010/main" val="1119004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Причиной этих зависимостей являются </a:t>
            </a:r>
            <a:r>
              <a:rPr lang="ru-RU" dirty="0" err="1" smtClean="0"/>
              <a:t>гомеокинез</a:t>
            </a:r>
            <a:r>
              <a:rPr lang="ru-RU" dirty="0" smtClean="0"/>
              <a:t> и хронобиологическая связь поведенческих</a:t>
            </a:r>
            <a:r>
              <a:rPr lang="ru-RU" baseline="0" dirty="0" smtClean="0"/>
              <a:t> параметров. Приведенные графики показывают возможность изменения характера хронобиологического процесса</a:t>
            </a:r>
            <a:r>
              <a:rPr lang="en-US" baseline="0" dirty="0" smtClean="0"/>
              <a:t> </a:t>
            </a:r>
            <a:r>
              <a:rPr lang="ru-RU" baseline="0" dirty="0" smtClean="0"/>
              <a:t>мозговой активности под воздействием внешних факторов, но никакие внешние факторы не могут отменить периодичность изменения </a:t>
            </a:r>
            <a:r>
              <a:rPr lang="ru-RU" baseline="0" dirty="0" smtClean="0"/>
              <a:t>во времени каждого </a:t>
            </a:r>
            <a:r>
              <a:rPr lang="ru-RU" baseline="0" dirty="0" smtClean="0"/>
              <a:t>поведенческого или физиологического </a:t>
            </a:r>
            <a:r>
              <a:rPr lang="ru-RU" baseline="0" dirty="0" smtClean="0"/>
              <a:t>параметра.</a:t>
            </a:r>
            <a:endParaRPr lang="ru-RU" baseline="0" dirty="0" smtClean="0"/>
          </a:p>
          <a:p>
            <a:r>
              <a:rPr lang="ru-RU" baseline="0" dirty="0" smtClean="0"/>
              <a:t>Предположительно хронобиологическая зависимость большинства поведенческих параметров позволяет обеспечить большую эволюционную устойчивость человеку как биологическому виду. В каждом языке есть свои поговорки, типа «семь раз отмерь, один раз отрежь», или «досчитай до 10 до принятия решения». Скорее всего, небольшая пауза позволяет человеку на биологическом уровне оценить принятие решение с разных сторон, потому что каждую секунду человек меняется, в данный момент он уже не тот, что был секунду назад. </a:t>
            </a:r>
          </a:p>
          <a:p>
            <a:r>
              <a:rPr lang="ru-RU" baseline="0" dirty="0" smtClean="0"/>
              <a:t>Прав ли был древнегреческий философ Гераклит, утверждавший что в одну реку нельзя войти дважды? Скорее всего, не совсем прав, так как при мониторинге психофизиологического состояния можно выбирать идентичные точки (минимума или максимума), при которых человек находится примерно в одном психофизиологическом состоянии.</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15</a:t>
            </a:fld>
            <a:endParaRPr lang="ru-RU" altLang="ru-RU"/>
          </a:p>
        </p:txBody>
      </p:sp>
    </p:spTree>
    <p:extLst>
      <p:ext uri="{BB962C8B-B14F-4D97-AF65-F5344CB8AC3E}">
        <p14:creationId xmlns:p14="http://schemas.microsoft.com/office/powerpoint/2010/main" val="370704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Проведенные исследования показали существенное влияние хронобиологических ритмов человека, прежде всего ритма мозговой активности, на его бессознательные и сознательные реакции, значительно различающиеся в противоположных точках ритма мозговой активности или ПФС – начале роста (</a:t>
            </a:r>
            <a:r>
              <a:rPr lang="ru-RU" altLang="en-US" dirty="0" err="1" smtClean="0">
                <a:latin typeface="Arial" panose="020B0604020202020204" pitchFamily="34" charset="0"/>
              </a:rPr>
              <a:t>Min</a:t>
            </a:r>
            <a:r>
              <a:rPr lang="ru-RU" altLang="en-US" dirty="0" smtClean="0">
                <a:latin typeface="Arial" panose="020B0604020202020204" pitchFamily="34" charset="0"/>
              </a:rPr>
              <a:t>) и начале спада (</a:t>
            </a:r>
            <a:r>
              <a:rPr lang="ru-RU" altLang="en-US" dirty="0" err="1" smtClean="0">
                <a:latin typeface="Arial" panose="020B0604020202020204" pitchFamily="34" charset="0"/>
              </a:rPr>
              <a:t>Max</a:t>
            </a:r>
            <a:r>
              <a:rPr lang="ru-RU" altLang="en-US" dirty="0" smtClean="0">
                <a:latin typeface="Arial" panose="020B0604020202020204" pitchFamily="34" charset="0"/>
              </a:rPr>
              <a:t>), а ПМА может изменяться от нескольких секунд до минуты при изменении воздействующих на человека стимулов.</a:t>
            </a:r>
          </a:p>
          <a:p>
            <a:r>
              <a:rPr lang="ru-RU" altLang="en-US" dirty="0" smtClean="0">
                <a:latin typeface="Arial" panose="020B0604020202020204" pitchFamily="34" charset="0"/>
              </a:rPr>
              <a:t>Достоверность выдвинутой гипотезы об изменчивости сознательной и психофизиологической реакции испытуемого на стимул в зависимости от состояния мозговой активности подтверждается полученными результатами.</a:t>
            </a:r>
          </a:p>
          <a:p>
            <a:r>
              <a:rPr lang="ru-RU" altLang="en-US" dirty="0" smtClean="0">
                <a:latin typeface="Arial" panose="020B0604020202020204" pitchFamily="34" charset="0"/>
              </a:rPr>
              <a:t>Отсутствие учета хронобиологических ритмов при проведении психофизиологических исследований существенно снижает точность и достоверность получаемых результатов. Синхронизация старта момента предъявления стимулов с хронобиологическими процессами и, прежде всего, относительно </a:t>
            </a:r>
            <a:r>
              <a:rPr lang="ru-RU" altLang="en-US" dirty="0" err="1" smtClean="0">
                <a:latin typeface="Arial" panose="020B0604020202020204" pitchFamily="34" charset="0"/>
              </a:rPr>
              <a:t>ПМА</a:t>
            </a:r>
            <a:r>
              <a:rPr lang="ru-RU" altLang="en-US" dirty="0" smtClean="0">
                <a:latin typeface="Arial" panose="020B0604020202020204" pitchFamily="34" charset="0"/>
              </a:rPr>
              <a:t> позволяет значительно повысить точность и стабильность определения ПФР исследуемого человека и БОИФ.</a:t>
            </a:r>
            <a:endParaRPr lang="ru-RU" altLang="en-US" dirty="0">
              <a:latin typeface="Arial" panose="020B0604020202020204" pitchFamily="34" charset="0"/>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964AF8-82AA-4A8C-A263-5ED4CCB2A6B1}" type="slidenum">
              <a:rPr lang="ru-RU" altLang="ru-RU" smtClean="0"/>
              <a:pPr/>
              <a:t>16</a:t>
            </a:fld>
            <a:endParaRPr lang="ru-RU" altLang="ru-RU" dirty="0"/>
          </a:p>
        </p:txBody>
      </p:sp>
    </p:spTree>
    <p:extLst>
      <p:ext uri="{BB962C8B-B14F-4D97-AF65-F5344CB8AC3E}">
        <p14:creationId xmlns:p14="http://schemas.microsoft.com/office/powerpoint/2010/main" val="294289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ru-RU" dirty="0" smtClean="0">
                <a:latin typeface="Arial" panose="020B0604020202020204" pitchFamily="34" charset="0"/>
              </a:rPr>
              <a:t>Спасибо всем за внимание и интересные доклады!</a:t>
            </a:r>
            <a:endParaRPr lang="en-US" altLang="ru-RU" dirty="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47D479-8DE6-4BDC-978F-B855FEF2C58E}" type="slidenum">
              <a:rPr lang="ru-RU" altLang="ru-RU" smtClean="0"/>
              <a:pPr/>
              <a:t>17</a:t>
            </a:fld>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Исследование психофизиологической реакции</a:t>
            </a:r>
            <a:r>
              <a:rPr lang="ru-RU" altLang="en-US" baseline="0" dirty="0" smtClean="0">
                <a:latin typeface="Arial" panose="020B0604020202020204" pitchFamily="34" charset="0"/>
              </a:rPr>
              <a:t> на стимулы проводилось на группе из 20 человек с помощью программы </a:t>
            </a:r>
            <a:r>
              <a:rPr lang="ru-RU" altLang="en-US" baseline="0" dirty="0" err="1" smtClean="0">
                <a:latin typeface="Arial" panose="020B0604020202020204" pitchFamily="34" charset="0"/>
              </a:rPr>
              <a:t>ВибраНЛП</a:t>
            </a:r>
            <a:r>
              <a:rPr lang="ru-RU" altLang="en-US" baseline="0" dirty="0" smtClean="0">
                <a:latin typeface="Arial" panose="020B0604020202020204" pitchFamily="34" charset="0"/>
              </a:rPr>
              <a:t>.</a:t>
            </a:r>
          </a:p>
          <a:p>
            <a:r>
              <a:rPr lang="ru-RU" altLang="en-US" baseline="0" dirty="0" smtClean="0">
                <a:latin typeface="Arial" panose="020B0604020202020204" pitchFamily="34" charset="0"/>
              </a:rPr>
              <a:t>Программа </a:t>
            </a:r>
            <a:r>
              <a:rPr lang="ru-RU" altLang="en-US" baseline="0" dirty="0" err="1" smtClean="0">
                <a:latin typeface="Arial" panose="020B0604020202020204" pitchFamily="34" charset="0"/>
              </a:rPr>
              <a:t>ВибраНЛП</a:t>
            </a:r>
            <a:r>
              <a:rPr lang="ru-RU" altLang="en-US" baseline="0" dirty="0" smtClean="0">
                <a:latin typeface="Arial" panose="020B0604020202020204" pitchFamily="34" charset="0"/>
              </a:rPr>
              <a:t> позволяет изменять период предъявления внешних стимулов</a:t>
            </a:r>
            <a:r>
              <a:rPr lang="en-US" altLang="en-US" baseline="0" dirty="0" smtClean="0">
                <a:latin typeface="Arial" panose="020B0604020202020204" pitchFamily="34" charset="0"/>
              </a:rPr>
              <a:t>, </a:t>
            </a:r>
            <a:r>
              <a:rPr lang="ru-RU" altLang="en-US" baseline="0" dirty="0" smtClean="0">
                <a:latin typeface="Arial" panose="020B0604020202020204" pitchFamily="34" charset="0"/>
              </a:rPr>
              <a:t>контролировать изменение ПФС и синхронизировать начальный момент предъявления стимулов с минимальным или максимальным положением мозговой активности</a:t>
            </a:r>
            <a:r>
              <a:rPr lang="en-US" altLang="en-US" baseline="0" dirty="0" smtClean="0">
                <a:latin typeface="Arial" panose="020B0604020202020204" pitchFamily="34" charset="0"/>
              </a:rPr>
              <a:t>. </a:t>
            </a:r>
            <a:r>
              <a:rPr lang="ru-RU" altLang="en-US" baseline="0" dirty="0" smtClean="0">
                <a:latin typeface="Arial" panose="020B0604020202020204" pitchFamily="34" charset="0"/>
              </a:rPr>
              <a:t>Так как программа </a:t>
            </a:r>
            <a:r>
              <a:rPr lang="ru-RU" altLang="en-US" baseline="0" dirty="0" err="1" smtClean="0">
                <a:latin typeface="Arial" panose="020B0604020202020204" pitchFamily="34" charset="0"/>
              </a:rPr>
              <a:t>ВибраНЛП</a:t>
            </a:r>
            <a:r>
              <a:rPr lang="ru-RU" altLang="en-US" baseline="0" dirty="0" smtClean="0">
                <a:latin typeface="Arial" panose="020B0604020202020204" pitchFamily="34" charset="0"/>
              </a:rPr>
              <a:t> предъявляет неповторяющиеся, но похожие стимулы на стадии предварительного тестирования</a:t>
            </a:r>
            <a:r>
              <a:rPr lang="en-US" altLang="en-US" baseline="0" dirty="0" smtClean="0">
                <a:latin typeface="Arial" panose="020B0604020202020204" pitchFamily="34" charset="0"/>
              </a:rPr>
              <a:t>, </a:t>
            </a:r>
            <a:r>
              <a:rPr lang="ru-RU" altLang="en-US" baseline="0" dirty="0" smtClean="0">
                <a:latin typeface="Arial" panose="020B0604020202020204" pitchFamily="34" charset="0"/>
              </a:rPr>
              <a:t>то она является идеальным инструментом для исследования динамики психофизиологической реакции при предъявлении нейтральных и многофакторных стимулов</a:t>
            </a:r>
            <a:r>
              <a:rPr lang="en-US" altLang="en-US" baseline="0" dirty="0" smtClean="0">
                <a:latin typeface="Arial" panose="020B0604020202020204" pitchFamily="34" charset="0"/>
              </a:rPr>
              <a:t>.</a:t>
            </a:r>
          </a:p>
          <a:p>
            <a:r>
              <a:rPr lang="ru-RU" altLang="en-US" baseline="0" dirty="0" smtClean="0">
                <a:latin typeface="Arial" panose="020B0604020202020204" pitchFamily="34" charset="0"/>
              </a:rPr>
              <a:t>Каждый испытуемый в группе проходил тестирование 18 раз с разными настройками</a:t>
            </a:r>
            <a:r>
              <a:rPr lang="en-US" altLang="en-US" baseline="0" dirty="0" smtClean="0">
                <a:latin typeface="Arial" panose="020B0604020202020204" pitchFamily="34" charset="0"/>
              </a:rPr>
              <a:t>, </a:t>
            </a:r>
            <a:r>
              <a:rPr lang="ru-RU" altLang="en-US" baseline="0" dirty="0" smtClean="0">
                <a:latin typeface="Arial" panose="020B0604020202020204" pitchFamily="34" charset="0"/>
              </a:rPr>
              <a:t>что не вызывало привыкания и позволяло выявлять статистические закономерности в изменении исследуемых параметров</a:t>
            </a:r>
            <a:r>
              <a:rPr lang="en-US" altLang="en-US" baseline="0" dirty="0" smtClean="0">
                <a:latin typeface="Arial" panose="020B0604020202020204" pitchFamily="34" charset="0"/>
              </a:rPr>
              <a:t>.</a:t>
            </a:r>
          </a:p>
          <a:p>
            <a:r>
              <a:rPr lang="ru-RU" altLang="en-US" baseline="0" dirty="0" smtClean="0">
                <a:latin typeface="Arial" panose="020B0604020202020204" pitchFamily="34" charset="0"/>
              </a:rPr>
              <a:t>Представленная схема программы </a:t>
            </a:r>
            <a:r>
              <a:rPr lang="ru-RU" altLang="en-US" baseline="0" dirty="0" err="1" smtClean="0">
                <a:latin typeface="Arial" panose="020B0604020202020204" pitchFamily="34" charset="0"/>
              </a:rPr>
              <a:t>ВибраНЛП</a:t>
            </a:r>
            <a:r>
              <a:rPr lang="ru-RU" altLang="en-US" baseline="0" dirty="0" smtClean="0">
                <a:latin typeface="Arial" panose="020B0604020202020204" pitchFamily="34" charset="0"/>
              </a:rPr>
              <a:t> несколько отличается от структурной схемы первого доклада</a:t>
            </a:r>
            <a:r>
              <a:rPr lang="en-US" altLang="en-US" baseline="0" dirty="0" smtClean="0">
                <a:latin typeface="Arial" panose="020B0604020202020204" pitchFamily="34" charset="0"/>
              </a:rPr>
              <a:t>, </a:t>
            </a:r>
            <a:r>
              <a:rPr lang="ru-RU" altLang="en-US" baseline="0" dirty="0" smtClean="0">
                <a:latin typeface="Arial" panose="020B0604020202020204" pitchFamily="34" charset="0"/>
              </a:rPr>
              <a:t>в ней выделена последовательность действий</a:t>
            </a:r>
            <a:r>
              <a:rPr lang="en-US" altLang="en-US" baseline="0" dirty="0" smtClean="0">
                <a:latin typeface="Arial" panose="020B0604020202020204" pitchFamily="34" charset="0"/>
              </a:rPr>
              <a:t>, </a:t>
            </a:r>
            <a:r>
              <a:rPr lang="ru-RU" altLang="en-US" baseline="0" dirty="0" smtClean="0">
                <a:latin typeface="Arial" panose="020B0604020202020204" pitchFamily="34" charset="0"/>
              </a:rPr>
              <a:t>а не метрологические преобразования.</a:t>
            </a:r>
            <a:endParaRPr lang="ru-RU" altLang="en-US" dirty="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E05E7C-01A2-4769-9FB9-C6E7680CBDAD}" type="slidenum">
              <a:rPr lang="ru-RU" altLang="ru-RU" smtClean="0">
                <a:solidFill>
                  <a:srgbClr val="000000"/>
                </a:solidFill>
              </a:rPr>
              <a:pPr/>
              <a:t>2</a:t>
            </a:fld>
            <a:endParaRPr lang="ru-RU" altLang="ru-RU">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Напомню,</a:t>
            </a:r>
            <a:r>
              <a:rPr lang="ru-RU" baseline="0" dirty="0" smtClean="0"/>
              <a:t> что программа </a:t>
            </a:r>
            <a:r>
              <a:rPr lang="ru-RU" baseline="0" dirty="0" err="1" smtClean="0"/>
              <a:t>ВибраНЛП</a:t>
            </a:r>
            <a:r>
              <a:rPr lang="ru-RU" baseline="0" dirty="0" smtClean="0"/>
              <a:t> предъявляет испытуемому нейтральные и многофакторные стимулы</a:t>
            </a:r>
            <a:r>
              <a:rPr lang="en-US" baseline="0" dirty="0" smtClean="0"/>
              <a:t>, </a:t>
            </a:r>
            <a:r>
              <a:rPr lang="ru-RU" baseline="0" dirty="0" smtClean="0"/>
              <a:t>сравнивая психофизиологическую реакцию на них</a:t>
            </a:r>
            <a:r>
              <a:rPr lang="en-US" baseline="0" dirty="0" smtClean="0"/>
              <a:t>. </a:t>
            </a:r>
            <a:r>
              <a:rPr lang="ru-RU" baseline="0" dirty="0" smtClean="0"/>
              <a:t>Нейтральные стимулы позволяют построить профиль личности по множественному интеллекту или психологическим акцентуациям</a:t>
            </a:r>
            <a:r>
              <a:rPr lang="en-US" baseline="0" dirty="0" smtClean="0"/>
              <a:t>, </a:t>
            </a:r>
            <a:r>
              <a:rPr lang="ru-RU" baseline="0" dirty="0" smtClean="0"/>
              <a:t>причем при корректном разложении характеристик личности на составляющие сам принцип разложения не должен влиять на результат тестирования</a:t>
            </a:r>
            <a:r>
              <a:rPr lang="en-US" baseline="0" dirty="0" smtClean="0"/>
              <a:t>. </a:t>
            </a:r>
            <a:r>
              <a:rPr lang="ru-RU" baseline="0" dirty="0" smtClean="0"/>
              <a:t>Многофакторные стимулы включают лингвистическую привязку к построенному профилю и исследуемому фактору</a:t>
            </a:r>
            <a:r>
              <a:rPr lang="en-US" baseline="0" dirty="0" smtClean="0"/>
              <a:t>, </a:t>
            </a:r>
            <a:r>
              <a:rPr lang="ru-RU" baseline="0" dirty="0" smtClean="0"/>
              <a:t>например</a:t>
            </a:r>
            <a:r>
              <a:rPr lang="en-US" baseline="0" dirty="0" smtClean="0"/>
              <a:t>, </a:t>
            </a:r>
            <a:r>
              <a:rPr lang="ru-RU" baseline="0" dirty="0" smtClean="0"/>
              <a:t>предрасположенности к терроризму</a:t>
            </a:r>
            <a:r>
              <a:rPr lang="en-US" baseline="0" dirty="0" smtClean="0"/>
              <a:t>. </a:t>
            </a:r>
            <a:r>
              <a:rPr lang="ru-RU" baseline="0" dirty="0" err="1" smtClean="0"/>
              <a:t>ВибраНЛП</a:t>
            </a:r>
            <a:r>
              <a:rPr lang="ru-RU" baseline="0" dirty="0" smtClean="0"/>
              <a:t> позволяет исследователю самостоятельно формировать текстовые вопросы и визуальные стимулы под решение произвольной исследовательской задачи</a:t>
            </a:r>
            <a:r>
              <a:rPr lang="en-US" baseline="0" dirty="0" smtClean="0"/>
              <a:t>. </a:t>
            </a:r>
            <a:r>
              <a:rPr lang="ru-RU" baseline="0" dirty="0" smtClean="0"/>
              <a:t>В данном исследовании были сформированы стандартные опросники на 24 стимула (12 нейтральных и 12 многофакторных) и укороченный на 12 стимулов, из них 6 нейтральных и 6 многофакторных</a:t>
            </a:r>
            <a:r>
              <a:rPr lang="en-US" baseline="0" dirty="0" smtClean="0"/>
              <a:t>.</a:t>
            </a:r>
          </a:p>
          <a:p>
            <a:r>
              <a:rPr lang="ru-RU" baseline="0" dirty="0" smtClean="0"/>
              <a:t>Так как сложно предположить быстрое изменение предрасположенности к терроризму у испытуемых</a:t>
            </a:r>
            <a:r>
              <a:rPr lang="en-US" baseline="0" dirty="0" smtClean="0"/>
              <a:t>, </a:t>
            </a:r>
            <a:r>
              <a:rPr lang="ru-RU" baseline="0" dirty="0" smtClean="0"/>
              <a:t>то бальная оценка исследуемого фактора должна быть неизменной при корректном формировании опросника вне зависимости от его длительности</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3</a:t>
            </a:fld>
            <a:endParaRPr lang="ru-RU" altLang="ru-RU"/>
          </a:p>
        </p:txBody>
      </p:sp>
    </p:spTree>
    <p:extLst>
      <p:ext uri="{BB962C8B-B14F-4D97-AF65-F5344CB8AC3E}">
        <p14:creationId xmlns:p14="http://schemas.microsoft.com/office/powerpoint/2010/main" val="362140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На</a:t>
            </a:r>
            <a:r>
              <a:rPr lang="ru-RU" baseline="0" dirty="0" smtClean="0"/>
              <a:t> данном слайде представлена гистограмма рассинхронизации ПФР группы испытуемых при различных программных настройках для реакции на нейтральные стимулы (внешние столбики) и многофакторные стимулы (внутренние столбики)</a:t>
            </a:r>
            <a:r>
              <a:rPr lang="en-US" baseline="0" dirty="0" smtClean="0"/>
              <a:t>.</a:t>
            </a:r>
            <a:endParaRPr lang="ru-RU" baseline="0" dirty="0" smtClean="0"/>
          </a:p>
          <a:p>
            <a:r>
              <a:rPr lang="ru-RU" baseline="0" dirty="0" smtClean="0"/>
              <a:t>Под рассинхронизацией ПФР я понимаю степень запаздывания или опережения экстремумов изменения ПФР моментов предъявления нейтральных и многофакторных стимулов</a:t>
            </a:r>
            <a:r>
              <a:rPr lang="en-US" baseline="0" dirty="0" smtClean="0"/>
              <a:t>.</a:t>
            </a:r>
            <a:endParaRPr lang="ru-RU" baseline="0" dirty="0" smtClean="0"/>
          </a:p>
          <a:p>
            <a:r>
              <a:rPr lang="ru-RU" baseline="0" dirty="0" smtClean="0"/>
              <a:t>Из представленной гистограммы следует, что степень рассинхронизации растет при увеличении накопленной межкадровой разности с 25 до 100 кадров примерно одинаково для нейтральных и многофакторных стимулов.</a:t>
            </a:r>
          </a:p>
          <a:p>
            <a:r>
              <a:rPr lang="ru-RU" baseline="0" dirty="0" smtClean="0"/>
              <a:t>Изменение периода предъявления стимулов с 5 до 15 приводит к разному характеру зависимостей для нейтральных и многофакторных стимулов при 10 и 15 секундном предъявлении стимулов. Максимальная </a:t>
            </a:r>
            <a:r>
              <a:rPr lang="ru-RU" baseline="0" dirty="0" err="1" smtClean="0"/>
              <a:t>рассинхронизация</a:t>
            </a:r>
            <a:r>
              <a:rPr lang="ru-RU" baseline="0" dirty="0" smtClean="0"/>
              <a:t> наблюдается для многофакторных стимулов при 10 секундном периоде предъявления внешних стимулов (ППВС)</a:t>
            </a:r>
            <a:r>
              <a:rPr lang="en-US" baseline="0" dirty="0" smtClean="0"/>
              <a:t> </a:t>
            </a:r>
            <a:r>
              <a:rPr lang="ru-RU" baseline="0" dirty="0" smtClean="0"/>
              <a:t>и 15 секундном ППВС нейтральных стимулов.</a:t>
            </a:r>
          </a:p>
          <a:p>
            <a:r>
              <a:rPr lang="ru-RU" baseline="0" dirty="0" smtClean="0"/>
              <a:t>Старт момента предъявления с минимального и максимального положения мозговой активности практически </a:t>
            </a:r>
          </a:p>
          <a:p>
            <a:r>
              <a:rPr lang="ru-RU" baseline="0" dirty="0" smtClean="0"/>
              <a:t>не влияет на </a:t>
            </a:r>
            <a:r>
              <a:rPr lang="ru-RU" baseline="0" dirty="0" err="1" smtClean="0"/>
              <a:t>рассинхронизацию</a:t>
            </a:r>
            <a:r>
              <a:rPr lang="ru-RU" baseline="0" dirty="0" smtClean="0"/>
              <a:t> ПФР.</a:t>
            </a:r>
          </a:p>
          <a:p>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4</a:t>
            </a:fld>
            <a:endParaRPr lang="ru-RU" altLang="ru-RU"/>
          </a:p>
        </p:txBody>
      </p:sp>
    </p:spTree>
    <p:extLst>
      <p:ext uri="{BB962C8B-B14F-4D97-AF65-F5344CB8AC3E}">
        <p14:creationId xmlns:p14="http://schemas.microsoft.com/office/powerpoint/2010/main" val="3574447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Представленная</a:t>
            </a:r>
            <a:r>
              <a:rPr lang="ru-RU" altLang="en-US" baseline="0" dirty="0" smtClean="0">
                <a:latin typeface="Arial" panose="020B0604020202020204" pitchFamily="34" charset="0"/>
              </a:rPr>
              <a:t> гистограмма показывает разнонаправленный характер изменения информационной и энергетической составляющей при увеличении межкадровой разности с 25 до 100 кадров, что показывает зависимость величины измеряемых психофизиологических характеристик от программных настроек. </a:t>
            </a:r>
          </a:p>
          <a:p>
            <a:r>
              <a:rPr lang="ru-RU" altLang="en-US" baseline="0" dirty="0" smtClean="0">
                <a:latin typeface="Arial" panose="020B0604020202020204" pitchFamily="34" charset="0"/>
              </a:rPr>
              <a:t>При этом изменение периода предъявления стимулов и старта запуска слабо зависит от информационной и энергетической составляющей ПФС.</a:t>
            </a:r>
            <a:endParaRPr lang="ru-RU" altLang="en-US" dirty="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7557B2-516E-4BD9-9F3A-0F959E1152E4}" type="slidenum">
              <a:rPr lang="ru-RU" altLang="ru-RU" smtClean="0"/>
              <a:pPr/>
              <a:t>5</a:t>
            </a:fld>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Наибольшее значение ПМА наблюдается при максимальном накоплении </a:t>
            </a:r>
            <a:r>
              <a:rPr lang="ru-RU" altLang="en-US" dirty="0" err="1" smtClean="0">
                <a:latin typeface="Arial" panose="020B0604020202020204" pitchFamily="34" charset="0"/>
              </a:rPr>
              <a:t>межкадровой</a:t>
            </a:r>
            <a:r>
              <a:rPr lang="ru-RU" altLang="en-US" dirty="0" smtClean="0">
                <a:latin typeface="Arial" panose="020B0604020202020204" pitchFamily="34" charset="0"/>
              </a:rPr>
              <a:t> разности, а</a:t>
            </a:r>
            <a:r>
              <a:rPr lang="ru-RU" altLang="en-US" baseline="0" dirty="0" smtClean="0">
                <a:latin typeface="Arial" panose="020B0604020202020204" pitchFamily="34" charset="0"/>
              </a:rPr>
              <a:t> наиболее четкая зависимость увеличения ПМА происходит при уменьшении периода предъявления стимулов от 15 до 5 секунд.</a:t>
            </a:r>
          </a:p>
          <a:p>
            <a:r>
              <a:rPr lang="ru-RU" altLang="en-US" baseline="0" dirty="0" smtClean="0">
                <a:latin typeface="Arial" panose="020B0604020202020204" pitchFamily="34" charset="0"/>
              </a:rPr>
              <a:t>Наивысшая бальная оценка наблюдается при старте стимулов с минимального значения мозговой активности и при 5 секундном предъявлении стимулов.</a:t>
            </a:r>
          </a:p>
          <a:p>
            <a:r>
              <a:rPr lang="ru-RU" altLang="en-US" baseline="0" dirty="0" smtClean="0">
                <a:latin typeface="Arial" panose="020B0604020202020204" pitchFamily="34" charset="0"/>
              </a:rPr>
              <a:t>Приведенные статистические результаты нуждаются в пояснении и построении физических и физиологических моделей наблюдаемых явлений.</a:t>
            </a:r>
            <a:endParaRPr lang="en-US" altLang="en-US" dirty="0">
              <a:latin typeface="Arial" panose="020B0604020202020204" pitchFamily="34" charset="0"/>
            </a:endParaRP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DD72AF-F190-46CF-AA5D-B9380806B90A}" type="slidenum">
              <a:rPr lang="ru-RU" altLang="ru-RU" smtClean="0"/>
              <a:pPr/>
              <a:t>6</a:t>
            </a:fld>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dirty="0" smtClean="0">
                <a:latin typeface="Arial" panose="020B0604020202020204" pitchFamily="34" charset="0"/>
              </a:rPr>
              <a:t>Рассмотрим фрагмент и полный графики изменения ПФС во время тестирования для понимания происходящих процессов.</a:t>
            </a:r>
          </a:p>
          <a:p>
            <a:r>
              <a:rPr lang="ru-RU" altLang="en-US" dirty="0" smtClean="0">
                <a:latin typeface="Arial" panose="020B0604020202020204" pitchFamily="34" charset="0"/>
              </a:rPr>
              <a:t>Начнем с фрагмента тестирования, наглядно</a:t>
            </a:r>
            <a:r>
              <a:rPr lang="ru-RU" altLang="en-US" baseline="0" dirty="0" smtClean="0">
                <a:latin typeface="Arial" panose="020B0604020202020204" pitchFamily="34" charset="0"/>
              </a:rPr>
              <a:t> показывающего изменение психофизиологического состояния в зависимости от предъявляемых стимулов. При 5 секундном периоде предъявления внешних стимулов происходит предъявление нескольких стимулов за один период изменения ПФС. </a:t>
            </a:r>
          </a:p>
          <a:p>
            <a:r>
              <a:rPr lang="ru-RU" altLang="en-US" baseline="0" dirty="0" smtClean="0">
                <a:latin typeface="Arial" panose="020B0604020202020204" pitchFamily="34" charset="0"/>
              </a:rPr>
              <a:t>При этом амплитуда психофизиологической реакции на нейтральные и многофакторные стимулы может значительно различаться, как показывает график изменения ПФС при полном тестировании.</a:t>
            </a:r>
          </a:p>
          <a:p>
            <a:r>
              <a:rPr lang="ru-RU" altLang="en-US" baseline="0" dirty="0" smtClean="0">
                <a:latin typeface="Arial" panose="020B0604020202020204" pitchFamily="34" charset="0"/>
              </a:rPr>
              <a:t>Спектр изменения ПФС может иметь пик, отражающий ППВС, а может не иметь такого пика в зависимости от особенностей испытуемого.</a:t>
            </a:r>
            <a:endParaRPr lang="en-US" altLang="en-US" dirty="0">
              <a:latin typeface="Arial" panose="020B0604020202020204" pitchFamily="34" charset="0"/>
            </a:endParaRPr>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34BF92-69D5-4377-B180-071E26E4B110}" type="slidenum">
              <a:rPr lang="ru-RU" altLang="ru-RU" smtClean="0"/>
              <a:pPr/>
              <a:t>7</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При</a:t>
            </a:r>
            <a:r>
              <a:rPr lang="ru-RU" baseline="0" dirty="0" smtClean="0"/>
              <a:t> длительном периоде предъявления стимулов (более 15 секунд на стимул), в идеале, возможна полная подстройка периода изменения мозговой активности под двойной период предъявления стимула. Тогда смена стимула сопровождается сменой изменения направления ПФС.</a:t>
            </a:r>
          </a:p>
          <a:p>
            <a:r>
              <a:rPr lang="ru-RU" baseline="0" dirty="0" smtClean="0"/>
              <a:t>Именно на такой принцип ориентирована классическая психофизиологическая детекция лжи, </a:t>
            </a:r>
            <a:r>
              <a:rPr lang="ru-RU" baseline="0" dirty="0" smtClean="0"/>
              <a:t>с </a:t>
            </a:r>
            <a:r>
              <a:rPr lang="ru-RU" baseline="0" dirty="0" smtClean="0"/>
              <a:t>уменьшением влияния одного стимула на другой.</a:t>
            </a:r>
          </a:p>
          <a:p>
            <a:r>
              <a:rPr lang="ru-RU" baseline="0" dirty="0" smtClean="0"/>
              <a:t>При коротком </a:t>
            </a:r>
            <a:r>
              <a:rPr lang="ru-RU" baseline="0" dirty="0" smtClean="0"/>
              <a:t>пятисекундном периоде предъявления </a:t>
            </a:r>
            <a:r>
              <a:rPr lang="ru-RU" baseline="0" dirty="0" smtClean="0"/>
              <a:t>на одну волну нарастания или спада ПФС приходится несколько стимулов, так как человек не успевает сознательно реагировать на сложные стимулы, и период мозговой активности увеличивается при уменьшении периода предъявления внешних стимулов.</a:t>
            </a:r>
            <a:endParaRPr lang="en-US" dirty="0"/>
          </a:p>
        </p:txBody>
      </p:sp>
      <p:sp>
        <p:nvSpPr>
          <p:cNvPr id="4" name="Slide Number Placeholder 3"/>
          <p:cNvSpPr>
            <a:spLocks noGrp="1"/>
          </p:cNvSpPr>
          <p:nvPr>
            <p:ph type="sldNum" sz="quarter" idx="10"/>
          </p:nvPr>
        </p:nvSpPr>
        <p:spPr/>
        <p:txBody>
          <a:bodyPr/>
          <a:lstStyle/>
          <a:p>
            <a:pPr>
              <a:defRPr/>
            </a:pPr>
            <a:fld id="{9AFEC05D-9295-4F62-9793-FE88F7FB9076}" type="slidenum">
              <a:rPr lang="ru-RU" altLang="ru-RU" smtClean="0"/>
              <a:pPr>
                <a:defRPr/>
              </a:pPr>
              <a:t>8</a:t>
            </a:fld>
            <a:endParaRPr lang="ru-RU" altLang="ru-RU"/>
          </a:p>
        </p:txBody>
      </p:sp>
    </p:spTree>
    <p:extLst>
      <p:ext uri="{BB962C8B-B14F-4D97-AF65-F5344CB8AC3E}">
        <p14:creationId xmlns:p14="http://schemas.microsoft.com/office/powerpoint/2010/main" val="338480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baseline="0" dirty="0" smtClean="0">
                <a:latin typeface="Arial" panose="020B0604020202020204" pitchFamily="34" charset="0"/>
              </a:rPr>
              <a:t>Это означает, что традиционные критерии прохождения тестирования, отработанные при </a:t>
            </a:r>
            <a:r>
              <a:rPr lang="ru-RU" altLang="en-US" baseline="0" dirty="0" smtClean="0">
                <a:latin typeface="Arial" panose="020B0604020202020204" pitchFamily="34" charset="0"/>
              </a:rPr>
              <a:t>классическом </a:t>
            </a:r>
            <a:r>
              <a:rPr lang="ru-RU" altLang="en-US" baseline="0" dirty="0" smtClean="0">
                <a:latin typeface="Arial" panose="020B0604020202020204" pitchFamily="34" charset="0"/>
              </a:rPr>
              <a:t>психофизиологическом тестировании, необходимо изменить при переходе на ускоренное тестирование с периодом предъявления стимулов около 5 секунд.</a:t>
            </a:r>
          </a:p>
          <a:p>
            <a:r>
              <a:rPr lang="ru-RU" altLang="en-US" baseline="0" dirty="0" smtClean="0">
                <a:latin typeface="Arial" panose="020B0604020202020204" pitchFamily="34" charset="0"/>
              </a:rPr>
              <a:t>Статистика показала, что бальная оценка испытуемых остается неизменной при противоположном подходе к критериям оценки бессознательных параметров при коротком периоде предъявления импульсов относительно классического.</a:t>
            </a:r>
            <a:endParaRPr lang="ru-RU" altLang="en-US" baseline="0" dirty="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D531258-1683-4818-8E89-768DDF69AD74}" type="slidenum">
              <a:rPr lang="ru-RU" altLang="ru-RU" smtClean="0"/>
              <a:pPr/>
              <a:t>9</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0471814-B24A-429B-BEA6-B6A47CDE5DE5}" type="slidenum">
              <a:rPr lang="ru-RU" altLang="ru-RU"/>
              <a:pPr>
                <a:defRPr/>
              </a:pPr>
              <a:t>‹#›</a:t>
            </a:fld>
            <a:endParaRPr lang="ru-RU" altLang="ru-RU"/>
          </a:p>
        </p:txBody>
      </p:sp>
    </p:spTree>
    <p:extLst>
      <p:ext uri="{BB962C8B-B14F-4D97-AF65-F5344CB8AC3E}">
        <p14:creationId xmlns:p14="http://schemas.microsoft.com/office/powerpoint/2010/main" val="2353932537"/>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D0B0685-3B57-4E00-9C92-33F887144E17}" type="slidenum">
              <a:rPr lang="ru-RU" altLang="ru-RU"/>
              <a:pPr>
                <a:defRPr/>
              </a:pPr>
              <a:t>‹#›</a:t>
            </a:fld>
            <a:endParaRPr lang="ru-RU" altLang="ru-RU"/>
          </a:p>
        </p:txBody>
      </p:sp>
    </p:spTree>
    <p:extLst>
      <p:ext uri="{BB962C8B-B14F-4D97-AF65-F5344CB8AC3E}">
        <p14:creationId xmlns:p14="http://schemas.microsoft.com/office/powerpoint/2010/main" val="389571563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3103D88-0967-4691-B26D-E3E50E1A671E}" type="slidenum">
              <a:rPr lang="ru-RU" altLang="ru-RU"/>
              <a:pPr>
                <a:defRPr/>
              </a:pPr>
              <a:t>‹#›</a:t>
            </a:fld>
            <a:endParaRPr lang="ru-RU" altLang="ru-RU"/>
          </a:p>
        </p:txBody>
      </p:sp>
    </p:spTree>
    <p:extLst>
      <p:ext uri="{BB962C8B-B14F-4D97-AF65-F5344CB8AC3E}">
        <p14:creationId xmlns:p14="http://schemas.microsoft.com/office/powerpoint/2010/main" val="118243381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6D98964-9827-4D6F-AF97-D13E6D3C32A9}" type="slidenum">
              <a:rPr lang="ru-RU" altLang="ru-RU"/>
              <a:pPr>
                <a:defRPr/>
              </a:pPr>
              <a:t>‹#›</a:t>
            </a:fld>
            <a:endParaRPr lang="ru-RU" altLang="ru-RU"/>
          </a:p>
        </p:txBody>
      </p:sp>
    </p:spTree>
    <p:extLst>
      <p:ext uri="{BB962C8B-B14F-4D97-AF65-F5344CB8AC3E}">
        <p14:creationId xmlns:p14="http://schemas.microsoft.com/office/powerpoint/2010/main" val="28893625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F8E8684-C827-4F7B-AA46-05F11237C24C}" type="slidenum">
              <a:rPr lang="ru-RU" altLang="ru-RU"/>
              <a:pPr>
                <a:defRPr/>
              </a:pPr>
              <a:t>‹#›</a:t>
            </a:fld>
            <a:endParaRPr lang="ru-RU" altLang="ru-RU"/>
          </a:p>
        </p:txBody>
      </p:sp>
    </p:spTree>
    <p:extLst>
      <p:ext uri="{BB962C8B-B14F-4D97-AF65-F5344CB8AC3E}">
        <p14:creationId xmlns:p14="http://schemas.microsoft.com/office/powerpoint/2010/main" val="351925723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55FDC50-F826-4CF4-8B8B-0CDBA70AAF3C}" type="slidenum">
              <a:rPr lang="ru-RU" altLang="ru-RU"/>
              <a:pPr>
                <a:defRPr/>
              </a:pPr>
              <a:t>‹#›</a:t>
            </a:fld>
            <a:endParaRPr lang="ru-RU" altLang="ru-RU"/>
          </a:p>
        </p:txBody>
      </p:sp>
    </p:spTree>
    <p:extLst>
      <p:ext uri="{BB962C8B-B14F-4D97-AF65-F5344CB8AC3E}">
        <p14:creationId xmlns:p14="http://schemas.microsoft.com/office/powerpoint/2010/main" val="334748035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7B8F4E1E-6601-418E-A3C5-C545227DA7FF}" type="slidenum">
              <a:rPr lang="ru-RU" altLang="ru-RU"/>
              <a:pPr>
                <a:defRPr/>
              </a:pPr>
              <a:t>‹#›</a:t>
            </a:fld>
            <a:endParaRPr lang="ru-RU" altLang="ru-RU"/>
          </a:p>
        </p:txBody>
      </p:sp>
    </p:spTree>
    <p:extLst>
      <p:ext uri="{BB962C8B-B14F-4D97-AF65-F5344CB8AC3E}">
        <p14:creationId xmlns:p14="http://schemas.microsoft.com/office/powerpoint/2010/main" val="295033242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B074EBE-D218-41C5-AA34-B5A3D915DE30}" type="slidenum">
              <a:rPr lang="ru-RU" altLang="ru-RU"/>
              <a:pPr>
                <a:defRPr/>
              </a:pPr>
              <a:t>‹#›</a:t>
            </a:fld>
            <a:endParaRPr lang="ru-RU" altLang="ru-RU"/>
          </a:p>
        </p:txBody>
      </p:sp>
    </p:spTree>
    <p:extLst>
      <p:ext uri="{BB962C8B-B14F-4D97-AF65-F5344CB8AC3E}">
        <p14:creationId xmlns:p14="http://schemas.microsoft.com/office/powerpoint/2010/main" val="280352737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00AA82F-8859-4735-AA8E-2A5E245BDA2E}" type="slidenum">
              <a:rPr lang="ru-RU" altLang="ru-RU"/>
              <a:pPr>
                <a:defRPr/>
              </a:pPr>
              <a:t>‹#›</a:t>
            </a:fld>
            <a:endParaRPr lang="ru-RU" altLang="ru-RU"/>
          </a:p>
        </p:txBody>
      </p:sp>
    </p:spTree>
    <p:extLst>
      <p:ext uri="{BB962C8B-B14F-4D97-AF65-F5344CB8AC3E}">
        <p14:creationId xmlns:p14="http://schemas.microsoft.com/office/powerpoint/2010/main" val="118542935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A4FEE2F-51BB-43B9-B540-A7F69D2C9059}" type="slidenum">
              <a:rPr lang="ru-RU" altLang="ru-RU"/>
              <a:pPr>
                <a:defRPr/>
              </a:pPr>
              <a:t>‹#›</a:t>
            </a:fld>
            <a:endParaRPr lang="ru-RU" altLang="ru-RU"/>
          </a:p>
        </p:txBody>
      </p:sp>
    </p:spTree>
    <p:extLst>
      <p:ext uri="{BB962C8B-B14F-4D97-AF65-F5344CB8AC3E}">
        <p14:creationId xmlns:p14="http://schemas.microsoft.com/office/powerpoint/2010/main" val="270247976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8C45681-7BCC-4300-B73E-E4B778F78D3D}" type="slidenum">
              <a:rPr lang="ru-RU" altLang="ru-RU"/>
              <a:pPr>
                <a:defRPr/>
              </a:pPr>
              <a:t>‹#›</a:t>
            </a:fld>
            <a:endParaRPr lang="ru-RU" altLang="ru-RU"/>
          </a:p>
        </p:txBody>
      </p:sp>
    </p:spTree>
    <p:extLst>
      <p:ext uri="{BB962C8B-B14F-4D97-AF65-F5344CB8AC3E}">
        <p14:creationId xmlns:p14="http://schemas.microsoft.com/office/powerpoint/2010/main" val="80490091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eaLnBrk="1" hangingPunct="1">
              <a:defRPr sz="1400">
                <a:latin typeface="+mn-lt"/>
              </a:defRPr>
            </a:lvl1pPr>
          </a:lstStyle>
          <a:p>
            <a:pPr>
              <a:defRPr/>
            </a:pPr>
            <a:endParaRPr lang="ru-RU"/>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ctr" eaLnBrk="1" hangingPunct="1">
              <a:defRPr sz="1400">
                <a:latin typeface="+mn-lt"/>
              </a:defRPr>
            </a:lvl1pPr>
          </a:lstStyle>
          <a:p>
            <a:pPr>
              <a:defRPr/>
            </a:pPr>
            <a:endParaRPr lang="ru-RU"/>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4" tIns="45712" rIns="91424" bIns="45712" numCol="1" anchor="t" anchorCtr="0" compatLnSpc="1">
            <a:prstTxWarp prst="textNoShape">
              <a:avLst/>
            </a:prstTxWarp>
          </a:bodyPr>
          <a:lstStyle>
            <a:lvl1pPr algn="r" eaLnBrk="1" hangingPunct="1">
              <a:defRPr sz="1400">
                <a:latin typeface="Times New Roman" panose="02020603050405020304" pitchFamily="18" charset="0"/>
              </a:defRPr>
            </a:lvl1pPr>
          </a:lstStyle>
          <a:p>
            <a:pPr>
              <a:defRPr/>
            </a:pPr>
            <a:fld id="{6DE69EAE-2217-4E82-9556-109B2337FA06}"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013" indent="-227013" algn="l" rtl="0" fontAlgn="base">
        <a:spcBef>
          <a:spcPct val="20000"/>
        </a:spcBef>
        <a:spcAft>
          <a:spcPct val="0"/>
        </a:spcAft>
        <a:buChar char="»"/>
        <a:defRPr sz="2000">
          <a:solidFill>
            <a:schemeClr val="tx1"/>
          </a:solidFill>
          <a:latin typeface="+mn-lt"/>
        </a:defRPr>
      </a:lvl6pPr>
      <a:lvl7pPr marL="2970213" indent="-227013" algn="l" rtl="0" fontAlgn="base">
        <a:spcBef>
          <a:spcPct val="20000"/>
        </a:spcBef>
        <a:spcAft>
          <a:spcPct val="0"/>
        </a:spcAft>
        <a:buChar char="»"/>
        <a:defRPr sz="2000">
          <a:solidFill>
            <a:schemeClr val="tx1"/>
          </a:solidFill>
          <a:latin typeface="+mn-lt"/>
        </a:defRPr>
      </a:lvl7pPr>
      <a:lvl8pPr marL="3427413" indent="-227013" algn="l" rtl="0" fontAlgn="base">
        <a:spcBef>
          <a:spcPct val="20000"/>
        </a:spcBef>
        <a:spcAft>
          <a:spcPct val="0"/>
        </a:spcAft>
        <a:buChar char="»"/>
        <a:defRPr sz="2000">
          <a:solidFill>
            <a:schemeClr val="tx1"/>
          </a:solidFill>
          <a:latin typeface="+mn-lt"/>
        </a:defRPr>
      </a:lvl8pPr>
      <a:lvl9pPr marL="3884613" indent="-227013"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9" name="Text Box 5"/>
          <p:cNvSpPr txBox="1">
            <a:spLocks noChangeArrowheads="1"/>
          </p:cNvSpPr>
          <p:nvPr/>
        </p:nvSpPr>
        <p:spPr bwMode="auto">
          <a:xfrm>
            <a:off x="192505" y="3311216"/>
            <a:ext cx="8601326" cy="1237259"/>
          </a:xfrm>
          <a:prstGeom prst="rect">
            <a:avLst/>
          </a:prstGeom>
          <a:noFill/>
          <a:ln w="9525">
            <a:noFill/>
            <a:miter lim="800000"/>
            <a:headEnd/>
            <a:tailEnd/>
          </a:ln>
          <a:effectLst/>
        </p:spPr>
        <p:txBody>
          <a:bodyPr wrap="square" lIns="80133" tIns="40067" rIns="80133" bIns="40067">
            <a:spAutoFit/>
          </a:bodyPr>
          <a:lstStyle/>
          <a:p>
            <a:pPr algn="ctr">
              <a:lnSpc>
                <a:spcPct val="107000"/>
              </a:lnSpc>
              <a:spcAft>
                <a:spcPts val="0"/>
              </a:spcAft>
              <a:defRPr/>
            </a:pPr>
            <a:r>
              <a:rPr lang="ru-RU" sz="3600" b="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Динамика психофизиологической реакции человека на сложные стимулы</a:t>
            </a:r>
            <a:endParaRPr lang="en-US" sz="36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099" name="Text Box 6"/>
          <p:cNvSpPr txBox="1">
            <a:spLocks noChangeArrowheads="1"/>
          </p:cNvSpPr>
          <p:nvPr/>
        </p:nvSpPr>
        <p:spPr bwMode="auto">
          <a:xfrm>
            <a:off x="727743" y="4890554"/>
            <a:ext cx="8066088" cy="137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33" tIns="40067" rIns="80133" bIns="40067">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ru-RU" altLang="en-US" sz="2800" dirty="0">
                <a:cs typeface="Calibri" panose="020F0502020204030204" pitchFamily="34" charset="0"/>
              </a:rPr>
              <a:t>В.А. Минкин</a:t>
            </a:r>
            <a:endParaRPr lang="en-US" altLang="en-US" sz="2800" dirty="0">
              <a:cs typeface="Calibri" panose="020F0502020204030204" pitchFamily="34" charset="0"/>
            </a:endParaRPr>
          </a:p>
          <a:p>
            <a:pPr algn="ctr">
              <a:spcBef>
                <a:spcPct val="0"/>
              </a:spcBef>
              <a:buFontTx/>
              <a:buNone/>
            </a:pPr>
            <a:r>
              <a:rPr lang="ru-RU" altLang="en-US" sz="2800" dirty="0">
                <a:cs typeface="Calibri" panose="020F0502020204030204" pitchFamily="34" charset="0"/>
              </a:rPr>
              <a:t>ООО «Многопрофильное предприятие «</a:t>
            </a:r>
            <a:r>
              <a:rPr lang="ru-RU" altLang="en-US" sz="2800" dirty="0" err="1">
                <a:cs typeface="Calibri" panose="020F0502020204030204" pitchFamily="34" charset="0"/>
              </a:rPr>
              <a:t>Элсис</a:t>
            </a:r>
            <a:r>
              <a:rPr lang="ru-RU" altLang="en-US" sz="2800" dirty="0">
                <a:cs typeface="Calibri" panose="020F0502020204030204" pitchFamily="34" charset="0"/>
              </a:rPr>
              <a:t>»</a:t>
            </a:r>
          </a:p>
          <a:p>
            <a:pPr algn="ctr">
              <a:spcBef>
                <a:spcPct val="0"/>
              </a:spcBef>
              <a:buFontTx/>
              <a:buNone/>
            </a:pPr>
            <a:r>
              <a:rPr lang="ru-RU" altLang="en-US" sz="2800" dirty="0">
                <a:cs typeface="Calibri" panose="020F0502020204030204" pitchFamily="34" charset="0"/>
              </a:rPr>
              <a:t>РФ, Санкт-Петербург, </a:t>
            </a:r>
            <a:r>
              <a:rPr lang="en-US" altLang="en-US" sz="2800" dirty="0">
                <a:cs typeface="Calibri" panose="020F0502020204030204" pitchFamily="34" charset="0"/>
              </a:rPr>
              <a:t>202</a:t>
            </a:r>
            <a:r>
              <a:rPr lang="ru-RU" altLang="en-US" sz="2800" dirty="0">
                <a:cs typeface="Calibri" panose="020F0502020204030204" pitchFamily="34" charset="0"/>
              </a:rPr>
              <a:t>1</a:t>
            </a:r>
            <a:endParaRPr lang="en-US" altLang="en-US" sz="2800" dirty="0">
              <a:cs typeface="Calibri" panose="020F0502020204030204" pitchFamily="34" charset="0"/>
            </a:endParaRPr>
          </a:p>
        </p:txBody>
      </p:sp>
      <p:sp>
        <p:nvSpPr>
          <p:cNvPr id="4100" name="Rectangle 1"/>
          <p:cNvSpPr>
            <a:spLocks noChangeArrowheads="1"/>
          </p:cNvSpPr>
          <p:nvPr/>
        </p:nvSpPr>
        <p:spPr bwMode="auto">
          <a:xfrm>
            <a:off x="288925" y="141288"/>
            <a:ext cx="795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800" b="1" i="1" dirty="0">
                <a:latin typeface="Arial" panose="020B0604020202020204" pitchFamily="34" charset="0"/>
              </a:rPr>
              <a:t>4</a:t>
            </a:r>
            <a:r>
              <a:rPr lang="ru-RU" altLang="en-US" sz="1800" b="1" i="1" dirty="0">
                <a:latin typeface="Arial" panose="020B0604020202020204" pitchFamily="34" charset="0"/>
              </a:rPr>
              <a:t>-я Международная научно-техническую конференция </a:t>
            </a:r>
            <a:r>
              <a:rPr lang="ru-RU" altLang="en-US" sz="1800" b="1" dirty="0">
                <a:latin typeface="Arial" panose="020B0604020202020204" pitchFamily="34" charset="0"/>
              </a:rPr>
              <a:t>Современная психофизиология. Технология виброизображения (Vibraimage).</a:t>
            </a:r>
            <a:endParaRPr lang="en-US" altLang="en-US" sz="1800" dirty="0">
              <a:latin typeface="Arial" panose="020B0604020202020204" pitchFamily="34" charset="0"/>
            </a:endParaRPr>
          </a:p>
        </p:txBody>
      </p:sp>
      <p:pic>
        <p:nvPicPr>
          <p:cNvPr id="41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27688" y="1065213"/>
            <a:ext cx="290353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Рисунок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1375" y="1266825"/>
            <a:ext cx="28733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45EB695-9D97-4D21-BA77-A9B8EABEA80A}" type="slidenum">
              <a:rPr lang="ru-RU" altLang="ru-RU" sz="1400" smtClean="0"/>
              <a:pPr>
                <a:spcBef>
                  <a:spcPct val="0"/>
                </a:spcBef>
                <a:buFontTx/>
                <a:buNone/>
              </a:pPr>
              <a:t>10</a:t>
            </a:fld>
            <a:endParaRPr lang="ru-RU" altLang="ru-RU" sz="1400"/>
          </a:p>
        </p:txBody>
      </p:sp>
      <p:sp>
        <p:nvSpPr>
          <p:cNvPr id="2" name="Rectangle 2"/>
          <p:cNvSpPr>
            <a:spLocks noGrp="1" noChangeArrowheads="1"/>
          </p:cNvSpPr>
          <p:nvPr>
            <p:ph type="title"/>
          </p:nvPr>
        </p:nvSpPr>
        <p:spPr>
          <a:xfrm>
            <a:off x="203994" y="72231"/>
            <a:ext cx="8802687" cy="620789"/>
          </a:xfrm>
        </p:spPr>
        <p:txBody>
          <a:bodyPr/>
          <a:lstStyle/>
          <a:p>
            <a:pPr eaLnBrk="1" hangingPunct="1">
              <a:defRPr/>
            </a:pPr>
            <a:r>
              <a:rPr lang="ru-RU" sz="2800" dirty="0" smtClean="0">
                <a:solidFill>
                  <a:srgbClr val="3333CC"/>
                </a:solidFill>
                <a:effectLst>
                  <a:outerShdw blurRad="38100" dist="38100" dir="2700000" algn="tl">
                    <a:srgbClr val="C0C0C0"/>
                  </a:outerShdw>
                </a:effectLst>
              </a:rPr>
              <a:t>Зависимости </a:t>
            </a:r>
            <a:r>
              <a:rPr lang="ru-RU" sz="2800" dirty="0">
                <a:solidFill>
                  <a:srgbClr val="3333CC"/>
                </a:solidFill>
                <a:effectLst>
                  <a:outerShdw blurRad="38100" dist="38100" dir="2700000" algn="tl">
                    <a:srgbClr val="C0C0C0"/>
                  </a:outerShdw>
                </a:effectLst>
              </a:rPr>
              <a:t>ПМА и БОИФ </a:t>
            </a:r>
            <a:r>
              <a:rPr lang="ru-RU" sz="2800" dirty="0" smtClean="0">
                <a:solidFill>
                  <a:srgbClr val="3333CC"/>
                </a:solidFill>
                <a:effectLst>
                  <a:outerShdw blurRad="38100" dist="38100" dir="2700000" algn="tl">
                    <a:srgbClr val="C0C0C0"/>
                  </a:outerShdw>
                </a:effectLst>
              </a:rPr>
              <a:t>от ППВС</a:t>
            </a:r>
            <a:endParaRPr lang="ru-RU" sz="2800" dirty="0"/>
          </a:p>
        </p:txBody>
      </p:sp>
      <p:sp>
        <p:nvSpPr>
          <p:cNvPr id="3" name="Rectangle 2"/>
          <p:cNvSpPr/>
          <p:nvPr/>
        </p:nvSpPr>
        <p:spPr>
          <a:xfrm>
            <a:off x="316195" y="4766608"/>
            <a:ext cx="4049984" cy="1938992"/>
          </a:xfrm>
          <a:prstGeom prst="rect">
            <a:avLst/>
          </a:prstGeom>
        </p:spPr>
        <p:txBody>
          <a:bodyPr wrap="square">
            <a:spAutoFit/>
          </a:bodyPr>
          <a:lstStyle/>
          <a:p>
            <a:pPr algn="ctr">
              <a:defRPr/>
            </a:pPr>
            <a:r>
              <a:rPr lang="ru-RU" sz="2400" dirty="0">
                <a:effectLst>
                  <a:outerShdw blurRad="38100" dist="38100" dir="2700000" algn="tl">
                    <a:srgbClr val="C0C0C0"/>
                  </a:outerShdw>
                </a:effectLst>
              </a:rPr>
              <a:t>Зависимость </a:t>
            </a:r>
            <a:r>
              <a:rPr lang="ru-RU" sz="2400" dirty="0" smtClean="0">
                <a:effectLst>
                  <a:outerShdw blurRad="38100" dist="38100" dir="2700000" algn="tl">
                    <a:srgbClr val="C0C0C0"/>
                  </a:outerShdw>
                </a:effectLst>
              </a:rPr>
              <a:t>ПМА (синий) </a:t>
            </a:r>
            <a:r>
              <a:rPr lang="ru-RU" sz="2400" dirty="0">
                <a:effectLst>
                  <a:outerShdw blurRad="38100" dist="38100" dir="2700000" algn="tl">
                    <a:srgbClr val="C0C0C0"/>
                  </a:outerShdw>
                </a:effectLst>
              </a:rPr>
              <a:t>и </a:t>
            </a:r>
            <a:r>
              <a:rPr lang="ru-RU" sz="2400" dirty="0" smtClean="0">
                <a:effectLst>
                  <a:outerShdw blurRad="38100" dist="38100" dir="2700000" algn="tl">
                    <a:srgbClr val="C0C0C0"/>
                  </a:outerShdw>
                </a:effectLst>
              </a:rPr>
              <a:t>БОИФ (оранжевый) при дифференциальной оценке парных стимулов </a:t>
            </a:r>
            <a:r>
              <a:rPr lang="ru-RU" sz="2400" dirty="0">
                <a:effectLst>
                  <a:outerShdw blurRad="38100" dist="38100" dir="2700000" algn="tl">
                    <a:srgbClr val="C0C0C0"/>
                  </a:outerShdw>
                </a:effectLst>
              </a:rPr>
              <a:t>от ППВС (</a:t>
            </a:r>
            <a:r>
              <a:rPr lang="ru-RU" sz="2400" dirty="0" smtClean="0">
                <a:effectLst>
                  <a:outerShdw blurRad="38100" dist="38100" dir="2700000" algn="tl">
                    <a:srgbClr val="C0C0C0"/>
                  </a:outerShdw>
                </a:effectLst>
              </a:rPr>
              <a:t>5,10,15 c)</a:t>
            </a:r>
            <a:endParaRPr lang="en-US" sz="2400" dirty="0">
              <a:effectLst>
                <a:outerShdw blurRad="38100" dist="38100" dir="2700000" algn="tl">
                  <a:srgbClr val="C0C0C0"/>
                </a:outerShdw>
              </a:effectLst>
            </a:endParaRPr>
          </a:p>
        </p:txBody>
      </p:sp>
      <p:sp>
        <p:nvSpPr>
          <p:cNvPr id="7" name="Rectangle 6"/>
          <p:cNvSpPr/>
          <p:nvPr/>
        </p:nvSpPr>
        <p:spPr>
          <a:xfrm>
            <a:off x="4887884" y="4766608"/>
            <a:ext cx="4026902" cy="1938992"/>
          </a:xfrm>
          <a:prstGeom prst="rect">
            <a:avLst/>
          </a:prstGeom>
        </p:spPr>
        <p:txBody>
          <a:bodyPr wrap="square">
            <a:spAutoFit/>
          </a:bodyPr>
          <a:lstStyle/>
          <a:p>
            <a:pPr algn="ctr"/>
            <a:r>
              <a:rPr lang="ru-RU" sz="2400" dirty="0"/>
              <a:t>Зависимость ПМА (синий) и БОИФ (оранжевый) </a:t>
            </a:r>
            <a:r>
              <a:rPr lang="ru-RU" sz="2400" dirty="0" smtClean="0"/>
              <a:t>при модульной </a:t>
            </a:r>
            <a:r>
              <a:rPr lang="ru-RU" sz="2400" dirty="0"/>
              <a:t>оценке парных стимулов от ППВС (</a:t>
            </a:r>
            <a:r>
              <a:rPr lang="ru-RU" sz="2400" dirty="0" smtClean="0"/>
              <a:t>5,10,15 c</a:t>
            </a:r>
            <a:r>
              <a:rPr lang="ru-RU" sz="2400" dirty="0"/>
              <a:t>)</a:t>
            </a:r>
          </a:p>
        </p:txBody>
      </p:sp>
      <p:pic>
        <p:nvPicPr>
          <p:cNvPr id="8" name="Picture 7"/>
          <p:cNvPicPr>
            <a:picLocks noChangeAspect="1"/>
          </p:cNvPicPr>
          <p:nvPr/>
        </p:nvPicPr>
        <p:blipFill>
          <a:blip r:embed="rId3"/>
          <a:stretch>
            <a:fillRect/>
          </a:stretch>
        </p:blipFill>
        <p:spPr>
          <a:xfrm>
            <a:off x="203994" y="765216"/>
            <a:ext cx="4162185" cy="3987676"/>
          </a:xfrm>
          <a:prstGeom prst="rect">
            <a:avLst/>
          </a:prstGeom>
        </p:spPr>
      </p:pic>
      <p:pic>
        <p:nvPicPr>
          <p:cNvPr id="9" name="Picture 8"/>
          <p:cNvPicPr>
            <a:picLocks noChangeAspect="1"/>
          </p:cNvPicPr>
          <p:nvPr/>
        </p:nvPicPr>
        <p:blipFill>
          <a:blip r:embed="rId4"/>
          <a:stretch>
            <a:fillRect/>
          </a:stretch>
        </p:blipFill>
        <p:spPr>
          <a:xfrm>
            <a:off x="4829695" y="640139"/>
            <a:ext cx="4176986" cy="4054273"/>
          </a:xfrm>
          <a:prstGeom prst="rect">
            <a:avLst/>
          </a:prstGeom>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45821" y="21075"/>
            <a:ext cx="8494713" cy="1081088"/>
          </a:xfrm>
        </p:spPr>
        <p:txBody>
          <a:bodyPr/>
          <a:lstStyle/>
          <a:p>
            <a:pPr>
              <a:lnSpc>
                <a:spcPts val="3838"/>
              </a:lnSpc>
            </a:pPr>
            <a:r>
              <a:rPr lang="ru-RU" altLang="en-US" sz="3200" dirty="0" smtClean="0">
                <a:solidFill>
                  <a:schemeClr val="accent2"/>
                </a:solidFill>
              </a:rPr>
              <a:t>Зависимость </a:t>
            </a:r>
            <a:r>
              <a:rPr lang="ru-RU" altLang="en-US" sz="3200" dirty="0">
                <a:solidFill>
                  <a:schemeClr val="accent2"/>
                </a:solidFill>
              </a:rPr>
              <a:t>ПМА и БОИФ от ППВС </a:t>
            </a:r>
            <a:endParaRPr lang="en-US" altLang="en-US" sz="3200" dirty="0">
              <a:solidFill>
                <a:schemeClr val="accent2"/>
              </a:solidFill>
            </a:endParaRPr>
          </a:p>
        </p:txBody>
      </p:sp>
      <p:sp>
        <p:nvSpPr>
          <p:cNvPr id="143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9C9CA75-FAC2-40D4-92AE-E790BEF692E0}" type="slidenum">
              <a:rPr lang="ru-RU" altLang="ru-RU" sz="1400" smtClean="0"/>
              <a:pPr>
                <a:spcBef>
                  <a:spcPct val="0"/>
                </a:spcBef>
                <a:buFontTx/>
                <a:buNone/>
              </a:pPr>
              <a:t>11</a:t>
            </a:fld>
            <a:endParaRPr lang="ru-RU" altLang="ru-RU" sz="1400"/>
          </a:p>
        </p:txBody>
      </p:sp>
      <p:pic>
        <p:nvPicPr>
          <p:cNvPr id="2" name="Picture 1"/>
          <p:cNvPicPr>
            <a:picLocks noChangeAspect="1"/>
          </p:cNvPicPr>
          <p:nvPr/>
        </p:nvPicPr>
        <p:blipFill>
          <a:blip r:embed="rId3"/>
          <a:stretch>
            <a:fillRect/>
          </a:stretch>
        </p:blipFill>
        <p:spPr>
          <a:xfrm>
            <a:off x="1660011" y="1311734"/>
            <a:ext cx="6011177" cy="3865199"/>
          </a:xfrm>
          <a:prstGeom prst="rect">
            <a:avLst/>
          </a:prstGeom>
        </p:spPr>
      </p:pic>
      <p:sp>
        <p:nvSpPr>
          <p:cNvPr id="3" name="Rectangle 2"/>
          <p:cNvSpPr/>
          <p:nvPr/>
        </p:nvSpPr>
        <p:spPr>
          <a:xfrm>
            <a:off x="1718158" y="1330467"/>
            <a:ext cx="941283" cy="369332"/>
          </a:xfrm>
          <a:prstGeom prst="rect">
            <a:avLst/>
          </a:prstGeom>
        </p:spPr>
        <p:txBody>
          <a:bodyPr wrap="none">
            <a:spAutoFit/>
          </a:bodyPr>
          <a:lstStyle/>
          <a:p>
            <a:r>
              <a:rPr lang="ru-RU" dirty="0"/>
              <a:t>ПМА, с</a:t>
            </a:r>
            <a:endParaRPr lang="en-US" dirty="0"/>
          </a:p>
        </p:txBody>
      </p:sp>
      <p:sp>
        <p:nvSpPr>
          <p:cNvPr id="4" name="Rectangle 3"/>
          <p:cNvSpPr/>
          <p:nvPr/>
        </p:nvSpPr>
        <p:spPr>
          <a:xfrm>
            <a:off x="5997204" y="1393934"/>
            <a:ext cx="1673984" cy="369332"/>
          </a:xfrm>
          <a:prstGeom prst="rect">
            <a:avLst/>
          </a:prstGeom>
        </p:spPr>
        <p:txBody>
          <a:bodyPr wrap="none">
            <a:spAutoFit/>
          </a:bodyPr>
          <a:lstStyle/>
          <a:p>
            <a:r>
              <a:rPr lang="ru-RU" dirty="0"/>
              <a:t>БОИФ, баллы</a:t>
            </a:r>
            <a:endParaRPr lang="en-US" dirty="0"/>
          </a:p>
        </p:txBody>
      </p:sp>
      <p:sp>
        <p:nvSpPr>
          <p:cNvPr id="5" name="Rectangle 4"/>
          <p:cNvSpPr/>
          <p:nvPr/>
        </p:nvSpPr>
        <p:spPr>
          <a:xfrm>
            <a:off x="1201006" y="5386504"/>
            <a:ext cx="6929185" cy="1200329"/>
          </a:xfrm>
          <a:prstGeom prst="rect">
            <a:avLst/>
          </a:prstGeom>
        </p:spPr>
        <p:txBody>
          <a:bodyPr wrap="square">
            <a:spAutoFit/>
          </a:bodyPr>
          <a:lstStyle/>
          <a:p>
            <a:r>
              <a:rPr lang="ru-RU" dirty="0"/>
              <a:t>Зависимость ПМА и БОИФ от ППВС (T=5, 10, </a:t>
            </a:r>
            <a:r>
              <a:rPr lang="ru-RU" dirty="0" smtClean="0"/>
              <a:t>15 c</a:t>
            </a:r>
            <a:r>
              <a:rPr lang="ru-RU" dirty="0"/>
              <a:t>) и момента старта программы </a:t>
            </a:r>
            <a:r>
              <a:rPr lang="ru-RU" dirty="0" smtClean="0"/>
              <a:t>(</a:t>
            </a:r>
            <a:r>
              <a:rPr lang="en-US" dirty="0" smtClean="0"/>
              <a:t>m</a:t>
            </a:r>
            <a:r>
              <a:rPr lang="ru-RU" dirty="0" err="1" smtClean="0"/>
              <a:t>in</a:t>
            </a:r>
            <a:r>
              <a:rPr lang="ru-RU" dirty="0"/>
              <a:t>, </a:t>
            </a:r>
            <a:r>
              <a:rPr lang="en-US" dirty="0" smtClean="0"/>
              <a:t>m</a:t>
            </a:r>
            <a:r>
              <a:rPr lang="ru-RU" dirty="0" err="1" smtClean="0"/>
              <a:t>ax</a:t>
            </a:r>
            <a:r>
              <a:rPr lang="ru-RU" dirty="0"/>
              <a:t>) при фиксированных программных настройках N=25. Левая вертикальная ось – ПМА, правая вертикальная ось – БОИФ.</a:t>
            </a:r>
            <a:endParaRPr lang="en-US"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3C815CF-3927-46D3-B8E2-BDB36651A87E}" type="slidenum">
              <a:rPr lang="ru-RU" altLang="ru-RU" sz="1400" smtClean="0"/>
              <a:pPr>
                <a:spcBef>
                  <a:spcPct val="0"/>
                </a:spcBef>
                <a:buFontTx/>
                <a:buNone/>
              </a:pPr>
              <a:t>12</a:t>
            </a:fld>
            <a:endParaRPr lang="ru-RU" altLang="ru-RU" sz="1400"/>
          </a:p>
        </p:txBody>
      </p:sp>
      <p:sp>
        <p:nvSpPr>
          <p:cNvPr id="23554" name="Rectangle 2"/>
          <p:cNvSpPr>
            <a:spLocks noGrp="1" noChangeArrowheads="1"/>
          </p:cNvSpPr>
          <p:nvPr>
            <p:ph type="title"/>
          </p:nvPr>
        </p:nvSpPr>
        <p:spPr>
          <a:xfrm>
            <a:off x="189659" y="-36914"/>
            <a:ext cx="8193087" cy="863600"/>
          </a:xfrm>
        </p:spPr>
        <p:txBody>
          <a:bodyPr/>
          <a:lstStyle/>
          <a:p>
            <a:pPr eaLnBrk="1" hangingPunct="1">
              <a:defRPr/>
            </a:pPr>
            <a:r>
              <a:rPr lang="ru-RU" sz="3200" dirty="0">
                <a:solidFill>
                  <a:srgbClr val="3333CC"/>
                </a:solidFill>
                <a:effectLst>
                  <a:outerShdw blurRad="38100" dist="38100" dir="2700000" algn="tl">
                    <a:srgbClr val="C0C0C0"/>
                  </a:outerShdw>
                </a:effectLst>
              </a:rPr>
              <a:t>Усредненная ПФР испытуемых </a:t>
            </a:r>
            <a:r>
              <a:rPr lang="ru-RU" sz="3200" dirty="0" smtClean="0">
                <a:solidFill>
                  <a:srgbClr val="3333CC"/>
                </a:solidFill>
                <a:effectLst>
                  <a:outerShdw blurRad="38100" dist="38100" dir="2700000" algn="tl">
                    <a:srgbClr val="C0C0C0"/>
                  </a:outerShdw>
                </a:effectLst>
              </a:rPr>
              <a:t>при </a:t>
            </a:r>
            <a:r>
              <a:rPr lang="ru-RU" sz="3200" dirty="0">
                <a:solidFill>
                  <a:srgbClr val="3333CC"/>
                </a:solidFill>
                <a:effectLst>
                  <a:outerShdw blurRad="38100" dist="38100" dir="2700000" algn="tl">
                    <a:srgbClr val="C0C0C0"/>
                  </a:outerShdw>
                </a:effectLst>
              </a:rPr>
              <a:t>фиксированных программных настройках</a:t>
            </a:r>
            <a:endParaRPr lang="ru-RU" dirty="0">
              <a:solidFill>
                <a:schemeClr val="accent2"/>
              </a:solidFill>
              <a:effectLst>
                <a:outerShdw blurRad="38100" dist="38100" dir="2700000" algn="tl">
                  <a:srgbClr val="C0C0C0"/>
                </a:outerShdw>
              </a:effectLst>
            </a:endParaRPr>
          </a:p>
        </p:txBody>
      </p:sp>
      <p:sp>
        <p:nvSpPr>
          <p:cNvPr id="21508" name="Rectangle 1"/>
          <p:cNvSpPr>
            <a:spLocks noChangeArrowheads="1"/>
          </p:cNvSpPr>
          <p:nvPr/>
        </p:nvSpPr>
        <p:spPr bwMode="auto">
          <a:xfrm>
            <a:off x="638862" y="2900794"/>
            <a:ext cx="79364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ru-RU" altLang="en-US" sz="2000" dirty="0">
                <a:latin typeface="Arial" panose="020B0604020202020204" pitchFamily="34" charset="0"/>
              </a:rPr>
              <a:t>Усредненная ПФР испытуемых при фиксированных программных настройках: старт </a:t>
            </a:r>
            <a:r>
              <a:rPr lang="ru-RU" altLang="en-US" sz="2000" dirty="0" err="1">
                <a:latin typeface="Arial" panose="020B0604020202020204" pitchFamily="34" charset="0"/>
              </a:rPr>
              <a:t>Max</a:t>
            </a:r>
            <a:r>
              <a:rPr lang="ru-RU" altLang="en-US" sz="2000" dirty="0">
                <a:latin typeface="Arial" panose="020B0604020202020204" pitchFamily="34" charset="0"/>
              </a:rPr>
              <a:t>, N=25, </a:t>
            </a:r>
            <a:r>
              <a:rPr lang="ru-RU" altLang="en-US" sz="2000" dirty="0" err="1" smtClean="0">
                <a:latin typeface="Arial" panose="020B0604020202020204" pitchFamily="34" charset="0"/>
              </a:rPr>
              <a:t>ППВС</a:t>
            </a:r>
            <a:r>
              <a:rPr lang="ru-RU" altLang="en-US" sz="2000" dirty="0" smtClean="0">
                <a:latin typeface="Arial" panose="020B0604020202020204" pitchFamily="34" charset="0"/>
              </a:rPr>
              <a:t>=5 c</a:t>
            </a:r>
            <a:r>
              <a:rPr lang="ru-RU" altLang="en-US" sz="2000" dirty="0">
                <a:latin typeface="Arial" panose="020B0604020202020204" pitchFamily="34" charset="0"/>
              </a:rPr>
              <a:t>.</a:t>
            </a:r>
            <a:endParaRPr lang="en-US" altLang="en-US" sz="2000" dirty="0">
              <a:latin typeface="Arial" panose="020B0604020202020204" pitchFamily="34" charset="0"/>
            </a:endParaRPr>
          </a:p>
        </p:txBody>
      </p:sp>
      <p:sp>
        <p:nvSpPr>
          <p:cNvPr id="21509" name="Rectangle 7"/>
          <p:cNvSpPr>
            <a:spLocks noChangeArrowheads="1"/>
          </p:cNvSpPr>
          <p:nvPr/>
        </p:nvSpPr>
        <p:spPr bwMode="auto">
          <a:xfrm>
            <a:off x="5527675" y="306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latin typeface="Arial" panose="020B0604020202020204" pitchFamily="34" charset="0"/>
            </a:endParaRPr>
          </a:p>
        </p:txBody>
      </p:sp>
      <p:sp>
        <p:nvSpPr>
          <p:cNvPr id="3" name="Rectangle 2"/>
          <p:cNvSpPr/>
          <p:nvPr/>
        </p:nvSpPr>
        <p:spPr>
          <a:xfrm>
            <a:off x="863999" y="5830669"/>
            <a:ext cx="7486200" cy="707886"/>
          </a:xfrm>
          <a:prstGeom prst="rect">
            <a:avLst/>
          </a:prstGeom>
        </p:spPr>
        <p:txBody>
          <a:bodyPr wrap="square">
            <a:spAutoFit/>
          </a:bodyPr>
          <a:lstStyle/>
          <a:p>
            <a:r>
              <a:rPr lang="ru-RU" sz="2000" dirty="0"/>
              <a:t>Усредненная ПФР испытуемых при фиксированных программных настройках: старт </a:t>
            </a:r>
            <a:r>
              <a:rPr lang="ru-RU" sz="2000" dirty="0" err="1"/>
              <a:t>Min</a:t>
            </a:r>
            <a:r>
              <a:rPr lang="ru-RU" sz="2000" dirty="0"/>
              <a:t>, N=25, </a:t>
            </a:r>
            <a:r>
              <a:rPr lang="ru-RU" sz="2000" dirty="0" err="1" smtClean="0"/>
              <a:t>ППВС</a:t>
            </a:r>
            <a:r>
              <a:rPr lang="ru-RU" sz="2000" dirty="0" smtClean="0"/>
              <a:t>=5 c</a:t>
            </a:r>
            <a:r>
              <a:rPr lang="ru-RU" sz="2000" dirty="0"/>
              <a:t>.</a:t>
            </a:r>
            <a:endParaRPr lang="ru-RU" dirty="0"/>
          </a:p>
        </p:txBody>
      </p:sp>
      <p:pic>
        <p:nvPicPr>
          <p:cNvPr id="5" name="Picture 4"/>
          <p:cNvPicPr>
            <a:picLocks noChangeAspect="1"/>
          </p:cNvPicPr>
          <p:nvPr/>
        </p:nvPicPr>
        <p:blipFill>
          <a:blip r:embed="rId3"/>
          <a:stretch>
            <a:fillRect/>
          </a:stretch>
        </p:blipFill>
        <p:spPr>
          <a:xfrm>
            <a:off x="863999" y="993731"/>
            <a:ext cx="7099201" cy="1877053"/>
          </a:xfrm>
          <a:prstGeom prst="rect">
            <a:avLst/>
          </a:prstGeom>
        </p:spPr>
      </p:pic>
      <p:pic>
        <p:nvPicPr>
          <p:cNvPr id="6" name="Picture 5"/>
          <p:cNvPicPr>
            <a:picLocks noChangeAspect="1"/>
          </p:cNvPicPr>
          <p:nvPr/>
        </p:nvPicPr>
        <p:blipFill>
          <a:blip r:embed="rId4"/>
          <a:stretch>
            <a:fillRect/>
          </a:stretch>
        </p:blipFill>
        <p:spPr>
          <a:xfrm>
            <a:off x="863998" y="3601599"/>
            <a:ext cx="7099201" cy="2101997"/>
          </a:xfrm>
          <a:prstGeom prst="rect">
            <a:avLst/>
          </a:prstGeom>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
            <a:ext cx="7772400" cy="433343"/>
          </a:xfrm>
        </p:spPr>
        <p:txBody>
          <a:bodyPr/>
          <a:lstStyle/>
          <a:p>
            <a:r>
              <a:rPr lang="ru-RU" dirty="0" smtClean="0">
                <a:solidFill>
                  <a:srgbClr val="3333CC"/>
                </a:solidFill>
                <a:effectLst>
                  <a:outerShdw blurRad="38100" dist="38100" dir="2700000" algn="tl">
                    <a:srgbClr val="C0C0C0"/>
                  </a:outerShdw>
                </a:effectLst>
              </a:rPr>
              <a:t> </a:t>
            </a:r>
            <a:r>
              <a:rPr lang="ru-RU" sz="3600" dirty="0" smtClean="0">
                <a:solidFill>
                  <a:srgbClr val="3333CC"/>
                </a:solidFill>
                <a:effectLst>
                  <a:outerShdw blurRad="38100" dist="38100" dir="2700000" algn="tl">
                    <a:srgbClr val="C0C0C0"/>
                  </a:outerShdw>
                </a:effectLst>
              </a:rPr>
              <a:t>Сознательная </a:t>
            </a:r>
            <a:r>
              <a:rPr lang="ru-RU" sz="3600" dirty="0">
                <a:solidFill>
                  <a:srgbClr val="3333CC"/>
                </a:solidFill>
                <a:effectLst>
                  <a:outerShdw blurRad="38100" dist="38100" dir="2700000" algn="tl">
                    <a:srgbClr val="C0C0C0"/>
                  </a:outerShdw>
                </a:effectLst>
              </a:rPr>
              <a:t>реакция испытуемых</a:t>
            </a:r>
            <a:endParaRPr lang="en-US" sz="3600" dirty="0"/>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13</a:t>
            </a:fld>
            <a:endParaRPr lang="ru-RU" altLang="ru-RU"/>
          </a:p>
        </p:txBody>
      </p:sp>
      <p:sp>
        <p:nvSpPr>
          <p:cNvPr id="3" name="Rectangle 2"/>
          <p:cNvSpPr/>
          <p:nvPr/>
        </p:nvSpPr>
        <p:spPr>
          <a:xfrm>
            <a:off x="2286000" y="3105835"/>
            <a:ext cx="5512156" cy="369332"/>
          </a:xfrm>
          <a:prstGeom prst="rect">
            <a:avLst/>
          </a:prstGeom>
        </p:spPr>
        <p:txBody>
          <a:bodyPr wrap="square">
            <a:spAutoFit/>
          </a:bodyPr>
          <a:lstStyle/>
          <a:p>
            <a:r>
              <a:rPr lang="ru-RU" dirty="0"/>
              <a:t> </a:t>
            </a:r>
            <a:endParaRPr lang="en-US" dirty="0"/>
          </a:p>
        </p:txBody>
      </p:sp>
      <p:sp>
        <p:nvSpPr>
          <p:cNvPr id="6" name="Rectangle 5"/>
          <p:cNvSpPr/>
          <p:nvPr/>
        </p:nvSpPr>
        <p:spPr>
          <a:xfrm>
            <a:off x="170481" y="2878427"/>
            <a:ext cx="8973519" cy="769441"/>
          </a:xfrm>
          <a:prstGeom prst="rect">
            <a:avLst/>
          </a:prstGeom>
        </p:spPr>
        <p:txBody>
          <a:bodyPr wrap="square">
            <a:spAutoFit/>
          </a:bodyPr>
          <a:lstStyle/>
          <a:p>
            <a:pPr algn="ctr"/>
            <a:r>
              <a:rPr lang="ru-RU" sz="2000" dirty="0"/>
              <a:t>Усредненная сознательная реакция испытуемых при фиксированных программных настройках: старт </a:t>
            </a:r>
            <a:r>
              <a:rPr lang="ru-RU" sz="2000" dirty="0" err="1"/>
              <a:t>Maх</a:t>
            </a:r>
            <a:r>
              <a:rPr lang="ru-RU" sz="2000" dirty="0"/>
              <a:t>, N=25, </a:t>
            </a:r>
            <a:r>
              <a:rPr lang="ru-RU" sz="2000" dirty="0" err="1" smtClean="0"/>
              <a:t>ППВС</a:t>
            </a:r>
            <a:r>
              <a:rPr lang="ru-RU" sz="2000" dirty="0" smtClean="0"/>
              <a:t>=5 c</a:t>
            </a:r>
            <a:r>
              <a:rPr lang="ru-RU" sz="2400" dirty="0"/>
              <a:t>.</a:t>
            </a:r>
            <a:endParaRPr lang="en-US" sz="2400" dirty="0"/>
          </a:p>
        </p:txBody>
      </p:sp>
      <p:sp>
        <p:nvSpPr>
          <p:cNvPr id="11" name="Rectangle 10"/>
          <p:cNvSpPr/>
          <p:nvPr/>
        </p:nvSpPr>
        <p:spPr>
          <a:xfrm>
            <a:off x="0" y="5921810"/>
            <a:ext cx="8803037" cy="707886"/>
          </a:xfrm>
          <a:prstGeom prst="rect">
            <a:avLst/>
          </a:prstGeom>
        </p:spPr>
        <p:txBody>
          <a:bodyPr wrap="square">
            <a:spAutoFit/>
          </a:bodyPr>
          <a:lstStyle/>
          <a:p>
            <a:pPr algn="ctr"/>
            <a:r>
              <a:rPr lang="ru-RU" sz="2000" dirty="0"/>
              <a:t>Усредненная сознательная реакция испытуемых при фиксированных программных настройках: старт </a:t>
            </a:r>
            <a:r>
              <a:rPr lang="ru-RU" sz="2000" dirty="0" err="1"/>
              <a:t>Min</a:t>
            </a:r>
            <a:r>
              <a:rPr lang="ru-RU" sz="2000" dirty="0"/>
              <a:t>, N=25, </a:t>
            </a:r>
            <a:r>
              <a:rPr lang="ru-RU" sz="2000" dirty="0" err="1" smtClean="0"/>
              <a:t>ППВС</a:t>
            </a:r>
            <a:r>
              <a:rPr lang="ru-RU" sz="2000" dirty="0" smtClean="0"/>
              <a:t>=5 c</a:t>
            </a:r>
            <a:r>
              <a:rPr lang="ru-RU" sz="2000" dirty="0"/>
              <a:t>.</a:t>
            </a:r>
          </a:p>
        </p:txBody>
      </p:sp>
      <p:pic>
        <p:nvPicPr>
          <p:cNvPr id="12" name="Picture 11"/>
          <p:cNvPicPr>
            <a:picLocks noChangeAspect="1"/>
          </p:cNvPicPr>
          <p:nvPr/>
        </p:nvPicPr>
        <p:blipFill>
          <a:blip r:embed="rId3"/>
          <a:stretch>
            <a:fillRect/>
          </a:stretch>
        </p:blipFill>
        <p:spPr>
          <a:xfrm>
            <a:off x="1246356" y="851251"/>
            <a:ext cx="6688044" cy="2143576"/>
          </a:xfrm>
          <a:prstGeom prst="rect">
            <a:avLst/>
          </a:prstGeom>
        </p:spPr>
      </p:pic>
      <p:pic>
        <p:nvPicPr>
          <p:cNvPr id="13" name="Picture 12"/>
          <p:cNvPicPr>
            <a:picLocks noChangeAspect="1"/>
          </p:cNvPicPr>
          <p:nvPr/>
        </p:nvPicPr>
        <p:blipFill>
          <a:blip r:embed="rId4"/>
          <a:stretch>
            <a:fillRect/>
          </a:stretch>
        </p:blipFill>
        <p:spPr>
          <a:xfrm>
            <a:off x="1354975" y="3647869"/>
            <a:ext cx="6675119" cy="2138866"/>
          </a:xfrm>
          <a:prstGeom prst="rect">
            <a:avLst/>
          </a:prstGeom>
        </p:spPr>
      </p:pic>
    </p:spTree>
    <p:extLst>
      <p:ext uri="{BB962C8B-B14F-4D97-AF65-F5344CB8AC3E}">
        <p14:creationId xmlns:p14="http://schemas.microsoft.com/office/powerpoint/2010/main" val="4115479359"/>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87" y="0"/>
            <a:ext cx="8665436" cy="1143000"/>
          </a:xfrm>
        </p:spPr>
        <p:txBody>
          <a:bodyPr/>
          <a:lstStyle/>
          <a:p>
            <a:r>
              <a:rPr lang="ru-RU" sz="3200" dirty="0" smtClean="0">
                <a:solidFill>
                  <a:srgbClr val="3333CC"/>
                </a:solidFill>
                <a:effectLst>
                  <a:outerShdw blurRad="38100" dist="38100" dir="2700000" algn="tl">
                    <a:srgbClr val="C0C0C0"/>
                  </a:outerShdw>
                </a:effectLst>
              </a:rPr>
              <a:t>Изменение </a:t>
            </a:r>
            <a:r>
              <a:rPr lang="ru-RU" sz="3200" dirty="0">
                <a:solidFill>
                  <a:srgbClr val="3333CC"/>
                </a:solidFill>
                <a:effectLst>
                  <a:outerShdw blurRad="38100" dist="38100" dir="2700000" algn="tl">
                    <a:srgbClr val="C0C0C0"/>
                  </a:outerShdw>
                </a:effectLst>
              </a:rPr>
              <a:t>СКО параметров ПФС </a:t>
            </a:r>
            <a:r>
              <a:rPr lang="ru-RU" sz="3200" dirty="0" smtClean="0">
                <a:solidFill>
                  <a:srgbClr val="3333CC"/>
                </a:solidFill>
                <a:effectLst>
                  <a:outerShdw blurRad="38100" dist="38100" dir="2700000" algn="tl">
                    <a:srgbClr val="C0C0C0"/>
                  </a:outerShdw>
                </a:effectLst>
              </a:rPr>
              <a:t/>
            </a:r>
            <a:br>
              <a:rPr lang="ru-RU" sz="3200" dirty="0" smtClean="0">
                <a:solidFill>
                  <a:srgbClr val="3333CC"/>
                </a:solidFill>
                <a:effectLst>
                  <a:outerShdw blurRad="38100" dist="38100" dir="2700000" algn="tl">
                    <a:srgbClr val="C0C0C0"/>
                  </a:outerShdw>
                </a:effectLst>
              </a:rPr>
            </a:br>
            <a:r>
              <a:rPr lang="ru-RU" sz="3200" dirty="0" smtClean="0">
                <a:solidFill>
                  <a:srgbClr val="3333CC"/>
                </a:solidFill>
                <a:effectLst>
                  <a:outerShdw blurRad="38100" dist="38100" dir="2700000" algn="tl">
                    <a:srgbClr val="C0C0C0"/>
                  </a:outerShdw>
                </a:effectLst>
              </a:rPr>
              <a:t>при различном старте </a:t>
            </a:r>
            <a:r>
              <a:rPr lang="ru-RU" sz="3200" dirty="0">
                <a:solidFill>
                  <a:srgbClr val="3333CC"/>
                </a:solidFill>
                <a:effectLst>
                  <a:outerShdw blurRad="38100" dist="38100" dir="2700000" algn="tl">
                    <a:srgbClr val="C0C0C0"/>
                  </a:outerShdw>
                </a:effectLst>
              </a:rPr>
              <a:t>тестирования </a:t>
            </a:r>
            <a:endParaRPr lang="en-US" sz="3200" dirty="0"/>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14</a:t>
            </a:fld>
            <a:endParaRPr lang="ru-RU" altLang="ru-RU"/>
          </a:p>
        </p:txBody>
      </p:sp>
      <p:pic>
        <p:nvPicPr>
          <p:cNvPr id="6" name="Picture 5"/>
          <p:cNvPicPr>
            <a:picLocks noChangeAspect="1"/>
          </p:cNvPicPr>
          <p:nvPr/>
        </p:nvPicPr>
        <p:blipFill>
          <a:blip r:embed="rId3"/>
          <a:stretch>
            <a:fillRect/>
          </a:stretch>
        </p:blipFill>
        <p:spPr>
          <a:xfrm>
            <a:off x="784511" y="1197700"/>
            <a:ext cx="7352787" cy="4065160"/>
          </a:xfrm>
          <a:prstGeom prst="rect">
            <a:avLst/>
          </a:prstGeom>
        </p:spPr>
      </p:pic>
      <p:sp>
        <p:nvSpPr>
          <p:cNvPr id="3" name="Rectangle 2"/>
          <p:cNvSpPr/>
          <p:nvPr/>
        </p:nvSpPr>
        <p:spPr>
          <a:xfrm>
            <a:off x="353234" y="5317560"/>
            <a:ext cx="8686799" cy="1200329"/>
          </a:xfrm>
          <a:prstGeom prst="rect">
            <a:avLst/>
          </a:prstGeom>
        </p:spPr>
        <p:txBody>
          <a:bodyPr wrap="square">
            <a:spAutoFit/>
          </a:bodyPr>
          <a:lstStyle/>
          <a:p>
            <a:r>
              <a:rPr lang="ru-RU" dirty="0"/>
              <a:t>Средние значения СКО параметров ПФС при старте </a:t>
            </a:r>
            <a:r>
              <a:rPr lang="ru-RU" dirty="0" smtClean="0"/>
              <a:t>тестирования</a:t>
            </a:r>
          </a:p>
          <a:p>
            <a:r>
              <a:rPr lang="ru-RU" dirty="0" smtClean="0"/>
              <a:t>с </a:t>
            </a:r>
            <a:r>
              <a:rPr lang="ru-RU" dirty="0"/>
              <a:t>максимального (</a:t>
            </a:r>
            <a:r>
              <a:rPr lang="ru-RU" dirty="0" err="1"/>
              <a:t>Max</a:t>
            </a:r>
            <a:r>
              <a:rPr lang="ru-RU" dirty="0"/>
              <a:t>) значения (группа 1 синие столбики) и минимального (</a:t>
            </a:r>
            <a:r>
              <a:rPr lang="ru-RU" dirty="0" err="1"/>
              <a:t>Min</a:t>
            </a:r>
            <a:r>
              <a:rPr lang="ru-RU" dirty="0"/>
              <a:t>) значения (группа 2, красные столбики).</a:t>
            </a:r>
          </a:p>
          <a:p>
            <a:endParaRPr lang="ru-RU" dirty="0"/>
          </a:p>
        </p:txBody>
      </p:sp>
    </p:spTree>
    <p:extLst>
      <p:ext uri="{BB962C8B-B14F-4D97-AF65-F5344CB8AC3E}">
        <p14:creationId xmlns:p14="http://schemas.microsoft.com/office/powerpoint/2010/main" val="814038455"/>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00AA82F-8859-4735-AA8E-2A5E245BDA2E}" type="slidenum">
              <a:rPr lang="ru-RU" altLang="ru-RU" smtClean="0"/>
              <a:pPr>
                <a:defRPr/>
              </a:pPr>
              <a:t>15</a:t>
            </a:fld>
            <a:endParaRPr lang="ru-RU" altLang="ru-RU"/>
          </a:p>
        </p:txBody>
      </p:sp>
      <p:sp>
        <p:nvSpPr>
          <p:cNvPr id="3" name="Rectangle 2"/>
          <p:cNvSpPr/>
          <p:nvPr/>
        </p:nvSpPr>
        <p:spPr>
          <a:xfrm>
            <a:off x="1026160" y="45748"/>
            <a:ext cx="7432040" cy="523220"/>
          </a:xfrm>
          <a:prstGeom prst="rect">
            <a:avLst/>
          </a:prstGeom>
        </p:spPr>
        <p:txBody>
          <a:bodyPr wrap="square">
            <a:spAutoFit/>
          </a:bodyPr>
          <a:lstStyle/>
          <a:p>
            <a:pPr lvl="0" algn="ctr">
              <a:defRPr/>
            </a:pPr>
            <a:r>
              <a:rPr lang="ru-RU" sz="2800" dirty="0" smtClean="0">
                <a:solidFill>
                  <a:srgbClr val="3333CC"/>
                </a:solidFill>
                <a:latin typeface="Times New Roman"/>
              </a:rPr>
              <a:t>Хронобиология и </a:t>
            </a:r>
            <a:r>
              <a:rPr lang="ru-RU" sz="2800" dirty="0" err="1" smtClean="0">
                <a:solidFill>
                  <a:srgbClr val="3333CC"/>
                </a:solidFill>
                <a:latin typeface="Times New Roman"/>
              </a:rPr>
              <a:t>гомеокинез</a:t>
            </a:r>
            <a:endParaRPr lang="en-US" sz="2800" dirty="0">
              <a:solidFill>
                <a:srgbClr val="3333CC"/>
              </a:solidFill>
              <a:latin typeface="Times New Roman"/>
            </a:endParaRPr>
          </a:p>
        </p:txBody>
      </p:sp>
      <p:sp>
        <p:nvSpPr>
          <p:cNvPr id="4" name="Rectangle 3"/>
          <p:cNvSpPr/>
          <p:nvPr/>
        </p:nvSpPr>
        <p:spPr>
          <a:xfrm>
            <a:off x="1580930" y="3072331"/>
            <a:ext cx="5875586" cy="388696"/>
          </a:xfrm>
          <a:prstGeom prst="rect">
            <a:avLst/>
          </a:prstGeom>
        </p:spPr>
        <p:txBody>
          <a:bodyPr wrap="square">
            <a:spAutoFit/>
          </a:bodyPr>
          <a:lstStyle/>
          <a:p>
            <a:pPr>
              <a:lnSpc>
                <a:spcPct val="107000"/>
              </a:lnSpc>
              <a:spcAft>
                <a:spcPts val="800"/>
              </a:spcAft>
            </a:pPr>
            <a:r>
              <a:rPr lang="ru-RU" dirty="0" smtClean="0">
                <a:latin typeface="+mn-lt"/>
                <a:ea typeface="Calibri" panose="020F0502020204030204" pitchFamily="34" charset="0"/>
                <a:cs typeface="Times New Roman" panose="02020603050405020304" pitchFamily="18" charset="0"/>
              </a:rPr>
              <a:t>Явная зависимость стимульной реакции на вид стимулов</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294624" y="616999"/>
            <a:ext cx="3953181" cy="2395936"/>
          </a:xfrm>
          <a:prstGeom prst="rect">
            <a:avLst/>
          </a:prstGeom>
        </p:spPr>
      </p:pic>
      <p:pic>
        <p:nvPicPr>
          <p:cNvPr id="7" name="Picture 6"/>
          <p:cNvPicPr>
            <a:picLocks noChangeAspect="1"/>
          </p:cNvPicPr>
          <p:nvPr/>
        </p:nvPicPr>
        <p:blipFill>
          <a:blip r:embed="rId4"/>
          <a:stretch>
            <a:fillRect/>
          </a:stretch>
        </p:blipFill>
        <p:spPr>
          <a:xfrm>
            <a:off x="4581537" y="648603"/>
            <a:ext cx="4155139" cy="2395936"/>
          </a:xfrm>
          <a:prstGeom prst="rect">
            <a:avLst/>
          </a:prstGeom>
        </p:spPr>
      </p:pic>
      <p:pic>
        <p:nvPicPr>
          <p:cNvPr id="8" name="Picture 7"/>
          <p:cNvPicPr>
            <a:picLocks noChangeAspect="1"/>
          </p:cNvPicPr>
          <p:nvPr/>
        </p:nvPicPr>
        <p:blipFill>
          <a:blip r:embed="rId5"/>
          <a:stretch>
            <a:fillRect/>
          </a:stretch>
        </p:blipFill>
        <p:spPr>
          <a:xfrm>
            <a:off x="294625" y="3461026"/>
            <a:ext cx="3953180" cy="2480839"/>
          </a:xfrm>
          <a:prstGeom prst="rect">
            <a:avLst/>
          </a:prstGeom>
        </p:spPr>
      </p:pic>
      <p:pic>
        <p:nvPicPr>
          <p:cNvPr id="9" name="Picture 8"/>
          <p:cNvPicPr>
            <a:picLocks noChangeAspect="1"/>
          </p:cNvPicPr>
          <p:nvPr/>
        </p:nvPicPr>
        <p:blipFill>
          <a:blip r:embed="rId6"/>
          <a:stretch>
            <a:fillRect/>
          </a:stretch>
        </p:blipFill>
        <p:spPr>
          <a:xfrm>
            <a:off x="4713316" y="3552027"/>
            <a:ext cx="3873731" cy="2389839"/>
          </a:xfrm>
          <a:prstGeom prst="rect">
            <a:avLst/>
          </a:prstGeom>
        </p:spPr>
      </p:pic>
      <p:sp>
        <p:nvSpPr>
          <p:cNvPr id="5" name="Rectangle 4"/>
          <p:cNvSpPr/>
          <p:nvPr/>
        </p:nvSpPr>
        <p:spPr>
          <a:xfrm>
            <a:off x="773084" y="6035824"/>
            <a:ext cx="6791498" cy="369332"/>
          </a:xfrm>
          <a:prstGeom prst="rect">
            <a:avLst/>
          </a:prstGeom>
        </p:spPr>
        <p:txBody>
          <a:bodyPr wrap="square">
            <a:spAutoFit/>
          </a:bodyPr>
          <a:lstStyle/>
          <a:p>
            <a:r>
              <a:rPr lang="ru-RU" dirty="0" smtClean="0"/>
              <a:t>Неявная </a:t>
            </a:r>
            <a:r>
              <a:rPr lang="ru-RU" dirty="0"/>
              <a:t>зависимость стимульной реакции на вид стимулов</a:t>
            </a:r>
          </a:p>
        </p:txBody>
      </p:sp>
    </p:spTree>
    <p:extLst>
      <p:ext uri="{BB962C8B-B14F-4D97-AF65-F5344CB8AC3E}">
        <p14:creationId xmlns:p14="http://schemas.microsoft.com/office/powerpoint/2010/main" val="1570837210"/>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A5572AB-DC96-487F-A1C7-01DAC04C90B7}" type="slidenum">
              <a:rPr lang="ru-RU" altLang="en-US" sz="1400" smtClean="0"/>
              <a:pPr>
                <a:spcBef>
                  <a:spcPct val="0"/>
                </a:spcBef>
                <a:buFontTx/>
                <a:buNone/>
              </a:pPr>
              <a:t>16</a:t>
            </a:fld>
            <a:endParaRPr lang="ru-RU" altLang="en-US" sz="1400" dirty="0"/>
          </a:p>
        </p:txBody>
      </p:sp>
      <p:sp>
        <p:nvSpPr>
          <p:cNvPr id="31747" name="Rectangle 2"/>
          <p:cNvSpPr>
            <a:spLocks noGrp="1" noChangeArrowheads="1"/>
          </p:cNvSpPr>
          <p:nvPr>
            <p:ph type="title"/>
          </p:nvPr>
        </p:nvSpPr>
        <p:spPr>
          <a:xfrm>
            <a:off x="574819" y="196573"/>
            <a:ext cx="7470537" cy="571500"/>
          </a:xfrm>
        </p:spPr>
        <p:txBody>
          <a:bodyPr/>
          <a:lstStyle/>
          <a:p>
            <a:pPr eaLnBrk="1" hangingPunct="1"/>
            <a:r>
              <a:rPr lang="ru-RU" altLang="en-US" sz="4000" dirty="0">
                <a:solidFill>
                  <a:schemeClr val="accent2"/>
                </a:solidFill>
              </a:rPr>
              <a:t>Заключение</a:t>
            </a:r>
          </a:p>
        </p:txBody>
      </p:sp>
      <p:sp>
        <p:nvSpPr>
          <p:cNvPr id="2" name="Rectangle 1"/>
          <p:cNvSpPr/>
          <p:nvPr/>
        </p:nvSpPr>
        <p:spPr>
          <a:xfrm>
            <a:off x="671195" y="931694"/>
            <a:ext cx="7787005" cy="5324535"/>
          </a:xfrm>
          <a:prstGeom prst="rect">
            <a:avLst/>
          </a:prstGeom>
        </p:spPr>
        <p:txBody>
          <a:bodyPr wrap="square">
            <a:spAutoFit/>
          </a:bodyPr>
          <a:lstStyle/>
          <a:p>
            <a:pPr marL="342900" indent="-342900">
              <a:buFontTx/>
              <a:buAutoNum type="arabicPeriod"/>
              <a:defRPr/>
            </a:pPr>
            <a:r>
              <a:rPr lang="ru-RU" sz="2000" dirty="0"/>
              <a:t>Х</a:t>
            </a:r>
            <a:r>
              <a:rPr lang="ru-RU" sz="2000" dirty="0" smtClean="0"/>
              <a:t>ронобиологических ритмы влияют на бессознательные </a:t>
            </a:r>
            <a:r>
              <a:rPr lang="ru-RU" sz="2000" dirty="0"/>
              <a:t>и сознательные </a:t>
            </a:r>
            <a:r>
              <a:rPr lang="ru-RU" sz="2000" dirty="0" smtClean="0"/>
              <a:t>реакции, различающиеся </a:t>
            </a:r>
            <a:r>
              <a:rPr lang="ru-RU" sz="2000" dirty="0"/>
              <a:t>в противоположных точках ритма мозговой </a:t>
            </a:r>
            <a:r>
              <a:rPr lang="ru-RU" sz="2000" dirty="0" smtClean="0"/>
              <a:t>активности </a:t>
            </a:r>
            <a:r>
              <a:rPr lang="ru-RU" sz="2000" dirty="0"/>
              <a:t>– начале роста (</a:t>
            </a:r>
            <a:r>
              <a:rPr lang="ru-RU" sz="2000" dirty="0" err="1"/>
              <a:t>Min</a:t>
            </a:r>
            <a:r>
              <a:rPr lang="ru-RU" sz="2000" dirty="0"/>
              <a:t>) </a:t>
            </a:r>
            <a:r>
              <a:rPr lang="ru-RU" sz="2000" dirty="0" smtClean="0"/>
              <a:t>и начале спада (</a:t>
            </a:r>
            <a:r>
              <a:rPr lang="ru-RU" sz="2000" dirty="0" err="1" smtClean="0"/>
              <a:t>Max</a:t>
            </a:r>
            <a:r>
              <a:rPr lang="ru-RU" sz="2000" dirty="0" smtClean="0"/>
              <a:t>).</a:t>
            </a:r>
          </a:p>
          <a:p>
            <a:pPr marL="342900" indent="-342900">
              <a:buFontTx/>
              <a:buAutoNum type="arabicPeriod"/>
              <a:defRPr/>
            </a:pPr>
            <a:r>
              <a:rPr lang="ru-RU" sz="2000" dirty="0" smtClean="0"/>
              <a:t>Сознательная и бессознательная реакция на стимулы зависит от периода их предъявления. Для периодов предъявления стимулов 5 -15 секунд необходимо использовать различные алгоритмы обработки стимульной реакции.</a:t>
            </a:r>
            <a:endParaRPr lang="ru-RU" sz="2000" dirty="0"/>
          </a:p>
          <a:p>
            <a:pPr marL="342900" indent="-342900">
              <a:buFontTx/>
              <a:buAutoNum type="arabicPeriod" startAt="3"/>
              <a:defRPr/>
            </a:pPr>
            <a:r>
              <a:rPr lang="ru-RU" sz="2000" dirty="0" smtClean="0"/>
              <a:t>Одноминутная вариабельность поведенческих параметров является не менее важной характеристикой личности, чем среднее значение поведенческой характеристики.</a:t>
            </a:r>
          </a:p>
          <a:p>
            <a:pPr marL="342900" indent="-342900">
              <a:buFontTx/>
              <a:buAutoNum type="arabicPeriod" startAt="3"/>
              <a:defRPr/>
            </a:pPr>
            <a:r>
              <a:rPr lang="ru-RU" sz="2000" dirty="0" smtClean="0"/>
              <a:t>Полученные результаты позволяют оптимистично смотреть на возможность практической реализации быстрого одноминутного профайлинга к произвольному фактору при объективном стимульном материале с точностью </a:t>
            </a:r>
          </a:p>
          <a:p>
            <a:pPr>
              <a:defRPr/>
            </a:pPr>
            <a:r>
              <a:rPr lang="ru-RU" sz="2000" dirty="0"/>
              <a:t> </a:t>
            </a:r>
            <a:r>
              <a:rPr lang="ru-RU" sz="2000" dirty="0" smtClean="0"/>
              <a:t>    не уступающей классической психофизиологии.</a:t>
            </a:r>
            <a:endParaRPr lang="ru-RU" sz="2000" dirty="0"/>
          </a:p>
        </p:txBody>
      </p:sp>
    </p:spTree>
    <p:extLst>
      <p:ext uri="{BB962C8B-B14F-4D97-AF65-F5344CB8AC3E}">
        <p14:creationId xmlns:p14="http://schemas.microsoft.com/office/powerpoint/2010/main" val="1734789921"/>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CCA1ED-49B7-421D-B044-82DB5070921A}" type="slidenum">
              <a:rPr lang="ru-RU" altLang="ru-RU" sz="1400" smtClean="0"/>
              <a:pPr>
                <a:spcBef>
                  <a:spcPct val="0"/>
                </a:spcBef>
                <a:buFontTx/>
                <a:buNone/>
              </a:pPr>
              <a:t>17</a:t>
            </a:fld>
            <a:endParaRPr lang="ru-RU" altLang="ru-RU" sz="1400"/>
          </a:p>
        </p:txBody>
      </p:sp>
      <p:sp>
        <p:nvSpPr>
          <p:cNvPr id="22530" name="Rectangle 2"/>
          <p:cNvSpPr>
            <a:spLocks noGrp="1" noChangeArrowheads="1"/>
          </p:cNvSpPr>
          <p:nvPr>
            <p:ph type="title"/>
          </p:nvPr>
        </p:nvSpPr>
        <p:spPr>
          <a:xfrm>
            <a:off x="684213" y="333375"/>
            <a:ext cx="7772400" cy="987425"/>
          </a:xfrm>
        </p:spPr>
        <p:txBody>
          <a:bodyPr/>
          <a:lstStyle/>
          <a:p>
            <a:pPr eaLnBrk="1" hangingPunct="1">
              <a:defRPr/>
            </a:pPr>
            <a:r>
              <a:rPr lang="ru-RU" b="1" dirty="0">
                <a:solidFill>
                  <a:schemeClr val="accent2"/>
                </a:solidFill>
                <a:effectLst>
                  <a:outerShdw blurRad="38100" dist="38100" dir="2700000" algn="tl">
                    <a:srgbClr val="C0C0C0"/>
                  </a:outerShdw>
                </a:effectLst>
              </a:rPr>
              <a:t>Спасибо за внимание!</a:t>
            </a:r>
          </a:p>
        </p:txBody>
      </p:sp>
      <p:sp>
        <p:nvSpPr>
          <p:cNvPr id="33796" name="Rectangle 3"/>
          <p:cNvSpPr>
            <a:spLocks noGrp="1" noChangeArrowheads="1"/>
          </p:cNvSpPr>
          <p:nvPr>
            <p:ph type="body" idx="1"/>
          </p:nvPr>
        </p:nvSpPr>
        <p:spPr>
          <a:xfrm>
            <a:off x="569913" y="1458913"/>
            <a:ext cx="7989887" cy="4608512"/>
          </a:xfrm>
        </p:spPr>
        <p:txBody>
          <a:bodyPr/>
          <a:lstStyle/>
          <a:p>
            <a:pPr eaLnBrk="1" hangingPunct="1">
              <a:buFontTx/>
              <a:buNone/>
            </a:pPr>
            <a:endParaRPr lang="ru-RU" altLang="ru-RU"/>
          </a:p>
          <a:p>
            <a:pPr algn="ctr" eaLnBrk="1" hangingPunct="1">
              <a:buFontTx/>
              <a:buNone/>
            </a:pPr>
            <a:r>
              <a:rPr lang="ru-RU" altLang="ru-RU"/>
              <a:t>Виктор Минкин     </a:t>
            </a:r>
            <a:endParaRPr lang="en-US" altLang="ru-RU"/>
          </a:p>
          <a:p>
            <a:pPr algn="ctr" eaLnBrk="1" hangingPunct="1">
              <a:buFontTx/>
              <a:buNone/>
            </a:pPr>
            <a:r>
              <a:rPr lang="de-DE" altLang="ru-RU" sz="4000"/>
              <a:t>e</a:t>
            </a:r>
            <a:r>
              <a:rPr lang="ru-RU" altLang="ru-RU" sz="4000"/>
              <a:t>-</a:t>
            </a:r>
            <a:r>
              <a:rPr lang="de-DE" altLang="ru-RU" sz="4000"/>
              <a:t>mail</a:t>
            </a:r>
            <a:r>
              <a:rPr lang="ru-RU" altLang="ru-RU" sz="4000"/>
              <a:t>: </a:t>
            </a:r>
            <a:r>
              <a:rPr lang="en-US" altLang="ru-RU" sz="4000" b="1">
                <a:solidFill>
                  <a:schemeClr val="accent2"/>
                </a:solidFill>
              </a:rPr>
              <a:t>minkin@elsys.ru</a:t>
            </a:r>
          </a:p>
          <a:p>
            <a:pPr algn="ctr" eaLnBrk="1" hangingPunct="1">
              <a:buFontTx/>
              <a:buNone/>
            </a:pPr>
            <a:r>
              <a:rPr lang="en-US" altLang="ru-RU" b="1"/>
              <a:t> </a:t>
            </a:r>
            <a:endParaRPr lang="en-US" altLang="ru-RU"/>
          </a:p>
          <a:p>
            <a:pPr algn="ctr" eaLnBrk="1" hangingPunct="1">
              <a:buFontTx/>
              <a:buNone/>
            </a:pPr>
            <a:r>
              <a:rPr lang="en-US" altLang="ru-RU" sz="4400" b="1">
                <a:solidFill>
                  <a:schemeClr val="accent2"/>
                </a:solidFill>
              </a:rPr>
              <a:t>  </a:t>
            </a:r>
            <a:r>
              <a:rPr lang="en-US" altLang="ru-RU" b="1">
                <a:solidFill>
                  <a:schemeClr val="accent2"/>
                </a:solidFill>
              </a:rPr>
              <a:t>www.elsys.ru</a:t>
            </a:r>
            <a:r>
              <a:rPr lang="en-US" altLang="ru-RU"/>
              <a:t>  </a:t>
            </a:r>
          </a:p>
          <a:p>
            <a:pPr algn="ctr" eaLnBrk="1" hangingPunct="1">
              <a:buFontTx/>
              <a:buNone/>
            </a:pPr>
            <a:r>
              <a:rPr lang="en-US" altLang="ru-RU" b="1">
                <a:solidFill>
                  <a:schemeClr val="accent2"/>
                </a:solidFill>
              </a:rPr>
              <a:t>  </a:t>
            </a:r>
            <a:r>
              <a:rPr lang="en-US" altLang="ru-RU" sz="3600" b="1">
                <a:solidFill>
                  <a:schemeClr val="accent2"/>
                </a:solidFill>
              </a:rPr>
              <a:t>www.psymaker.com</a:t>
            </a:r>
          </a:p>
          <a:p>
            <a:pPr algn="ctr" eaLnBrk="1" hangingPunct="1">
              <a:buFontTx/>
              <a:buNone/>
            </a:pPr>
            <a:endParaRPr lang="ru-RU" altLang="ru-RU" sz="3600" u="sng">
              <a:solidFill>
                <a:schemeClr val="accent2"/>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A51165B-B1AE-4C7D-99D6-72E1466561F8}" type="slidenum">
              <a:rPr lang="ru-RU" altLang="ru-RU" sz="1400" smtClean="0">
                <a:solidFill>
                  <a:srgbClr val="000000"/>
                </a:solidFill>
              </a:rPr>
              <a:pPr>
                <a:spcBef>
                  <a:spcPct val="0"/>
                </a:spcBef>
                <a:buFontTx/>
                <a:buNone/>
              </a:pPr>
              <a:t>2</a:t>
            </a:fld>
            <a:endParaRPr lang="ru-RU" altLang="ru-RU" sz="1400">
              <a:solidFill>
                <a:srgbClr val="000000"/>
              </a:solidFill>
            </a:endParaRPr>
          </a:p>
        </p:txBody>
      </p:sp>
      <p:sp>
        <p:nvSpPr>
          <p:cNvPr id="7170" name="Rectangle 2"/>
          <p:cNvSpPr>
            <a:spLocks noGrp="1" noChangeArrowheads="1"/>
          </p:cNvSpPr>
          <p:nvPr>
            <p:ph type="title"/>
          </p:nvPr>
        </p:nvSpPr>
        <p:spPr>
          <a:xfrm>
            <a:off x="0" y="-54006"/>
            <a:ext cx="9189379" cy="1399674"/>
          </a:xfrm>
        </p:spPr>
        <p:txBody>
          <a:bodyPr/>
          <a:lstStyle/>
          <a:p>
            <a:pPr eaLnBrk="1" hangingPunct="1">
              <a:defRPr/>
            </a:pPr>
            <a:r>
              <a:rPr lang="ru-RU" sz="3200" dirty="0">
                <a:solidFill>
                  <a:schemeClr val="accent2"/>
                </a:solidFill>
                <a:effectLst>
                  <a:outerShdw blurRad="38100" dist="38100" dir="2700000" algn="tl">
                    <a:srgbClr val="C0C0C0"/>
                  </a:outerShdw>
                </a:effectLst>
              </a:rPr>
              <a:t>Программа </a:t>
            </a:r>
            <a:r>
              <a:rPr lang="ru-RU" sz="3200" dirty="0" err="1" smtClean="0">
                <a:solidFill>
                  <a:schemeClr val="accent2"/>
                </a:solidFill>
                <a:effectLst>
                  <a:outerShdw blurRad="38100" dist="38100" dir="2700000" algn="tl">
                    <a:srgbClr val="C0C0C0"/>
                  </a:outerShdw>
                </a:effectLst>
              </a:rPr>
              <a:t>ВибраНЛП</a:t>
            </a:r>
            <a:r>
              <a:rPr lang="en-US" sz="3200" dirty="0" smtClean="0">
                <a:solidFill>
                  <a:schemeClr val="accent2"/>
                </a:solidFill>
                <a:effectLst>
                  <a:outerShdw blurRad="38100" dist="38100" dir="2700000" algn="tl">
                    <a:srgbClr val="C0C0C0"/>
                  </a:outerShdw>
                </a:effectLst>
              </a:rPr>
              <a:t>.</a:t>
            </a:r>
            <a:r>
              <a:rPr lang="ru-RU" sz="3200" dirty="0" smtClean="0">
                <a:solidFill>
                  <a:schemeClr val="accent2"/>
                </a:solidFill>
                <a:effectLst>
                  <a:outerShdw blurRad="38100" dist="38100" dir="2700000" algn="tl">
                    <a:srgbClr val="C0C0C0"/>
                  </a:outerShdw>
                </a:effectLst>
              </a:rPr>
              <a:t> Психофизиологическая реакция </a:t>
            </a:r>
            <a:r>
              <a:rPr lang="ru-RU" sz="3200" dirty="0">
                <a:solidFill>
                  <a:schemeClr val="accent2"/>
                </a:solidFill>
                <a:effectLst>
                  <a:outerShdw blurRad="38100" dist="38100" dir="2700000" algn="tl">
                    <a:srgbClr val="C0C0C0"/>
                  </a:outerShdw>
                </a:effectLst>
              </a:rPr>
              <a:t>человека на сложные стимулы</a:t>
            </a:r>
          </a:p>
        </p:txBody>
      </p:sp>
      <p:cxnSp>
        <p:nvCxnSpPr>
          <p:cNvPr id="39" name="Прямая со стрелкой 38"/>
          <p:cNvCxnSpPr/>
          <p:nvPr/>
        </p:nvCxnSpPr>
        <p:spPr>
          <a:xfrm>
            <a:off x="5440680" y="10107930"/>
            <a:ext cx="390525" cy="0"/>
          </a:xfrm>
          <a:prstGeom prst="straightConnector1">
            <a:avLst/>
          </a:prstGeom>
          <a:noFill/>
          <a:ln w="6350" cap="flat" cmpd="sng" algn="ctr">
            <a:solidFill>
              <a:sysClr val="windowText" lastClr="000000"/>
            </a:solidFill>
            <a:prstDash val="solid"/>
            <a:miter lim="800000"/>
            <a:tailEnd type="triangle"/>
          </a:ln>
          <a:effectLst/>
        </p:spPr>
      </p:cxnSp>
      <p:grpSp>
        <p:nvGrpSpPr>
          <p:cNvPr id="60" name="Группа 59"/>
          <p:cNvGrpSpPr/>
          <p:nvPr/>
        </p:nvGrpSpPr>
        <p:grpSpPr>
          <a:xfrm>
            <a:off x="454638" y="1663582"/>
            <a:ext cx="7799833" cy="2777613"/>
            <a:chOff x="454638" y="1371599"/>
            <a:chExt cx="7799833" cy="2777613"/>
          </a:xfrm>
        </p:grpSpPr>
        <p:pic>
          <p:nvPicPr>
            <p:cNvPr id="7" name="Рисунок 6"/>
            <p:cNvPicPr/>
            <p:nvPr/>
          </p:nvPicPr>
          <p:blipFill>
            <a:blip r:embed="rId3">
              <a:extLst>
                <a:ext uri="{28A0092B-C50C-407E-A947-70E740481C1C}">
                  <a14:useLocalDpi xmlns:a14="http://schemas.microsoft.com/office/drawing/2010/main" val="0"/>
                </a:ext>
              </a:extLst>
            </a:blip>
            <a:stretch>
              <a:fillRect/>
            </a:stretch>
          </p:blipFill>
          <p:spPr>
            <a:xfrm>
              <a:off x="454638" y="2821857"/>
              <a:ext cx="580104" cy="1327355"/>
            </a:xfrm>
            <a:prstGeom prst="rect">
              <a:avLst/>
            </a:prstGeom>
          </p:spPr>
        </p:pic>
        <p:sp>
          <p:nvSpPr>
            <p:cNvPr id="3" name="Прямоугольник 2"/>
            <p:cNvSpPr/>
            <p:nvPr/>
          </p:nvSpPr>
          <p:spPr>
            <a:xfrm>
              <a:off x="1498999" y="2821857"/>
              <a:ext cx="1737299" cy="13273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3685984" y="2812024"/>
              <a:ext cx="966077" cy="13273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1037303" y="1371599"/>
              <a:ext cx="1040497" cy="10471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4454588" y="1371599"/>
              <a:ext cx="973532" cy="104713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1082448" y="1679135"/>
              <a:ext cx="1000381" cy="338554"/>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Стимулы</a:t>
              </a:r>
              <a:endParaRPr lang="ru-RU" sz="16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7863" y="1669302"/>
              <a:ext cx="1000381" cy="338554"/>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Стимулы</a:t>
              </a:r>
              <a:endParaRPr lang="ru-RU" sz="16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3710214" y="3223924"/>
              <a:ext cx="966077" cy="523220"/>
            </a:xfrm>
            <a:prstGeom prst="rect">
              <a:avLst/>
            </a:prstGeom>
            <a:noFill/>
          </p:spPr>
          <p:txBody>
            <a:bodyPr wrap="square" rtlCol="0">
              <a:spAutoFit/>
            </a:bodyPr>
            <a:lstStyle/>
            <a:p>
              <a:r>
                <a:rPr lang="ru-RU" sz="1400" dirty="0" smtClean="0">
                  <a:latin typeface="Times New Roman" panose="02020603050405020304" pitchFamily="18" charset="0"/>
                  <a:cs typeface="Times New Roman" panose="02020603050405020304" pitchFamily="18" charset="0"/>
                </a:rPr>
                <a:t>Профиль личности</a:t>
              </a:r>
              <a:endParaRPr lang="ru-RU" sz="1400"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5113693" y="2821857"/>
              <a:ext cx="1737299" cy="13273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7288394" y="2821857"/>
              <a:ext cx="966077" cy="132735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5149833" y="3184756"/>
              <a:ext cx="1580854" cy="523220"/>
            </a:xfrm>
            <a:prstGeom prst="rect">
              <a:avLst/>
            </a:prstGeom>
            <a:noFill/>
          </p:spPr>
          <p:txBody>
            <a:bodyPr wrap="square" rtlCol="0">
              <a:spAutoFit/>
            </a:bodyPr>
            <a:lstStyle/>
            <a:p>
              <a:pPr algn="ctr"/>
              <a:r>
                <a:rPr lang="ru-RU" sz="1400" dirty="0" smtClean="0">
                  <a:latin typeface="Times New Roman" panose="02020603050405020304" pitchFamily="18" charset="0"/>
                  <a:cs typeface="Times New Roman" panose="02020603050405020304" pitchFamily="18" charset="0"/>
                </a:rPr>
                <a:t>Основное тестирование</a:t>
              </a:r>
              <a:endParaRPr lang="ru-RU" sz="14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387974" y="3290675"/>
              <a:ext cx="766916" cy="307777"/>
            </a:xfrm>
            <a:prstGeom prst="rect">
              <a:avLst/>
            </a:prstGeom>
            <a:noFill/>
          </p:spPr>
          <p:txBody>
            <a:bodyPr wrap="square" rtlCol="0">
              <a:spAutoFit/>
            </a:bodyPr>
            <a:lstStyle/>
            <a:p>
              <a:pPr algn="ctr"/>
              <a:r>
                <a:rPr lang="ru-RU" sz="1400" dirty="0" err="1" smtClean="0">
                  <a:latin typeface="Times New Roman" panose="02020603050405020304" pitchFamily="18" charset="0"/>
                  <a:cs typeface="Times New Roman" panose="02020603050405020304" pitchFamily="18" charset="0"/>
                </a:rPr>
                <a:t>БОИФ</a:t>
              </a:r>
              <a:endParaRPr lang="ru-RU" sz="1400" dirty="0">
                <a:latin typeface="Times New Roman" panose="02020603050405020304" pitchFamily="18" charset="0"/>
                <a:cs typeface="Times New Roman" panose="02020603050405020304" pitchFamily="18" charset="0"/>
              </a:endParaRPr>
            </a:p>
          </p:txBody>
        </p:sp>
        <p:cxnSp>
          <p:nvCxnSpPr>
            <p:cNvPr id="8" name="Прямая соединительная линия 7"/>
            <p:cNvCxnSpPr>
              <a:stCxn id="12" idx="1"/>
            </p:cNvCxnSpPr>
            <p:nvPr/>
          </p:nvCxnSpPr>
          <p:spPr>
            <a:xfrm flipH="1" flipV="1">
              <a:off x="707923" y="1887794"/>
              <a:ext cx="329380" cy="73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697657" y="1887792"/>
              <a:ext cx="2675" cy="9242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a:stCxn id="4" idx="3"/>
            </p:cNvCxnSpPr>
            <p:nvPr/>
          </p:nvCxnSpPr>
          <p:spPr>
            <a:xfrm>
              <a:off x="2082829" y="1848412"/>
              <a:ext cx="2848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a:endCxn id="3" idx="0"/>
            </p:cNvCxnSpPr>
            <p:nvPr/>
          </p:nvCxnSpPr>
          <p:spPr>
            <a:xfrm>
              <a:off x="2367648" y="1848412"/>
              <a:ext cx="1" cy="973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a:stCxn id="14" idx="1"/>
            </p:cNvCxnSpPr>
            <p:nvPr/>
          </p:nvCxnSpPr>
          <p:spPr>
            <a:xfrm flipH="1" flipV="1">
              <a:off x="4169022" y="1887792"/>
              <a:ext cx="285566" cy="73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72" name="Прямая со стрелкой 7171"/>
            <p:cNvCxnSpPr>
              <a:endCxn id="9" idx="0"/>
            </p:cNvCxnSpPr>
            <p:nvPr/>
          </p:nvCxnSpPr>
          <p:spPr>
            <a:xfrm>
              <a:off x="4169022" y="1887792"/>
              <a:ext cx="1" cy="9242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74" name="Прямая соединительная линия 7173"/>
            <p:cNvCxnSpPr/>
            <p:nvPr/>
          </p:nvCxnSpPr>
          <p:spPr>
            <a:xfrm>
              <a:off x="5440680" y="1848412"/>
              <a:ext cx="5226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79" name="Прямая соединительная линия 7178"/>
            <p:cNvCxnSpPr/>
            <p:nvPr/>
          </p:nvCxnSpPr>
          <p:spPr>
            <a:xfrm>
              <a:off x="5963353" y="1848411"/>
              <a:ext cx="0" cy="9734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84" name="Прямая со стрелкой 7183"/>
            <p:cNvCxnSpPr>
              <a:endCxn id="3" idx="1"/>
            </p:cNvCxnSpPr>
            <p:nvPr/>
          </p:nvCxnSpPr>
          <p:spPr>
            <a:xfrm>
              <a:off x="872613" y="3475701"/>
              <a:ext cx="626386" cy="983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526707" y="3214091"/>
              <a:ext cx="1580854" cy="523220"/>
            </a:xfrm>
            <a:prstGeom prst="rect">
              <a:avLst/>
            </a:prstGeom>
            <a:noFill/>
          </p:spPr>
          <p:txBody>
            <a:bodyPr wrap="square" rtlCol="0">
              <a:spAutoFit/>
            </a:bodyPr>
            <a:lstStyle/>
            <a:p>
              <a:pPr algn="ctr"/>
              <a:r>
                <a:rPr lang="ru-RU" sz="1400" dirty="0" smtClean="0">
                  <a:latin typeface="Times New Roman" panose="02020603050405020304" pitchFamily="18" charset="0"/>
                  <a:cs typeface="Times New Roman" panose="02020603050405020304" pitchFamily="18" charset="0"/>
                </a:rPr>
                <a:t>Предварительное тестирование</a:t>
              </a:r>
              <a:endParaRPr lang="ru-RU" sz="1400" dirty="0">
                <a:latin typeface="Times New Roman" panose="02020603050405020304" pitchFamily="18" charset="0"/>
                <a:cs typeface="Times New Roman" panose="02020603050405020304" pitchFamily="18" charset="0"/>
              </a:endParaRPr>
            </a:p>
          </p:txBody>
        </p:sp>
        <p:cxnSp>
          <p:nvCxnSpPr>
            <p:cNvPr id="87" name="Прямая со стрелкой 86"/>
            <p:cNvCxnSpPr/>
            <p:nvPr/>
          </p:nvCxnSpPr>
          <p:spPr>
            <a:xfrm flipV="1">
              <a:off x="3258712" y="3474800"/>
              <a:ext cx="441115" cy="1801"/>
            </a:xfrm>
            <a:prstGeom prst="straightConnector1">
              <a:avLst/>
            </a:prstGeom>
            <a:noFill/>
            <a:ln w="19050" cap="flat" cmpd="sng" algn="ctr">
              <a:solidFill>
                <a:sysClr val="windowText" lastClr="000000"/>
              </a:solidFill>
              <a:prstDash val="solid"/>
              <a:miter lim="800000"/>
              <a:tailEnd type="triangle"/>
            </a:ln>
            <a:effectLst/>
          </p:spPr>
        </p:cxnSp>
        <p:cxnSp>
          <p:nvCxnSpPr>
            <p:cNvPr id="96" name="Прямая со стрелкой 95"/>
            <p:cNvCxnSpPr/>
            <p:nvPr/>
          </p:nvCxnSpPr>
          <p:spPr>
            <a:xfrm flipV="1">
              <a:off x="4670211" y="3444564"/>
              <a:ext cx="441115" cy="1801"/>
            </a:xfrm>
            <a:prstGeom prst="straightConnector1">
              <a:avLst/>
            </a:prstGeom>
            <a:noFill/>
            <a:ln w="19050" cap="flat" cmpd="sng" algn="ctr">
              <a:solidFill>
                <a:sysClr val="windowText" lastClr="000000"/>
              </a:solidFill>
              <a:prstDash val="solid"/>
              <a:miter lim="800000"/>
              <a:tailEnd type="triangle"/>
            </a:ln>
            <a:effectLst/>
          </p:spPr>
        </p:cxnSp>
        <p:cxnSp>
          <p:nvCxnSpPr>
            <p:cNvPr id="97" name="Прямая со стрелкой 96"/>
            <p:cNvCxnSpPr/>
            <p:nvPr/>
          </p:nvCxnSpPr>
          <p:spPr>
            <a:xfrm flipV="1">
              <a:off x="6852979" y="3457685"/>
              <a:ext cx="441115" cy="1801"/>
            </a:xfrm>
            <a:prstGeom prst="straightConnector1">
              <a:avLst/>
            </a:prstGeom>
            <a:noFill/>
            <a:ln w="19050" cap="flat" cmpd="sng" algn="ctr">
              <a:solidFill>
                <a:sysClr val="windowText" lastClr="000000"/>
              </a:solidFill>
              <a:prstDash val="solid"/>
              <a:miter lim="800000"/>
              <a:tailEnd type="triangle"/>
            </a:ln>
            <a:effectLst/>
          </p:spPr>
        </p:cxnSp>
      </p:grpSp>
      <p:pic>
        <p:nvPicPr>
          <p:cNvPr id="2" name="Picture 1"/>
          <p:cNvPicPr>
            <a:picLocks noChangeAspect="1"/>
          </p:cNvPicPr>
          <p:nvPr/>
        </p:nvPicPr>
        <p:blipFill>
          <a:blip r:embed="rId4"/>
          <a:stretch>
            <a:fillRect/>
          </a:stretch>
        </p:blipFill>
        <p:spPr>
          <a:xfrm>
            <a:off x="3107561" y="4514548"/>
            <a:ext cx="1994587" cy="1981372"/>
          </a:xfrm>
          <a:prstGeom prst="rect">
            <a:avLst/>
          </a:prstGeom>
        </p:spPr>
      </p:pic>
      <p:pic>
        <p:nvPicPr>
          <p:cNvPr id="5" name="Picture 4"/>
          <p:cNvPicPr>
            <a:picLocks noChangeAspect="1"/>
          </p:cNvPicPr>
          <p:nvPr/>
        </p:nvPicPr>
        <p:blipFill>
          <a:blip r:embed="rId5"/>
          <a:stretch>
            <a:fillRect/>
          </a:stretch>
        </p:blipFill>
        <p:spPr>
          <a:xfrm>
            <a:off x="6884128" y="4526263"/>
            <a:ext cx="1774608" cy="198628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69958631"/>
              </p:ext>
            </p:extLst>
          </p:nvPr>
        </p:nvGraphicFramePr>
        <p:xfrm>
          <a:off x="6622904" y="1552073"/>
          <a:ext cx="2353950" cy="1241572"/>
        </p:xfrm>
        <a:graphic>
          <a:graphicData uri="http://schemas.openxmlformats.org/drawingml/2006/table">
            <a:tbl>
              <a:tblPr/>
              <a:tblGrid>
                <a:gridCol w="627720">
                  <a:extLst>
                    <a:ext uri="{9D8B030D-6E8A-4147-A177-3AD203B41FA5}">
                      <a16:colId xmlns:a16="http://schemas.microsoft.com/office/drawing/2014/main" val="2127044742"/>
                    </a:ext>
                  </a:extLst>
                </a:gridCol>
                <a:gridCol w="627720">
                  <a:extLst>
                    <a:ext uri="{9D8B030D-6E8A-4147-A177-3AD203B41FA5}">
                      <a16:colId xmlns:a16="http://schemas.microsoft.com/office/drawing/2014/main" val="1101693964"/>
                    </a:ext>
                  </a:extLst>
                </a:gridCol>
                <a:gridCol w="1098510">
                  <a:extLst>
                    <a:ext uri="{9D8B030D-6E8A-4147-A177-3AD203B41FA5}">
                      <a16:colId xmlns:a16="http://schemas.microsoft.com/office/drawing/2014/main" val="1509935036"/>
                    </a:ext>
                  </a:extLst>
                </a:gridCol>
              </a:tblGrid>
              <a:tr h="447899">
                <a:tc gridSpan="2">
                  <a:txBody>
                    <a:bodyPr/>
                    <a:lstStyle/>
                    <a:p>
                      <a:pPr algn="ctr" fontAlgn="ctr"/>
                      <a:r>
                        <a:rPr lang="en-US" sz="2600" b="0" i="0" u="none" strike="noStrike" dirty="0">
                          <a:solidFill>
                            <a:srgbClr val="000000"/>
                          </a:solidFill>
                          <a:effectLst/>
                          <a:latin typeface="Calibri" panose="020F0502020204030204" pitchFamily="34" charset="0"/>
                        </a:rPr>
                        <a:t>NDI</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7FFF7F"/>
                    </a:solidFill>
                  </a:tcPr>
                </a:tc>
                <a:tc hMerge="1">
                  <a:txBody>
                    <a:bodyPr/>
                    <a:lstStyle/>
                    <a:p>
                      <a:endParaRPr lang="en-US"/>
                    </a:p>
                  </a:txBody>
                  <a:tcPr/>
                </a:tc>
                <a:tc>
                  <a:txBody>
                    <a:bodyPr/>
                    <a:lstStyle/>
                    <a:p>
                      <a:pPr algn="ctr" fontAlgn="ctr"/>
                      <a:r>
                        <a:rPr lang="en-US" sz="2600" b="0" i="0" u="none" strike="noStrike" dirty="0" smtClean="0">
                          <a:solidFill>
                            <a:srgbClr val="000000"/>
                          </a:solidFill>
                          <a:effectLst/>
                          <a:latin typeface="Calibri" panose="020F0502020204030204" pitchFamily="34" charset="0"/>
                        </a:rPr>
                        <a:t>4</a:t>
                      </a:r>
                      <a:endParaRPr lang="en-US" sz="26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2691655180"/>
                  </a:ext>
                </a:extLst>
              </a:tr>
              <a:tr h="137815">
                <a:tc>
                  <a:txBody>
                    <a:bodyPr/>
                    <a:lstStyle/>
                    <a:p>
                      <a:pPr algn="ctr" fontAlgn="ctr"/>
                      <a:r>
                        <a:rPr lang="en-US" sz="800" b="0" i="0" u="none" strike="noStrike">
                          <a:solidFill>
                            <a:srgbClr val="000000"/>
                          </a:solidFill>
                          <a:effectLst/>
                          <a:latin typeface="Calibri" panose="020F0502020204030204" pitchFamily="34" charset="0"/>
                        </a:rPr>
                        <a:t>MI+,F+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2996624666"/>
                  </a:ext>
                </a:extLst>
              </a:tr>
              <a:tr h="137815">
                <a:tc>
                  <a:txBody>
                    <a:bodyPr/>
                    <a:lstStyle/>
                    <a:p>
                      <a:pPr algn="ctr" fontAlgn="ctr"/>
                      <a:r>
                        <a:rPr lang="en-US" sz="800" b="0" i="0" u="none" strike="noStrike">
                          <a:solidFill>
                            <a:srgbClr val="000000"/>
                          </a:solidFill>
                          <a:effectLst/>
                          <a:latin typeface="Calibri" panose="020F0502020204030204" pitchFamily="34" charset="0"/>
                        </a:rPr>
                        <a:t>MI(3),F(3)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1318932189"/>
                  </a:ext>
                </a:extLst>
              </a:tr>
              <a:tr h="190114">
                <a:tc>
                  <a:txBody>
                    <a:bodyPr/>
                    <a:lstStyle/>
                    <a:p>
                      <a:pPr algn="ctr" fontAlgn="ctr"/>
                      <a:r>
                        <a:rPr lang="en-US" sz="800" b="0" i="0" u="none" strike="noStrike">
                          <a:solidFill>
                            <a:srgbClr val="000000"/>
                          </a:solidFill>
                          <a:effectLst/>
                          <a:latin typeface="Calibri" panose="020F0502020204030204" pitchFamily="34" charset="0"/>
                        </a:rPr>
                        <a:t>MI+(IE),F+(IE)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dirty="0">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extLst>
                  <a:ext uri="{0D108BD9-81ED-4DB2-BD59-A6C34878D82A}">
                    <a16:rowId xmlns:a16="http://schemas.microsoft.com/office/drawing/2014/main" val="1418565815"/>
                  </a:ext>
                </a:extLst>
              </a:tr>
              <a:tr h="190114">
                <a:tc>
                  <a:txBody>
                    <a:bodyPr/>
                    <a:lstStyle/>
                    <a:p>
                      <a:pPr algn="ctr" fontAlgn="ctr"/>
                      <a:r>
                        <a:rPr lang="en-US" sz="800" b="0" i="0" u="none" strike="noStrike">
                          <a:solidFill>
                            <a:srgbClr val="000000"/>
                          </a:solidFill>
                          <a:effectLst/>
                          <a:latin typeface="Calibri" panose="020F0502020204030204" pitchFamily="34" charset="0"/>
                        </a:rPr>
                        <a:t>MI(3IE),F(3IE)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3885823115"/>
                  </a:ext>
                </a:extLst>
              </a:tr>
              <a:tr h="137815">
                <a:tc>
                  <a:txBody>
                    <a:bodyPr/>
                    <a:lstStyle/>
                    <a:p>
                      <a:pPr algn="ctr" fontAlgn="ctr"/>
                      <a:r>
                        <a:rPr lang="en-US" sz="800" b="0" i="0" u="none" strike="noStrike">
                          <a:solidFill>
                            <a:srgbClr val="000000"/>
                          </a:solidFill>
                          <a:effectLst/>
                          <a:latin typeface="Calibri" panose="020F0502020204030204" pitchFamily="34" charset="0"/>
                        </a:rPr>
                        <a:t>F(U),F(S)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2020745957"/>
                  </a:ext>
                </a:extLst>
              </a:tr>
            </a:tbl>
          </a:graphicData>
        </a:graphic>
      </p:graphicFrame>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5" y="58298"/>
            <a:ext cx="8971200" cy="794400"/>
          </a:xfrm>
        </p:spPr>
        <p:txBody>
          <a:bodyPr/>
          <a:lstStyle/>
          <a:p>
            <a:r>
              <a:rPr lang="ru-RU" sz="3200" dirty="0" smtClean="0">
                <a:solidFill>
                  <a:schemeClr val="accent2"/>
                </a:solidFill>
                <a:effectLst>
                  <a:outerShdw blurRad="38100" dist="38100" dir="2700000" algn="tl">
                    <a:srgbClr val="C0C0C0"/>
                  </a:outerShdw>
                </a:effectLst>
              </a:rPr>
              <a:t>Профиль личности и </a:t>
            </a:r>
            <a:br>
              <a:rPr lang="ru-RU" sz="3200" dirty="0" smtClean="0">
                <a:solidFill>
                  <a:schemeClr val="accent2"/>
                </a:solidFill>
                <a:effectLst>
                  <a:outerShdw blurRad="38100" dist="38100" dir="2700000" algn="tl">
                    <a:srgbClr val="C0C0C0"/>
                  </a:outerShdw>
                </a:effectLst>
              </a:rPr>
            </a:br>
            <a:r>
              <a:rPr lang="ru-RU" sz="3200" dirty="0" smtClean="0">
                <a:solidFill>
                  <a:schemeClr val="accent2"/>
                </a:solidFill>
                <a:effectLst>
                  <a:outerShdw blurRad="38100" dist="38100" dir="2700000" algn="tl">
                    <a:srgbClr val="C0C0C0"/>
                  </a:outerShdw>
                </a:effectLst>
              </a:rPr>
              <a:t>оценка исследуемого фактора</a:t>
            </a:r>
            <a:endParaRPr lang="en-US" sz="3200" dirty="0"/>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3</a:t>
            </a:fld>
            <a:endParaRPr lang="ru-RU" altLang="ru-RU"/>
          </a:p>
        </p:txBody>
      </p:sp>
      <p:pic>
        <p:nvPicPr>
          <p:cNvPr id="5" name="Picture 4"/>
          <p:cNvPicPr>
            <a:picLocks noChangeAspect="1"/>
          </p:cNvPicPr>
          <p:nvPr/>
        </p:nvPicPr>
        <p:blipFill>
          <a:blip r:embed="rId3"/>
          <a:stretch>
            <a:fillRect/>
          </a:stretch>
        </p:blipFill>
        <p:spPr>
          <a:xfrm>
            <a:off x="223638" y="994750"/>
            <a:ext cx="3423908" cy="1847249"/>
          </a:xfrm>
          <a:prstGeom prst="rect">
            <a:avLst/>
          </a:prstGeom>
        </p:spPr>
      </p:pic>
      <p:pic>
        <p:nvPicPr>
          <p:cNvPr id="6" name="Picture 5"/>
          <p:cNvPicPr>
            <a:picLocks noChangeAspect="1"/>
          </p:cNvPicPr>
          <p:nvPr/>
        </p:nvPicPr>
        <p:blipFill>
          <a:blip r:embed="rId4"/>
          <a:stretch>
            <a:fillRect/>
          </a:stretch>
        </p:blipFill>
        <p:spPr>
          <a:xfrm>
            <a:off x="329400" y="3377718"/>
            <a:ext cx="3318146" cy="1877731"/>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188793588"/>
              </p:ext>
            </p:extLst>
          </p:nvPr>
        </p:nvGraphicFramePr>
        <p:xfrm>
          <a:off x="3962849" y="1018914"/>
          <a:ext cx="4991101" cy="1823085"/>
        </p:xfrm>
        <a:graphic>
          <a:graphicData uri="http://schemas.openxmlformats.org/drawingml/2006/table">
            <a:tbl>
              <a:tblPr/>
              <a:tblGrid>
                <a:gridCol w="275175">
                  <a:extLst>
                    <a:ext uri="{9D8B030D-6E8A-4147-A177-3AD203B41FA5}">
                      <a16:colId xmlns:a16="http://schemas.microsoft.com/office/drawing/2014/main" val="3253699009"/>
                    </a:ext>
                  </a:extLst>
                </a:gridCol>
                <a:gridCol w="730636">
                  <a:extLst>
                    <a:ext uri="{9D8B030D-6E8A-4147-A177-3AD203B41FA5}">
                      <a16:colId xmlns:a16="http://schemas.microsoft.com/office/drawing/2014/main" val="56190324"/>
                    </a:ext>
                  </a:extLst>
                </a:gridCol>
                <a:gridCol w="673704">
                  <a:extLst>
                    <a:ext uri="{9D8B030D-6E8A-4147-A177-3AD203B41FA5}">
                      <a16:colId xmlns:a16="http://schemas.microsoft.com/office/drawing/2014/main" val="968096176"/>
                    </a:ext>
                  </a:extLst>
                </a:gridCol>
                <a:gridCol w="673704">
                  <a:extLst>
                    <a:ext uri="{9D8B030D-6E8A-4147-A177-3AD203B41FA5}">
                      <a16:colId xmlns:a16="http://schemas.microsoft.com/office/drawing/2014/main" val="1708459947"/>
                    </a:ext>
                  </a:extLst>
                </a:gridCol>
                <a:gridCol w="673704">
                  <a:extLst>
                    <a:ext uri="{9D8B030D-6E8A-4147-A177-3AD203B41FA5}">
                      <a16:colId xmlns:a16="http://schemas.microsoft.com/office/drawing/2014/main" val="704122400"/>
                    </a:ext>
                  </a:extLst>
                </a:gridCol>
                <a:gridCol w="673704">
                  <a:extLst>
                    <a:ext uri="{9D8B030D-6E8A-4147-A177-3AD203B41FA5}">
                      <a16:colId xmlns:a16="http://schemas.microsoft.com/office/drawing/2014/main" val="2056021134"/>
                    </a:ext>
                  </a:extLst>
                </a:gridCol>
                <a:gridCol w="645237">
                  <a:extLst>
                    <a:ext uri="{9D8B030D-6E8A-4147-A177-3AD203B41FA5}">
                      <a16:colId xmlns:a16="http://schemas.microsoft.com/office/drawing/2014/main" val="1232975956"/>
                    </a:ext>
                  </a:extLst>
                </a:gridCol>
                <a:gridCol w="645237">
                  <a:extLst>
                    <a:ext uri="{9D8B030D-6E8A-4147-A177-3AD203B41FA5}">
                      <a16:colId xmlns:a16="http://schemas.microsoft.com/office/drawing/2014/main" val="701713817"/>
                    </a:ext>
                  </a:extLst>
                </a:gridCol>
              </a:tblGrid>
              <a:tr h="168910">
                <a:tc gridSpan="8">
                  <a:txBody>
                    <a:bodyPr/>
                    <a:lstStyle/>
                    <a:p>
                      <a:pPr algn="ctr" fontAlgn="b"/>
                      <a:r>
                        <a:rPr lang="en-US" sz="1000" b="0" i="0" u="none" strike="noStrike">
                          <a:solidFill>
                            <a:srgbClr val="000000"/>
                          </a:solidFill>
                          <a:effectLst/>
                          <a:latin typeface="Calibri" panose="020F0502020204030204" pitchFamily="34" charset="0"/>
                        </a:rPr>
                        <a:t>(YN+IE) </a:t>
                      </a:r>
                      <a:r>
                        <a:rPr lang="ru-RU" sz="1000" b="0" i="0" u="none" strike="noStrike">
                          <a:solidFill>
                            <a:srgbClr val="000000"/>
                          </a:solidFill>
                          <a:effectLst/>
                          <a:latin typeface="Calibri" panose="020F0502020204030204" pitchFamily="34" charset="0"/>
                        </a:rPr>
                        <a:t>Результат</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0047613"/>
                  </a:ext>
                </a:extLst>
              </a:tr>
              <a:tr h="171450">
                <a:tc>
                  <a:txBody>
                    <a:bodyPr/>
                    <a:lstStyle/>
                    <a:p>
                      <a:pPr algn="ctr" fontAlgn="ctr"/>
                      <a:r>
                        <a:rPr lang="en-US" sz="1000" b="0" i="0" u="none" strike="noStrike">
                          <a:solidFill>
                            <a:srgbClr val="000000"/>
                          </a:solidFill>
                          <a:effectLst/>
                          <a:latin typeface="Calibri" panose="020F0502020204030204" pitchFamily="34" charset="0"/>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effectLst/>
                          <a:latin typeface="Calibri" panose="020F0502020204030204" pitchFamily="34" charset="0"/>
                        </a:rPr>
                        <a:t>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effectLst/>
                          <a:latin typeface="Calibri" panose="020F0502020204030204" pitchFamily="34" charset="0"/>
                        </a:rPr>
                        <a:t>Δ%</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q(MI)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q(F)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334034"/>
                  </a:ext>
                </a:extLst>
              </a:tr>
              <a:tr h="161925">
                <a:tc>
                  <a:txBody>
                    <a:bodyPr/>
                    <a:lstStyle/>
                    <a:p>
                      <a:pPr algn="r" fontAlgn="b"/>
                      <a:r>
                        <a:rPr lang="en-US"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ЛМ-ВЛ</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85,20%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17.1;18.1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344325"/>
                  </a:ext>
                </a:extLst>
              </a:tr>
              <a:tr h="163830">
                <a:tc>
                  <a:txBody>
                    <a:bodyPr/>
                    <a:lstStyle/>
                    <a:p>
                      <a:pPr algn="r" fontAlgn="b"/>
                      <a:r>
                        <a:rPr lang="en-US" sz="10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ФИ-КР</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43,53%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15.2;15.2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544662"/>
                  </a:ext>
                </a:extLst>
              </a:tr>
              <a:tr h="163830">
                <a:tc>
                  <a:txBody>
                    <a:bodyPr/>
                    <a:lstStyle/>
                    <a:p>
                      <a:pPr algn="r" fontAlgn="b"/>
                      <a:r>
                        <a:rPr lang="en-US" sz="10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ВИ-МЛ</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13.3;14.3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2282784"/>
                  </a:ext>
                </a:extLst>
              </a:tr>
              <a:tr h="163830">
                <a:tc>
                  <a:txBody>
                    <a:bodyPr/>
                    <a:lstStyle/>
                    <a:p>
                      <a:pPr algn="r" fontAlgn="b"/>
                      <a:r>
                        <a:rPr lang="en-US" sz="10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ПР-МД</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080"/>
                    </a:solidFill>
                  </a:tcPr>
                </a:tc>
                <a:tc>
                  <a:txBody>
                    <a:bodyPr/>
                    <a:lstStyle/>
                    <a:p>
                      <a:pPr algn="ctr" fontAlgn="ctr"/>
                      <a:r>
                        <a:rPr lang="en-US" sz="800" b="0" i="0" u="none" strike="noStrike">
                          <a:solidFill>
                            <a:srgbClr val="000000"/>
                          </a:solidFill>
                          <a:effectLst/>
                          <a:latin typeface="Calibri" panose="020F0502020204030204" pitchFamily="34" charset="0"/>
                        </a:rPr>
                        <a:t>-5,79%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23.4;24.4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526599"/>
                  </a:ext>
                </a:extLst>
              </a:tr>
              <a:tr h="163830">
                <a:tc>
                  <a:txBody>
                    <a:bodyPr/>
                    <a:lstStyle/>
                    <a:p>
                      <a:pPr algn="r" fontAlgn="b"/>
                      <a:r>
                        <a:rPr lang="en-US" sz="1000" b="0"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ВП-МР</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5,30%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21.5;22.5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841910"/>
                  </a:ext>
                </a:extLst>
              </a:tr>
              <a:tr h="168910">
                <a:tc>
                  <a:txBody>
                    <a:bodyPr/>
                    <a:lstStyle/>
                    <a:p>
                      <a:pPr algn="r" fontAlgn="b"/>
                      <a:r>
                        <a:rPr lang="en-US" sz="1000" b="0" i="0" u="none" strike="noStrike">
                          <a:solidFill>
                            <a:srgbClr val="00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БК-ПВ</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8080"/>
                    </a:solidFill>
                  </a:tcPr>
                </a:tc>
                <a:tc>
                  <a:txBody>
                    <a:bodyPr/>
                    <a:lstStyle/>
                    <a:p>
                      <a:pPr algn="ctr" fontAlgn="ctr"/>
                      <a:r>
                        <a:rPr lang="en-US" sz="800" b="0" i="0" u="none" strike="noStrike">
                          <a:solidFill>
                            <a:srgbClr val="000000"/>
                          </a:solidFill>
                          <a:effectLst/>
                          <a:latin typeface="Calibri" panose="020F0502020204030204" pitchFamily="34" charset="0"/>
                        </a:rPr>
                        <a:t>-30,46%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19.6;20.6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4300491"/>
                  </a:ext>
                </a:extLst>
              </a:tr>
              <a:tr h="163830">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MI+,F+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31,70%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12551827"/>
                  </a:ext>
                </a:extLst>
              </a:tr>
              <a:tr h="163830">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MI(3),F(3)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61,16%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374559119"/>
                  </a:ext>
                </a:extLst>
              </a:tr>
              <a:tr h="168910">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F(U),F(S)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38,52%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986124602"/>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802180487"/>
              </p:ext>
            </p:extLst>
          </p:nvPr>
        </p:nvGraphicFramePr>
        <p:xfrm>
          <a:off x="3962849" y="3414618"/>
          <a:ext cx="4991101" cy="1822450"/>
        </p:xfrm>
        <a:graphic>
          <a:graphicData uri="http://schemas.openxmlformats.org/drawingml/2006/table">
            <a:tbl>
              <a:tblPr/>
              <a:tblGrid>
                <a:gridCol w="275175">
                  <a:extLst>
                    <a:ext uri="{9D8B030D-6E8A-4147-A177-3AD203B41FA5}">
                      <a16:colId xmlns:a16="http://schemas.microsoft.com/office/drawing/2014/main" val="657109678"/>
                    </a:ext>
                  </a:extLst>
                </a:gridCol>
                <a:gridCol w="730636">
                  <a:extLst>
                    <a:ext uri="{9D8B030D-6E8A-4147-A177-3AD203B41FA5}">
                      <a16:colId xmlns:a16="http://schemas.microsoft.com/office/drawing/2014/main" val="2302669775"/>
                    </a:ext>
                  </a:extLst>
                </a:gridCol>
                <a:gridCol w="673704">
                  <a:extLst>
                    <a:ext uri="{9D8B030D-6E8A-4147-A177-3AD203B41FA5}">
                      <a16:colId xmlns:a16="http://schemas.microsoft.com/office/drawing/2014/main" val="3572752340"/>
                    </a:ext>
                  </a:extLst>
                </a:gridCol>
                <a:gridCol w="673704">
                  <a:extLst>
                    <a:ext uri="{9D8B030D-6E8A-4147-A177-3AD203B41FA5}">
                      <a16:colId xmlns:a16="http://schemas.microsoft.com/office/drawing/2014/main" val="76694619"/>
                    </a:ext>
                  </a:extLst>
                </a:gridCol>
                <a:gridCol w="673704">
                  <a:extLst>
                    <a:ext uri="{9D8B030D-6E8A-4147-A177-3AD203B41FA5}">
                      <a16:colId xmlns:a16="http://schemas.microsoft.com/office/drawing/2014/main" val="2322905037"/>
                    </a:ext>
                  </a:extLst>
                </a:gridCol>
                <a:gridCol w="673704">
                  <a:extLst>
                    <a:ext uri="{9D8B030D-6E8A-4147-A177-3AD203B41FA5}">
                      <a16:colId xmlns:a16="http://schemas.microsoft.com/office/drawing/2014/main" val="2884928450"/>
                    </a:ext>
                  </a:extLst>
                </a:gridCol>
                <a:gridCol w="645237">
                  <a:extLst>
                    <a:ext uri="{9D8B030D-6E8A-4147-A177-3AD203B41FA5}">
                      <a16:colId xmlns:a16="http://schemas.microsoft.com/office/drawing/2014/main" val="2636111591"/>
                    </a:ext>
                  </a:extLst>
                </a:gridCol>
                <a:gridCol w="645237">
                  <a:extLst>
                    <a:ext uri="{9D8B030D-6E8A-4147-A177-3AD203B41FA5}">
                      <a16:colId xmlns:a16="http://schemas.microsoft.com/office/drawing/2014/main" val="1645052441"/>
                    </a:ext>
                  </a:extLst>
                </a:gridCol>
              </a:tblGrid>
              <a:tr h="168910">
                <a:tc gridSpan="8">
                  <a:txBody>
                    <a:bodyPr/>
                    <a:lstStyle/>
                    <a:p>
                      <a:pPr algn="ctr" fontAlgn="b"/>
                      <a:r>
                        <a:rPr lang="ru-RU" sz="1000" b="0" i="0" u="none" strike="noStrike">
                          <a:solidFill>
                            <a:srgbClr val="000000"/>
                          </a:solidFill>
                          <a:effectLst/>
                          <a:latin typeface="Calibri" panose="020F0502020204030204" pitchFamily="34" charset="0"/>
                        </a:rPr>
                        <a:t>Результат </a:t>
                      </a:r>
                      <a:r>
                        <a:rPr lang="en-US" sz="1000" b="0" i="0" u="none" strike="noStrike">
                          <a:solidFill>
                            <a:srgbClr val="000000"/>
                          </a:solidFill>
                          <a:effectLst/>
                          <a:latin typeface="Calibri" panose="020F0502020204030204" pitchFamily="34" charset="0"/>
                        </a:rPr>
                        <a:t>IE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1607584"/>
                  </a:ext>
                </a:extLst>
              </a:tr>
              <a:tr h="168910">
                <a:tc>
                  <a:txBody>
                    <a:bodyPr/>
                    <a:lstStyle/>
                    <a:p>
                      <a:pPr algn="ctr" fontAlgn="ctr"/>
                      <a:r>
                        <a:rPr lang="en-US" sz="1000" b="0" i="0" u="none" strike="noStrike">
                          <a:solidFill>
                            <a:srgbClr val="000000"/>
                          </a:solidFill>
                          <a:effectLst/>
                          <a:latin typeface="Calibri" panose="020F0502020204030204" pitchFamily="34" charset="0"/>
                        </a:rPr>
                        <a:t>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MI(IE)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F(IE)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effectLst/>
                          <a:latin typeface="Calibri" panose="020F0502020204030204" pitchFamily="34" charset="0"/>
                        </a:rPr>
                        <a:t>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l-GR" sz="800" b="0" i="0" u="none" strike="noStrike">
                          <a:solidFill>
                            <a:srgbClr val="000000"/>
                          </a:solidFill>
                          <a:effectLst/>
                          <a:latin typeface="Calibri" panose="020F0502020204030204" pitchFamily="34" charset="0"/>
                        </a:rPr>
                        <a:t>Δ%</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q(MI)</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q(F)</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533353"/>
                  </a:ext>
                </a:extLst>
              </a:tr>
              <a:tr h="163830">
                <a:tc>
                  <a:txBody>
                    <a:bodyPr/>
                    <a:lstStyle/>
                    <a:p>
                      <a:pPr algn="r" fontAlgn="b"/>
                      <a:r>
                        <a:rPr lang="en-US" sz="1000" b="0" i="0" u="none" strike="noStrike">
                          <a:solidFill>
                            <a:srgbClr val="000000"/>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ЛМ-ВЛ</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59,94%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5;5</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17.1;18.1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155360"/>
                  </a:ext>
                </a:extLst>
              </a:tr>
              <a:tr h="163830">
                <a:tc>
                  <a:txBody>
                    <a:bodyPr/>
                    <a:lstStyle/>
                    <a:p>
                      <a:pPr algn="r" fontAlgn="b"/>
                      <a:r>
                        <a:rPr lang="en-US" sz="1000" b="0" i="0" u="none" strike="noStrike">
                          <a:solidFill>
                            <a:srgbClr val="000000"/>
                          </a:solidFill>
                          <a:effectLst/>
                          <a:latin typeface="Calibri" panose="020F0502020204030204" pitchFamily="34"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ФИ-КР</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8,47%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15.2;15.2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967639"/>
                  </a:ext>
                </a:extLst>
              </a:tr>
              <a:tr h="163830">
                <a:tc>
                  <a:txBody>
                    <a:bodyPr/>
                    <a:lstStyle/>
                    <a:p>
                      <a:pPr algn="r" fontAlgn="b"/>
                      <a:r>
                        <a:rPr lang="en-US" sz="1000" b="0" i="0" u="none" strike="noStrike">
                          <a:solidFill>
                            <a:srgbClr val="000000"/>
                          </a:solidFill>
                          <a:effectLst/>
                          <a:latin typeface="Calibri" panose="020F0502020204030204" pitchFamily="34"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ВИ-МЛ</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70,15%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13.3;14.3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232884"/>
                  </a:ext>
                </a:extLst>
              </a:tr>
              <a:tr h="163830">
                <a:tc>
                  <a:txBody>
                    <a:bodyPr/>
                    <a:lstStyle/>
                    <a:p>
                      <a:pPr algn="r" fontAlgn="b"/>
                      <a:r>
                        <a:rPr lang="en-US" sz="1000" b="0" i="0" u="none" strike="noStrike">
                          <a:solidFill>
                            <a:srgbClr val="000000"/>
                          </a:solidFill>
                          <a:effectLst/>
                          <a:latin typeface="Calibri" panose="020F0502020204030204" pitchFamily="34"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ПР-МД</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-60,79%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23.4;24.4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095029"/>
                  </a:ext>
                </a:extLst>
              </a:tr>
              <a:tr h="163830">
                <a:tc>
                  <a:txBody>
                    <a:bodyPr/>
                    <a:lstStyle/>
                    <a:p>
                      <a:pPr algn="r" fontAlgn="b"/>
                      <a:r>
                        <a:rPr lang="en-US" sz="1000" b="0" i="0" u="none" strike="noStrike">
                          <a:solidFill>
                            <a:srgbClr val="000000"/>
                          </a:solidFill>
                          <a:effectLst/>
                          <a:latin typeface="Calibri" panose="020F0502020204030204" pitchFamily="34" charset="0"/>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ВП-МР</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-91,42%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21.5;22.5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620049"/>
                  </a:ext>
                </a:extLst>
              </a:tr>
              <a:tr h="168910">
                <a:tc>
                  <a:txBody>
                    <a:bodyPr/>
                    <a:lstStyle/>
                    <a:p>
                      <a:pPr algn="r" fontAlgn="b"/>
                      <a:r>
                        <a:rPr lang="en-US" sz="1000" b="0" i="0" u="none" strike="noStrike">
                          <a:solidFill>
                            <a:srgbClr val="000000"/>
                          </a:solidFill>
                          <a:effectLst/>
                          <a:latin typeface="Calibri" panose="020F0502020204030204" pitchFamily="34"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effectLst/>
                          <a:latin typeface="Calibri" panose="020F0502020204030204" pitchFamily="34" charset="0"/>
                        </a:rPr>
                        <a:t>БК-ПВ</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-100,00%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19.6;20.6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572507"/>
                  </a:ext>
                </a:extLst>
              </a:tr>
              <a:tr h="163830">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MI+(IE),F+(IE)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a:solidFill>
                            <a:srgbClr val="000000"/>
                          </a:solidFill>
                          <a:effectLst/>
                          <a:latin typeface="Calibri" panose="020F0502020204030204" pitchFamily="34" charset="0"/>
                        </a:rPr>
                        <a:t>-4,10%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06363516"/>
                  </a:ext>
                </a:extLst>
              </a:tr>
              <a:tr h="163830">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MI(3IE),F(3IE)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30,09%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455543026"/>
                  </a:ext>
                </a:extLst>
              </a:tr>
              <a:tr h="168910">
                <a:tc>
                  <a:txBody>
                    <a:bodyPr/>
                    <a:lstStyle/>
                    <a:p>
                      <a:pPr algn="l" fontAlgn="b"/>
                      <a:r>
                        <a:rPr lang="en-US" sz="10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F(U),F(S)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15,76%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800" b="0" i="0" u="none" strike="noStrike">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en-US" sz="8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2186641357"/>
                  </a:ext>
                </a:extLst>
              </a:tr>
            </a:tbl>
          </a:graphicData>
        </a:graphic>
      </p:graphicFrame>
      <p:sp>
        <p:nvSpPr>
          <p:cNvPr id="13" name="Rectangle 12"/>
          <p:cNvSpPr/>
          <p:nvPr/>
        </p:nvSpPr>
        <p:spPr>
          <a:xfrm>
            <a:off x="483450" y="2906743"/>
            <a:ext cx="8134350" cy="369332"/>
          </a:xfrm>
          <a:prstGeom prst="rect">
            <a:avLst/>
          </a:prstGeom>
        </p:spPr>
        <p:txBody>
          <a:bodyPr wrap="square">
            <a:spAutoFit/>
          </a:bodyPr>
          <a:lstStyle/>
          <a:p>
            <a:r>
              <a:rPr lang="ru-RU" dirty="0" smtClean="0"/>
              <a:t>Суммарный профиль </a:t>
            </a:r>
            <a:r>
              <a:rPr lang="ru-RU" dirty="0"/>
              <a:t>сознательной и бессознательной реакции на фактор</a:t>
            </a:r>
          </a:p>
        </p:txBody>
      </p:sp>
      <p:sp>
        <p:nvSpPr>
          <p:cNvPr id="14" name="Rectangle 13"/>
          <p:cNvSpPr/>
          <p:nvPr/>
        </p:nvSpPr>
        <p:spPr>
          <a:xfrm>
            <a:off x="2162925" y="5229381"/>
            <a:ext cx="5348850" cy="369332"/>
          </a:xfrm>
          <a:prstGeom prst="rect">
            <a:avLst/>
          </a:prstGeom>
        </p:spPr>
        <p:txBody>
          <a:bodyPr wrap="square">
            <a:spAutoFit/>
          </a:bodyPr>
          <a:lstStyle/>
          <a:p>
            <a:r>
              <a:rPr lang="ru-RU" dirty="0" smtClean="0"/>
              <a:t>Профиль  бессознательной </a:t>
            </a:r>
            <a:r>
              <a:rPr lang="ru-RU" dirty="0"/>
              <a:t>реакции на фактор</a:t>
            </a:r>
          </a:p>
        </p:txBody>
      </p:sp>
      <p:graphicFrame>
        <p:nvGraphicFramePr>
          <p:cNvPr id="16" name="Table 15"/>
          <p:cNvGraphicFramePr>
            <a:graphicFrameLocks noGrp="1"/>
          </p:cNvGraphicFramePr>
          <p:nvPr>
            <p:extLst>
              <p:ext uri="{D42A27DB-BD31-4B8C-83A1-F6EECF244321}">
                <p14:modId xmlns:p14="http://schemas.microsoft.com/office/powerpoint/2010/main" val="3356269638"/>
              </p:ext>
            </p:extLst>
          </p:nvPr>
        </p:nvGraphicFramePr>
        <p:xfrm>
          <a:off x="985950" y="5607226"/>
          <a:ext cx="2353950" cy="1098374"/>
        </p:xfrm>
        <a:graphic>
          <a:graphicData uri="http://schemas.openxmlformats.org/drawingml/2006/table">
            <a:tbl>
              <a:tblPr/>
              <a:tblGrid>
                <a:gridCol w="627720">
                  <a:extLst>
                    <a:ext uri="{9D8B030D-6E8A-4147-A177-3AD203B41FA5}">
                      <a16:colId xmlns:a16="http://schemas.microsoft.com/office/drawing/2014/main" val="1105968671"/>
                    </a:ext>
                  </a:extLst>
                </a:gridCol>
                <a:gridCol w="627720">
                  <a:extLst>
                    <a:ext uri="{9D8B030D-6E8A-4147-A177-3AD203B41FA5}">
                      <a16:colId xmlns:a16="http://schemas.microsoft.com/office/drawing/2014/main" val="205390272"/>
                    </a:ext>
                  </a:extLst>
                </a:gridCol>
                <a:gridCol w="1098510">
                  <a:extLst>
                    <a:ext uri="{9D8B030D-6E8A-4147-A177-3AD203B41FA5}">
                      <a16:colId xmlns:a16="http://schemas.microsoft.com/office/drawing/2014/main" val="2284616691"/>
                    </a:ext>
                  </a:extLst>
                </a:gridCol>
              </a:tblGrid>
              <a:tr h="344547">
                <a:tc gridSpan="2">
                  <a:txBody>
                    <a:bodyPr/>
                    <a:lstStyle/>
                    <a:p>
                      <a:pPr algn="ctr" fontAlgn="ctr"/>
                      <a:r>
                        <a:rPr lang="en-US" sz="2600" b="0" i="0" u="none" strike="noStrike" dirty="0">
                          <a:solidFill>
                            <a:srgbClr val="000000"/>
                          </a:solidFill>
                          <a:effectLst/>
                          <a:latin typeface="Calibri" panose="020F0502020204030204" pitchFamily="34" charset="0"/>
                        </a:rPr>
                        <a:t>NDI</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7FFF7F"/>
                    </a:solidFill>
                  </a:tcPr>
                </a:tc>
                <a:tc hMerge="1">
                  <a:txBody>
                    <a:bodyPr/>
                    <a:lstStyle/>
                    <a:p>
                      <a:endParaRPr lang="en-US"/>
                    </a:p>
                  </a:txBody>
                  <a:tcPr/>
                </a:tc>
                <a:tc>
                  <a:txBody>
                    <a:bodyPr/>
                    <a:lstStyle/>
                    <a:p>
                      <a:pPr algn="ctr" fontAlgn="ctr"/>
                      <a:r>
                        <a:rPr lang="en-US" sz="2600" b="0" i="0" u="none" strike="noStrike" dirty="0">
                          <a:solidFill>
                            <a:srgbClr val="000000"/>
                          </a:solidFill>
                          <a:effectLst/>
                          <a:latin typeface="Calibri" panose="020F0502020204030204" pitchFamily="34" charset="0"/>
                        </a:rPr>
                        <a:t>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1614090804"/>
                  </a:ext>
                </a:extLst>
              </a:tr>
              <a:tr h="113000">
                <a:tc>
                  <a:txBody>
                    <a:bodyPr/>
                    <a:lstStyle/>
                    <a:p>
                      <a:pPr algn="ctr" fontAlgn="ctr"/>
                      <a:r>
                        <a:rPr lang="en-US" sz="800" b="0" i="0" u="none" strike="noStrike">
                          <a:solidFill>
                            <a:srgbClr val="000000"/>
                          </a:solidFill>
                          <a:effectLst/>
                          <a:latin typeface="Calibri" panose="020F0502020204030204" pitchFamily="34" charset="0"/>
                        </a:rPr>
                        <a:t>MI+,F+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3079981312"/>
                  </a:ext>
                </a:extLst>
              </a:tr>
              <a:tr h="113000">
                <a:tc>
                  <a:txBody>
                    <a:bodyPr/>
                    <a:lstStyle/>
                    <a:p>
                      <a:pPr algn="ctr" fontAlgn="ctr"/>
                      <a:r>
                        <a:rPr lang="en-US" sz="800" b="0" i="0" u="none" strike="noStrike">
                          <a:solidFill>
                            <a:srgbClr val="000000"/>
                          </a:solidFill>
                          <a:effectLst/>
                          <a:latin typeface="Calibri" panose="020F0502020204030204" pitchFamily="34" charset="0"/>
                        </a:rPr>
                        <a:t>MI(3),F(3)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1898036495"/>
                  </a:ext>
                </a:extLst>
              </a:tr>
              <a:tr h="168187">
                <a:tc>
                  <a:txBody>
                    <a:bodyPr/>
                    <a:lstStyle/>
                    <a:p>
                      <a:pPr algn="ctr" fontAlgn="ctr"/>
                      <a:r>
                        <a:rPr lang="en-US" sz="800" b="0" i="0" u="none" strike="noStrike">
                          <a:solidFill>
                            <a:srgbClr val="000000"/>
                          </a:solidFill>
                          <a:effectLst/>
                          <a:latin typeface="Calibri" panose="020F0502020204030204" pitchFamily="34" charset="0"/>
                        </a:rPr>
                        <a:t>MI+(IE),F+(IE)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tc>
                  <a:txBody>
                    <a:bodyPr/>
                    <a:lstStyle/>
                    <a:p>
                      <a:pPr algn="ctr" fontAlgn="ctr"/>
                      <a:r>
                        <a:rPr lang="en-US" sz="800" b="0" i="0" u="none" strike="noStrike" dirty="0">
                          <a:solidFill>
                            <a:srgbClr val="000000"/>
                          </a:solidFill>
                          <a:effectLst/>
                          <a:latin typeface="Calibri" panose="020F050202020403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F7F"/>
                    </a:solidFill>
                  </a:tcPr>
                </a:tc>
                <a:extLst>
                  <a:ext uri="{0D108BD9-81ED-4DB2-BD59-A6C34878D82A}">
                    <a16:rowId xmlns:a16="http://schemas.microsoft.com/office/drawing/2014/main" val="924877947"/>
                  </a:ext>
                </a:extLst>
              </a:tr>
              <a:tr h="168187">
                <a:tc>
                  <a:txBody>
                    <a:bodyPr/>
                    <a:lstStyle/>
                    <a:p>
                      <a:pPr algn="ctr" fontAlgn="ctr"/>
                      <a:r>
                        <a:rPr lang="en-US" sz="800" b="0" i="0" u="none" strike="noStrike">
                          <a:solidFill>
                            <a:srgbClr val="000000"/>
                          </a:solidFill>
                          <a:effectLst/>
                          <a:latin typeface="Calibri" panose="020F0502020204030204" pitchFamily="34" charset="0"/>
                        </a:rPr>
                        <a:t>MI(3IE),F(3IE)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1390149365"/>
                  </a:ext>
                </a:extLst>
              </a:tr>
              <a:tr h="113000">
                <a:tc>
                  <a:txBody>
                    <a:bodyPr/>
                    <a:lstStyle/>
                    <a:p>
                      <a:pPr algn="ctr" fontAlgn="ctr"/>
                      <a:r>
                        <a:rPr lang="en-US" sz="800" b="0" i="0" u="none" strike="noStrike">
                          <a:solidFill>
                            <a:srgbClr val="000000"/>
                          </a:solidFill>
                          <a:effectLst/>
                          <a:latin typeface="Calibri" panose="020F0502020204030204" pitchFamily="34" charset="0"/>
                        </a:rPr>
                        <a:t>F(U),F(S)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0" u="none" strike="noStrike">
                          <a:solidFill>
                            <a:srgbClr val="000000"/>
                          </a:solidFill>
                          <a:effectLst/>
                          <a:latin typeface="Calibri" panose="020F0502020204030204" pitchFamily="34" charset="0"/>
                        </a:rPr>
                        <a:t>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tc>
                  <a:txBody>
                    <a:bodyPr/>
                    <a:lstStyle/>
                    <a:p>
                      <a:pPr algn="ctr" fontAlgn="ctr"/>
                      <a:r>
                        <a:rPr lang="en-US" sz="800" b="0" i="0" u="none" strike="noStrike" dirty="0">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FF7F"/>
                    </a:solidFill>
                  </a:tcPr>
                </a:tc>
                <a:extLst>
                  <a:ext uri="{0D108BD9-81ED-4DB2-BD59-A6C34878D82A}">
                    <a16:rowId xmlns:a16="http://schemas.microsoft.com/office/drawing/2014/main" val="3558660134"/>
                  </a:ext>
                </a:extLst>
              </a:tr>
            </a:tbl>
          </a:graphicData>
        </a:graphic>
      </p:graphicFrame>
      <p:sp>
        <p:nvSpPr>
          <p:cNvPr id="17" name="Rectangle 16"/>
          <p:cNvSpPr/>
          <p:nvPr/>
        </p:nvSpPr>
        <p:spPr>
          <a:xfrm>
            <a:off x="3546000" y="5985939"/>
            <a:ext cx="5490225" cy="369332"/>
          </a:xfrm>
          <a:prstGeom prst="rect">
            <a:avLst/>
          </a:prstGeom>
        </p:spPr>
        <p:txBody>
          <a:bodyPr wrap="square">
            <a:spAutoFit/>
          </a:bodyPr>
          <a:lstStyle/>
          <a:p>
            <a:r>
              <a:rPr lang="ru-RU" dirty="0" smtClean="0"/>
              <a:t>Бальная Оценка Исследуемого Фактора (БОИФ)</a:t>
            </a:r>
            <a:endParaRPr lang="ru-RU" dirty="0"/>
          </a:p>
        </p:txBody>
      </p:sp>
    </p:spTree>
    <p:extLst>
      <p:ext uri="{BB962C8B-B14F-4D97-AF65-F5344CB8AC3E}">
        <p14:creationId xmlns:p14="http://schemas.microsoft.com/office/powerpoint/2010/main" val="3894421139"/>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5280"/>
            <a:ext cx="8762999" cy="747349"/>
          </a:xfrm>
        </p:spPr>
        <p:txBody>
          <a:bodyPr/>
          <a:lstStyle/>
          <a:p>
            <a:r>
              <a:rPr lang="ru-RU" sz="4000" dirty="0" err="1" smtClean="0">
                <a:solidFill>
                  <a:schemeClr val="accent2"/>
                </a:solidFill>
              </a:rPr>
              <a:t>Рассинхронизация</a:t>
            </a:r>
            <a:r>
              <a:rPr lang="ru-RU" sz="4000" dirty="0" smtClean="0">
                <a:solidFill>
                  <a:schemeClr val="accent2"/>
                </a:solidFill>
              </a:rPr>
              <a:t> Стимул-ПФР</a:t>
            </a:r>
            <a:endParaRPr lang="en-US" sz="4000" dirty="0"/>
          </a:p>
        </p:txBody>
      </p:sp>
      <p:sp>
        <p:nvSpPr>
          <p:cNvPr id="4" name="Slide Number Placeholder 3"/>
          <p:cNvSpPr>
            <a:spLocks noGrp="1"/>
          </p:cNvSpPr>
          <p:nvPr>
            <p:ph type="sldNum" sz="quarter" idx="12"/>
          </p:nvPr>
        </p:nvSpPr>
        <p:spPr/>
        <p:txBody>
          <a:bodyPr/>
          <a:lstStyle/>
          <a:p>
            <a:pPr>
              <a:defRPr/>
            </a:pPr>
            <a:fld id="{E6D98964-9827-4D6F-AF97-D13E6D3C32A9}" type="slidenum">
              <a:rPr lang="ru-RU" altLang="ru-RU" smtClean="0"/>
              <a:pPr>
                <a:defRPr/>
              </a:pPr>
              <a:t>4</a:t>
            </a:fld>
            <a:endParaRPr lang="ru-RU" altLang="ru-RU"/>
          </a:p>
        </p:txBody>
      </p:sp>
      <p:pic>
        <p:nvPicPr>
          <p:cNvPr id="5" name="Рисунок 4">
            <a:extLst>
              <a:ext uri="{FF2B5EF4-FFF2-40B4-BE49-F238E27FC236}">
                <a16:creationId xmlns:a16="http://schemas.microsoft.com/office/drawing/2014/main" id="{B1B071DD-1A8A-4A0D-AC57-51F86253C87B}"/>
              </a:ext>
            </a:extLst>
          </p:cNvPr>
          <p:cNvPicPr>
            <a:picLocks noChangeAspect="1"/>
          </p:cNvPicPr>
          <p:nvPr/>
        </p:nvPicPr>
        <p:blipFill>
          <a:blip r:embed="rId3"/>
          <a:stretch>
            <a:fillRect/>
          </a:stretch>
        </p:blipFill>
        <p:spPr>
          <a:xfrm>
            <a:off x="255782" y="892629"/>
            <a:ext cx="8251435" cy="3227647"/>
          </a:xfrm>
          <a:prstGeom prst="rect">
            <a:avLst/>
          </a:prstGeom>
        </p:spPr>
      </p:pic>
      <p:sp>
        <p:nvSpPr>
          <p:cNvPr id="3" name="Rectangle 2"/>
          <p:cNvSpPr/>
          <p:nvPr/>
        </p:nvSpPr>
        <p:spPr>
          <a:xfrm>
            <a:off x="206765" y="4168676"/>
            <a:ext cx="8830065" cy="2554545"/>
          </a:xfrm>
          <a:prstGeom prst="rect">
            <a:avLst/>
          </a:prstGeom>
        </p:spPr>
        <p:txBody>
          <a:bodyPr wrap="square">
            <a:spAutoFit/>
          </a:bodyPr>
          <a:lstStyle/>
          <a:p>
            <a:r>
              <a:rPr lang="ru-RU" sz="2000" dirty="0" smtClean="0"/>
              <a:t>Зависимость </a:t>
            </a:r>
            <a:r>
              <a:rPr lang="ru-RU" sz="2000" dirty="0"/>
              <a:t>рассинхронизации ПФР относительно предъявляемых стимулов для нейтральных стимулов (внешний </a:t>
            </a:r>
            <a:r>
              <a:rPr lang="ru-RU" sz="2000" dirty="0" smtClean="0"/>
              <a:t>столбец) </a:t>
            </a:r>
            <a:r>
              <a:rPr lang="ru-RU" sz="2000" dirty="0"/>
              <a:t>и многофакторных стимулов (внутренний </a:t>
            </a:r>
            <a:r>
              <a:rPr lang="ru-RU" sz="2000" dirty="0" smtClean="0"/>
              <a:t>столбец). </a:t>
            </a:r>
            <a:r>
              <a:rPr lang="ru-RU" sz="2000" dirty="0"/>
              <a:t>По горизонтальной оси приведены </a:t>
            </a:r>
            <a:r>
              <a:rPr lang="ru-RU" sz="2000" dirty="0" smtClean="0"/>
              <a:t>настройки </a:t>
            </a:r>
            <a:r>
              <a:rPr lang="ru-RU" sz="2000" dirty="0"/>
              <a:t>при проведении испытаний (слева-направо</a:t>
            </a:r>
            <a:r>
              <a:rPr lang="ru-RU" sz="2000" dirty="0" smtClean="0"/>
              <a:t>): N=25, 50, </a:t>
            </a:r>
            <a:r>
              <a:rPr lang="ru-RU" sz="2000" dirty="0"/>
              <a:t>100 – количество кадров накопления межкадровой </a:t>
            </a:r>
            <a:r>
              <a:rPr lang="ru-RU" sz="2000" dirty="0" smtClean="0"/>
              <a:t>разности; </a:t>
            </a:r>
            <a:r>
              <a:rPr lang="ru-RU" sz="2000" dirty="0" err="1" smtClean="0"/>
              <a:t>ППВС</a:t>
            </a:r>
            <a:r>
              <a:rPr lang="ru-RU" sz="2000" dirty="0" smtClean="0"/>
              <a:t>=5, 10, 15 с; </a:t>
            </a:r>
            <a:r>
              <a:rPr lang="en-US" sz="2000" dirty="0"/>
              <a:t>m</a:t>
            </a:r>
            <a:r>
              <a:rPr lang="ru-RU" sz="2000" dirty="0" err="1" smtClean="0"/>
              <a:t>in</a:t>
            </a:r>
            <a:r>
              <a:rPr lang="ru-RU" sz="2000" dirty="0" smtClean="0"/>
              <a:t>-</a:t>
            </a:r>
            <a:r>
              <a:rPr lang="en-US" sz="2000" dirty="0" smtClean="0"/>
              <a:t>m</a:t>
            </a:r>
            <a:r>
              <a:rPr lang="ru-RU" sz="2000" dirty="0" err="1" smtClean="0"/>
              <a:t>ax</a:t>
            </a:r>
            <a:r>
              <a:rPr lang="ru-RU" sz="2000" dirty="0" smtClean="0"/>
              <a:t> </a:t>
            </a:r>
            <a:r>
              <a:rPr lang="ru-RU" sz="2000" dirty="0"/>
              <a:t>– начало тестирования с минимального или максимального значения ПФС. </a:t>
            </a:r>
            <a:r>
              <a:rPr lang="ru-RU" sz="2000" dirty="0" smtClean="0"/>
              <a:t>Средние </a:t>
            </a:r>
            <a:r>
              <a:rPr lang="ru-RU" sz="2000" dirty="0"/>
              <a:t>арифметические значения </a:t>
            </a:r>
            <a:r>
              <a:rPr lang="ru-RU" sz="2000" dirty="0" smtClean="0"/>
              <a:t>рассинхронизации </a:t>
            </a:r>
            <a:r>
              <a:rPr lang="ru-RU" sz="2000" dirty="0">
                <a:solidFill>
                  <a:srgbClr val="000000"/>
                </a:solidFill>
              </a:rPr>
              <a:t>– </a:t>
            </a:r>
            <a:r>
              <a:rPr lang="ru-RU" sz="2000" dirty="0" smtClean="0"/>
              <a:t>по </a:t>
            </a:r>
            <a:r>
              <a:rPr lang="en-US" sz="2000" dirty="0" smtClean="0"/>
              <a:t>2</a:t>
            </a:r>
            <a:r>
              <a:rPr lang="ru-RU" sz="2000" dirty="0" smtClean="0"/>
              <a:t>0 </a:t>
            </a:r>
            <a:r>
              <a:rPr lang="ru-RU" sz="2000" dirty="0"/>
              <a:t>испытуемым.</a:t>
            </a:r>
            <a:endParaRPr lang="en-US" sz="2000" dirty="0"/>
          </a:p>
        </p:txBody>
      </p:sp>
    </p:spTree>
    <p:extLst>
      <p:ext uri="{BB962C8B-B14F-4D97-AF65-F5344CB8AC3E}">
        <p14:creationId xmlns:p14="http://schemas.microsoft.com/office/powerpoint/2010/main" val="182616685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69A66A6-99F4-4EE9-9F70-73E0C9A295F9}" type="slidenum">
              <a:rPr lang="ru-RU" altLang="ru-RU" sz="1400" smtClean="0"/>
              <a:pPr>
                <a:spcBef>
                  <a:spcPct val="0"/>
                </a:spcBef>
                <a:buFontTx/>
                <a:buNone/>
              </a:pPr>
              <a:t>5</a:t>
            </a:fld>
            <a:endParaRPr lang="ru-RU" altLang="ru-RU" sz="1400"/>
          </a:p>
        </p:txBody>
      </p:sp>
      <p:sp>
        <p:nvSpPr>
          <p:cNvPr id="7170" name="Rectangle 2"/>
          <p:cNvSpPr>
            <a:spLocks noGrp="1" noChangeArrowheads="1"/>
          </p:cNvSpPr>
          <p:nvPr>
            <p:ph type="title"/>
          </p:nvPr>
        </p:nvSpPr>
        <p:spPr>
          <a:xfrm>
            <a:off x="-137320" y="57955"/>
            <a:ext cx="9144000" cy="938213"/>
          </a:xfrm>
        </p:spPr>
        <p:txBody>
          <a:bodyPr/>
          <a:lstStyle/>
          <a:p>
            <a:pPr eaLnBrk="1" hangingPunct="1">
              <a:defRPr/>
            </a:pPr>
            <a:r>
              <a:rPr lang="ru-RU" sz="3600" dirty="0" smtClean="0">
                <a:solidFill>
                  <a:schemeClr val="accent2"/>
                </a:solidFill>
              </a:rPr>
              <a:t>Информационная и энергетическая составляющая ПФС</a:t>
            </a:r>
            <a:endParaRPr lang="ru-RU" sz="3600" dirty="0">
              <a:solidFill>
                <a:schemeClr val="accent2"/>
              </a:solidFill>
              <a:effectLst>
                <a:outerShdw blurRad="38100" dist="38100" dir="2700000" algn="tl">
                  <a:srgbClr val="C0C0C0"/>
                </a:outerShdw>
              </a:effectLst>
            </a:endParaRPr>
          </a:p>
        </p:txBody>
      </p:sp>
      <p:sp>
        <p:nvSpPr>
          <p:cNvPr id="8196" name="Rectangle 5"/>
          <p:cNvSpPr>
            <a:spLocks noChangeArrowheads="1"/>
          </p:cNvSpPr>
          <p:nvPr/>
        </p:nvSpPr>
        <p:spPr bwMode="auto">
          <a:xfrm>
            <a:off x="227013" y="1277938"/>
            <a:ext cx="85217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buFontTx/>
              <a:buNone/>
            </a:pPr>
            <a:endParaRPr lang="ru-RU" altLang="en-US" sz="2800">
              <a:solidFill>
                <a:schemeClr val="accent2"/>
              </a:solidFill>
            </a:endParaRPr>
          </a:p>
        </p:txBody>
      </p:sp>
      <p:sp>
        <p:nvSpPr>
          <p:cNvPr id="6" name="Rectangle 12"/>
          <p:cNvSpPr>
            <a:spLocks noChangeArrowheads="1"/>
          </p:cNvSpPr>
          <p:nvPr/>
        </p:nvSpPr>
        <p:spPr bwMode="auto">
          <a:xfrm>
            <a:off x="49213" y="-511126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7" name="Rectangle 22"/>
          <p:cNvSpPr>
            <a:spLocks noChangeArrowheads="1"/>
          </p:cNvSpPr>
          <p:nvPr/>
        </p:nvSpPr>
        <p:spPr bwMode="auto">
          <a:xfrm>
            <a:off x="49213" y="-465406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53" name="Rectangle 76"/>
          <p:cNvSpPr>
            <a:spLocks noChangeArrowheads="1"/>
          </p:cNvSpPr>
          <p:nvPr/>
        </p:nvSpPr>
        <p:spPr bwMode="auto">
          <a:xfrm>
            <a:off x="137319" y="3907736"/>
            <a:ext cx="886936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ru-RU" altLang="en-US" sz="2000" dirty="0">
                <a:ea typeface="Calibri" panose="020F0502020204030204" pitchFamily="34" charset="0"/>
                <a:cs typeface="Arial" panose="020B0604020202020204" pitchFamily="34" charset="0"/>
              </a:rPr>
              <a:t>Зависимость информационной (I) и энергетической (E) составляющих ПФС относительно настроек тестирования. </a:t>
            </a:r>
            <a:r>
              <a:rPr lang="en-US" altLang="en-US" sz="2000" dirty="0">
                <a:ea typeface="Calibri" panose="020F0502020204030204" pitchFamily="34" charset="0"/>
                <a:cs typeface="Arial" panose="020B0604020202020204" pitchFamily="34" charset="0"/>
              </a:rPr>
              <a:t>I</a:t>
            </a:r>
            <a:r>
              <a:rPr lang="ru-RU" altLang="en-US" sz="2000" dirty="0" smtClean="0">
                <a:ea typeface="Calibri" panose="020F0502020204030204" pitchFamily="34" charset="0"/>
                <a:cs typeface="Arial" panose="020B0604020202020204" pitchFamily="34" charset="0"/>
              </a:rPr>
              <a:t> </a:t>
            </a:r>
            <a:r>
              <a:rPr lang="ru-RU" altLang="en-US" sz="2000" dirty="0">
                <a:ea typeface="Calibri" panose="020F0502020204030204" pitchFamily="34" charset="0"/>
                <a:cs typeface="Arial" panose="020B0604020202020204" pitchFamily="34" charset="0"/>
              </a:rPr>
              <a:t>(внешний столбец</a:t>
            </a:r>
            <a:r>
              <a:rPr lang="ru-RU" altLang="en-US" sz="2000" dirty="0" smtClean="0">
                <a:ea typeface="Calibri" panose="020F0502020204030204" pitchFamily="34" charset="0"/>
                <a:cs typeface="Arial" panose="020B0604020202020204" pitchFamily="34" charset="0"/>
              </a:rPr>
              <a:t>)</a:t>
            </a:r>
            <a:r>
              <a:rPr lang="en-US" altLang="en-US" sz="2000" dirty="0" smtClean="0">
                <a:ea typeface="Calibri" panose="020F0502020204030204" pitchFamily="34" charset="0"/>
                <a:cs typeface="Arial" panose="020B0604020202020204" pitchFamily="34" charset="0"/>
              </a:rPr>
              <a:t>,</a:t>
            </a:r>
            <a:r>
              <a:rPr lang="ru-RU" altLang="en-US" sz="2000" dirty="0" smtClean="0">
                <a:ea typeface="Calibri" panose="020F0502020204030204" pitchFamily="34" charset="0"/>
                <a:cs typeface="Arial" panose="020B0604020202020204" pitchFamily="34" charset="0"/>
              </a:rPr>
              <a:t> </a:t>
            </a:r>
            <a:r>
              <a:rPr lang="en-US" altLang="en-US" sz="2000" dirty="0">
                <a:ea typeface="Calibri" panose="020F0502020204030204" pitchFamily="34" charset="0"/>
                <a:cs typeface="Arial" panose="020B0604020202020204" pitchFamily="34" charset="0"/>
              </a:rPr>
              <a:t>E</a:t>
            </a:r>
            <a:r>
              <a:rPr lang="ru-RU" altLang="en-US" sz="2000" dirty="0" smtClean="0">
                <a:ea typeface="Calibri" panose="020F0502020204030204" pitchFamily="34" charset="0"/>
                <a:cs typeface="Arial" panose="020B0604020202020204" pitchFamily="34" charset="0"/>
              </a:rPr>
              <a:t> </a:t>
            </a:r>
            <a:r>
              <a:rPr lang="ru-RU" altLang="en-US" sz="2000" dirty="0">
                <a:ea typeface="Calibri" panose="020F0502020204030204" pitchFamily="34" charset="0"/>
                <a:cs typeface="Arial" panose="020B0604020202020204" pitchFamily="34" charset="0"/>
              </a:rPr>
              <a:t>(внутренний столбец). По горизонтальной оси </a:t>
            </a:r>
            <a:r>
              <a:rPr lang="ru-RU" altLang="en-US" sz="2000" dirty="0" smtClean="0">
                <a:ea typeface="Calibri" panose="020F0502020204030204" pitchFamily="34" charset="0"/>
                <a:cs typeface="Arial" panose="020B0604020202020204" pitchFamily="34" charset="0"/>
              </a:rPr>
              <a:t>- настройки </a:t>
            </a:r>
            <a:r>
              <a:rPr lang="ru-RU" altLang="en-US" sz="2000" dirty="0">
                <a:ea typeface="Calibri" panose="020F0502020204030204" pitchFamily="34" charset="0"/>
                <a:cs typeface="Arial" panose="020B0604020202020204" pitchFamily="34" charset="0"/>
              </a:rPr>
              <a:t>при проведении испытаний (слева-направо</a:t>
            </a:r>
            <a:r>
              <a:rPr lang="ru-RU" altLang="en-US" sz="2000" dirty="0" smtClean="0">
                <a:ea typeface="Calibri" panose="020F0502020204030204" pitchFamily="34" charset="0"/>
                <a:cs typeface="Arial" panose="020B0604020202020204" pitchFamily="34" charset="0"/>
              </a:rPr>
              <a:t>): N=25, 50, </a:t>
            </a:r>
            <a:r>
              <a:rPr lang="ru-RU" altLang="en-US" sz="2000" dirty="0">
                <a:ea typeface="Calibri" panose="020F0502020204030204" pitchFamily="34" charset="0"/>
                <a:cs typeface="Arial" panose="020B0604020202020204" pitchFamily="34" charset="0"/>
              </a:rPr>
              <a:t>100 – количество кадров накопления межкадровой </a:t>
            </a:r>
            <a:r>
              <a:rPr lang="ru-RU" altLang="en-US" sz="2000" dirty="0" smtClean="0">
                <a:ea typeface="Calibri" panose="020F0502020204030204" pitchFamily="34" charset="0"/>
                <a:cs typeface="Arial" panose="020B0604020202020204" pitchFamily="34" charset="0"/>
              </a:rPr>
              <a:t>разности; </a:t>
            </a:r>
            <a:r>
              <a:rPr lang="ru-RU" altLang="en-US" sz="2000" dirty="0" err="1" smtClean="0">
                <a:ea typeface="Calibri" panose="020F0502020204030204" pitchFamily="34" charset="0"/>
                <a:cs typeface="Arial" panose="020B0604020202020204" pitchFamily="34" charset="0"/>
              </a:rPr>
              <a:t>ППВС</a:t>
            </a:r>
            <a:r>
              <a:rPr lang="ru-RU" altLang="en-US" sz="2000" dirty="0" smtClean="0">
                <a:ea typeface="Calibri" panose="020F0502020204030204" pitchFamily="34" charset="0"/>
                <a:cs typeface="Arial" panose="020B0604020202020204" pitchFamily="34" charset="0"/>
              </a:rPr>
              <a:t>=5, 10, 15 с; </a:t>
            </a:r>
            <a:r>
              <a:rPr lang="en-US" altLang="en-US" sz="2000" dirty="0" smtClean="0">
                <a:ea typeface="Calibri" panose="020F0502020204030204" pitchFamily="34" charset="0"/>
                <a:cs typeface="Arial" panose="020B0604020202020204" pitchFamily="34" charset="0"/>
              </a:rPr>
              <a:t>m</a:t>
            </a:r>
            <a:r>
              <a:rPr lang="ru-RU" altLang="en-US" sz="2000" dirty="0" err="1" smtClean="0">
                <a:ea typeface="Calibri" panose="020F0502020204030204" pitchFamily="34" charset="0"/>
                <a:cs typeface="Arial" panose="020B0604020202020204" pitchFamily="34" charset="0"/>
              </a:rPr>
              <a:t>in</a:t>
            </a:r>
            <a:r>
              <a:rPr lang="ru-RU" altLang="en-US" sz="2000" dirty="0" smtClean="0">
                <a:ea typeface="Calibri" panose="020F0502020204030204" pitchFamily="34" charset="0"/>
                <a:cs typeface="Arial" panose="020B0604020202020204" pitchFamily="34" charset="0"/>
              </a:rPr>
              <a:t>-</a:t>
            </a:r>
            <a:r>
              <a:rPr lang="en-US" altLang="en-US" sz="2000" dirty="0" smtClean="0">
                <a:ea typeface="Calibri" panose="020F0502020204030204" pitchFamily="34" charset="0"/>
                <a:cs typeface="Arial" panose="020B0604020202020204" pitchFamily="34" charset="0"/>
              </a:rPr>
              <a:t>m</a:t>
            </a:r>
            <a:r>
              <a:rPr lang="ru-RU" altLang="en-US" sz="2000" dirty="0" err="1" smtClean="0">
                <a:ea typeface="Calibri" panose="020F0502020204030204" pitchFamily="34" charset="0"/>
                <a:cs typeface="Arial" panose="020B0604020202020204" pitchFamily="34" charset="0"/>
              </a:rPr>
              <a:t>ax</a:t>
            </a:r>
            <a:r>
              <a:rPr lang="ru-RU" altLang="en-US" sz="2000" dirty="0" smtClean="0">
                <a:ea typeface="Calibri" panose="020F0502020204030204" pitchFamily="34" charset="0"/>
                <a:cs typeface="Arial" panose="020B0604020202020204" pitchFamily="34" charset="0"/>
              </a:rPr>
              <a:t> </a:t>
            </a:r>
            <a:r>
              <a:rPr lang="ru-RU" altLang="en-US" sz="2000" dirty="0">
                <a:ea typeface="Calibri" panose="020F0502020204030204" pitchFamily="34" charset="0"/>
                <a:cs typeface="Arial" panose="020B0604020202020204" pitchFamily="34" charset="0"/>
              </a:rPr>
              <a:t>– начало тестирования с минимального или максимального значения ПФС. </a:t>
            </a:r>
            <a:r>
              <a:rPr lang="ru-RU" altLang="en-US" sz="2000" dirty="0" smtClean="0">
                <a:ea typeface="Calibri" panose="020F0502020204030204" pitchFamily="34" charset="0"/>
                <a:cs typeface="Arial" panose="020B0604020202020204" pitchFamily="34" charset="0"/>
              </a:rPr>
              <a:t>Средние </a:t>
            </a:r>
            <a:r>
              <a:rPr lang="ru-RU" altLang="en-US" sz="2000" dirty="0">
                <a:ea typeface="Calibri" panose="020F0502020204030204" pitchFamily="34" charset="0"/>
                <a:cs typeface="Arial" panose="020B0604020202020204" pitchFamily="34" charset="0"/>
              </a:rPr>
              <a:t>арифметические значения </a:t>
            </a:r>
            <a:r>
              <a:rPr lang="en-US" altLang="en-US" sz="2000" dirty="0" smtClean="0">
                <a:ea typeface="Calibri" panose="020F0502020204030204" pitchFamily="34" charset="0"/>
                <a:cs typeface="Arial" panose="020B0604020202020204" pitchFamily="34" charset="0"/>
              </a:rPr>
              <a:t>I-E </a:t>
            </a:r>
            <a:r>
              <a:rPr lang="ru-RU" altLang="en-US" sz="2000" dirty="0" smtClean="0">
                <a:ea typeface="Calibri" panose="020F0502020204030204" pitchFamily="34" charset="0"/>
                <a:cs typeface="Arial" panose="020B0604020202020204" pitchFamily="34" charset="0"/>
              </a:rPr>
              <a:t>по </a:t>
            </a:r>
            <a:r>
              <a:rPr lang="en-US" altLang="en-US" sz="2000" dirty="0" smtClean="0">
                <a:ea typeface="Calibri" panose="020F0502020204030204" pitchFamily="34" charset="0"/>
                <a:cs typeface="Arial" panose="020B0604020202020204" pitchFamily="34" charset="0"/>
              </a:rPr>
              <a:t>2</a:t>
            </a:r>
            <a:r>
              <a:rPr lang="ru-RU" altLang="en-US" sz="2000" dirty="0" smtClean="0">
                <a:ea typeface="Calibri" panose="020F0502020204030204" pitchFamily="34" charset="0"/>
                <a:cs typeface="Arial" panose="020B0604020202020204" pitchFamily="34" charset="0"/>
              </a:rPr>
              <a:t>0 </a:t>
            </a:r>
            <a:r>
              <a:rPr lang="ru-RU" altLang="en-US" sz="2000" dirty="0">
                <a:ea typeface="Calibri" panose="020F0502020204030204" pitchFamily="34" charset="0"/>
                <a:cs typeface="Arial" panose="020B0604020202020204" pitchFamily="34" charset="0"/>
              </a:rPr>
              <a:t>испытуемым.</a:t>
            </a:r>
            <a:endParaRPr kumimoji="0" lang="ru-RU" altLang="en-US" sz="2000" b="0" u="none" strike="noStrike" cap="none" normalizeH="0" baseline="0" dirty="0">
              <a:ln>
                <a:noFill/>
              </a:ln>
              <a:solidFill>
                <a:schemeClr val="tx1"/>
              </a:solidFill>
              <a:effectLst/>
              <a:cs typeface="Arial" panose="020B0604020202020204" pitchFamily="34" charset="0"/>
            </a:endParaRPr>
          </a:p>
        </p:txBody>
      </p:sp>
      <p:pic>
        <p:nvPicPr>
          <p:cNvPr id="2" name="Рисунок 1">
            <a:extLst>
              <a:ext uri="{FF2B5EF4-FFF2-40B4-BE49-F238E27FC236}">
                <a16:creationId xmlns:a16="http://schemas.microsoft.com/office/drawing/2014/main" id="{8D140828-1E82-4834-9844-8FE7DC1C6863}"/>
              </a:ext>
            </a:extLst>
          </p:cNvPr>
          <p:cNvPicPr>
            <a:picLocks noChangeAspect="1"/>
          </p:cNvPicPr>
          <p:nvPr/>
        </p:nvPicPr>
        <p:blipFill>
          <a:blip r:embed="rId3"/>
          <a:stretch>
            <a:fillRect/>
          </a:stretch>
        </p:blipFill>
        <p:spPr>
          <a:xfrm>
            <a:off x="646752" y="1090063"/>
            <a:ext cx="7682221" cy="2723778"/>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2F1D2C-D6DB-4A61-B0AB-869BC7D41436}" type="slidenum">
              <a:rPr lang="ru-RU" altLang="ru-RU" sz="1400" smtClean="0"/>
              <a:pPr>
                <a:spcBef>
                  <a:spcPct val="0"/>
                </a:spcBef>
                <a:buFontTx/>
                <a:buNone/>
              </a:pPr>
              <a:t>6</a:t>
            </a:fld>
            <a:endParaRPr lang="ru-RU" altLang="ru-RU" sz="1400"/>
          </a:p>
        </p:txBody>
      </p:sp>
      <p:sp>
        <p:nvSpPr>
          <p:cNvPr id="10244" name="Slide Number Placeholder 3"/>
          <p:cNvSpPr txBox="1">
            <a:spLocks/>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3C35D3AA-7E2D-4BDA-8BC8-F5153A82A2F8}" type="slidenum">
              <a:rPr lang="ru-RU" altLang="ru-RU" sz="1400"/>
              <a:pPr algn="r" eaLnBrk="1" hangingPunct="1">
                <a:spcBef>
                  <a:spcPct val="0"/>
                </a:spcBef>
                <a:buFontTx/>
                <a:buNone/>
              </a:pPr>
              <a:t>6</a:t>
            </a:fld>
            <a:endParaRPr lang="ru-RU" altLang="ru-RU" sz="1400"/>
          </a:p>
        </p:txBody>
      </p:sp>
      <p:sp>
        <p:nvSpPr>
          <p:cNvPr id="46" name="Rectangle 76"/>
          <p:cNvSpPr>
            <a:spLocks noChangeArrowheads="1"/>
          </p:cNvSpPr>
          <p:nvPr/>
        </p:nvSpPr>
        <p:spPr bwMode="auto">
          <a:xfrm>
            <a:off x="119289" y="4113149"/>
            <a:ext cx="903605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ru-RU" sz="2000" dirty="0">
                <a:ea typeface="Calibri" panose="020F0502020204030204" pitchFamily="34" charset="0"/>
                <a:cs typeface="Arial" panose="020B0604020202020204" pitchFamily="34" charset="0"/>
              </a:rPr>
              <a:t>Гистограмма ПМА (левая ось, секунды) и БОИФ (правая ось, баллы) относительно параметров тестирования. ПМА – внешний столбец, БОИФ – внутренний </a:t>
            </a:r>
            <a:r>
              <a:rPr lang="ru-RU" sz="2000" dirty="0" smtClean="0">
                <a:ea typeface="Calibri" panose="020F0502020204030204" pitchFamily="34" charset="0"/>
                <a:cs typeface="Arial" panose="020B0604020202020204" pitchFamily="34" charset="0"/>
              </a:rPr>
              <a:t>столбец. </a:t>
            </a:r>
            <a:r>
              <a:rPr lang="ru-RU" sz="2000" dirty="0">
                <a:ea typeface="Calibri" panose="020F0502020204030204" pitchFamily="34" charset="0"/>
                <a:cs typeface="Arial" panose="020B0604020202020204" pitchFamily="34" charset="0"/>
              </a:rPr>
              <a:t>По горизонтальной оси приведены </a:t>
            </a:r>
            <a:r>
              <a:rPr lang="ru-RU" sz="2000" dirty="0" smtClean="0">
                <a:ea typeface="Calibri" panose="020F0502020204030204" pitchFamily="34" charset="0"/>
                <a:cs typeface="Arial" panose="020B0604020202020204" pitchFamily="34" charset="0"/>
              </a:rPr>
              <a:t>настройки (слева-направо): N=25, 50, </a:t>
            </a:r>
            <a:r>
              <a:rPr lang="ru-RU" sz="2000" dirty="0">
                <a:ea typeface="Calibri" panose="020F0502020204030204" pitchFamily="34" charset="0"/>
                <a:cs typeface="Arial" panose="020B0604020202020204" pitchFamily="34" charset="0"/>
              </a:rPr>
              <a:t>100 – количество кадров накопления межкадровой </a:t>
            </a:r>
            <a:r>
              <a:rPr lang="ru-RU" sz="2000" dirty="0" smtClean="0">
                <a:ea typeface="Calibri" panose="020F0502020204030204" pitchFamily="34" charset="0"/>
                <a:cs typeface="Arial" panose="020B0604020202020204" pitchFamily="34" charset="0"/>
              </a:rPr>
              <a:t>разности; </a:t>
            </a:r>
            <a:r>
              <a:rPr lang="ru-RU" sz="2000" dirty="0" err="1" smtClean="0">
                <a:ea typeface="Calibri" panose="020F0502020204030204" pitchFamily="34" charset="0"/>
                <a:cs typeface="Arial" panose="020B0604020202020204" pitchFamily="34" charset="0"/>
              </a:rPr>
              <a:t>ППВС</a:t>
            </a:r>
            <a:r>
              <a:rPr lang="ru-RU" sz="2000" dirty="0" smtClean="0">
                <a:ea typeface="Calibri" panose="020F0502020204030204" pitchFamily="34" charset="0"/>
                <a:cs typeface="Arial" panose="020B0604020202020204" pitchFamily="34" charset="0"/>
              </a:rPr>
              <a:t>=5, 10, 15 с; </a:t>
            </a:r>
            <a:r>
              <a:rPr lang="en-US" sz="2000" dirty="0" smtClean="0">
                <a:ea typeface="Calibri" panose="020F0502020204030204" pitchFamily="34" charset="0"/>
                <a:cs typeface="Arial" panose="020B0604020202020204" pitchFamily="34" charset="0"/>
              </a:rPr>
              <a:t>m</a:t>
            </a:r>
            <a:r>
              <a:rPr lang="ru-RU" sz="2000" dirty="0" err="1" smtClean="0">
                <a:ea typeface="Calibri" panose="020F0502020204030204" pitchFamily="34" charset="0"/>
                <a:cs typeface="Arial" panose="020B0604020202020204" pitchFamily="34" charset="0"/>
              </a:rPr>
              <a:t>in</a:t>
            </a:r>
            <a:r>
              <a:rPr lang="ru-RU" sz="2000" dirty="0" smtClean="0">
                <a:ea typeface="Calibri" panose="020F0502020204030204" pitchFamily="34" charset="0"/>
                <a:cs typeface="Arial" panose="020B0604020202020204" pitchFamily="34" charset="0"/>
              </a:rPr>
              <a:t>-</a:t>
            </a:r>
            <a:r>
              <a:rPr lang="en-US" sz="2000" dirty="0" smtClean="0">
                <a:ea typeface="Calibri" panose="020F0502020204030204" pitchFamily="34" charset="0"/>
                <a:cs typeface="Arial" panose="020B0604020202020204" pitchFamily="34" charset="0"/>
              </a:rPr>
              <a:t>m</a:t>
            </a:r>
            <a:r>
              <a:rPr lang="ru-RU" sz="2000" dirty="0" err="1" smtClean="0">
                <a:ea typeface="Calibri" panose="020F0502020204030204" pitchFamily="34" charset="0"/>
                <a:cs typeface="Arial" panose="020B0604020202020204" pitchFamily="34" charset="0"/>
              </a:rPr>
              <a:t>ax</a:t>
            </a:r>
            <a:r>
              <a:rPr lang="ru-RU" sz="2000" dirty="0" smtClean="0">
                <a:ea typeface="Calibri" panose="020F0502020204030204" pitchFamily="34" charset="0"/>
                <a:cs typeface="Arial" panose="020B0604020202020204" pitchFamily="34" charset="0"/>
              </a:rPr>
              <a:t> </a:t>
            </a:r>
            <a:r>
              <a:rPr lang="ru-RU" sz="2000" dirty="0">
                <a:ea typeface="Calibri" panose="020F0502020204030204" pitchFamily="34" charset="0"/>
                <a:cs typeface="Arial" panose="020B0604020202020204" pitchFamily="34" charset="0"/>
              </a:rPr>
              <a:t>– начало тестирования с минимального или максимального значения ПФС. С</a:t>
            </a:r>
            <a:r>
              <a:rPr lang="ru-RU" sz="2000" dirty="0" smtClean="0">
                <a:ea typeface="Calibri" panose="020F0502020204030204" pitchFamily="34" charset="0"/>
                <a:cs typeface="Arial" panose="020B0604020202020204" pitchFamily="34" charset="0"/>
              </a:rPr>
              <a:t>редние </a:t>
            </a:r>
            <a:r>
              <a:rPr lang="ru-RU" sz="2000" dirty="0">
                <a:ea typeface="Calibri" panose="020F0502020204030204" pitchFamily="34" charset="0"/>
                <a:cs typeface="Arial" panose="020B0604020202020204" pitchFamily="34" charset="0"/>
              </a:rPr>
              <a:t>арифметические значения </a:t>
            </a:r>
            <a:r>
              <a:rPr lang="ru-RU" sz="2000" dirty="0" smtClean="0">
                <a:ea typeface="Calibri" panose="020F0502020204030204" pitchFamily="34" charset="0"/>
                <a:cs typeface="Arial" panose="020B0604020202020204" pitchFamily="34" charset="0"/>
              </a:rPr>
              <a:t>ПМА и </a:t>
            </a:r>
            <a:r>
              <a:rPr lang="ru-RU" sz="2000" dirty="0" err="1" smtClean="0">
                <a:ea typeface="Calibri" panose="020F0502020204030204" pitchFamily="34" charset="0"/>
                <a:cs typeface="Arial" panose="020B0604020202020204" pitchFamily="34" charset="0"/>
              </a:rPr>
              <a:t>БОИФ</a:t>
            </a:r>
            <a:r>
              <a:rPr lang="ru-RU" sz="2000" dirty="0" smtClean="0">
                <a:ea typeface="Calibri" panose="020F0502020204030204" pitchFamily="34" charset="0"/>
                <a:cs typeface="Arial" panose="020B0604020202020204" pitchFamily="34" charset="0"/>
              </a:rPr>
              <a:t> получены </a:t>
            </a:r>
            <a:r>
              <a:rPr lang="ru-RU" sz="2000" dirty="0">
                <a:ea typeface="Calibri" panose="020F0502020204030204" pitchFamily="34" charset="0"/>
                <a:cs typeface="Arial" panose="020B0604020202020204" pitchFamily="34" charset="0"/>
              </a:rPr>
              <a:t>по </a:t>
            </a:r>
            <a:r>
              <a:rPr lang="ru-RU" sz="2000" dirty="0" smtClean="0">
                <a:ea typeface="Calibri" panose="020F0502020204030204" pitchFamily="34" charset="0"/>
                <a:cs typeface="Arial" panose="020B0604020202020204" pitchFamily="34" charset="0"/>
              </a:rPr>
              <a:t>20 </a:t>
            </a:r>
            <a:r>
              <a:rPr lang="ru-RU" sz="2000" dirty="0">
                <a:ea typeface="Calibri" panose="020F0502020204030204" pitchFamily="34" charset="0"/>
                <a:cs typeface="Arial" panose="020B0604020202020204" pitchFamily="34" charset="0"/>
              </a:rPr>
              <a:t>испытуемым.</a:t>
            </a:r>
            <a:endParaRPr kumimoji="0" lang="ru-RU" altLang="en-US" sz="2000" b="0" u="none" strike="noStrike" cap="none" normalizeH="0" baseline="0" dirty="0">
              <a:ln>
                <a:noFill/>
              </a:ln>
              <a:solidFill>
                <a:schemeClr val="tx1"/>
              </a:solidFill>
              <a:effectLst/>
              <a:cs typeface="Arial" panose="020B0604020202020204" pitchFamily="34" charset="0"/>
            </a:endParaRPr>
          </a:p>
        </p:txBody>
      </p:sp>
      <p:pic>
        <p:nvPicPr>
          <p:cNvPr id="2" name="Picture 1"/>
          <p:cNvPicPr>
            <a:picLocks noChangeAspect="1"/>
          </p:cNvPicPr>
          <p:nvPr/>
        </p:nvPicPr>
        <p:blipFill>
          <a:blip r:embed="rId3"/>
          <a:stretch>
            <a:fillRect/>
          </a:stretch>
        </p:blipFill>
        <p:spPr>
          <a:xfrm>
            <a:off x="631373" y="1281833"/>
            <a:ext cx="8207828" cy="2831316"/>
          </a:xfrm>
          <a:prstGeom prst="rect">
            <a:avLst/>
          </a:prstGeom>
        </p:spPr>
      </p:pic>
      <p:sp>
        <p:nvSpPr>
          <p:cNvPr id="4" name="Rectangle 3"/>
          <p:cNvSpPr/>
          <p:nvPr/>
        </p:nvSpPr>
        <p:spPr>
          <a:xfrm>
            <a:off x="130629" y="69184"/>
            <a:ext cx="9013371" cy="1077218"/>
          </a:xfrm>
          <a:prstGeom prst="rect">
            <a:avLst/>
          </a:prstGeom>
        </p:spPr>
        <p:txBody>
          <a:bodyPr wrap="square">
            <a:spAutoFit/>
          </a:bodyPr>
          <a:lstStyle/>
          <a:p>
            <a:pPr algn="ctr"/>
            <a:r>
              <a:rPr lang="ru-RU" sz="3200" dirty="0" smtClean="0">
                <a:solidFill>
                  <a:schemeClr val="accent2"/>
                </a:solidFill>
                <a:latin typeface="+mj-lt"/>
              </a:rPr>
              <a:t>Период мозговой активности (ПМА) </a:t>
            </a:r>
          </a:p>
          <a:p>
            <a:pPr algn="ctr"/>
            <a:r>
              <a:rPr lang="ru-RU" sz="3200" dirty="0" smtClean="0">
                <a:solidFill>
                  <a:schemeClr val="accent2"/>
                </a:solidFill>
                <a:latin typeface="+mj-lt"/>
              </a:rPr>
              <a:t>и бальная оценка исследуемого фактора (БОИФ)</a:t>
            </a:r>
            <a:endParaRPr lang="en-US" sz="3200" dirty="0">
              <a:latin typeface="+mj-lt"/>
            </a:endParaRPr>
          </a:p>
        </p:txBody>
      </p:sp>
      <p:sp>
        <p:nvSpPr>
          <p:cNvPr id="5" name="Rectangle 4"/>
          <p:cNvSpPr/>
          <p:nvPr/>
        </p:nvSpPr>
        <p:spPr>
          <a:xfrm>
            <a:off x="817473" y="1468468"/>
            <a:ext cx="941283" cy="369332"/>
          </a:xfrm>
          <a:prstGeom prst="rect">
            <a:avLst/>
          </a:prstGeom>
        </p:spPr>
        <p:txBody>
          <a:bodyPr wrap="none">
            <a:spAutoFit/>
          </a:bodyPr>
          <a:lstStyle/>
          <a:p>
            <a:r>
              <a:rPr lang="ru-RU" dirty="0"/>
              <a:t>ПМА, с</a:t>
            </a:r>
            <a:endParaRPr lang="en-US" dirty="0"/>
          </a:p>
        </p:txBody>
      </p:sp>
      <p:sp>
        <p:nvSpPr>
          <p:cNvPr id="6" name="Rectangle 5"/>
          <p:cNvSpPr/>
          <p:nvPr/>
        </p:nvSpPr>
        <p:spPr>
          <a:xfrm>
            <a:off x="6969273" y="1302892"/>
            <a:ext cx="1673984" cy="369332"/>
          </a:xfrm>
          <a:prstGeom prst="rect">
            <a:avLst/>
          </a:prstGeom>
        </p:spPr>
        <p:txBody>
          <a:bodyPr wrap="none">
            <a:spAutoFit/>
          </a:bodyPr>
          <a:lstStyle/>
          <a:p>
            <a:r>
              <a:rPr lang="ru-RU" dirty="0"/>
              <a:t>БОИФ, баллы</a:t>
            </a:r>
            <a:endParaRPr lang="en-US"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xfrm>
            <a:off x="4963886" y="6149091"/>
            <a:ext cx="4180114" cy="4482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ru-RU" altLang="ru-RU" sz="2000" dirty="0" smtClean="0">
                <a:latin typeface="Arial" panose="020B0604020202020204" pitchFamily="34" charset="0"/>
                <a:cs typeface="Arial" panose="020B0604020202020204" pitchFamily="34" charset="0"/>
              </a:rPr>
              <a:t>Спектры ПФС при тестировании</a:t>
            </a:r>
            <a:endParaRPr lang="en-US" altLang="ru-RU" sz="2000" dirty="0">
              <a:latin typeface="Arial" panose="020B0604020202020204" pitchFamily="34" charset="0"/>
              <a:cs typeface="Arial" panose="020B0604020202020204" pitchFamily="34" charset="0"/>
            </a:endParaRPr>
          </a:p>
          <a:p>
            <a:pPr>
              <a:spcBef>
                <a:spcPct val="0"/>
              </a:spcBef>
              <a:buFontTx/>
              <a:buNone/>
            </a:pPr>
            <a:r>
              <a:rPr lang="ru-RU" altLang="ru-RU" sz="1400" dirty="0"/>
              <a:t>   </a:t>
            </a:r>
          </a:p>
        </p:txBody>
      </p:sp>
      <p:sp>
        <p:nvSpPr>
          <p:cNvPr id="25602" name="Rectangle 2"/>
          <p:cNvSpPr>
            <a:spLocks noGrp="1" noChangeArrowheads="1"/>
          </p:cNvSpPr>
          <p:nvPr>
            <p:ph type="title"/>
          </p:nvPr>
        </p:nvSpPr>
        <p:spPr>
          <a:xfrm>
            <a:off x="0" y="0"/>
            <a:ext cx="8922327" cy="844550"/>
          </a:xfrm>
        </p:spPr>
        <p:txBody>
          <a:bodyPr/>
          <a:lstStyle/>
          <a:p>
            <a:pPr eaLnBrk="1" hangingPunct="1">
              <a:defRPr/>
            </a:pPr>
            <a:r>
              <a:rPr lang="ru-RU" sz="2800" dirty="0" smtClean="0">
                <a:solidFill>
                  <a:srgbClr val="3333CC"/>
                </a:solidFill>
                <a:effectLst>
                  <a:outerShdw blurRad="38100" dist="38100" dir="2700000" algn="tl">
                    <a:srgbClr val="C0C0C0"/>
                  </a:outerShdw>
                </a:effectLst>
              </a:rPr>
              <a:t>Динамика изменения ПФС при предъявлении стимулов </a:t>
            </a:r>
            <a:endParaRPr lang="ru-RU" sz="2800" dirty="0">
              <a:solidFill>
                <a:schemeClr val="accent2"/>
              </a:solidFill>
              <a:effectLst>
                <a:outerShdw blurRad="38100" dist="38100" dir="2700000" algn="tl">
                  <a:srgbClr val="C0C0C0"/>
                </a:outerShdw>
              </a:effectLst>
            </a:endParaRPr>
          </a:p>
        </p:txBody>
      </p:sp>
      <p:sp>
        <p:nvSpPr>
          <p:cNvPr id="23556" name="Rectangle 1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ru-RU" altLang="ru-RU" sz="1800">
              <a:latin typeface="Arial" panose="020B0604020202020204" pitchFamily="34" charset="0"/>
            </a:endParaRPr>
          </a:p>
        </p:txBody>
      </p:sp>
      <p:sp>
        <p:nvSpPr>
          <p:cNvPr id="3" name="Rectangle 2"/>
          <p:cNvSpPr/>
          <p:nvPr/>
        </p:nvSpPr>
        <p:spPr>
          <a:xfrm rot="10800000" flipV="1">
            <a:off x="170046" y="5270673"/>
            <a:ext cx="4935360" cy="1323439"/>
          </a:xfrm>
          <a:prstGeom prst="rect">
            <a:avLst/>
          </a:prstGeom>
        </p:spPr>
        <p:txBody>
          <a:bodyPr wrap="square">
            <a:spAutoFit/>
          </a:bodyPr>
          <a:lstStyle/>
          <a:p>
            <a:r>
              <a:rPr lang="ru-RU" sz="2000" dirty="0" smtClean="0"/>
              <a:t>Фрагмент тестирования. Круглая </a:t>
            </a:r>
            <a:r>
              <a:rPr lang="ru-RU" sz="2000" dirty="0"/>
              <a:t>метка -</a:t>
            </a:r>
            <a:r>
              <a:rPr lang="ru-RU" sz="2000" dirty="0" smtClean="0"/>
              <a:t> </a:t>
            </a:r>
            <a:r>
              <a:rPr lang="ru-RU" sz="2000" dirty="0"/>
              <a:t>момент предъявления стимулов, крестик указывает на время ответа на стимул. ППВС=5с</a:t>
            </a:r>
            <a:r>
              <a:rPr lang="ru-RU" sz="2000" dirty="0" smtClean="0"/>
              <a:t>.</a:t>
            </a:r>
            <a:endParaRPr lang="en-US" sz="2000" dirty="0"/>
          </a:p>
        </p:txBody>
      </p:sp>
      <p:sp>
        <p:nvSpPr>
          <p:cNvPr id="4" name="Rectangle 3"/>
          <p:cNvSpPr/>
          <p:nvPr/>
        </p:nvSpPr>
        <p:spPr>
          <a:xfrm>
            <a:off x="5213552" y="3030287"/>
            <a:ext cx="3357078" cy="707886"/>
          </a:xfrm>
          <a:prstGeom prst="rect">
            <a:avLst/>
          </a:prstGeom>
        </p:spPr>
        <p:txBody>
          <a:bodyPr wrap="square">
            <a:spAutoFit/>
          </a:bodyPr>
          <a:lstStyle/>
          <a:p>
            <a:r>
              <a:rPr lang="ru-RU" sz="2000" dirty="0" smtClean="0"/>
              <a:t>Полное тестировани</a:t>
            </a:r>
            <a:r>
              <a:rPr lang="ru-RU" sz="2000" dirty="0"/>
              <a:t>е</a:t>
            </a:r>
            <a:r>
              <a:rPr lang="ru-RU" sz="2000" dirty="0" smtClean="0"/>
              <a:t> </a:t>
            </a:r>
            <a:r>
              <a:rPr lang="ru-RU" sz="2000" dirty="0"/>
              <a:t>LOf05_NLP. </a:t>
            </a:r>
            <a:r>
              <a:rPr lang="ru-RU" sz="2000" dirty="0" smtClean="0"/>
              <a:t>ППВС=5с</a:t>
            </a:r>
            <a:endParaRPr lang="en-US" sz="2000" dirty="0"/>
          </a:p>
        </p:txBody>
      </p:sp>
      <p:pic>
        <p:nvPicPr>
          <p:cNvPr id="2" name="Picture 1"/>
          <p:cNvPicPr>
            <a:picLocks noChangeAspect="1"/>
          </p:cNvPicPr>
          <p:nvPr/>
        </p:nvPicPr>
        <p:blipFill>
          <a:blip r:embed="rId3"/>
          <a:stretch>
            <a:fillRect/>
          </a:stretch>
        </p:blipFill>
        <p:spPr>
          <a:xfrm>
            <a:off x="170046" y="657551"/>
            <a:ext cx="4555640" cy="4613122"/>
          </a:xfrm>
          <a:prstGeom prst="rect">
            <a:avLst/>
          </a:prstGeom>
        </p:spPr>
      </p:pic>
      <p:pic>
        <p:nvPicPr>
          <p:cNvPr id="5" name="Picture 4"/>
          <p:cNvPicPr>
            <a:picLocks noChangeAspect="1"/>
          </p:cNvPicPr>
          <p:nvPr/>
        </p:nvPicPr>
        <p:blipFill>
          <a:blip r:embed="rId4"/>
          <a:stretch>
            <a:fillRect/>
          </a:stretch>
        </p:blipFill>
        <p:spPr>
          <a:xfrm>
            <a:off x="4963886" y="651338"/>
            <a:ext cx="3856410" cy="2402032"/>
          </a:xfrm>
          <a:prstGeom prst="rect">
            <a:avLst/>
          </a:prstGeom>
        </p:spPr>
      </p:pic>
      <p:pic>
        <p:nvPicPr>
          <p:cNvPr id="9" name="Picture 8"/>
          <p:cNvPicPr>
            <a:picLocks noChangeAspect="1"/>
          </p:cNvPicPr>
          <p:nvPr/>
        </p:nvPicPr>
        <p:blipFill>
          <a:blip r:embed="rId5"/>
          <a:stretch>
            <a:fillRect/>
          </a:stretch>
        </p:blipFill>
        <p:spPr>
          <a:xfrm>
            <a:off x="4963886" y="3704708"/>
            <a:ext cx="1928205" cy="2441204"/>
          </a:xfrm>
          <a:prstGeom prst="rect">
            <a:avLst/>
          </a:prstGeom>
        </p:spPr>
      </p:pic>
      <p:pic>
        <p:nvPicPr>
          <p:cNvPr id="6" name="Picture 5"/>
          <p:cNvPicPr>
            <a:picLocks noChangeAspect="1"/>
          </p:cNvPicPr>
          <p:nvPr/>
        </p:nvPicPr>
        <p:blipFill>
          <a:blip r:embed="rId6"/>
          <a:stretch>
            <a:fillRect/>
          </a:stretch>
        </p:blipFill>
        <p:spPr>
          <a:xfrm>
            <a:off x="7130291" y="3704708"/>
            <a:ext cx="1792036" cy="2441204"/>
          </a:xfrm>
          <a:prstGeom prst="rect">
            <a:avLst/>
          </a:prstGeom>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00AA82F-8859-4735-AA8E-2A5E245BDA2E}" type="slidenum">
              <a:rPr lang="ru-RU" altLang="ru-RU" smtClean="0"/>
              <a:pPr>
                <a:defRPr/>
              </a:pPr>
              <a:t>8</a:t>
            </a:fld>
            <a:endParaRPr lang="ru-RU" altLang="ru-RU"/>
          </a:p>
        </p:txBody>
      </p:sp>
      <p:sp>
        <p:nvSpPr>
          <p:cNvPr id="3" name="Rectangle 2"/>
          <p:cNvSpPr/>
          <p:nvPr/>
        </p:nvSpPr>
        <p:spPr>
          <a:xfrm>
            <a:off x="129245" y="90030"/>
            <a:ext cx="8836351" cy="584775"/>
          </a:xfrm>
          <a:prstGeom prst="rect">
            <a:avLst/>
          </a:prstGeom>
        </p:spPr>
        <p:txBody>
          <a:bodyPr wrap="square">
            <a:spAutoFit/>
          </a:bodyPr>
          <a:lstStyle/>
          <a:p>
            <a:pPr algn="ctr">
              <a:defRPr/>
            </a:pPr>
            <a:r>
              <a:rPr lang="ru-RU" altLang="ru-RU" sz="3200" kern="0" dirty="0" smtClean="0">
                <a:solidFill>
                  <a:srgbClr val="3333CC"/>
                </a:solidFill>
                <a:latin typeface="+mn-lt"/>
              </a:rPr>
              <a:t> Схематичное отображение динамики ПФС </a:t>
            </a:r>
            <a:endParaRPr lang="en-US" altLang="ru-RU" sz="3200" kern="0" dirty="0">
              <a:latin typeface="+mn-lt"/>
            </a:endParaRPr>
          </a:p>
        </p:txBody>
      </p:sp>
      <p:sp>
        <p:nvSpPr>
          <p:cNvPr id="4" name="Rectangle 3"/>
          <p:cNvSpPr/>
          <p:nvPr/>
        </p:nvSpPr>
        <p:spPr>
          <a:xfrm>
            <a:off x="257695" y="3000762"/>
            <a:ext cx="8707901" cy="830997"/>
          </a:xfrm>
          <a:prstGeom prst="rect">
            <a:avLst/>
          </a:prstGeom>
        </p:spPr>
        <p:txBody>
          <a:bodyPr wrap="square">
            <a:spAutoFit/>
          </a:bodyPr>
          <a:lstStyle/>
          <a:p>
            <a:pPr algn="ctr"/>
            <a:r>
              <a:rPr lang="ru-RU" sz="2400" dirty="0" smtClean="0">
                <a:cs typeface="Arial" panose="020B0604020202020204" pitchFamily="34" charset="0"/>
              </a:rPr>
              <a:t>Идеальная синхронизация стимул-реакция при длительном периоде предъявления стимулов (</a:t>
            </a:r>
            <a:r>
              <a:rPr lang="en-US" sz="2400" dirty="0" smtClean="0">
                <a:cs typeface="Arial" panose="020B0604020202020204" pitchFamily="34" charset="0"/>
              </a:rPr>
              <a:t>&gt;</a:t>
            </a:r>
            <a:r>
              <a:rPr lang="ru-RU" sz="2400" dirty="0" smtClean="0">
                <a:cs typeface="Arial" panose="020B0604020202020204" pitchFamily="34" charset="0"/>
              </a:rPr>
              <a:t>15 с</a:t>
            </a:r>
            <a:r>
              <a:rPr lang="en-US" sz="2400" dirty="0" smtClean="0">
                <a:cs typeface="Arial" panose="020B0604020202020204" pitchFamily="34" charset="0"/>
              </a:rPr>
              <a:t>)</a:t>
            </a:r>
            <a:endParaRPr lang="ru-RU" sz="2400" dirty="0">
              <a:cs typeface="Arial" panose="020B0604020202020204" pitchFamily="34" charset="0"/>
            </a:endParaRPr>
          </a:p>
        </p:txBody>
      </p:sp>
      <p:sp>
        <p:nvSpPr>
          <p:cNvPr id="5" name="Rectangle 4"/>
          <p:cNvSpPr/>
          <p:nvPr/>
        </p:nvSpPr>
        <p:spPr>
          <a:xfrm>
            <a:off x="257695" y="5832901"/>
            <a:ext cx="8715497" cy="830997"/>
          </a:xfrm>
          <a:prstGeom prst="rect">
            <a:avLst/>
          </a:prstGeom>
        </p:spPr>
        <p:txBody>
          <a:bodyPr wrap="square">
            <a:spAutoFit/>
          </a:bodyPr>
          <a:lstStyle/>
          <a:p>
            <a:pPr algn="ctr"/>
            <a:r>
              <a:rPr lang="ru-RU" sz="2400" dirty="0" smtClean="0"/>
              <a:t>Реальная </a:t>
            </a:r>
            <a:r>
              <a:rPr lang="ru-RU" sz="2400" dirty="0"/>
              <a:t>синхронизация стимул-реакция при </a:t>
            </a:r>
            <a:r>
              <a:rPr lang="ru-RU" sz="2400" dirty="0" smtClean="0"/>
              <a:t>коротком </a:t>
            </a:r>
            <a:r>
              <a:rPr lang="ru-RU" sz="2400" dirty="0"/>
              <a:t>периоде предъявления </a:t>
            </a:r>
            <a:r>
              <a:rPr lang="ru-RU" sz="2400" dirty="0" smtClean="0"/>
              <a:t>стимулов</a:t>
            </a:r>
            <a:r>
              <a:rPr lang="en-US" sz="2400" dirty="0" smtClean="0"/>
              <a:t>  (&lt;10 c)</a:t>
            </a:r>
            <a:endParaRPr lang="ru-RU" sz="2400" dirty="0"/>
          </a:p>
        </p:txBody>
      </p:sp>
      <p:pic>
        <p:nvPicPr>
          <p:cNvPr id="6" name="Picture 5"/>
          <p:cNvPicPr>
            <a:picLocks noChangeAspect="1"/>
          </p:cNvPicPr>
          <p:nvPr/>
        </p:nvPicPr>
        <p:blipFill>
          <a:blip r:embed="rId3"/>
          <a:stretch>
            <a:fillRect/>
          </a:stretch>
        </p:blipFill>
        <p:spPr>
          <a:xfrm>
            <a:off x="452393" y="701073"/>
            <a:ext cx="3728909" cy="2273902"/>
          </a:xfrm>
          <a:prstGeom prst="rect">
            <a:avLst/>
          </a:prstGeom>
        </p:spPr>
      </p:pic>
      <p:pic>
        <p:nvPicPr>
          <p:cNvPr id="7" name="Picture 6"/>
          <p:cNvPicPr>
            <a:picLocks noChangeAspect="1"/>
          </p:cNvPicPr>
          <p:nvPr/>
        </p:nvPicPr>
        <p:blipFill>
          <a:blip r:embed="rId4"/>
          <a:stretch>
            <a:fillRect/>
          </a:stretch>
        </p:blipFill>
        <p:spPr>
          <a:xfrm>
            <a:off x="4912822" y="700592"/>
            <a:ext cx="3433156" cy="2273902"/>
          </a:xfrm>
          <a:prstGeom prst="rect">
            <a:avLst/>
          </a:prstGeom>
        </p:spPr>
      </p:pic>
      <p:pic>
        <p:nvPicPr>
          <p:cNvPr id="8" name="Picture 7"/>
          <p:cNvPicPr>
            <a:picLocks noChangeAspect="1"/>
          </p:cNvPicPr>
          <p:nvPr/>
        </p:nvPicPr>
        <p:blipFill>
          <a:blip r:embed="rId5"/>
          <a:stretch>
            <a:fillRect/>
          </a:stretch>
        </p:blipFill>
        <p:spPr>
          <a:xfrm>
            <a:off x="452394" y="3861113"/>
            <a:ext cx="3861912" cy="1971788"/>
          </a:xfrm>
          <a:prstGeom prst="rect">
            <a:avLst/>
          </a:prstGeom>
        </p:spPr>
      </p:pic>
      <p:pic>
        <p:nvPicPr>
          <p:cNvPr id="9" name="Picture 8"/>
          <p:cNvPicPr>
            <a:picLocks noChangeAspect="1"/>
          </p:cNvPicPr>
          <p:nvPr/>
        </p:nvPicPr>
        <p:blipFill>
          <a:blip r:embed="rId6"/>
          <a:stretch>
            <a:fillRect/>
          </a:stretch>
        </p:blipFill>
        <p:spPr>
          <a:xfrm>
            <a:off x="5079076" y="3934271"/>
            <a:ext cx="3397153" cy="1976078"/>
          </a:xfrm>
          <a:prstGeom prst="rect">
            <a:avLst/>
          </a:prstGeom>
        </p:spPr>
      </p:pic>
    </p:spTree>
    <p:extLst>
      <p:ext uri="{BB962C8B-B14F-4D97-AF65-F5344CB8AC3E}">
        <p14:creationId xmlns:p14="http://schemas.microsoft.com/office/powerpoint/2010/main" val="351258072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3625" y="161961"/>
            <a:ext cx="8686800" cy="1143000"/>
          </a:xfrm>
        </p:spPr>
        <p:txBody>
          <a:bodyPr/>
          <a:lstStyle/>
          <a:p>
            <a:r>
              <a:rPr lang="ru-RU" altLang="ru-RU" sz="3200" dirty="0" smtClean="0">
                <a:solidFill>
                  <a:schemeClr val="accent2"/>
                </a:solidFill>
              </a:rPr>
              <a:t>Подходы к бальной оценке фактора </a:t>
            </a:r>
            <a:br>
              <a:rPr lang="ru-RU" altLang="ru-RU" sz="3200" dirty="0" smtClean="0">
                <a:solidFill>
                  <a:schemeClr val="accent2"/>
                </a:solidFill>
              </a:rPr>
            </a:br>
            <a:r>
              <a:rPr lang="ru-RU" altLang="ru-RU" sz="3200" dirty="0" smtClean="0">
                <a:solidFill>
                  <a:schemeClr val="accent2"/>
                </a:solidFill>
              </a:rPr>
              <a:t>при нормальном и ускоренном предъявлении стимулов</a:t>
            </a:r>
            <a:endParaRPr lang="en-US" altLang="ru-RU" sz="3200" dirty="0"/>
          </a:p>
        </p:txBody>
      </p:sp>
      <p:sp>
        <p:nvSpPr>
          <p:cNvPr id="122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A323EAC-3BC8-435E-9528-C193C6383929}" type="slidenum">
              <a:rPr lang="ru-RU" altLang="ru-RU" sz="1400" smtClean="0"/>
              <a:pPr>
                <a:spcBef>
                  <a:spcPct val="0"/>
                </a:spcBef>
                <a:buFontTx/>
                <a:buNone/>
              </a:pPr>
              <a:t>9</a:t>
            </a:fld>
            <a:endParaRPr lang="ru-RU" altLang="ru-RU" sz="1400"/>
          </a:p>
        </p:txBody>
      </p:sp>
      <p:sp>
        <p:nvSpPr>
          <p:cNvPr id="12292" name="Rectangle 4"/>
          <p:cNvSpPr>
            <a:spLocks noChangeArrowheads="1"/>
          </p:cNvSpPr>
          <p:nvPr/>
        </p:nvSpPr>
        <p:spPr bwMode="auto">
          <a:xfrm>
            <a:off x="-404813" y="3395663"/>
            <a:ext cx="7251701"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lnSpc>
                <a:spcPct val="80000"/>
              </a:lnSpc>
              <a:spcBef>
                <a:spcPct val="0"/>
              </a:spcBef>
              <a:buFontTx/>
              <a:buNone/>
            </a:pPr>
            <a:r>
              <a:rPr lang="ru-RU" altLang="ru-RU" sz="1800">
                <a:solidFill>
                  <a:schemeClr val="accent2"/>
                </a:solidFill>
                <a:latin typeface="Arial" panose="020B0604020202020204" pitchFamily="34" charset="0"/>
              </a:rPr>
              <a:t> </a:t>
            </a:r>
          </a:p>
        </p:txBody>
      </p:sp>
      <p:sp>
        <p:nvSpPr>
          <p:cNvPr id="2" name="Rectangle 1"/>
          <p:cNvSpPr/>
          <p:nvPr/>
        </p:nvSpPr>
        <p:spPr>
          <a:xfrm>
            <a:off x="1586235" y="4359393"/>
            <a:ext cx="5255413" cy="400110"/>
          </a:xfrm>
          <a:prstGeom prst="rect">
            <a:avLst/>
          </a:prstGeom>
        </p:spPr>
        <p:txBody>
          <a:bodyPr wrap="none">
            <a:spAutoFit/>
          </a:bodyPr>
          <a:lstStyle/>
          <a:p>
            <a:r>
              <a:rPr lang="ru-RU" altLang="en-US" sz="2000" dirty="0"/>
              <a:t>Бальная оценка </a:t>
            </a:r>
            <a:r>
              <a:rPr lang="ru-RU" altLang="en-US" sz="2000" dirty="0" smtClean="0"/>
              <a:t>бессознательной реакции</a:t>
            </a:r>
            <a:endParaRPr lang="en-US" sz="2000" dirty="0"/>
          </a:p>
        </p:txBody>
      </p:sp>
      <p:sp>
        <p:nvSpPr>
          <p:cNvPr id="3" name="Rectangle 2"/>
          <p:cNvSpPr/>
          <p:nvPr/>
        </p:nvSpPr>
        <p:spPr>
          <a:xfrm>
            <a:off x="214353" y="2652879"/>
            <a:ext cx="8965660" cy="400110"/>
          </a:xfrm>
          <a:prstGeom prst="rect">
            <a:avLst/>
          </a:prstGeom>
        </p:spPr>
        <p:txBody>
          <a:bodyPr wrap="none">
            <a:spAutoFit/>
          </a:bodyPr>
          <a:lstStyle/>
          <a:p>
            <a:r>
              <a:rPr lang="ru-RU" altLang="en-US" sz="2000" dirty="0" smtClean="0"/>
              <a:t>Бальная оценка интегральной (</a:t>
            </a:r>
            <a:r>
              <a:rPr lang="ru-RU" altLang="en-US" sz="2000" dirty="0" err="1" smtClean="0"/>
              <a:t>сознательной+бессознательной</a:t>
            </a:r>
            <a:r>
              <a:rPr lang="ru-RU" altLang="en-US" sz="2000" dirty="0" smtClean="0"/>
              <a:t>) реакции </a:t>
            </a:r>
            <a:endParaRPr lang="en-US" sz="2000" dirty="0"/>
          </a:p>
        </p:txBody>
      </p:sp>
      <p:pic>
        <p:nvPicPr>
          <p:cNvPr id="8" name="Picture 7"/>
          <p:cNvPicPr>
            <a:picLocks noChangeAspect="1"/>
          </p:cNvPicPr>
          <p:nvPr/>
        </p:nvPicPr>
        <p:blipFill>
          <a:blip r:embed="rId3"/>
          <a:stretch>
            <a:fillRect/>
          </a:stretch>
        </p:blipFill>
        <p:spPr>
          <a:xfrm>
            <a:off x="427238" y="1535794"/>
            <a:ext cx="1809524" cy="1142857"/>
          </a:xfrm>
          <a:prstGeom prst="rect">
            <a:avLst/>
          </a:prstGeom>
        </p:spPr>
      </p:pic>
      <p:pic>
        <p:nvPicPr>
          <p:cNvPr id="11" name="Picture 10"/>
          <p:cNvPicPr>
            <a:picLocks noChangeAspect="1"/>
          </p:cNvPicPr>
          <p:nvPr/>
        </p:nvPicPr>
        <p:blipFill>
          <a:blip r:embed="rId4"/>
          <a:stretch>
            <a:fillRect/>
          </a:stretch>
        </p:blipFill>
        <p:spPr>
          <a:xfrm>
            <a:off x="2679154" y="1535793"/>
            <a:ext cx="1666667" cy="1142857"/>
          </a:xfrm>
          <a:prstGeom prst="rect">
            <a:avLst/>
          </a:prstGeom>
        </p:spPr>
      </p:pic>
      <p:sp>
        <p:nvSpPr>
          <p:cNvPr id="12" name="Rectangle 11"/>
          <p:cNvSpPr/>
          <p:nvPr/>
        </p:nvSpPr>
        <p:spPr>
          <a:xfrm>
            <a:off x="5007600" y="1836828"/>
            <a:ext cx="4572000" cy="646331"/>
          </a:xfrm>
          <a:prstGeom prst="rect">
            <a:avLst/>
          </a:prstGeom>
        </p:spPr>
        <p:txBody>
          <a:bodyPr>
            <a:spAutoFit/>
          </a:bodyPr>
          <a:lstStyle/>
          <a:p>
            <a:r>
              <a:rPr lang="ru-RU"/>
              <a:t>Критерий прохождения теста:</a:t>
            </a:r>
          </a:p>
          <a:p>
            <a:r>
              <a:rPr lang="ru-RU" dirty="0"/>
              <a:t>(MI+) – (F+)&gt; 0   NDI</a:t>
            </a:r>
          </a:p>
        </p:txBody>
      </p:sp>
      <p:pic>
        <p:nvPicPr>
          <p:cNvPr id="13" name="Picture 12"/>
          <p:cNvPicPr>
            <a:picLocks noChangeAspect="1"/>
          </p:cNvPicPr>
          <p:nvPr/>
        </p:nvPicPr>
        <p:blipFill>
          <a:blip r:embed="rId5"/>
          <a:stretch>
            <a:fillRect/>
          </a:stretch>
        </p:blipFill>
        <p:spPr>
          <a:xfrm>
            <a:off x="427238" y="3178426"/>
            <a:ext cx="2742857" cy="1142857"/>
          </a:xfrm>
          <a:prstGeom prst="rect">
            <a:avLst/>
          </a:prstGeom>
        </p:spPr>
      </p:pic>
      <p:pic>
        <p:nvPicPr>
          <p:cNvPr id="14" name="Picture 13"/>
          <p:cNvPicPr>
            <a:picLocks noChangeAspect="1"/>
          </p:cNvPicPr>
          <p:nvPr/>
        </p:nvPicPr>
        <p:blipFill>
          <a:blip r:embed="rId6"/>
          <a:stretch>
            <a:fillRect/>
          </a:stretch>
        </p:blipFill>
        <p:spPr>
          <a:xfrm>
            <a:off x="3421638" y="3100336"/>
            <a:ext cx="2628571" cy="1142857"/>
          </a:xfrm>
          <a:prstGeom prst="rect">
            <a:avLst/>
          </a:prstGeom>
        </p:spPr>
      </p:pic>
      <p:sp>
        <p:nvSpPr>
          <p:cNvPr id="15" name="Rectangle 14"/>
          <p:cNvSpPr/>
          <p:nvPr/>
        </p:nvSpPr>
        <p:spPr>
          <a:xfrm>
            <a:off x="6670226" y="3102904"/>
            <a:ext cx="2490140" cy="1200329"/>
          </a:xfrm>
          <a:prstGeom prst="rect">
            <a:avLst/>
          </a:prstGeom>
        </p:spPr>
        <p:txBody>
          <a:bodyPr wrap="square">
            <a:spAutoFit/>
          </a:bodyPr>
          <a:lstStyle/>
          <a:p>
            <a:r>
              <a:rPr lang="ru-RU" dirty="0"/>
              <a:t>Критерий прохождения теста:</a:t>
            </a:r>
          </a:p>
          <a:p>
            <a:r>
              <a:rPr lang="ru-RU" dirty="0"/>
              <a:t>MI(IE) – F(IE) &gt; 0   NDI</a:t>
            </a:r>
          </a:p>
        </p:txBody>
      </p:sp>
      <p:pic>
        <p:nvPicPr>
          <p:cNvPr id="16" name="Picture 15"/>
          <p:cNvPicPr>
            <a:picLocks noChangeAspect="1"/>
          </p:cNvPicPr>
          <p:nvPr/>
        </p:nvPicPr>
        <p:blipFill>
          <a:blip r:embed="rId7"/>
          <a:stretch>
            <a:fillRect/>
          </a:stretch>
        </p:blipFill>
        <p:spPr>
          <a:xfrm>
            <a:off x="400804" y="4782181"/>
            <a:ext cx="1619048" cy="1142857"/>
          </a:xfrm>
          <a:prstGeom prst="rect">
            <a:avLst/>
          </a:prstGeom>
        </p:spPr>
      </p:pic>
      <p:pic>
        <p:nvPicPr>
          <p:cNvPr id="17" name="Picture 16"/>
          <p:cNvPicPr>
            <a:picLocks noChangeAspect="1"/>
          </p:cNvPicPr>
          <p:nvPr/>
        </p:nvPicPr>
        <p:blipFill>
          <a:blip r:embed="rId8"/>
          <a:stretch>
            <a:fillRect/>
          </a:stretch>
        </p:blipFill>
        <p:spPr>
          <a:xfrm>
            <a:off x="3221037" y="4873617"/>
            <a:ext cx="1552381" cy="1142857"/>
          </a:xfrm>
          <a:prstGeom prst="rect">
            <a:avLst/>
          </a:prstGeom>
        </p:spPr>
      </p:pic>
      <p:sp>
        <p:nvSpPr>
          <p:cNvPr id="18" name="Rectangle 17"/>
          <p:cNvSpPr/>
          <p:nvPr/>
        </p:nvSpPr>
        <p:spPr>
          <a:xfrm>
            <a:off x="5555923" y="4855339"/>
            <a:ext cx="3258000" cy="923330"/>
          </a:xfrm>
          <a:prstGeom prst="rect">
            <a:avLst/>
          </a:prstGeom>
        </p:spPr>
        <p:txBody>
          <a:bodyPr wrap="square">
            <a:spAutoFit/>
          </a:bodyPr>
          <a:lstStyle/>
          <a:p>
            <a:r>
              <a:rPr lang="ru-RU" dirty="0"/>
              <a:t>Критерий прохождения теста:</a:t>
            </a:r>
          </a:p>
          <a:p>
            <a:r>
              <a:rPr lang="ru-RU" dirty="0"/>
              <a:t>F(U) – F(S)&gt;0   NDI</a:t>
            </a:r>
          </a:p>
        </p:txBody>
      </p:sp>
      <p:sp>
        <p:nvSpPr>
          <p:cNvPr id="4" name="Rectangle 3"/>
          <p:cNvSpPr/>
          <p:nvPr/>
        </p:nvSpPr>
        <p:spPr>
          <a:xfrm>
            <a:off x="400804" y="5960262"/>
            <a:ext cx="8128054" cy="707886"/>
          </a:xfrm>
          <a:prstGeom prst="rect">
            <a:avLst/>
          </a:prstGeom>
        </p:spPr>
        <p:txBody>
          <a:bodyPr wrap="square">
            <a:spAutoFit/>
          </a:bodyPr>
          <a:lstStyle/>
          <a:p>
            <a:pPr algn="ctr"/>
            <a:r>
              <a:rPr lang="ru-RU" sz="2000" dirty="0" smtClean="0"/>
              <a:t>Сравнительная </a:t>
            </a:r>
            <a:r>
              <a:rPr lang="ru-RU" sz="2000" dirty="0"/>
              <a:t>оценка </a:t>
            </a:r>
            <a:r>
              <a:rPr lang="ru-RU" sz="2000" dirty="0" smtClean="0"/>
              <a:t>значимых и незначимых компонентов бессознательной </a:t>
            </a:r>
            <a:r>
              <a:rPr lang="ru-RU" sz="2000" dirty="0"/>
              <a:t>реакции</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Оформление по умолчанию">
  <a:themeElements>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Оформление по умолчанию">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8440</TotalTime>
  <Words>2863</Words>
  <Application>Microsoft Office PowerPoint</Application>
  <PresentationFormat>On-screen Show (4:3)</PresentationFormat>
  <Paragraphs>343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1_Оформление по умолчанию</vt:lpstr>
      <vt:lpstr>PowerPoint Presentation</vt:lpstr>
      <vt:lpstr>Программа ВибраНЛП. Психофизиологическая реакция человека на сложные стимулы</vt:lpstr>
      <vt:lpstr>Профиль личности и  оценка исследуемого фактора</vt:lpstr>
      <vt:lpstr>Рассинхронизация Стимул-ПФР</vt:lpstr>
      <vt:lpstr>Информационная и энергетическая составляющая ПФС</vt:lpstr>
      <vt:lpstr>PowerPoint Presentation</vt:lpstr>
      <vt:lpstr>Динамика изменения ПФС при предъявлении стимулов </vt:lpstr>
      <vt:lpstr>PowerPoint Presentation</vt:lpstr>
      <vt:lpstr>Подходы к бальной оценке фактора  при нормальном и ускоренном предъявлении стимулов</vt:lpstr>
      <vt:lpstr>Зависимости ПМА и БОИФ от ППВС</vt:lpstr>
      <vt:lpstr>Зависимость ПМА и БОИФ от ППВС </vt:lpstr>
      <vt:lpstr>Усредненная ПФР испытуемых при фиксированных программных настройках</vt:lpstr>
      <vt:lpstr> Сознательная реакция испытуемых</vt:lpstr>
      <vt:lpstr>Изменение СКО параметров ПФС  при различном старте тестирования </vt:lpstr>
      <vt:lpstr>PowerPoint Presentation</vt:lpstr>
      <vt:lpstr>Заключение</vt:lpstr>
      <vt:lpstr>Спасибо за внимание!</vt:lpstr>
    </vt:vector>
  </TitlesOfParts>
  <Company>ELSYS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Didenko</dc:creator>
  <cp:lastModifiedBy>vm</cp:lastModifiedBy>
  <cp:revision>696</cp:revision>
  <dcterms:created xsi:type="dcterms:W3CDTF">2007-11-14T08:50:08Z</dcterms:created>
  <dcterms:modified xsi:type="dcterms:W3CDTF">2021-06-22T13:52:07Z</dcterms:modified>
</cp:coreProperties>
</file>