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2" r:id="rId6"/>
    <p:sldId id="267" r:id="rId7"/>
    <p:sldId id="263" r:id="rId8"/>
    <p:sldId id="264" r:id="rId9"/>
    <p:sldId id="265" r:id="rId10"/>
    <p:sldId id="260"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 BAF" initials="aB" lastIdx="4" clrIdx="0">
    <p:extLst>
      <p:ext uri="{19B8F6BF-5375-455C-9EA6-DF929625EA0E}">
        <p15:presenceInfo xmlns:p15="http://schemas.microsoft.com/office/powerpoint/2012/main" userId="8e53299316792a4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0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6-19T13:45:11.224" idx="1">
    <p:pos x="10" y="10"/>
    <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D34BC6-2E68-4187-B430-83F2C603CF37}" type="datetimeFigureOut">
              <a:rPr lang="ru-RU" smtClean="0"/>
              <a:t>22.06.2021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7AC248-EEEF-4372-9EC7-9D2B7D8D384B}" type="slidenum">
              <a:rPr lang="ru-RU" smtClean="0"/>
              <a:t>‹#›</a:t>
            </a:fld>
            <a:endParaRPr lang="ru-RU"/>
          </a:p>
        </p:txBody>
      </p:sp>
    </p:spTree>
    <p:extLst>
      <p:ext uri="{BB962C8B-B14F-4D97-AF65-F5344CB8AC3E}">
        <p14:creationId xmlns:p14="http://schemas.microsoft.com/office/powerpoint/2010/main" val="2858926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3DBD4A9-CF07-4822-8314-A3CA42E9ACD1}"/>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DF843096-6E42-41AC-9C77-039430702E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AAE0CC11-6444-44B4-B7B0-7034BFB7866F}"/>
              </a:ext>
            </a:extLst>
          </p:cNvPr>
          <p:cNvSpPr>
            <a:spLocks noGrp="1"/>
          </p:cNvSpPr>
          <p:nvPr>
            <p:ph type="dt" sz="half" idx="10"/>
          </p:nvPr>
        </p:nvSpPr>
        <p:spPr/>
        <p:txBody>
          <a:bodyPr/>
          <a:lstStyle/>
          <a:p>
            <a:fld id="{BE3C1B8A-940F-4F01-AAD1-3D8366F1A9FC}" type="datetime1">
              <a:rPr lang="ru-RU" smtClean="0"/>
              <a:t>22.06.2021</a:t>
            </a:fld>
            <a:endParaRPr lang="ru-RU"/>
          </a:p>
        </p:txBody>
      </p:sp>
      <p:sp>
        <p:nvSpPr>
          <p:cNvPr id="5" name="Нижний колонтитул 4">
            <a:extLst>
              <a:ext uri="{FF2B5EF4-FFF2-40B4-BE49-F238E27FC236}">
                <a16:creationId xmlns:a16="http://schemas.microsoft.com/office/drawing/2014/main" xmlns="" id="{561221D8-26CB-492A-99D6-4F85781EC157}"/>
              </a:ext>
            </a:extLst>
          </p:cNvPr>
          <p:cNvSpPr>
            <a:spLocks noGrp="1"/>
          </p:cNvSpPr>
          <p:nvPr>
            <p:ph type="ftr" sz="quarter" idx="11"/>
          </p:nvPr>
        </p:nvSpPr>
        <p:spPr/>
        <p:txBody>
          <a:bodyPr/>
          <a:lstStyle/>
          <a:p>
            <a:r>
              <a:rPr lang="ru-RU"/>
              <a:t>4-я Международная научно-техническая конференция «Современная психофизиология. Технология виброизображения» VIBRA2021,СпБ, 24-25 июня 2021 г.  </a:t>
            </a:r>
          </a:p>
        </p:txBody>
      </p:sp>
      <p:sp>
        <p:nvSpPr>
          <p:cNvPr id="6" name="Номер слайда 5">
            <a:extLst>
              <a:ext uri="{FF2B5EF4-FFF2-40B4-BE49-F238E27FC236}">
                <a16:creationId xmlns:a16="http://schemas.microsoft.com/office/drawing/2014/main" xmlns="" id="{BA4852A9-F06A-4FE0-9F92-19A11B772218}"/>
              </a:ext>
            </a:extLst>
          </p:cNvPr>
          <p:cNvSpPr>
            <a:spLocks noGrp="1"/>
          </p:cNvSpPr>
          <p:nvPr>
            <p:ph type="sldNum" sz="quarter" idx="12"/>
          </p:nvPr>
        </p:nvSpPr>
        <p:spPr/>
        <p:txBody>
          <a:bodyPr/>
          <a:lstStyle/>
          <a:p>
            <a:fld id="{4F2398FF-66EF-4CFE-AFD8-9F9FAB7BC810}" type="slidenum">
              <a:rPr lang="ru-RU" smtClean="0"/>
              <a:t>‹#›</a:t>
            </a:fld>
            <a:endParaRPr lang="ru-RU"/>
          </a:p>
        </p:txBody>
      </p:sp>
    </p:spTree>
    <p:extLst>
      <p:ext uri="{BB962C8B-B14F-4D97-AF65-F5344CB8AC3E}">
        <p14:creationId xmlns:p14="http://schemas.microsoft.com/office/powerpoint/2010/main" val="2397838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51C9E02-5A63-4759-A70A-E7564A39776A}"/>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12B61909-E210-489E-BF2C-2798B1A9EA22}"/>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6BD4AB98-A657-4346-9595-028545929128}"/>
              </a:ext>
            </a:extLst>
          </p:cNvPr>
          <p:cNvSpPr>
            <a:spLocks noGrp="1"/>
          </p:cNvSpPr>
          <p:nvPr>
            <p:ph type="dt" sz="half" idx="10"/>
          </p:nvPr>
        </p:nvSpPr>
        <p:spPr/>
        <p:txBody>
          <a:bodyPr/>
          <a:lstStyle/>
          <a:p>
            <a:fld id="{2D2959D7-353D-4290-AECF-0DDB418076FE}" type="datetime1">
              <a:rPr lang="ru-RU" smtClean="0"/>
              <a:t>22.06.2021</a:t>
            </a:fld>
            <a:endParaRPr lang="ru-RU"/>
          </a:p>
        </p:txBody>
      </p:sp>
      <p:sp>
        <p:nvSpPr>
          <p:cNvPr id="5" name="Нижний колонтитул 4">
            <a:extLst>
              <a:ext uri="{FF2B5EF4-FFF2-40B4-BE49-F238E27FC236}">
                <a16:creationId xmlns:a16="http://schemas.microsoft.com/office/drawing/2014/main" xmlns="" id="{1C899736-B299-48D8-84FF-272C3E8B0FBB}"/>
              </a:ext>
            </a:extLst>
          </p:cNvPr>
          <p:cNvSpPr>
            <a:spLocks noGrp="1"/>
          </p:cNvSpPr>
          <p:nvPr>
            <p:ph type="ftr" sz="quarter" idx="11"/>
          </p:nvPr>
        </p:nvSpPr>
        <p:spPr/>
        <p:txBody>
          <a:bodyPr/>
          <a:lstStyle/>
          <a:p>
            <a:r>
              <a:rPr lang="ru-RU"/>
              <a:t>4-я Международная научно-техническая конференция «Современная психофизиология. Технология виброизображения» VIBRA2021,СпБ, 24-25 июня 2021 г.  </a:t>
            </a:r>
          </a:p>
        </p:txBody>
      </p:sp>
      <p:sp>
        <p:nvSpPr>
          <p:cNvPr id="6" name="Номер слайда 5">
            <a:extLst>
              <a:ext uri="{FF2B5EF4-FFF2-40B4-BE49-F238E27FC236}">
                <a16:creationId xmlns:a16="http://schemas.microsoft.com/office/drawing/2014/main" xmlns="" id="{387C3678-CA1B-47F1-BA77-AAF9E700489B}"/>
              </a:ext>
            </a:extLst>
          </p:cNvPr>
          <p:cNvSpPr>
            <a:spLocks noGrp="1"/>
          </p:cNvSpPr>
          <p:nvPr>
            <p:ph type="sldNum" sz="quarter" idx="12"/>
          </p:nvPr>
        </p:nvSpPr>
        <p:spPr/>
        <p:txBody>
          <a:bodyPr/>
          <a:lstStyle/>
          <a:p>
            <a:fld id="{4F2398FF-66EF-4CFE-AFD8-9F9FAB7BC810}" type="slidenum">
              <a:rPr lang="ru-RU" smtClean="0"/>
              <a:t>‹#›</a:t>
            </a:fld>
            <a:endParaRPr lang="ru-RU"/>
          </a:p>
        </p:txBody>
      </p:sp>
    </p:spTree>
    <p:extLst>
      <p:ext uri="{BB962C8B-B14F-4D97-AF65-F5344CB8AC3E}">
        <p14:creationId xmlns:p14="http://schemas.microsoft.com/office/powerpoint/2010/main" val="3576154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4CB19351-E58A-4B72-8EFE-0C76713AA4B8}"/>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8B9406D0-A2BC-4C6E-8F97-0BF3B73EF84F}"/>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AADB2328-3D0B-4876-B970-0CB3CF4211F2}"/>
              </a:ext>
            </a:extLst>
          </p:cNvPr>
          <p:cNvSpPr>
            <a:spLocks noGrp="1"/>
          </p:cNvSpPr>
          <p:nvPr>
            <p:ph type="dt" sz="half" idx="10"/>
          </p:nvPr>
        </p:nvSpPr>
        <p:spPr/>
        <p:txBody>
          <a:bodyPr/>
          <a:lstStyle/>
          <a:p>
            <a:fld id="{D90C1F0A-A8C3-4A8F-8C17-8578B29C5DA1}" type="datetime1">
              <a:rPr lang="ru-RU" smtClean="0"/>
              <a:t>22.06.2021</a:t>
            </a:fld>
            <a:endParaRPr lang="ru-RU"/>
          </a:p>
        </p:txBody>
      </p:sp>
      <p:sp>
        <p:nvSpPr>
          <p:cNvPr id="5" name="Нижний колонтитул 4">
            <a:extLst>
              <a:ext uri="{FF2B5EF4-FFF2-40B4-BE49-F238E27FC236}">
                <a16:creationId xmlns:a16="http://schemas.microsoft.com/office/drawing/2014/main" xmlns="" id="{870660D8-E29E-4554-8643-8E2619ACCC25}"/>
              </a:ext>
            </a:extLst>
          </p:cNvPr>
          <p:cNvSpPr>
            <a:spLocks noGrp="1"/>
          </p:cNvSpPr>
          <p:nvPr>
            <p:ph type="ftr" sz="quarter" idx="11"/>
          </p:nvPr>
        </p:nvSpPr>
        <p:spPr/>
        <p:txBody>
          <a:bodyPr/>
          <a:lstStyle/>
          <a:p>
            <a:r>
              <a:rPr lang="ru-RU"/>
              <a:t>4-я Международная научно-техническая конференция «Современная психофизиология. Технология виброизображения» VIBRA2021,СпБ, 24-25 июня 2021 г.  </a:t>
            </a:r>
          </a:p>
        </p:txBody>
      </p:sp>
      <p:sp>
        <p:nvSpPr>
          <p:cNvPr id="6" name="Номер слайда 5">
            <a:extLst>
              <a:ext uri="{FF2B5EF4-FFF2-40B4-BE49-F238E27FC236}">
                <a16:creationId xmlns:a16="http://schemas.microsoft.com/office/drawing/2014/main" xmlns="" id="{B8F1CB7C-4C5B-4FE2-9688-EB4A97020C05}"/>
              </a:ext>
            </a:extLst>
          </p:cNvPr>
          <p:cNvSpPr>
            <a:spLocks noGrp="1"/>
          </p:cNvSpPr>
          <p:nvPr>
            <p:ph type="sldNum" sz="quarter" idx="12"/>
          </p:nvPr>
        </p:nvSpPr>
        <p:spPr/>
        <p:txBody>
          <a:bodyPr/>
          <a:lstStyle/>
          <a:p>
            <a:fld id="{4F2398FF-66EF-4CFE-AFD8-9F9FAB7BC810}" type="slidenum">
              <a:rPr lang="ru-RU" smtClean="0"/>
              <a:t>‹#›</a:t>
            </a:fld>
            <a:endParaRPr lang="ru-RU"/>
          </a:p>
        </p:txBody>
      </p:sp>
    </p:spTree>
    <p:extLst>
      <p:ext uri="{BB962C8B-B14F-4D97-AF65-F5344CB8AC3E}">
        <p14:creationId xmlns:p14="http://schemas.microsoft.com/office/powerpoint/2010/main" val="2489809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3D07839-EDBC-4D6C-94BF-5AA4B64325B5}"/>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EEB9C5B8-EDC8-4787-82D7-12A3ECF76214}"/>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1EF251B2-9B83-4079-BD07-F061567295F2}"/>
              </a:ext>
            </a:extLst>
          </p:cNvPr>
          <p:cNvSpPr>
            <a:spLocks noGrp="1"/>
          </p:cNvSpPr>
          <p:nvPr>
            <p:ph type="dt" sz="half" idx="10"/>
          </p:nvPr>
        </p:nvSpPr>
        <p:spPr/>
        <p:txBody>
          <a:bodyPr/>
          <a:lstStyle/>
          <a:p>
            <a:fld id="{0669ACC5-5800-40AE-A3E2-AFCC8A884560}" type="datetime1">
              <a:rPr lang="ru-RU" smtClean="0"/>
              <a:t>22.06.2021</a:t>
            </a:fld>
            <a:endParaRPr lang="ru-RU"/>
          </a:p>
        </p:txBody>
      </p:sp>
      <p:sp>
        <p:nvSpPr>
          <p:cNvPr id="5" name="Нижний колонтитул 4">
            <a:extLst>
              <a:ext uri="{FF2B5EF4-FFF2-40B4-BE49-F238E27FC236}">
                <a16:creationId xmlns:a16="http://schemas.microsoft.com/office/drawing/2014/main" xmlns="" id="{08BDE7C7-5378-4446-8B82-8C0FFBCF8390}"/>
              </a:ext>
            </a:extLst>
          </p:cNvPr>
          <p:cNvSpPr>
            <a:spLocks noGrp="1"/>
          </p:cNvSpPr>
          <p:nvPr>
            <p:ph type="ftr" sz="quarter" idx="11"/>
          </p:nvPr>
        </p:nvSpPr>
        <p:spPr/>
        <p:txBody>
          <a:bodyPr/>
          <a:lstStyle/>
          <a:p>
            <a:r>
              <a:rPr lang="ru-RU"/>
              <a:t>4-я Международная научно-техническая конференция «Современная психофизиология. Технология виброизображения» VIBRA2021,СпБ, 24-25 июня 2021 г.  </a:t>
            </a:r>
          </a:p>
        </p:txBody>
      </p:sp>
      <p:sp>
        <p:nvSpPr>
          <p:cNvPr id="6" name="Номер слайда 5">
            <a:extLst>
              <a:ext uri="{FF2B5EF4-FFF2-40B4-BE49-F238E27FC236}">
                <a16:creationId xmlns:a16="http://schemas.microsoft.com/office/drawing/2014/main" xmlns="" id="{12485732-86B8-4C95-BDB4-996C3161B0C6}"/>
              </a:ext>
            </a:extLst>
          </p:cNvPr>
          <p:cNvSpPr>
            <a:spLocks noGrp="1"/>
          </p:cNvSpPr>
          <p:nvPr>
            <p:ph type="sldNum" sz="quarter" idx="12"/>
          </p:nvPr>
        </p:nvSpPr>
        <p:spPr/>
        <p:txBody>
          <a:bodyPr/>
          <a:lstStyle/>
          <a:p>
            <a:fld id="{4F2398FF-66EF-4CFE-AFD8-9F9FAB7BC810}" type="slidenum">
              <a:rPr lang="ru-RU" smtClean="0"/>
              <a:t>‹#›</a:t>
            </a:fld>
            <a:endParaRPr lang="ru-RU"/>
          </a:p>
        </p:txBody>
      </p:sp>
    </p:spTree>
    <p:extLst>
      <p:ext uri="{BB962C8B-B14F-4D97-AF65-F5344CB8AC3E}">
        <p14:creationId xmlns:p14="http://schemas.microsoft.com/office/powerpoint/2010/main" val="792209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DAC539A-9E9F-4DF8-AA64-D3F649AD4374}"/>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D1F16782-E94E-49C6-8FD3-855580C9A0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D8299B31-FE4B-4911-A362-BEFEB8FADF11}"/>
              </a:ext>
            </a:extLst>
          </p:cNvPr>
          <p:cNvSpPr>
            <a:spLocks noGrp="1"/>
          </p:cNvSpPr>
          <p:nvPr>
            <p:ph type="dt" sz="half" idx="10"/>
          </p:nvPr>
        </p:nvSpPr>
        <p:spPr/>
        <p:txBody>
          <a:bodyPr/>
          <a:lstStyle/>
          <a:p>
            <a:fld id="{83939AC6-0D6C-49B9-891C-1C2E171CDF16}" type="datetime1">
              <a:rPr lang="ru-RU" smtClean="0"/>
              <a:t>22.06.2021</a:t>
            </a:fld>
            <a:endParaRPr lang="ru-RU"/>
          </a:p>
        </p:txBody>
      </p:sp>
      <p:sp>
        <p:nvSpPr>
          <p:cNvPr id="5" name="Нижний колонтитул 4">
            <a:extLst>
              <a:ext uri="{FF2B5EF4-FFF2-40B4-BE49-F238E27FC236}">
                <a16:creationId xmlns:a16="http://schemas.microsoft.com/office/drawing/2014/main" xmlns="" id="{7AB61BAA-30AF-4114-B86F-0D89172C2011}"/>
              </a:ext>
            </a:extLst>
          </p:cNvPr>
          <p:cNvSpPr>
            <a:spLocks noGrp="1"/>
          </p:cNvSpPr>
          <p:nvPr>
            <p:ph type="ftr" sz="quarter" idx="11"/>
          </p:nvPr>
        </p:nvSpPr>
        <p:spPr/>
        <p:txBody>
          <a:bodyPr/>
          <a:lstStyle/>
          <a:p>
            <a:r>
              <a:rPr lang="ru-RU"/>
              <a:t>4-я Международная научно-техническая конференция «Современная психофизиология. Технология виброизображения» VIBRA2021,СпБ, 24-25 июня 2021 г.  </a:t>
            </a:r>
          </a:p>
        </p:txBody>
      </p:sp>
      <p:sp>
        <p:nvSpPr>
          <p:cNvPr id="6" name="Номер слайда 5">
            <a:extLst>
              <a:ext uri="{FF2B5EF4-FFF2-40B4-BE49-F238E27FC236}">
                <a16:creationId xmlns:a16="http://schemas.microsoft.com/office/drawing/2014/main" xmlns="" id="{59E2D1EB-F39B-4EA4-86A2-B3BC8E0221DD}"/>
              </a:ext>
            </a:extLst>
          </p:cNvPr>
          <p:cNvSpPr>
            <a:spLocks noGrp="1"/>
          </p:cNvSpPr>
          <p:nvPr>
            <p:ph type="sldNum" sz="quarter" idx="12"/>
          </p:nvPr>
        </p:nvSpPr>
        <p:spPr/>
        <p:txBody>
          <a:bodyPr/>
          <a:lstStyle/>
          <a:p>
            <a:fld id="{4F2398FF-66EF-4CFE-AFD8-9F9FAB7BC810}" type="slidenum">
              <a:rPr lang="ru-RU" smtClean="0"/>
              <a:t>‹#›</a:t>
            </a:fld>
            <a:endParaRPr lang="ru-RU"/>
          </a:p>
        </p:txBody>
      </p:sp>
    </p:spTree>
    <p:extLst>
      <p:ext uri="{BB962C8B-B14F-4D97-AF65-F5344CB8AC3E}">
        <p14:creationId xmlns:p14="http://schemas.microsoft.com/office/powerpoint/2010/main" val="2272971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3315968-B2FA-4C58-9939-E97B9DD907D1}"/>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E4AAA415-2B80-4768-8045-EA96DAC4EEF0}"/>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54A2B48D-8825-49C6-A944-2BE15DB49910}"/>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71B1FA41-B145-4160-8B99-9D535EA5439D}"/>
              </a:ext>
            </a:extLst>
          </p:cNvPr>
          <p:cNvSpPr>
            <a:spLocks noGrp="1"/>
          </p:cNvSpPr>
          <p:nvPr>
            <p:ph type="dt" sz="half" idx="10"/>
          </p:nvPr>
        </p:nvSpPr>
        <p:spPr/>
        <p:txBody>
          <a:bodyPr/>
          <a:lstStyle/>
          <a:p>
            <a:fld id="{A37D9888-9E55-4A0E-917A-75CA8F679303}" type="datetime1">
              <a:rPr lang="ru-RU" smtClean="0"/>
              <a:t>22.06.2021</a:t>
            </a:fld>
            <a:endParaRPr lang="ru-RU"/>
          </a:p>
        </p:txBody>
      </p:sp>
      <p:sp>
        <p:nvSpPr>
          <p:cNvPr id="6" name="Нижний колонтитул 5">
            <a:extLst>
              <a:ext uri="{FF2B5EF4-FFF2-40B4-BE49-F238E27FC236}">
                <a16:creationId xmlns:a16="http://schemas.microsoft.com/office/drawing/2014/main" xmlns="" id="{2D80ED0D-3F65-4F9D-A7EA-D40D23206BA9}"/>
              </a:ext>
            </a:extLst>
          </p:cNvPr>
          <p:cNvSpPr>
            <a:spLocks noGrp="1"/>
          </p:cNvSpPr>
          <p:nvPr>
            <p:ph type="ftr" sz="quarter" idx="11"/>
          </p:nvPr>
        </p:nvSpPr>
        <p:spPr/>
        <p:txBody>
          <a:bodyPr/>
          <a:lstStyle/>
          <a:p>
            <a:r>
              <a:rPr lang="ru-RU"/>
              <a:t>4-я Международная научно-техническая конференция «Современная психофизиология. Технология виброизображения» VIBRA2021,СпБ, 24-25 июня 2021 г.  </a:t>
            </a:r>
          </a:p>
        </p:txBody>
      </p:sp>
      <p:sp>
        <p:nvSpPr>
          <p:cNvPr id="7" name="Номер слайда 6">
            <a:extLst>
              <a:ext uri="{FF2B5EF4-FFF2-40B4-BE49-F238E27FC236}">
                <a16:creationId xmlns:a16="http://schemas.microsoft.com/office/drawing/2014/main" xmlns="" id="{CE457A0B-E266-440C-8841-CCE876F17686}"/>
              </a:ext>
            </a:extLst>
          </p:cNvPr>
          <p:cNvSpPr>
            <a:spLocks noGrp="1"/>
          </p:cNvSpPr>
          <p:nvPr>
            <p:ph type="sldNum" sz="quarter" idx="12"/>
          </p:nvPr>
        </p:nvSpPr>
        <p:spPr/>
        <p:txBody>
          <a:bodyPr/>
          <a:lstStyle/>
          <a:p>
            <a:fld id="{4F2398FF-66EF-4CFE-AFD8-9F9FAB7BC810}" type="slidenum">
              <a:rPr lang="ru-RU" smtClean="0"/>
              <a:t>‹#›</a:t>
            </a:fld>
            <a:endParaRPr lang="ru-RU"/>
          </a:p>
        </p:txBody>
      </p:sp>
    </p:spTree>
    <p:extLst>
      <p:ext uri="{BB962C8B-B14F-4D97-AF65-F5344CB8AC3E}">
        <p14:creationId xmlns:p14="http://schemas.microsoft.com/office/powerpoint/2010/main" val="4088706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1F8C0C6-F4C0-4A27-93C9-C907775F4388}"/>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BD1C9CF7-F9D4-48FE-ADE6-EFBEE0799D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975BDE4E-810E-4896-B6CD-B5B77D4170B0}"/>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AC6F3A0D-2366-4E85-A487-EC4AA10586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9779D155-ABD0-4AF2-86D7-62C8FD39ED14}"/>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C474F9DB-CD3E-4F2C-9BD7-491DE30A6E94}"/>
              </a:ext>
            </a:extLst>
          </p:cNvPr>
          <p:cNvSpPr>
            <a:spLocks noGrp="1"/>
          </p:cNvSpPr>
          <p:nvPr>
            <p:ph type="dt" sz="half" idx="10"/>
          </p:nvPr>
        </p:nvSpPr>
        <p:spPr/>
        <p:txBody>
          <a:bodyPr/>
          <a:lstStyle/>
          <a:p>
            <a:fld id="{E1A45DE9-867A-47F9-8CC2-D706BC0A73A5}" type="datetime1">
              <a:rPr lang="ru-RU" smtClean="0"/>
              <a:t>22.06.2021</a:t>
            </a:fld>
            <a:endParaRPr lang="ru-RU"/>
          </a:p>
        </p:txBody>
      </p:sp>
      <p:sp>
        <p:nvSpPr>
          <p:cNvPr id="8" name="Нижний колонтитул 7">
            <a:extLst>
              <a:ext uri="{FF2B5EF4-FFF2-40B4-BE49-F238E27FC236}">
                <a16:creationId xmlns:a16="http://schemas.microsoft.com/office/drawing/2014/main" xmlns="" id="{BD248451-52C0-4EA4-B329-FA257EB73A8A}"/>
              </a:ext>
            </a:extLst>
          </p:cNvPr>
          <p:cNvSpPr>
            <a:spLocks noGrp="1"/>
          </p:cNvSpPr>
          <p:nvPr>
            <p:ph type="ftr" sz="quarter" idx="11"/>
          </p:nvPr>
        </p:nvSpPr>
        <p:spPr/>
        <p:txBody>
          <a:bodyPr/>
          <a:lstStyle/>
          <a:p>
            <a:r>
              <a:rPr lang="ru-RU"/>
              <a:t>4-я Международная научно-техническая конференция «Современная психофизиология. Технология виброизображения» VIBRA2021,СпБ, 24-25 июня 2021 г.  </a:t>
            </a:r>
          </a:p>
        </p:txBody>
      </p:sp>
      <p:sp>
        <p:nvSpPr>
          <p:cNvPr id="9" name="Номер слайда 8">
            <a:extLst>
              <a:ext uri="{FF2B5EF4-FFF2-40B4-BE49-F238E27FC236}">
                <a16:creationId xmlns:a16="http://schemas.microsoft.com/office/drawing/2014/main" xmlns="" id="{5A7AD1FF-3FAD-4781-84E5-F8A5A86995CE}"/>
              </a:ext>
            </a:extLst>
          </p:cNvPr>
          <p:cNvSpPr>
            <a:spLocks noGrp="1"/>
          </p:cNvSpPr>
          <p:nvPr>
            <p:ph type="sldNum" sz="quarter" idx="12"/>
          </p:nvPr>
        </p:nvSpPr>
        <p:spPr/>
        <p:txBody>
          <a:bodyPr/>
          <a:lstStyle/>
          <a:p>
            <a:fld id="{4F2398FF-66EF-4CFE-AFD8-9F9FAB7BC810}" type="slidenum">
              <a:rPr lang="ru-RU" smtClean="0"/>
              <a:t>‹#›</a:t>
            </a:fld>
            <a:endParaRPr lang="ru-RU"/>
          </a:p>
        </p:txBody>
      </p:sp>
    </p:spTree>
    <p:extLst>
      <p:ext uri="{BB962C8B-B14F-4D97-AF65-F5344CB8AC3E}">
        <p14:creationId xmlns:p14="http://schemas.microsoft.com/office/powerpoint/2010/main" val="1238481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EC49700-1050-45D5-8E71-24E33BBCCF9A}"/>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A8F1D819-ED3B-4589-85D7-54ADB4D6E1C1}"/>
              </a:ext>
            </a:extLst>
          </p:cNvPr>
          <p:cNvSpPr>
            <a:spLocks noGrp="1"/>
          </p:cNvSpPr>
          <p:nvPr>
            <p:ph type="dt" sz="half" idx="10"/>
          </p:nvPr>
        </p:nvSpPr>
        <p:spPr/>
        <p:txBody>
          <a:bodyPr/>
          <a:lstStyle/>
          <a:p>
            <a:fld id="{85D7D747-8C89-41DB-B513-610FB2203B5A}" type="datetime1">
              <a:rPr lang="ru-RU" smtClean="0"/>
              <a:t>22.06.2021</a:t>
            </a:fld>
            <a:endParaRPr lang="ru-RU"/>
          </a:p>
        </p:txBody>
      </p:sp>
      <p:sp>
        <p:nvSpPr>
          <p:cNvPr id="4" name="Нижний колонтитул 3">
            <a:extLst>
              <a:ext uri="{FF2B5EF4-FFF2-40B4-BE49-F238E27FC236}">
                <a16:creationId xmlns:a16="http://schemas.microsoft.com/office/drawing/2014/main" xmlns="" id="{E3C59A55-4188-482A-AF61-CB593F27B57C}"/>
              </a:ext>
            </a:extLst>
          </p:cNvPr>
          <p:cNvSpPr>
            <a:spLocks noGrp="1"/>
          </p:cNvSpPr>
          <p:nvPr>
            <p:ph type="ftr" sz="quarter" idx="11"/>
          </p:nvPr>
        </p:nvSpPr>
        <p:spPr/>
        <p:txBody>
          <a:bodyPr/>
          <a:lstStyle/>
          <a:p>
            <a:r>
              <a:rPr lang="ru-RU"/>
              <a:t>4-я Международная научно-техническая конференция «Современная психофизиология. Технология виброизображения» VIBRA2021,СпБ, 24-25 июня 2021 г.  </a:t>
            </a:r>
          </a:p>
        </p:txBody>
      </p:sp>
      <p:sp>
        <p:nvSpPr>
          <p:cNvPr id="5" name="Номер слайда 4">
            <a:extLst>
              <a:ext uri="{FF2B5EF4-FFF2-40B4-BE49-F238E27FC236}">
                <a16:creationId xmlns:a16="http://schemas.microsoft.com/office/drawing/2014/main" xmlns="" id="{175AEDA1-AB7B-4F23-BE34-F3550F3F047D}"/>
              </a:ext>
            </a:extLst>
          </p:cNvPr>
          <p:cNvSpPr>
            <a:spLocks noGrp="1"/>
          </p:cNvSpPr>
          <p:nvPr>
            <p:ph type="sldNum" sz="quarter" idx="12"/>
          </p:nvPr>
        </p:nvSpPr>
        <p:spPr/>
        <p:txBody>
          <a:bodyPr/>
          <a:lstStyle/>
          <a:p>
            <a:fld id="{4F2398FF-66EF-4CFE-AFD8-9F9FAB7BC810}" type="slidenum">
              <a:rPr lang="ru-RU" smtClean="0"/>
              <a:t>‹#›</a:t>
            </a:fld>
            <a:endParaRPr lang="ru-RU"/>
          </a:p>
        </p:txBody>
      </p:sp>
    </p:spTree>
    <p:extLst>
      <p:ext uri="{BB962C8B-B14F-4D97-AF65-F5344CB8AC3E}">
        <p14:creationId xmlns:p14="http://schemas.microsoft.com/office/powerpoint/2010/main" val="1062706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473F88B7-412F-44C1-854B-7EB2C163EB8C}"/>
              </a:ext>
            </a:extLst>
          </p:cNvPr>
          <p:cNvSpPr>
            <a:spLocks noGrp="1"/>
          </p:cNvSpPr>
          <p:nvPr>
            <p:ph type="dt" sz="half" idx="10"/>
          </p:nvPr>
        </p:nvSpPr>
        <p:spPr/>
        <p:txBody>
          <a:bodyPr/>
          <a:lstStyle/>
          <a:p>
            <a:fld id="{1F779C61-FD73-43D1-AA6E-92C9FBFCD8D9}" type="datetime1">
              <a:rPr lang="ru-RU" smtClean="0"/>
              <a:t>22.06.2021</a:t>
            </a:fld>
            <a:endParaRPr lang="ru-RU"/>
          </a:p>
        </p:txBody>
      </p:sp>
      <p:sp>
        <p:nvSpPr>
          <p:cNvPr id="3" name="Нижний колонтитул 2">
            <a:extLst>
              <a:ext uri="{FF2B5EF4-FFF2-40B4-BE49-F238E27FC236}">
                <a16:creationId xmlns:a16="http://schemas.microsoft.com/office/drawing/2014/main" xmlns="" id="{0C88ECD9-293C-40DA-A254-74B6791B2A0D}"/>
              </a:ext>
            </a:extLst>
          </p:cNvPr>
          <p:cNvSpPr>
            <a:spLocks noGrp="1"/>
          </p:cNvSpPr>
          <p:nvPr>
            <p:ph type="ftr" sz="quarter" idx="11"/>
          </p:nvPr>
        </p:nvSpPr>
        <p:spPr/>
        <p:txBody>
          <a:bodyPr/>
          <a:lstStyle/>
          <a:p>
            <a:r>
              <a:rPr lang="ru-RU"/>
              <a:t>4-я Международная научно-техническая конференция «Современная психофизиология. Технология виброизображения» VIBRA2021,СпБ, 24-25 июня 2021 г.  </a:t>
            </a:r>
          </a:p>
        </p:txBody>
      </p:sp>
      <p:sp>
        <p:nvSpPr>
          <p:cNvPr id="4" name="Номер слайда 3">
            <a:extLst>
              <a:ext uri="{FF2B5EF4-FFF2-40B4-BE49-F238E27FC236}">
                <a16:creationId xmlns:a16="http://schemas.microsoft.com/office/drawing/2014/main" xmlns="" id="{7D4A7FDF-F94C-4819-B9AB-33F3F342B320}"/>
              </a:ext>
            </a:extLst>
          </p:cNvPr>
          <p:cNvSpPr>
            <a:spLocks noGrp="1"/>
          </p:cNvSpPr>
          <p:nvPr>
            <p:ph type="sldNum" sz="quarter" idx="12"/>
          </p:nvPr>
        </p:nvSpPr>
        <p:spPr/>
        <p:txBody>
          <a:bodyPr/>
          <a:lstStyle/>
          <a:p>
            <a:fld id="{4F2398FF-66EF-4CFE-AFD8-9F9FAB7BC810}" type="slidenum">
              <a:rPr lang="ru-RU" smtClean="0"/>
              <a:t>‹#›</a:t>
            </a:fld>
            <a:endParaRPr lang="ru-RU"/>
          </a:p>
        </p:txBody>
      </p:sp>
    </p:spTree>
    <p:extLst>
      <p:ext uri="{BB962C8B-B14F-4D97-AF65-F5344CB8AC3E}">
        <p14:creationId xmlns:p14="http://schemas.microsoft.com/office/powerpoint/2010/main" val="4227632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97E55D4-800E-4744-BE04-3032EA5947A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C85E0376-8339-4298-9E35-04C576DF5F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7A843829-06BE-417C-A7E7-BA8ED88823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9ABD1201-364B-4A94-B392-1D66F83CAE82}"/>
              </a:ext>
            </a:extLst>
          </p:cNvPr>
          <p:cNvSpPr>
            <a:spLocks noGrp="1"/>
          </p:cNvSpPr>
          <p:nvPr>
            <p:ph type="dt" sz="half" idx="10"/>
          </p:nvPr>
        </p:nvSpPr>
        <p:spPr/>
        <p:txBody>
          <a:bodyPr/>
          <a:lstStyle/>
          <a:p>
            <a:fld id="{2B3C63D1-62C3-49E3-BC09-B7AA94A72C51}" type="datetime1">
              <a:rPr lang="ru-RU" smtClean="0"/>
              <a:t>22.06.2021</a:t>
            </a:fld>
            <a:endParaRPr lang="ru-RU"/>
          </a:p>
        </p:txBody>
      </p:sp>
      <p:sp>
        <p:nvSpPr>
          <p:cNvPr id="6" name="Нижний колонтитул 5">
            <a:extLst>
              <a:ext uri="{FF2B5EF4-FFF2-40B4-BE49-F238E27FC236}">
                <a16:creationId xmlns:a16="http://schemas.microsoft.com/office/drawing/2014/main" xmlns="" id="{CE04B030-3192-4C94-A242-358419E1FB1D}"/>
              </a:ext>
            </a:extLst>
          </p:cNvPr>
          <p:cNvSpPr>
            <a:spLocks noGrp="1"/>
          </p:cNvSpPr>
          <p:nvPr>
            <p:ph type="ftr" sz="quarter" idx="11"/>
          </p:nvPr>
        </p:nvSpPr>
        <p:spPr/>
        <p:txBody>
          <a:bodyPr/>
          <a:lstStyle/>
          <a:p>
            <a:r>
              <a:rPr lang="ru-RU"/>
              <a:t>4-я Международная научно-техническая конференция «Современная психофизиология. Технология виброизображения» VIBRA2021,СпБ, 24-25 июня 2021 г.  </a:t>
            </a:r>
          </a:p>
        </p:txBody>
      </p:sp>
      <p:sp>
        <p:nvSpPr>
          <p:cNvPr id="7" name="Номер слайда 6">
            <a:extLst>
              <a:ext uri="{FF2B5EF4-FFF2-40B4-BE49-F238E27FC236}">
                <a16:creationId xmlns:a16="http://schemas.microsoft.com/office/drawing/2014/main" xmlns="" id="{274EE68F-265F-43EA-B602-61F370F10412}"/>
              </a:ext>
            </a:extLst>
          </p:cNvPr>
          <p:cNvSpPr>
            <a:spLocks noGrp="1"/>
          </p:cNvSpPr>
          <p:nvPr>
            <p:ph type="sldNum" sz="quarter" idx="12"/>
          </p:nvPr>
        </p:nvSpPr>
        <p:spPr/>
        <p:txBody>
          <a:bodyPr/>
          <a:lstStyle/>
          <a:p>
            <a:fld id="{4F2398FF-66EF-4CFE-AFD8-9F9FAB7BC810}" type="slidenum">
              <a:rPr lang="ru-RU" smtClean="0"/>
              <a:t>‹#›</a:t>
            </a:fld>
            <a:endParaRPr lang="ru-RU"/>
          </a:p>
        </p:txBody>
      </p:sp>
    </p:spTree>
    <p:extLst>
      <p:ext uri="{BB962C8B-B14F-4D97-AF65-F5344CB8AC3E}">
        <p14:creationId xmlns:p14="http://schemas.microsoft.com/office/powerpoint/2010/main" val="2323461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6011813-D4FB-4DFF-B984-584D732BDE94}"/>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50340C8B-6494-4FCD-A36D-686D9D89AD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xmlns="" id="{324D0259-96AC-4893-B450-D062FC60E1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4803EF6B-1D5C-4ACF-B37A-1B9A5854853E}"/>
              </a:ext>
            </a:extLst>
          </p:cNvPr>
          <p:cNvSpPr>
            <a:spLocks noGrp="1"/>
          </p:cNvSpPr>
          <p:nvPr>
            <p:ph type="dt" sz="half" idx="10"/>
          </p:nvPr>
        </p:nvSpPr>
        <p:spPr/>
        <p:txBody>
          <a:bodyPr/>
          <a:lstStyle/>
          <a:p>
            <a:fld id="{4548476C-86E4-47C4-9B50-60DE203FEEDD}" type="datetime1">
              <a:rPr lang="ru-RU" smtClean="0"/>
              <a:t>22.06.2021</a:t>
            </a:fld>
            <a:endParaRPr lang="ru-RU"/>
          </a:p>
        </p:txBody>
      </p:sp>
      <p:sp>
        <p:nvSpPr>
          <p:cNvPr id="6" name="Нижний колонтитул 5">
            <a:extLst>
              <a:ext uri="{FF2B5EF4-FFF2-40B4-BE49-F238E27FC236}">
                <a16:creationId xmlns:a16="http://schemas.microsoft.com/office/drawing/2014/main" xmlns="" id="{3ADFBBC9-9C09-4899-AD2E-C6C6A1C0C4A0}"/>
              </a:ext>
            </a:extLst>
          </p:cNvPr>
          <p:cNvSpPr>
            <a:spLocks noGrp="1"/>
          </p:cNvSpPr>
          <p:nvPr>
            <p:ph type="ftr" sz="quarter" idx="11"/>
          </p:nvPr>
        </p:nvSpPr>
        <p:spPr/>
        <p:txBody>
          <a:bodyPr/>
          <a:lstStyle/>
          <a:p>
            <a:r>
              <a:rPr lang="ru-RU"/>
              <a:t>4-я Международная научно-техническая конференция «Современная психофизиология. Технология виброизображения» VIBRA2021,СпБ, 24-25 июня 2021 г.  </a:t>
            </a:r>
          </a:p>
        </p:txBody>
      </p:sp>
      <p:sp>
        <p:nvSpPr>
          <p:cNvPr id="7" name="Номер слайда 6">
            <a:extLst>
              <a:ext uri="{FF2B5EF4-FFF2-40B4-BE49-F238E27FC236}">
                <a16:creationId xmlns:a16="http://schemas.microsoft.com/office/drawing/2014/main" xmlns="" id="{19A1444C-D511-4C7A-AA74-22265FFA443E}"/>
              </a:ext>
            </a:extLst>
          </p:cNvPr>
          <p:cNvSpPr>
            <a:spLocks noGrp="1"/>
          </p:cNvSpPr>
          <p:nvPr>
            <p:ph type="sldNum" sz="quarter" idx="12"/>
          </p:nvPr>
        </p:nvSpPr>
        <p:spPr/>
        <p:txBody>
          <a:bodyPr/>
          <a:lstStyle/>
          <a:p>
            <a:fld id="{4F2398FF-66EF-4CFE-AFD8-9F9FAB7BC810}" type="slidenum">
              <a:rPr lang="ru-RU" smtClean="0"/>
              <a:t>‹#›</a:t>
            </a:fld>
            <a:endParaRPr lang="ru-RU"/>
          </a:p>
        </p:txBody>
      </p:sp>
    </p:spTree>
    <p:extLst>
      <p:ext uri="{BB962C8B-B14F-4D97-AF65-F5344CB8AC3E}">
        <p14:creationId xmlns:p14="http://schemas.microsoft.com/office/powerpoint/2010/main" val="539741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4971DE7-7B9C-4959-8016-AEB768C2ED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60F9C6DD-0494-4533-8CA9-E107A98E34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C83CC03E-228D-4B03-A977-773A4C5B48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082C36-3043-4AF1-8196-47B37063AC15}" type="datetime1">
              <a:rPr lang="ru-RU" smtClean="0"/>
              <a:t>22.06.2021</a:t>
            </a:fld>
            <a:endParaRPr lang="ru-RU"/>
          </a:p>
        </p:txBody>
      </p:sp>
      <p:sp>
        <p:nvSpPr>
          <p:cNvPr id="5" name="Нижний колонтитул 4">
            <a:extLst>
              <a:ext uri="{FF2B5EF4-FFF2-40B4-BE49-F238E27FC236}">
                <a16:creationId xmlns:a16="http://schemas.microsoft.com/office/drawing/2014/main" xmlns="" id="{9376063C-C93F-40F2-9B6D-3F6DF94CC6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a:t>4-я Международная научно-техническая конференция «Современная психофизиология. Технология виброизображения» VIBRA2021,СпБ, 24-25 июня 2021 г.  </a:t>
            </a:r>
          </a:p>
        </p:txBody>
      </p:sp>
      <p:sp>
        <p:nvSpPr>
          <p:cNvPr id="6" name="Номер слайда 5">
            <a:extLst>
              <a:ext uri="{FF2B5EF4-FFF2-40B4-BE49-F238E27FC236}">
                <a16:creationId xmlns:a16="http://schemas.microsoft.com/office/drawing/2014/main" xmlns="" id="{860E3D18-E5D1-417A-8886-13C814B2E9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398FF-66EF-4CFE-AFD8-9F9FAB7BC810}" type="slidenum">
              <a:rPr lang="ru-RU" smtClean="0"/>
              <a:t>‹#›</a:t>
            </a:fld>
            <a:endParaRPr lang="ru-RU"/>
          </a:p>
        </p:txBody>
      </p:sp>
    </p:spTree>
    <p:extLst>
      <p:ext uri="{BB962C8B-B14F-4D97-AF65-F5344CB8AC3E}">
        <p14:creationId xmlns:p14="http://schemas.microsoft.com/office/powerpoint/2010/main" val="593059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mailto:shchelkanova_el@mail.ru" TargetMode="External"/><Relationship Id="rId5" Type="http://schemas.openxmlformats.org/officeDocument/2006/relationships/hyperlink" Target="mailto:novikova-tan@mail.ru" TargetMode="External"/><Relationship Id="rId4" Type="http://schemas.openxmlformats.org/officeDocument/2006/relationships/hyperlink" Target="mailto:baf-vcmk@mail.ru"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84652581-5842-444D-9872-F016CAD6F920}"/>
              </a:ext>
            </a:extLst>
          </p:cNvPr>
          <p:cNvPicPr>
            <a:picLocks noChangeAspect="1"/>
          </p:cNvPicPr>
          <p:nvPr/>
        </p:nvPicPr>
        <p:blipFill>
          <a:blip r:embed="rId2"/>
          <a:stretch>
            <a:fillRect/>
          </a:stretch>
        </p:blipFill>
        <p:spPr>
          <a:xfrm>
            <a:off x="9591767" y="0"/>
            <a:ext cx="2600233" cy="984704"/>
          </a:xfrm>
          <a:prstGeom prst="rect">
            <a:avLst/>
          </a:prstGeom>
        </p:spPr>
      </p:pic>
      <p:pic>
        <p:nvPicPr>
          <p:cNvPr id="6" name="Рисунок 5">
            <a:extLst>
              <a:ext uri="{FF2B5EF4-FFF2-40B4-BE49-F238E27FC236}">
                <a16:creationId xmlns:a16="http://schemas.microsoft.com/office/drawing/2014/main" xmlns="" id="{7CF09F1D-294E-4841-8B0E-7B693A32644C}"/>
              </a:ext>
            </a:extLst>
          </p:cNvPr>
          <p:cNvPicPr>
            <a:picLocks noChangeAspect="1"/>
          </p:cNvPicPr>
          <p:nvPr/>
        </p:nvPicPr>
        <p:blipFill>
          <a:blip r:embed="rId3"/>
          <a:stretch>
            <a:fillRect/>
          </a:stretch>
        </p:blipFill>
        <p:spPr>
          <a:xfrm>
            <a:off x="0" y="0"/>
            <a:ext cx="2785730" cy="829340"/>
          </a:xfrm>
          <a:prstGeom prst="rect">
            <a:avLst/>
          </a:prstGeom>
        </p:spPr>
      </p:pic>
      <p:sp>
        <p:nvSpPr>
          <p:cNvPr id="8" name="TextBox 7">
            <a:extLst>
              <a:ext uri="{FF2B5EF4-FFF2-40B4-BE49-F238E27FC236}">
                <a16:creationId xmlns:a16="http://schemas.microsoft.com/office/drawing/2014/main" xmlns="" id="{8CF067CD-D647-475D-8635-614932866D76}"/>
              </a:ext>
            </a:extLst>
          </p:cNvPr>
          <p:cNvSpPr txBox="1"/>
          <p:nvPr/>
        </p:nvSpPr>
        <p:spPr>
          <a:xfrm>
            <a:off x="595423" y="846481"/>
            <a:ext cx="11001154" cy="1647182"/>
          </a:xfrm>
          <a:prstGeom prst="rect">
            <a:avLst/>
          </a:prstGeom>
          <a:noFill/>
        </p:spPr>
        <p:txBody>
          <a:bodyPr wrap="square">
            <a:spAutoFit/>
          </a:bodyPr>
          <a:lstStyle/>
          <a:p>
            <a:pPr algn="ctr">
              <a:lnSpc>
                <a:spcPct val="107000"/>
              </a:lnSpc>
              <a:spcAft>
                <a:spcPts val="800"/>
              </a:spcAft>
            </a:pPr>
            <a:r>
              <a:rPr lang="ru-RU" sz="3200" b="1"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ТЕХНОЛОГИЯ ВИБРОИЗОБРАЖЕНИЯ В ЗАДАЧАХ ЭКСПРЕСС-ДИАГНОСТИКИ СОСТОЯНИЯ ЗДОРОВЬЯ ЛИЦ ОПАСНЫХ ПРОФЕССИЙ</a:t>
            </a:r>
            <a:endParaRPr lang="ru-RU" sz="28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xmlns="" id="{77423821-414B-4048-9828-A07FC481BE23}"/>
              </a:ext>
            </a:extLst>
          </p:cNvPr>
          <p:cNvSpPr txBox="1"/>
          <p:nvPr/>
        </p:nvSpPr>
        <p:spPr>
          <a:xfrm>
            <a:off x="595423" y="2582842"/>
            <a:ext cx="11344940" cy="2747675"/>
          </a:xfrm>
          <a:prstGeom prst="rect">
            <a:avLst/>
          </a:prstGeom>
          <a:noFill/>
        </p:spPr>
        <p:txBody>
          <a:bodyPr wrap="square">
            <a:spAutoFit/>
          </a:bodyPr>
          <a:lstStyle/>
          <a:p>
            <a:pPr algn="ctr">
              <a:lnSpc>
                <a:spcPct val="120000"/>
              </a:lnSpc>
            </a:pPr>
            <a:r>
              <a:rPr lang="ru-RU"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Федеральное государственное бюджетное учреждение «Государственный научный центр Российской Федерации - Федеральный медицинский биофизический центр имени А.И. </a:t>
            </a:r>
            <a:r>
              <a:rPr lang="ru-RU" dirty="0" err="1">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Бурназяна</a:t>
            </a:r>
            <a:r>
              <a:rPr lang="ru-RU"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 ФМБА России, г. Москва, </a:t>
            </a:r>
            <a:r>
              <a:rPr lang="en-US" u="sng" dirty="0" err="1">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xmlns="" val="tx"/>
                    </a:ext>
                  </a:extLst>
                </a:hlinkClick>
              </a:rPr>
              <a:t>baf</a:t>
            </a:r>
            <a:r>
              <a:rPr lang="ru-RU"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xmlns="" val="tx"/>
                    </a:ext>
                  </a:extLst>
                </a:hlinkClick>
              </a:rPr>
              <a:t>-</a:t>
            </a:r>
            <a:r>
              <a:rPr lang="en-US" u="sng" dirty="0" err="1">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xmlns="" val="tx"/>
                    </a:ext>
                  </a:extLst>
                </a:hlinkClick>
              </a:rPr>
              <a:t>vcmk</a:t>
            </a:r>
            <a:r>
              <a:rPr lang="ru-RU"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xmlns="" val="tx"/>
                    </a:ext>
                  </a:extLst>
                </a:hlinkClick>
              </a:rPr>
              <a:t>@</a:t>
            </a:r>
            <a:r>
              <a:rPr lang="en-US"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xmlns="" val="tx"/>
                    </a:ext>
                  </a:extLst>
                </a:hlinkClick>
              </a:rPr>
              <a:t>mail</a:t>
            </a:r>
            <a:r>
              <a:rPr lang="ru-RU"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xmlns="" val="tx"/>
                    </a:ext>
                  </a:extLst>
                </a:hlinkClick>
              </a:rPr>
              <a:t>.</a:t>
            </a:r>
            <a:r>
              <a:rPr lang="en-US" u="sng" dirty="0" err="1">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xmlns="" val="tx"/>
                    </a:ext>
                  </a:extLst>
                </a:hlinkClick>
              </a:rPr>
              <a:t>ru</a:t>
            </a:r>
            <a:endParaRPr lang="ru-RU" u="sng"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20000"/>
              </a:lnSpc>
            </a:pPr>
            <a:endParaRPr lang="ru-RU" sz="160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20000"/>
              </a:lnSpc>
            </a:pPr>
            <a:r>
              <a:rPr lang="ru-RU"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ФГБУЗ «Центральная медико-санитарная часть №91» ФМБА России, г. Лесной, </a:t>
            </a:r>
            <a:r>
              <a:rPr lang="ru-RU" u="sng"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xmlns="" val="tx"/>
                    </a:ext>
                  </a:extLst>
                </a:hlinkClick>
              </a:rPr>
              <a:t>novikova-tan@mail.ru</a:t>
            </a:r>
            <a:endParaRPr lang="ru-RU" u="sng"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20000"/>
              </a:lnSpc>
            </a:pPr>
            <a:endParaRPr lang="ru-RU" sz="160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20000"/>
              </a:lnSpc>
            </a:pPr>
            <a:r>
              <a:rPr lang="ru-RU" i="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 Федеральное государственное автономное учреждение «Военный инновационный технополис</a:t>
            </a:r>
            <a:r>
              <a:rPr lang="ru-RU" i="0" baseline="3000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 </a:t>
            </a:r>
            <a:r>
              <a:rPr lang="ru-RU" i="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«ЭРА», г. Анапа Краснодарского края</a:t>
            </a:r>
            <a:r>
              <a:rPr lang="ru-RU" sz="2400" i="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 </a:t>
            </a:r>
            <a:r>
              <a:rPr lang="en-US" i="0" u="sng" dirty="0" err="1">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xmlns="" val="tx"/>
                    </a:ext>
                  </a:extLst>
                </a:hlinkClick>
              </a:rPr>
              <a:t>shchelkanova</a:t>
            </a:r>
            <a:r>
              <a:rPr lang="ru-RU" i="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xmlns="" val="tx"/>
                    </a:ext>
                  </a:extLst>
                </a:hlinkClick>
              </a:rPr>
              <a:t>_</a:t>
            </a:r>
            <a:r>
              <a:rPr lang="en-US" i="0" u="sng" dirty="0" err="1">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xmlns="" val="tx"/>
                    </a:ext>
                  </a:extLst>
                </a:hlinkClick>
              </a:rPr>
              <a:t>el</a:t>
            </a:r>
            <a:r>
              <a:rPr lang="ru-RU" i="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xmlns="" val="tx"/>
                    </a:ext>
                  </a:extLst>
                </a:hlinkClick>
              </a:rPr>
              <a:t>@</a:t>
            </a:r>
            <a:r>
              <a:rPr lang="en-US" i="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xmlns="" val="tx"/>
                    </a:ext>
                  </a:extLst>
                </a:hlinkClick>
              </a:rPr>
              <a:t>mail</a:t>
            </a:r>
            <a:r>
              <a:rPr lang="ru-RU" i="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xmlns="" val="tx"/>
                    </a:ext>
                  </a:extLst>
                </a:hlinkClick>
              </a:rPr>
              <a:t>.</a:t>
            </a:r>
            <a:r>
              <a:rPr lang="en-US" i="0" u="sng" dirty="0" err="1">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xmlns="" val="tx"/>
                    </a:ext>
                  </a:extLst>
                </a:hlinkClick>
              </a:rPr>
              <a:t>ru</a:t>
            </a:r>
            <a:endParaRPr lang="ru-RU" sz="1050" i="1"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11" name="TextBox 10">
            <a:extLst>
              <a:ext uri="{FF2B5EF4-FFF2-40B4-BE49-F238E27FC236}">
                <a16:creationId xmlns:a16="http://schemas.microsoft.com/office/drawing/2014/main" xmlns="" id="{7557434A-0E5A-4B3C-A4DA-4E9C93AE8E05}"/>
              </a:ext>
            </a:extLst>
          </p:cNvPr>
          <p:cNvSpPr txBox="1"/>
          <p:nvPr/>
        </p:nvSpPr>
        <p:spPr>
          <a:xfrm>
            <a:off x="1467294" y="5385121"/>
            <a:ext cx="9781953" cy="400110"/>
          </a:xfrm>
          <a:prstGeom prst="rect">
            <a:avLst/>
          </a:prstGeom>
          <a:noFill/>
        </p:spPr>
        <p:txBody>
          <a:bodyPr wrap="square" rtlCol="0">
            <a:spAutoFit/>
          </a:bodyPr>
          <a:lstStyle/>
          <a:p>
            <a:r>
              <a:rPr lang="ru-RU" sz="2000" b="1" dirty="0">
                <a:solidFill>
                  <a:schemeClr val="accent1">
                    <a:lumMod val="75000"/>
                  </a:schemeClr>
                </a:solidFill>
                <a:latin typeface="Arial" panose="020B0604020202020204" pitchFamily="34" charset="0"/>
                <a:cs typeface="Arial" panose="020B0604020202020204" pitchFamily="34" charset="0"/>
              </a:rPr>
              <a:t>Докладчик:  </a:t>
            </a:r>
            <a:r>
              <a:rPr lang="ru-RU" sz="2000" b="1" dirty="0" smtClean="0">
                <a:solidFill>
                  <a:schemeClr val="accent1">
                    <a:lumMod val="75000"/>
                  </a:schemeClr>
                </a:solidFill>
                <a:latin typeface="Arial" panose="020B0604020202020204" pitchFamily="34" charset="0"/>
                <a:cs typeface="Arial" panose="020B0604020202020204" pitchFamily="34" charset="0"/>
              </a:rPr>
              <a:t>начальник </a:t>
            </a:r>
            <a:r>
              <a:rPr lang="ru-RU" sz="2000" b="1" dirty="0">
                <a:solidFill>
                  <a:schemeClr val="accent1">
                    <a:lumMod val="75000"/>
                  </a:schemeClr>
                </a:solidFill>
                <a:latin typeface="Arial" panose="020B0604020202020204" pitchFamily="34" charset="0"/>
                <a:cs typeface="Arial" panose="020B0604020202020204" pitchFamily="34" charset="0"/>
              </a:rPr>
              <a:t>лаборатории </a:t>
            </a:r>
            <a:r>
              <a:rPr lang="ru-RU" sz="2000" b="1" dirty="0" smtClean="0">
                <a:solidFill>
                  <a:schemeClr val="accent1">
                    <a:lumMod val="75000"/>
                  </a:schemeClr>
                </a:solidFill>
                <a:latin typeface="Arial" panose="020B0604020202020204" pitchFamily="34" charset="0"/>
                <a:cs typeface="Arial" panose="020B0604020202020204" pitchFamily="34" charset="0"/>
              </a:rPr>
              <a:t>ВИТ </a:t>
            </a:r>
            <a:r>
              <a:rPr lang="ru-RU" sz="2000" b="1" dirty="0">
                <a:solidFill>
                  <a:schemeClr val="accent1">
                    <a:lumMod val="75000"/>
                  </a:schemeClr>
                </a:solidFill>
                <a:latin typeface="Arial" panose="020B0604020202020204" pitchFamily="34" charset="0"/>
                <a:cs typeface="Arial" panose="020B0604020202020204" pitchFamily="34" charset="0"/>
              </a:rPr>
              <a:t>«ЭРА» к.б.н. </a:t>
            </a:r>
            <a:r>
              <a:rPr lang="ru-RU" sz="2000" b="1" dirty="0" err="1">
                <a:solidFill>
                  <a:schemeClr val="accent1">
                    <a:lumMod val="75000"/>
                  </a:schemeClr>
                </a:solidFill>
                <a:latin typeface="Arial" panose="020B0604020202020204" pitchFamily="34" charset="0"/>
                <a:cs typeface="Arial" panose="020B0604020202020204" pitchFamily="34" charset="0"/>
              </a:rPr>
              <a:t>Е.С.Щелканова</a:t>
            </a:r>
            <a:r>
              <a:rPr lang="ru-RU" sz="2000" b="1" dirty="0">
                <a:solidFill>
                  <a:schemeClr val="accent1">
                    <a:lumMod val="75000"/>
                  </a:schemeClr>
                </a:solidFill>
                <a:latin typeface="Arial" panose="020B0604020202020204" pitchFamily="34" charset="0"/>
                <a:cs typeface="Arial" panose="020B0604020202020204" pitchFamily="34" charset="0"/>
              </a:rPr>
              <a:t> </a:t>
            </a:r>
          </a:p>
        </p:txBody>
      </p:sp>
      <p:sp>
        <p:nvSpPr>
          <p:cNvPr id="12" name="Нижний колонтитул 11">
            <a:extLst>
              <a:ext uri="{FF2B5EF4-FFF2-40B4-BE49-F238E27FC236}">
                <a16:creationId xmlns:a16="http://schemas.microsoft.com/office/drawing/2014/main" xmlns="" id="{3F96E445-BC77-4F41-8068-02F7E3D87C59}"/>
              </a:ext>
            </a:extLst>
          </p:cNvPr>
          <p:cNvSpPr>
            <a:spLocks noGrp="1"/>
          </p:cNvSpPr>
          <p:nvPr>
            <p:ph type="ftr" sz="quarter" idx="11"/>
          </p:nvPr>
        </p:nvSpPr>
        <p:spPr>
          <a:xfrm>
            <a:off x="1222744" y="6339231"/>
            <a:ext cx="10547497" cy="365124"/>
          </a:xfrm>
        </p:spPr>
        <p:txBody>
          <a:bodyPr/>
          <a:lstStyle/>
          <a:p>
            <a:r>
              <a:rPr lang="ru-RU" b="1" dirty="0">
                <a:latin typeface="Arial" panose="020B0604020202020204" pitchFamily="34" charset="0"/>
                <a:cs typeface="Arial" panose="020B0604020202020204" pitchFamily="34" charset="0"/>
              </a:rPr>
              <a:t>4-я Международная научно-техническая конференция «Современная психофизиология. Технология виброизображения» VIBRA2021,СпБ, 24-25 июня 2021 г.  </a:t>
            </a:r>
          </a:p>
        </p:txBody>
      </p:sp>
      <p:sp>
        <p:nvSpPr>
          <p:cNvPr id="13" name="Номер слайда 12">
            <a:extLst>
              <a:ext uri="{FF2B5EF4-FFF2-40B4-BE49-F238E27FC236}">
                <a16:creationId xmlns:a16="http://schemas.microsoft.com/office/drawing/2014/main" xmlns="" id="{6FD7D35F-8B5B-4730-9D58-5CD2CC32ED27}"/>
              </a:ext>
            </a:extLst>
          </p:cNvPr>
          <p:cNvSpPr>
            <a:spLocks noGrp="1"/>
          </p:cNvSpPr>
          <p:nvPr>
            <p:ph type="sldNum" sz="quarter" idx="12"/>
          </p:nvPr>
        </p:nvSpPr>
        <p:spPr>
          <a:xfrm>
            <a:off x="5803604" y="6339229"/>
            <a:ext cx="2743200" cy="365125"/>
          </a:xfrm>
        </p:spPr>
        <p:txBody>
          <a:bodyPr/>
          <a:lstStyle/>
          <a:p>
            <a:fld id="{4F2398FF-66EF-4CFE-AFD8-9F9FAB7BC810}" type="slidenum">
              <a:rPr lang="ru-RU" smtClean="0"/>
              <a:t>1</a:t>
            </a:fld>
            <a:endParaRPr lang="ru-RU"/>
          </a:p>
        </p:txBody>
      </p:sp>
    </p:spTree>
    <p:extLst>
      <p:ext uri="{BB962C8B-B14F-4D97-AF65-F5344CB8AC3E}">
        <p14:creationId xmlns:p14="http://schemas.microsoft.com/office/powerpoint/2010/main" val="3517096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84652581-5842-444D-9872-F016CAD6F920}"/>
              </a:ext>
            </a:extLst>
          </p:cNvPr>
          <p:cNvPicPr>
            <a:picLocks noChangeAspect="1"/>
          </p:cNvPicPr>
          <p:nvPr/>
        </p:nvPicPr>
        <p:blipFill>
          <a:blip r:embed="rId2"/>
          <a:stretch>
            <a:fillRect/>
          </a:stretch>
        </p:blipFill>
        <p:spPr>
          <a:xfrm>
            <a:off x="9591767" y="0"/>
            <a:ext cx="2600233" cy="984704"/>
          </a:xfrm>
          <a:prstGeom prst="rect">
            <a:avLst/>
          </a:prstGeom>
        </p:spPr>
      </p:pic>
      <p:pic>
        <p:nvPicPr>
          <p:cNvPr id="6" name="Рисунок 5">
            <a:extLst>
              <a:ext uri="{FF2B5EF4-FFF2-40B4-BE49-F238E27FC236}">
                <a16:creationId xmlns:a16="http://schemas.microsoft.com/office/drawing/2014/main" xmlns="" id="{7CF09F1D-294E-4841-8B0E-7B693A32644C}"/>
              </a:ext>
            </a:extLst>
          </p:cNvPr>
          <p:cNvPicPr>
            <a:picLocks noChangeAspect="1"/>
          </p:cNvPicPr>
          <p:nvPr/>
        </p:nvPicPr>
        <p:blipFill>
          <a:blip r:embed="rId3"/>
          <a:stretch>
            <a:fillRect/>
          </a:stretch>
        </p:blipFill>
        <p:spPr>
          <a:xfrm>
            <a:off x="0" y="0"/>
            <a:ext cx="2785730" cy="829340"/>
          </a:xfrm>
          <a:prstGeom prst="rect">
            <a:avLst/>
          </a:prstGeom>
        </p:spPr>
      </p:pic>
      <p:sp>
        <p:nvSpPr>
          <p:cNvPr id="2" name="Нижний колонтитул 1">
            <a:extLst>
              <a:ext uri="{FF2B5EF4-FFF2-40B4-BE49-F238E27FC236}">
                <a16:creationId xmlns:a16="http://schemas.microsoft.com/office/drawing/2014/main" xmlns="" id="{C4A4F036-A9DA-49FA-B86E-0EE70A56F56C}"/>
              </a:ext>
            </a:extLst>
          </p:cNvPr>
          <p:cNvSpPr>
            <a:spLocks noGrp="1"/>
          </p:cNvSpPr>
          <p:nvPr>
            <p:ph type="ftr" sz="quarter" idx="11"/>
          </p:nvPr>
        </p:nvSpPr>
        <p:spPr>
          <a:xfrm>
            <a:off x="1414130" y="6356350"/>
            <a:ext cx="9399182" cy="365125"/>
          </a:xfrm>
        </p:spPr>
        <p:txBody>
          <a:bodyPr/>
          <a:lstStyle/>
          <a:p>
            <a:r>
              <a:rPr lang="ru-RU" dirty="0"/>
              <a:t>4-я Международная научно-техническая конференция «Современная психофизиология. Технология виброизображения» VIBRA2021,СпБ, 24-25 июня 2021 г.  </a:t>
            </a:r>
          </a:p>
        </p:txBody>
      </p:sp>
      <p:sp>
        <p:nvSpPr>
          <p:cNvPr id="3" name="Номер слайда 2">
            <a:extLst>
              <a:ext uri="{FF2B5EF4-FFF2-40B4-BE49-F238E27FC236}">
                <a16:creationId xmlns:a16="http://schemas.microsoft.com/office/drawing/2014/main" xmlns="" id="{F75C455A-E871-4BA5-9820-B34AF948DCDF}"/>
              </a:ext>
            </a:extLst>
          </p:cNvPr>
          <p:cNvSpPr>
            <a:spLocks noGrp="1"/>
          </p:cNvSpPr>
          <p:nvPr>
            <p:ph type="sldNum" sz="quarter" idx="12"/>
          </p:nvPr>
        </p:nvSpPr>
        <p:spPr/>
        <p:txBody>
          <a:bodyPr/>
          <a:lstStyle/>
          <a:p>
            <a:fld id="{4F2398FF-66EF-4CFE-AFD8-9F9FAB7BC810}" type="slidenum">
              <a:rPr lang="ru-RU" smtClean="0"/>
              <a:t>10</a:t>
            </a:fld>
            <a:endParaRPr lang="ru-RU"/>
          </a:p>
        </p:txBody>
      </p:sp>
      <p:sp>
        <p:nvSpPr>
          <p:cNvPr id="4" name="TextBox 3">
            <a:extLst>
              <a:ext uri="{FF2B5EF4-FFF2-40B4-BE49-F238E27FC236}">
                <a16:creationId xmlns:a16="http://schemas.microsoft.com/office/drawing/2014/main" xmlns="" id="{D7441AF4-C91F-4E55-9731-D61CDAB1AD0C}"/>
              </a:ext>
            </a:extLst>
          </p:cNvPr>
          <p:cNvSpPr txBox="1"/>
          <p:nvPr/>
        </p:nvSpPr>
        <p:spPr>
          <a:xfrm>
            <a:off x="2236959" y="2824879"/>
            <a:ext cx="8482343" cy="923330"/>
          </a:xfrm>
          <a:prstGeom prst="rect">
            <a:avLst/>
          </a:prstGeom>
          <a:noFill/>
        </p:spPr>
        <p:txBody>
          <a:bodyPr wrap="square" rtlCol="0">
            <a:spAutoFit/>
          </a:bodyPr>
          <a:lstStyle/>
          <a:p>
            <a:r>
              <a:rPr lang="ru-RU" sz="5400" dirty="0" smtClean="0">
                <a:solidFill>
                  <a:srgbClr val="0070C0"/>
                </a:solidFill>
                <a:latin typeface="Arial" panose="020B0604020202020204" pitchFamily="34" charset="0"/>
                <a:cs typeface="Arial" panose="020B0604020202020204" pitchFamily="34" charset="0"/>
              </a:rPr>
              <a:t>Благодарю </a:t>
            </a:r>
            <a:r>
              <a:rPr lang="ru-RU" sz="5400" dirty="0">
                <a:solidFill>
                  <a:srgbClr val="0070C0"/>
                </a:solidFill>
                <a:latin typeface="Arial" panose="020B0604020202020204" pitchFamily="34" charset="0"/>
                <a:cs typeface="Arial" panose="020B0604020202020204" pitchFamily="34" charset="0"/>
              </a:rPr>
              <a:t>за внимание!</a:t>
            </a:r>
          </a:p>
        </p:txBody>
      </p:sp>
    </p:spTree>
    <p:extLst>
      <p:ext uri="{BB962C8B-B14F-4D97-AF65-F5344CB8AC3E}">
        <p14:creationId xmlns:p14="http://schemas.microsoft.com/office/powerpoint/2010/main" val="1152782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84652581-5842-444D-9872-F016CAD6F920}"/>
              </a:ext>
            </a:extLst>
          </p:cNvPr>
          <p:cNvPicPr>
            <a:picLocks noChangeAspect="1"/>
          </p:cNvPicPr>
          <p:nvPr/>
        </p:nvPicPr>
        <p:blipFill>
          <a:blip r:embed="rId2"/>
          <a:stretch>
            <a:fillRect/>
          </a:stretch>
        </p:blipFill>
        <p:spPr>
          <a:xfrm>
            <a:off x="9591767" y="0"/>
            <a:ext cx="2600233" cy="984704"/>
          </a:xfrm>
          <a:prstGeom prst="rect">
            <a:avLst/>
          </a:prstGeom>
        </p:spPr>
      </p:pic>
      <p:pic>
        <p:nvPicPr>
          <p:cNvPr id="6" name="Рисунок 5">
            <a:extLst>
              <a:ext uri="{FF2B5EF4-FFF2-40B4-BE49-F238E27FC236}">
                <a16:creationId xmlns:a16="http://schemas.microsoft.com/office/drawing/2014/main" xmlns="" id="{7CF09F1D-294E-4841-8B0E-7B693A32644C}"/>
              </a:ext>
            </a:extLst>
          </p:cNvPr>
          <p:cNvPicPr>
            <a:picLocks noChangeAspect="1"/>
          </p:cNvPicPr>
          <p:nvPr/>
        </p:nvPicPr>
        <p:blipFill>
          <a:blip r:embed="rId3"/>
          <a:stretch>
            <a:fillRect/>
          </a:stretch>
        </p:blipFill>
        <p:spPr>
          <a:xfrm>
            <a:off x="0" y="0"/>
            <a:ext cx="2785730" cy="829340"/>
          </a:xfrm>
          <a:prstGeom prst="rect">
            <a:avLst/>
          </a:prstGeom>
        </p:spPr>
      </p:pic>
      <p:sp>
        <p:nvSpPr>
          <p:cNvPr id="7" name="TextBox 6">
            <a:extLst>
              <a:ext uri="{FF2B5EF4-FFF2-40B4-BE49-F238E27FC236}">
                <a16:creationId xmlns:a16="http://schemas.microsoft.com/office/drawing/2014/main" xmlns="" id="{0F434011-4929-4760-A105-0DD9C3E93ECE}"/>
              </a:ext>
            </a:extLst>
          </p:cNvPr>
          <p:cNvSpPr txBox="1"/>
          <p:nvPr/>
        </p:nvSpPr>
        <p:spPr>
          <a:xfrm>
            <a:off x="1180215" y="1916782"/>
            <a:ext cx="10366744" cy="2599045"/>
          </a:xfrm>
          <a:prstGeom prst="rect">
            <a:avLst/>
          </a:prstGeom>
          <a:noFill/>
        </p:spPr>
        <p:txBody>
          <a:bodyPr wrap="square">
            <a:spAutoFit/>
          </a:bodyPr>
          <a:lstStyle/>
          <a:p>
            <a:pPr algn="just">
              <a:lnSpc>
                <a:spcPct val="107000"/>
              </a:lnSpc>
              <a:spcAft>
                <a:spcPts val="800"/>
              </a:spcAft>
            </a:pPr>
            <a:r>
              <a:rPr lang="ru-RU" sz="3200" b="1"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Цель</a:t>
            </a:r>
            <a:r>
              <a:rPr lang="ru-RU" sz="320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 </a:t>
            </a:r>
            <a:r>
              <a:rPr lang="ru-RU" sz="3200" b="1"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исследования</a:t>
            </a:r>
            <a:r>
              <a:rPr lang="ru-RU" sz="320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 </a:t>
            </a:r>
            <a:r>
              <a:rPr lang="ru-RU" sz="3200" dirty="0" smtClean="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разработка </a:t>
            </a:r>
            <a:r>
              <a:rPr lang="ru-RU" sz="320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критериев экспресс - диагностики состояния здоровья лиц опасных профессий по параметрам виброизображения. </a:t>
            </a:r>
            <a:endParaRPr lang="ru-RU" sz="280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ru-RU"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Нижний колонтитул 2">
            <a:extLst>
              <a:ext uri="{FF2B5EF4-FFF2-40B4-BE49-F238E27FC236}">
                <a16:creationId xmlns:a16="http://schemas.microsoft.com/office/drawing/2014/main" xmlns="" id="{80497607-EB72-46CF-B785-698088F5DAE6}"/>
              </a:ext>
            </a:extLst>
          </p:cNvPr>
          <p:cNvSpPr>
            <a:spLocks noGrp="1"/>
          </p:cNvSpPr>
          <p:nvPr>
            <p:ph type="ftr" sz="quarter" idx="11"/>
          </p:nvPr>
        </p:nvSpPr>
        <p:spPr>
          <a:xfrm>
            <a:off x="116959" y="6039294"/>
            <a:ext cx="11940362" cy="682182"/>
          </a:xfrm>
        </p:spPr>
        <p:txBody>
          <a:bodyPr/>
          <a:lstStyle/>
          <a:p>
            <a:r>
              <a:rPr lang="ru-RU" sz="1400" b="1" i="1" dirty="0">
                <a:solidFill>
                  <a:srgbClr val="5C5C5C"/>
                </a:solidFill>
                <a:effectLst/>
                <a:latin typeface="Arial" panose="020B0604020202020204" pitchFamily="34" charset="0"/>
                <a:cs typeface="Arial" panose="020B0604020202020204" pitchFamily="34" charset="0"/>
              </a:rPr>
              <a:t>4-я Международная научно-техническая конференция «Современная психофизиология. Технология виброизображения» VIBRA2021,СпБ, 24-25 июня 2021 г.  </a:t>
            </a:r>
            <a:endParaRPr lang="ru-RU" sz="1050" b="1" i="1" dirty="0">
              <a:solidFill>
                <a:schemeClr val="accent1">
                  <a:lumMod val="75000"/>
                </a:schemeClr>
              </a:solidFill>
              <a:latin typeface="Arial" panose="020B0604020202020204" pitchFamily="34" charset="0"/>
              <a:cs typeface="Arial" panose="020B0604020202020204" pitchFamily="34" charset="0"/>
            </a:endParaRPr>
          </a:p>
        </p:txBody>
      </p:sp>
      <p:sp>
        <p:nvSpPr>
          <p:cNvPr id="4" name="Номер слайда 3">
            <a:extLst>
              <a:ext uri="{FF2B5EF4-FFF2-40B4-BE49-F238E27FC236}">
                <a16:creationId xmlns:a16="http://schemas.microsoft.com/office/drawing/2014/main" xmlns="" id="{A2DFEB88-1ACD-419D-8EF3-486931273C2B}"/>
              </a:ext>
            </a:extLst>
          </p:cNvPr>
          <p:cNvSpPr>
            <a:spLocks noGrp="1"/>
          </p:cNvSpPr>
          <p:nvPr>
            <p:ph type="sldNum" sz="quarter" idx="12"/>
          </p:nvPr>
        </p:nvSpPr>
        <p:spPr/>
        <p:txBody>
          <a:bodyPr/>
          <a:lstStyle/>
          <a:p>
            <a:fld id="{4F2398FF-66EF-4CFE-AFD8-9F9FAB7BC810}" type="slidenum">
              <a:rPr lang="ru-RU" smtClean="0"/>
              <a:t>2</a:t>
            </a:fld>
            <a:endParaRPr lang="ru-RU" dirty="0"/>
          </a:p>
        </p:txBody>
      </p:sp>
    </p:spTree>
    <p:extLst>
      <p:ext uri="{BB962C8B-B14F-4D97-AF65-F5344CB8AC3E}">
        <p14:creationId xmlns:p14="http://schemas.microsoft.com/office/powerpoint/2010/main" val="3245385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84652581-5842-444D-9872-F016CAD6F920}"/>
              </a:ext>
            </a:extLst>
          </p:cNvPr>
          <p:cNvPicPr>
            <a:picLocks noChangeAspect="1"/>
          </p:cNvPicPr>
          <p:nvPr/>
        </p:nvPicPr>
        <p:blipFill>
          <a:blip r:embed="rId2"/>
          <a:stretch>
            <a:fillRect/>
          </a:stretch>
        </p:blipFill>
        <p:spPr>
          <a:xfrm>
            <a:off x="9591767" y="0"/>
            <a:ext cx="2600233" cy="984704"/>
          </a:xfrm>
          <a:prstGeom prst="rect">
            <a:avLst/>
          </a:prstGeom>
        </p:spPr>
      </p:pic>
      <p:pic>
        <p:nvPicPr>
          <p:cNvPr id="6" name="Рисунок 5">
            <a:extLst>
              <a:ext uri="{FF2B5EF4-FFF2-40B4-BE49-F238E27FC236}">
                <a16:creationId xmlns:a16="http://schemas.microsoft.com/office/drawing/2014/main" xmlns="" id="{7CF09F1D-294E-4841-8B0E-7B693A32644C}"/>
              </a:ext>
            </a:extLst>
          </p:cNvPr>
          <p:cNvPicPr>
            <a:picLocks noChangeAspect="1"/>
          </p:cNvPicPr>
          <p:nvPr/>
        </p:nvPicPr>
        <p:blipFill>
          <a:blip r:embed="rId3"/>
          <a:stretch>
            <a:fillRect/>
          </a:stretch>
        </p:blipFill>
        <p:spPr>
          <a:xfrm>
            <a:off x="0" y="0"/>
            <a:ext cx="2785730" cy="829340"/>
          </a:xfrm>
          <a:prstGeom prst="rect">
            <a:avLst/>
          </a:prstGeom>
        </p:spPr>
      </p:pic>
      <p:sp>
        <p:nvSpPr>
          <p:cNvPr id="7" name="TextBox 6">
            <a:extLst>
              <a:ext uri="{FF2B5EF4-FFF2-40B4-BE49-F238E27FC236}">
                <a16:creationId xmlns:a16="http://schemas.microsoft.com/office/drawing/2014/main" xmlns="" id="{B133ECC1-C78D-4AE7-92EB-AF06C227529C}"/>
              </a:ext>
            </a:extLst>
          </p:cNvPr>
          <p:cNvSpPr txBox="1"/>
          <p:nvPr/>
        </p:nvSpPr>
        <p:spPr>
          <a:xfrm>
            <a:off x="630865" y="734832"/>
            <a:ext cx="10930270" cy="5388335"/>
          </a:xfrm>
          <a:prstGeom prst="rect">
            <a:avLst/>
          </a:prstGeom>
          <a:noFill/>
        </p:spPr>
        <p:txBody>
          <a:bodyPr wrap="square">
            <a:spAutoFit/>
          </a:bodyPr>
          <a:lstStyle/>
          <a:p>
            <a:pPr algn="ctr">
              <a:lnSpc>
                <a:spcPct val="107000"/>
              </a:lnSpc>
              <a:spcAft>
                <a:spcPts val="800"/>
              </a:spcAft>
            </a:pPr>
            <a:r>
              <a:rPr lang="ru-RU" sz="2800" b="1"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Объект исследования:</a:t>
            </a:r>
          </a:p>
          <a:p>
            <a:pPr algn="just">
              <a:lnSpc>
                <a:spcPct val="120000"/>
              </a:lnSpc>
              <a:spcAft>
                <a:spcPts val="800"/>
              </a:spcAft>
            </a:pPr>
            <a:r>
              <a:rPr lang="ru-RU" sz="2000" b="1"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Персонал Государственного казенного учреждения Московской области «Московская областная противопожарно-спасательная служба», проходивший периодический медицинский осмотр. Всего было обследовано 249 человек. Средний возраст и стаж работы в противопожарно-спасательной службе составили соответственно 43,4</a:t>
            </a:r>
            <a:r>
              <a:rPr lang="ru-RU" sz="2000" b="1" u="sng"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a:t>
            </a:r>
            <a:r>
              <a:rPr lang="ru-RU" sz="2000" b="1"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3,2 года, 7,4</a:t>
            </a:r>
            <a:r>
              <a:rPr lang="ru-RU" sz="2000" b="1" u="sng"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a:t>
            </a:r>
            <a:r>
              <a:rPr lang="ru-RU" sz="2000" b="1"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1,2 года. Медицинский осмотр проводился в соответствии с приказом МЗ РФ №29н. В качестве дополнительной методики проводилось тестирование с использованием программы </a:t>
            </a:r>
            <a:r>
              <a:rPr lang="ru-RU" sz="2000" b="1" dirty="0" err="1">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HealthTest</a:t>
            </a:r>
            <a:r>
              <a:rPr lang="ru-RU" sz="2000" b="1"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 По данным медицинских осмотров устанавливались: группа диспансерного наблюдения/группа здоровья (в соответствии с Приказом МЗ РФ №</a:t>
            </a:r>
            <a:r>
              <a:rPr lang="ru-RU" sz="2400" b="1"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 36ан</a:t>
            </a:r>
            <a:r>
              <a:rPr lang="ru-RU" sz="2400" b="1" baseline="3000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 </a:t>
            </a:r>
            <a:r>
              <a:rPr lang="ru-RU" sz="2000" b="1"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 и наличие/отсутствие заболеваний, сгруппированных по системам: сердечно-сосудистая, дыхательная, пищеварительная, эндокринная и ряд других. </a:t>
            </a:r>
            <a:endParaRPr lang="ru-RU" b="1"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endParaRPr>
          </a:p>
          <a:p>
            <a:pPr>
              <a:lnSpc>
                <a:spcPct val="120000"/>
              </a:lnSpc>
              <a:spcAft>
                <a:spcPts val="800"/>
              </a:spcAft>
            </a:pPr>
            <a:r>
              <a:rPr lang="ru-RU" sz="1400" b="1"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Приказ Минздрава России от 03.02.2015 г. № 36ан «Об утверждении порядка проведения диспансеризации определенных групп взрослого населения» (с изменениями на 09.12.2016 г.).</a:t>
            </a:r>
          </a:p>
        </p:txBody>
      </p:sp>
      <p:sp>
        <p:nvSpPr>
          <p:cNvPr id="3" name="Нижний колонтитул 2">
            <a:extLst>
              <a:ext uri="{FF2B5EF4-FFF2-40B4-BE49-F238E27FC236}">
                <a16:creationId xmlns:a16="http://schemas.microsoft.com/office/drawing/2014/main" xmlns="" id="{A4BEDCFB-4680-4514-B2D4-FA8A580DE399}"/>
              </a:ext>
            </a:extLst>
          </p:cNvPr>
          <p:cNvSpPr>
            <a:spLocks noGrp="1"/>
          </p:cNvSpPr>
          <p:nvPr>
            <p:ph type="ftr" sz="quarter" idx="11"/>
          </p:nvPr>
        </p:nvSpPr>
        <p:spPr>
          <a:xfrm>
            <a:off x="956930" y="6443330"/>
            <a:ext cx="10930270" cy="278145"/>
          </a:xfrm>
        </p:spPr>
        <p:txBody>
          <a:bodyPr/>
          <a:lstStyle/>
          <a:p>
            <a:r>
              <a:rPr lang="ru-RU" b="1" dirty="0">
                <a:latin typeface="Arial" panose="020B0604020202020204" pitchFamily="34" charset="0"/>
                <a:cs typeface="Arial" panose="020B0604020202020204" pitchFamily="34" charset="0"/>
              </a:rPr>
              <a:t>4-я Международная научно-техническая конференция «Современная психофизиология. Технология виброизображения» VIBRA2021,СпБ, 24-25 июня 2021 г.  </a:t>
            </a:r>
          </a:p>
        </p:txBody>
      </p:sp>
      <p:sp>
        <p:nvSpPr>
          <p:cNvPr id="4" name="Номер слайда 3">
            <a:extLst>
              <a:ext uri="{FF2B5EF4-FFF2-40B4-BE49-F238E27FC236}">
                <a16:creationId xmlns:a16="http://schemas.microsoft.com/office/drawing/2014/main" xmlns="" id="{E1727F9C-0416-4B2C-937D-0A25B6354727}"/>
              </a:ext>
            </a:extLst>
          </p:cNvPr>
          <p:cNvSpPr>
            <a:spLocks noGrp="1"/>
          </p:cNvSpPr>
          <p:nvPr>
            <p:ph type="sldNum" sz="quarter" idx="12"/>
          </p:nvPr>
        </p:nvSpPr>
        <p:spPr/>
        <p:txBody>
          <a:bodyPr/>
          <a:lstStyle/>
          <a:p>
            <a:fld id="{4F2398FF-66EF-4CFE-AFD8-9F9FAB7BC810}" type="slidenum">
              <a:rPr lang="ru-RU" smtClean="0"/>
              <a:t>3</a:t>
            </a:fld>
            <a:endParaRPr lang="ru-RU"/>
          </a:p>
        </p:txBody>
      </p:sp>
    </p:spTree>
    <p:extLst>
      <p:ext uri="{BB962C8B-B14F-4D97-AF65-F5344CB8AC3E}">
        <p14:creationId xmlns:p14="http://schemas.microsoft.com/office/powerpoint/2010/main" val="3291967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84652581-5842-444D-9872-F016CAD6F920}"/>
              </a:ext>
            </a:extLst>
          </p:cNvPr>
          <p:cNvPicPr>
            <a:picLocks noChangeAspect="1"/>
          </p:cNvPicPr>
          <p:nvPr/>
        </p:nvPicPr>
        <p:blipFill>
          <a:blip r:embed="rId2"/>
          <a:stretch>
            <a:fillRect/>
          </a:stretch>
        </p:blipFill>
        <p:spPr>
          <a:xfrm>
            <a:off x="9591767" y="0"/>
            <a:ext cx="2600233" cy="984704"/>
          </a:xfrm>
          <a:prstGeom prst="rect">
            <a:avLst/>
          </a:prstGeom>
        </p:spPr>
      </p:pic>
      <p:pic>
        <p:nvPicPr>
          <p:cNvPr id="6" name="Рисунок 5">
            <a:extLst>
              <a:ext uri="{FF2B5EF4-FFF2-40B4-BE49-F238E27FC236}">
                <a16:creationId xmlns:a16="http://schemas.microsoft.com/office/drawing/2014/main" xmlns="" id="{7CF09F1D-294E-4841-8B0E-7B693A32644C}"/>
              </a:ext>
            </a:extLst>
          </p:cNvPr>
          <p:cNvPicPr>
            <a:picLocks noChangeAspect="1"/>
          </p:cNvPicPr>
          <p:nvPr/>
        </p:nvPicPr>
        <p:blipFill>
          <a:blip r:embed="rId3"/>
          <a:stretch>
            <a:fillRect/>
          </a:stretch>
        </p:blipFill>
        <p:spPr>
          <a:xfrm>
            <a:off x="0" y="0"/>
            <a:ext cx="2785730" cy="829340"/>
          </a:xfrm>
          <a:prstGeom prst="rect">
            <a:avLst/>
          </a:prstGeom>
        </p:spPr>
      </p:pic>
      <p:sp>
        <p:nvSpPr>
          <p:cNvPr id="2" name="Нижний колонтитул 1">
            <a:extLst>
              <a:ext uri="{FF2B5EF4-FFF2-40B4-BE49-F238E27FC236}">
                <a16:creationId xmlns:a16="http://schemas.microsoft.com/office/drawing/2014/main" xmlns="" id="{D129A55E-8494-4261-8896-BFEEFB527F0E}"/>
              </a:ext>
            </a:extLst>
          </p:cNvPr>
          <p:cNvSpPr>
            <a:spLocks noGrp="1"/>
          </p:cNvSpPr>
          <p:nvPr>
            <p:ph type="ftr" sz="quarter" idx="11"/>
          </p:nvPr>
        </p:nvSpPr>
        <p:spPr>
          <a:xfrm>
            <a:off x="499730" y="6356350"/>
            <a:ext cx="10983433" cy="365125"/>
          </a:xfrm>
        </p:spPr>
        <p:txBody>
          <a:bodyPr/>
          <a:lstStyle/>
          <a:p>
            <a:r>
              <a:rPr lang="ru-RU" b="1" dirty="0">
                <a:latin typeface="Arial" panose="020B0604020202020204" pitchFamily="34" charset="0"/>
                <a:cs typeface="Arial" panose="020B0604020202020204" pitchFamily="34" charset="0"/>
              </a:rPr>
              <a:t>4-я Международная научно-техническая конференция «Современная психофизиология. Технология виброизображения» VIBRA2021,СпБ, 24-25 июня 2021 г.  </a:t>
            </a:r>
          </a:p>
        </p:txBody>
      </p:sp>
      <p:sp>
        <p:nvSpPr>
          <p:cNvPr id="3" name="Номер слайда 2">
            <a:extLst>
              <a:ext uri="{FF2B5EF4-FFF2-40B4-BE49-F238E27FC236}">
                <a16:creationId xmlns:a16="http://schemas.microsoft.com/office/drawing/2014/main" xmlns="" id="{202940EB-0B6A-473A-883E-BE55B00D6991}"/>
              </a:ext>
            </a:extLst>
          </p:cNvPr>
          <p:cNvSpPr>
            <a:spLocks noGrp="1"/>
          </p:cNvSpPr>
          <p:nvPr>
            <p:ph type="sldNum" sz="quarter" idx="12"/>
          </p:nvPr>
        </p:nvSpPr>
        <p:spPr/>
        <p:txBody>
          <a:bodyPr/>
          <a:lstStyle/>
          <a:p>
            <a:fld id="{4F2398FF-66EF-4CFE-AFD8-9F9FAB7BC810}" type="slidenum">
              <a:rPr lang="ru-RU" smtClean="0"/>
              <a:t>4</a:t>
            </a:fld>
            <a:endParaRPr lang="ru-RU"/>
          </a:p>
        </p:txBody>
      </p:sp>
      <p:sp>
        <p:nvSpPr>
          <p:cNvPr id="11" name="TextBox 10">
            <a:extLst>
              <a:ext uri="{FF2B5EF4-FFF2-40B4-BE49-F238E27FC236}">
                <a16:creationId xmlns:a16="http://schemas.microsoft.com/office/drawing/2014/main" xmlns="" id="{6E26A509-748D-4D90-A0B9-5C1371980A78}"/>
              </a:ext>
            </a:extLst>
          </p:cNvPr>
          <p:cNvSpPr txBox="1"/>
          <p:nvPr/>
        </p:nvSpPr>
        <p:spPr>
          <a:xfrm>
            <a:off x="758456" y="813754"/>
            <a:ext cx="10724707" cy="830997"/>
          </a:xfrm>
          <a:prstGeom prst="rect">
            <a:avLst/>
          </a:prstGeom>
          <a:noFill/>
        </p:spPr>
        <p:txBody>
          <a:bodyPr wrap="square">
            <a:spAutoFit/>
          </a:bodyPr>
          <a:lstStyle/>
          <a:p>
            <a:pPr algn="ctr"/>
            <a:r>
              <a:rPr lang="ru-RU" sz="2400" b="1"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Показатели здоровья обследованных сотрудников противопожарно-спасательной службы</a:t>
            </a:r>
            <a:endParaRPr lang="ru-RU" sz="2400" b="1" dirty="0">
              <a:solidFill>
                <a:schemeClr val="accent1">
                  <a:lumMod val="75000"/>
                </a:schemeClr>
              </a:solidFill>
              <a:latin typeface="Arial" panose="020B0604020202020204" pitchFamily="34" charset="0"/>
              <a:cs typeface="Arial" panose="020B0604020202020204" pitchFamily="34" charset="0"/>
            </a:endParaRPr>
          </a:p>
        </p:txBody>
      </p:sp>
      <p:pic>
        <p:nvPicPr>
          <p:cNvPr id="13" name="Рисунок 12">
            <a:extLst>
              <a:ext uri="{FF2B5EF4-FFF2-40B4-BE49-F238E27FC236}">
                <a16:creationId xmlns:a16="http://schemas.microsoft.com/office/drawing/2014/main" xmlns="" id="{5020D5E1-DAD1-4DE2-A898-D906DAA82547}"/>
              </a:ext>
            </a:extLst>
          </p:cNvPr>
          <p:cNvPicPr>
            <a:picLocks noChangeAspect="1"/>
          </p:cNvPicPr>
          <p:nvPr/>
        </p:nvPicPr>
        <p:blipFill>
          <a:blip r:embed="rId4"/>
          <a:stretch>
            <a:fillRect/>
          </a:stretch>
        </p:blipFill>
        <p:spPr>
          <a:xfrm>
            <a:off x="367077" y="1660337"/>
            <a:ext cx="10762338" cy="3751635"/>
          </a:xfrm>
          <a:prstGeom prst="rect">
            <a:avLst/>
          </a:prstGeom>
        </p:spPr>
      </p:pic>
      <p:sp>
        <p:nvSpPr>
          <p:cNvPr id="14" name="TextBox 13">
            <a:extLst>
              <a:ext uri="{FF2B5EF4-FFF2-40B4-BE49-F238E27FC236}">
                <a16:creationId xmlns:a16="http://schemas.microsoft.com/office/drawing/2014/main" xmlns="" id="{74304D15-5F0A-4A3D-9064-75C746FAE81E}"/>
              </a:ext>
            </a:extLst>
          </p:cNvPr>
          <p:cNvSpPr txBox="1"/>
          <p:nvPr/>
        </p:nvSpPr>
        <p:spPr>
          <a:xfrm>
            <a:off x="1701209" y="5656521"/>
            <a:ext cx="6390168" cy="369332"/>
          </a:xfrm>
          <a:prstGeom prst="rect">
            <a:avLst/>
          </a:prstGeom>
          <a:noFill/>
        </p:spPr>
        <p:txBody>
          <a:bodyPr wrap="square" rtlCol="0">
            <a:spAutoFit/>
          </a:bodyPr>
          <a:lstStyle/>
          <a:p>
            <a:r>
              <a:rPr lang="ru-RU" b="1" dirty="0">
                <a:solidFill>
                  <a:schemeClr val="accent1">
                    <a:lumMod val="75000"/>
                  </a:schemeClr>
                </a:solidFill>
                <a:latin typeface="Arial" panose="020B0604020202020204" pitchFamily="34" charset="0"/>
                <a:cs typeface="Arial" panose="020B0604020202020204" pitchFamily="34" charset="0"/>
              </a:rPr>
              <a:t>Группа ДН – группа диспансерного наблюдения</a:t>
            </a:r>
          </a:p>
        </p:txBody>
      </p:sp>
    </p:spTree>
    <p:extLst>
      <p:ext uri="{BB962C8B-B14F-4D97-AF65-F5344CB8AC3E}">
        <p14:creationId xmlns:p14="http://schemas.microsoft.com/office/powerpoint/2010/main" val="1325450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84652581-5842-444D-9872-F016CAD6F920}"/>
              </a:ext>
            </a:extLst>
          </p:cNvPr>
          <p:cNvPicPr>
            <a:picLocks noChangeAspect="1"/>
          </p:cNvPicPr>
          <p:nvPr/>
        </p:nvPicPr>
        <p:blipFill>
          <a:blip r:embed="rId2"/>
          <a:stretch>
            <a:fillRect/>
          </a:stretch>
        </p:blipFill>
        <p:spPr>
          <a:xfrm>
            <a:off x="9591767" y="0"/>
            <a:ext cx="2600233" cy="984704"/>
          </a:xfrm>
          <a:prstGeom prst="rect">
            <a:avLst/>
          </a:prstGeom>
        </p:spPr>
      </p:pic>
      <p:pic>
        <p:nvPicPr>
          <p:cNvPr id="6" name="Рисунок 5">
            <a:extLst>
              <a:ext uri="{FF2B5EF4-FFF2-40B4-BE49-F238E27FC236}">
                <a16:creationId xmlns:a16="http://schemas.microsoft.com/office/drawing/2014/main" xmlns="" id="{7CF09F1D-294E-4841-8B0E-7B693A32644C}"/>
              </a:ext>
            </a:extLst>
          </p:cNvPr>
          <p:cNvPicPr>
            <a:picLocks noChangeAspect="1"/>
          </p:cNvPicPr>
          <p:nvPr/>
        </p:nvPicPr>
        <p:blipFill>
          <a:blip r:embed="rId3"/>
          <a:stretch>
            <a:fillRect/>
          </a:stretch>
        </p:blipFill>
        <p:spPr>
          <a:xfrm>
            <a:off x="0" y="0"/>
            <a:ext cx="2785730" cy="829340"/>
          </a:xfrm>
          <a:prstGeom prst="rect">
            <a:avLst/>
          </a:prstGeom>
        </p:spPr>
      </p:pic>
      <p:sp>
        <p:nvSpPr>
          <p:cNvPr id="2" name="Нижний колонтитул 1">
            <a:extLst>
              <a:ext uri="{FF2B5EF4-FFF2-40B4-BE49-F238E27FC236}">
                <a16:creationId xmlns:a16="http://schemas.microsoft.com/office/drawing/2014/main" xmlns="" id="{D129A55E-8494-4261-8896-BFEEFB527F0E}"/>
              </a:ext>
            </a:extLst>
          </p:cNvPr>
          <p:cNvSpPr>
            <a:spLocks noGrp="1"/>
          </p:cNvSpPr>
          <p:nvPr>
            <p:ph type="ftr" sz="quarter" idx="11"/>
          </p:nvPr>
        </p:nvSpPr>
        <p:spPr>
          <a:xfrm>
            <a:off x="499730" y="6356350"/>
            <a:ext cx="10983433" cy="365125"/>
          </a:xfrm>
        </p:spPr>
        <p:txBody>
          <a:bodyPr/>
          <a:lstStyle/>
          <a:p>
            <a:r>
              <a:rPr lang="ru-RU" b="1" dirty="0">
                <a:latin typeface="Arial" panose="020B0604020202020204" pitchFamily="34" charset="0"/>
                <a:cs typeface="Arial" panose="020B0604020202020204" pitchFamily="34" charset="0"/>
              </a:rPr>
              <a:t>4-я Международная научно-техническая конференция «Современная психофизиология. Технология виброизображения» VIBRA2021,СпБ, 24-25 июня 2021 г.  </a:t>
            </a:r>
          </a:p>
        </p:txBody>
      </p:sp>
      <p:sp>
        <p:nvSpPr>
          <p:cNvPr id="3" name="Номер слайда 2">
            <a:extLst>
              <a:ext uri="{FF2B5EF4-FFF2-40B4-BE49-F238E27FC236}">
                <a16:creationId xmlns:a16="http://schemas.microsoft.com/office/drawing/2014/main" xmlns="" id="{202940EB-0B6A-473A-883E-BE55B00D6991}"/>
              </a:ext>
            </a:extLst>
          </p:cNvPr>
          <p:cNvSpPr>
            <a:spLocks noGrp="1"/>
          </p:cNvSpPr>
          <p:nvPr>
            <p:ph type="sldNum" sz="quarter" idx="12"/>
          </p:nvPr>
        </p:nvSpPr>
        <p:spPr/>
        <p:txBody>
          <a:bodyPr/>
          <a:lstStyle/>
          <a:p>
            <a:fld id="{4F2398FF-66EF-4CFE-AFD8-9F9FAB7BC810}" type="slidenum">
              <a:rPr lang="ru-RU" smtClean="0"/>
              <a:t>5</a:t>
            </a:fld>
            <a:endParaRPr lang="ru-RU"/>
          </a:p>
        </p:txBody>
      </p:sp>
      <p:sp>
        <p:nvSpPr>
          <p:cNvPr id="7" name="TextBox 6">
            <a:extLst>
              <a:ext uri="{FF2B5EF4-FFF2-40B4-BE49-F238E27FC236}">
                <a16:creationId xmlns:a16="http://schemas.microsoft.com/office/drawing/2014/main" xmlns="" id="{E58BC965-2100-49FF-A479-7BCFAB0702B9}"/>
              </a:ext>
            </a:extLst>
          </p:cNvPr>
          <p:cNvSpPr txBox="1"/>
          <p:nvPr/>
        </p:nvSpPr>
        <p:spPr>
          <a:xfrm>
            <a:off x="765544" y="734027"/>
            <a:ext cx="10100929" cy="727059"/>
          </a:xfrm>
          <a:prstGeom prst="rect">
            <a:avLst/>
          </a:prstGeom>
          <a:noFill/>
        </p:spPr>
        <p:txBody>
          <a:bodyPr wrap="square">
            <a:spAutoFit/>
          </a:bodyPr>
          <a:lstStyle/>
          <a:p>
            <a:pPr algn="ctr">
              <a:lnSpc>
                <a:spcPct val="107000"/>
              </a:lnSpc>
              <a:spcAft>
                <a:spcPts val="800"/>
              </a:spcAft>
            </a:pPr>
            <a:r>
              <a:rPr lang="ru-RU" sz="2000" b="1"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Весовые нагрузки параметров виброизображения, входящих в </a:t>
            </a:r>
            <a:r>
              <a:rPr lang="ru-RU" sz="2000" b="1" dirty="0" err="1">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системокомплекс</a:t>
            </a:r>
            <a:r>
              <a:rPr lang="ru-RU" sz="2000" b="1"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 разделяющие группы 1 и 3 диспансерного наблюдения </a:t>
            </a:r>
            <a:endParaRPr lang="ru-RU" b="1"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endParaRPr>
          </a:p>
        </p:txBody>
      </p:sp>
      <p:pic>
        <p:nvPicPr>
          <p:cNvPr id="8" name="Рисунок 7">
            <a:extLst>
              <a:ext uri="{FF2B5EF4-FFF2-40B4-BE49-F238E27FC236}">
                <a16:creationId xmlns:a16="http://schemas.microsoft.com/office/drawing/2014/main" xmlns="" id="{CBB0176E-167B-4825-BBB7-3E63B35E767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064084" y="1621888"/>
            <a:ext cx="8240234" cy="4252642"/>
          </a:xfrm>
          <a:prstGeom prst="rect">
            <a:avLst/>
          </a:prstGeom>
          <a:noFill/>
          <a:ln>
            <a:noFill/>
          </a:ln>
        </p:spPr>
      </p:pic>
    </p:spTree>
    <p:extLst>
      <p:ext uri="{BB962C8B-B14F-4D97-AF65-F5344CB8AC3E}">
        <p14:creationId xmlns:p14="http://schemas.microsoft.com/office/powerpoint/2010/main" val="1494056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84652581-5842-444D-9872-F016CAD6F920}"/>
              </a:ext>
            </a:extLst>
          </p:cNvPr>
          <p:cNvPicPr>
            <a:picLocks noChangeAspect="1"/>
          </p:cNvPicPr>
          <p:nvPr/>
        </p:nvPicPr>
        <p:blipFill>
          <a:blip r:embed="rId2"/>
          <a:stretch>
            <a:fillRect/>
          </a:stretch>
        </p:blipFill>
        <p:spPr>
          <a:xfrm>
            <a:off x="9591767" y="0"/>
            <a:ext cx="2600233" cy="984704"/>
          </a:xfrm>
          <a:prstGeom prst="rect">
            <a:avLst/>
          </a:prstGeom>
        </p:spPr>
      </p:pic>
      <p:pic>
        <p:nvPicPr>
          <p:cNvPr id="6" name="Рисунок 5">
            <a:extLst>
              <a:ext uri="{FF2B5EF4-FFF2-40B4-BE49-F238E27FC236}">
                <a16:creationId xmlns:a16="http://schemas.microsoft.com/office/drawing/2014/main" xmlns="" id="{7CF09F1D-294E-4841-8B0E-7B693A32644C}"/>
              </a:ext>
            </a:extLst>
          </p:cNvPr>
          <p:cNvPicPr>
            <a:picLocks noChangeAspect="1"/>
          </p:cNvPicPr>
          <p:nvPr/>
        </p:nvPicPr>
        <p:blipFill>
          <a:blip r:embed="rId3"/>
          <a:stretch>
            <a:fillRect/>
          </a:stretch>
        </p:blipFill>
        <p:spPr>
          <a:xfrm>
            <a:off x="0" y="0"/>
            <a:ext cx="2785730" cy="829340"/>
          </a:xfrm>
          <a:prstGeom prst="rect">
            <a:avLst/>
          </a:prstGeom>
        </p:spPr>
      </p:pic>
      <p:sp>
        <p:nvSpPr>
          <p:cNvPr id="2" name="Нижний колонтитул 1">
            <a:extLst>
              <a:ext uri="{FF2B5EF4-FFF2-40B4-BE49-F238E27FC236}">
                <a16:creationId xmlns:a16="http://schemas.microsoft.com/office/drawing/2014/main" xmlns="" id="{D129A55E-8494-4261-8896-BFEEFB527F0E}"/>
              </a:ext>
            </a:extLst>
          </p:cNvPr>
          <p:cNvSpPr>
            <a:spLocks noGrp="1"/>
          </p:cNvSpPr>
          <p:nvPr>
            <p:ph type="ftr" sz="quarter" idx="11"/>
          </p:nvPr>
        </p:nvSpPr>
        <p:spPr>
          <a:xfrm>
            <a:off x="499730" y="6356350"/>
            <a:ext cx="10983433" cy="365125"/>
          </a:xfrm>
        </p:spPr>
        <p:txBody>
          <a:bodyPr/>
          <a:lstStyle/>
          <a:p>
            <a:r>
              <a:rPr lang="ru-RU" b="1" dirty="0">
                <a:latin typeface="Arial" panose="020B0604020202020204" pitchFamily="34" charset="0"/>
                <a:cs typeface="Arial" panose="020B0604020202020204" pitchFamily="34" charset="0"/>
              </a:rPr>
              <a:t>4-я Международная научно-техническая конференция «Современная психофизиология. Технология виброизображения» VIBRA2021,СпБ, 24-25 июня 2021 г.  </a:t>
            </a:r>
          </a:p>
        </p:txBody>
      </p:sp>
      <p:sp>
        <p:nvSpPr>
          <p:cNvPr id="3" name="Номер слайда 2">
            <a:extLst>
              <a:ext uri="{FF2B5EF4-FFF2-40B4-BE49-F238E27FC236}">
                <a16:creationId xmlns:a16="http://schemas.microsoft.com/office/drawing/2014/main" xmlns="" id="{202940EB-0B6A-473A-883E-BE55B00D6991}"/>
              </a:ext>
            </a:extLst>
          </p:cNvPr>
          <p:cNvSpPr>
            <a:spLocks noGrp="1"/>
          </p:cNvSpPr>
          <p:nvPr>
            <p:ph type="sldNum" sz="quarter" idx="12"/>
          </p:nvPr>
        </p:nvSpPr>
        <p:spPr/>
        <p:txBody>
          <a:bodyPr/>
          <a:lstStyle/>
          <a:p>
            <a:fld id="{4F2398FF-66EF-4CFE-AFD8-9F9FAB7BC810}" type="slidenum">
              <a:rPr lang="ru-RU" smtClean="0"/>
              <a:t>6</a:t>
            </a:fld>
            <a:endParaRPr lang="ru-RU"/>
          </a:p>
        </p:txBody>
      </p:sp>
      <p:sp>
        <p:nvSpPr>
          <p:cNvPr id="7" name="TextBox 6">
            <a:extLst>
              <a:ext uri="{FF2B5EF4-FFF2-40B4-BE49-F238E27FC236}">
                <a16:creationId xmlns:a16="http://schemas.microsoft.com/office/drawing/2014/main" xmlns="" id="{E58BC965-2100-49FF-A479-7BCFAB0702B9}"/>
              </a:ext>
            </a:extLst>
          </p:cNvPr>
          <p:cNvSpPr txBox="1"/>
          <p:nvPr/>
        </p:nvSpPr>
        <p:spPr>
          <a:xfrm>
            <a:off x="1138284" y="516945"/>
            <a:ext cx="10100929" cy="1249125"/>
          </a:xfrm>
          <a:prstGeom prst="rect">
            <a:avLst/>
          </a:prstGeom>
          <a:noFill/>
        </p:spPr>
        <p:txBody>
          <a:bodyPr wrap="square">
            <a:spAutoFit/>
          </a:bodyPr>
          <a:lstStyle/>
          <a:p>
            <a:pPr algn="ctr">
              <a:lnSpc>
                <a:spcPct val="107000"/>
              </a:lnSpc>
              <a:spcAft>
                <a:spcPts val="800"/>
              </a:spcAft>
            </a:pPr>
            <a:r>
              <a:rPr lang="ru-RU" sz="2400" b="1"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Весовые нагрузки параметров виброизображения, входящих в минимальный </a:t>
            </a:r>
            <a:r>
              <a:rPr lang="ru-RU" sz="2400" b="1" dirty="0" err="1">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системокомплекс</a:t>
            </a:r>
            <a:r>
              <a:rPr lang="ru-RU" sz="2400" b="1"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 разделяющие группы 1 и 3 диспансерного наблюдения </a:t>
            </a:r>
            <a:endParaRPr lang="ru-RU" sz="2000" b="1"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endParaRPr>
          </a:p>
        </p:txBody>
      </p:sp>
      <p:pic>
        <p:nvPicPr>
          <p:cNvPr id="9" name="Рисунок 8">
            <a:extLst>
              <a:ext uri="{FF2B5EF4-FFF2-40B4-BE49-F238E27FC236}">
                <a16:creationId xmlns:a16="http://schemas.microsoft.com/office/drawing/2014/main" xmlns="" id="{CAC3C3C9-9D7D-4D7A-A243-7E8B95AB0AA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205027" y="1796454"/>
            <a:ext cx="5296050" cy="3028409"/>
          </a:xfrm>
          <a:prstGeom prst="rect">
            <a:avLst/>
          </a:prstGeom>
          <a:noFill/>
          <a:ln>
            <a:noFill/>
          </a:ln>
        </p:spPr>
      </p:pic>
      <p:sp>
        <p:nvSpPr>
          <p:cNvPr id="12" name="TextBox 11">
            <a:extLst>
              <a:ext uri="{FF2B5EF4-FFF2-40B4-BE49-F238E27FC236}">
                <a16:creationId xmlns:a16="http://schemas.microsoft.com/office/drawing/2014/main" xmlns="" id="{4CC21E77-B3E8-4BA1-B21A-A27204C63FE7}"/>
              </a:ext>
            </a:extLst>
          </p:cNvPr>
          <p:cNvSpPr txBox="1"/>
          <p:nvPr/>
        </p:nvSpPr>
        <p:spPr>
          <a:xfrm>
            <a:off x="943638" y="4935249"/>
            <a:ext cx="11248362" cy="1200329"/>
          </a:xfrm>
          <a:prstGeom prst="rect">
            <a:avLst/>
          </a:prstGeom>
          <a:noFill/>
        </p:spPr>
        <p:txBody>
          <a:bodyPr wrap="square">
            <a:spAutoFit/>
          </a:bodyPr>
          <a:lstStyle/>
          <a:p>
            <a:r>
              <a:rPr lang="ru-RU" sz="1800" dirty="0">
                <a:effectLst/>
                <a:latin typeface="Arial" panose="020B0604020202020204" pitchFamily="34" charset="0"/>
                <a:ea typeface="Calibri" panose="020F0502020204030204" pitchFamily="34" charset="0"/>
                <a:cs typeface="Arial" panose="020B0604020202020204" pitchFamily="34" charset="0"/>
              </a:rPr>
              <a:t>Группы диспансерного наблюдения различает структура спектра колебаний  </a:t>
            </a:r>
            <a:r>
              <a:rPr lang="ru-RU" sz="1800" dirty="0" err="1">
                <a:effectLst/>
                <a:latin typeface="Arial" panose="020B0604020202020204" pitchFamily="34" charset="0"/>
                <a:ea typeface="Calibri" panose="020F0502020204030204" pitchFamily="34" charset="0"/>
                <a:cs typeface="Arial" panose="020B0604020202020204" pitchFamily="34" charset="0"/>
              </a:rPr>
              <a:t>рефлектрных</a:t>
            </a:r>
            <a:r>
              <a:rPr lang="ru-RU" sz="1800" dirty="0">
                <a:effectLst/>
                <a:latin typeface="Arial" panose="020B0604020202020204" pitchFamily="34" charset="0"/>
                <a:ea typeface="Calibri" panose="020F0502020204030204" pitchFamily="34" charset="0"/>
                <a:cs typeface="Arial" panose="020B0604020202020204" pitchFamily="34" charset="0"/>
              </a:rPr>
              <a:t> движений. E</a:t>
            </a:r>
            <a:r>
              <a:rPr lang="ru-RU" sz="1800" baseline="-25000" dirty="0">
                <a:effectLst/>
                <a:latin typeface="Arial" panose="020B0604020202020204" pitchFamily="34" charset="0"/>
                <a:ea typeface="Calibri" panose="020F0502020204030204" pitchFamily="34" charset="0"/>
                <a:cs typeface="Arial" panose="020B0604020202020204" pitchFamily="34" charset="0"/>
              </a:rPr>
              <a:t>3</a:t>
            </a:r>
            <a:r>
              <a:rPr lang="ru-RU" sz="1800" dirty="0">
                <a:effectLst/>
                <a:latin typeface="Arial" panose="020B0604020202020204" pitchFamily="34" charset="0"/>
                <a:ea typeface="Calibri" panose="020F0502020204030204" pitchFamily="34" charset="0"/>
                <a:cs typeface="Arial" panose="020B0604020202020204" pitchFamily="34" charset="0"/>
              </a:rPr>
              <a:t> отношение высокочастотной к общей мощности спектра микродвижений головы человека - </a:t>
            </a:r>
            <a:r>
              <a:rPr lang="ru-RU" sz="18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увеличивается  с потерей здоровья, его вариабельность снижается. </a:t>
            </a:r>
            <a:r>
              <a:rPr lang="ru-RU" sz="1800"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t>При потере здоровья сумма корреляций </a:t>
            </a:r>
            <a:r>
              <a:rPr lang="en-US" sz="1800"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t>R </a:t>
            </a:r>
            <a:r>
              <a:rPr lang="ru-RU" sz="1800"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t>увеличивается.</a:t>
            </a:r>
          </a:p>
        </p:txBody>
      </p:sp>
      <p:sp>
        <p:nvSpPr>
          <p:cNvPr id="14" name="TextBox 13">
            <a:extLst>
              <a:ext uri="{FF2B5EF4-FFF2-40B4-BE49-F238E27FC236}">
                <a16:creationId xmlns:a16="http://schemas.microsoft.com/office/drawing/2014/main" xmlns="" id="{47138EDC-325B-4BFB-9B84-829AF4C44749}"/>
              </a:ext>
            </a:extLst>
          </p:cNvPr>
          <p:cNvSpPr txBox="1"/>
          <p:nvPr/>
        </p:nvSpPr>
        <p:spPr>
          <a:xfrm>
            <a:off x="6567819" y="1766070"/>
            <a:ext cx="5213055" cy="2744982"/>
          </a:xfrm>
          <a:prstGeom prst="rect">
            <a:avLst/>
          </a:prstGeom>
          <a:noFill/>
        </p:spPr>
        <p:txBody>
          <a:bodyPr wrap="square">
            <a:spAutoFit/>
          </a:bodyPr>
          <a:lstStyle/>
          <a:p>
            <a:pPr algn="just">
              <a:lnSpc>
                <a:spcPct val="107000"/>
              </a:lnSpc>
              <a:spcAft>
                <a:spcPts val="800"/>
              </a:spcAft>
            </a:pPr>
            <a:r>
              <a:rPr lang="ru-RU" dirty="0">
                <a:latin typeface="Times New Roman" panose="02020603050405020304" pitchFamily="18" charset="0"/>
                <a:ea typeface="Calibri" panose="020F0502020204030204" pitchFamily="34" charset="0"/>
                <a:cs typeface="Times New Roman" panose="02020603050405020304" pitchFamily="18" charset="0"/>
              </a:rPr>
              <a:t>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зменение структуры спектра колебаний является известным признаком увеличения напряжения регуляторных механизмов организма вне зависимости он характера изучаемой функции. Так по данным математического анализа ритма сердца при функциональном напряжении снижется мощность дыхательных волн (высокие частоты спектра) с одновременным увеличением мощности низких и очень низких частот.</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6801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84652581-5842-444D-9872-F016CAD6F920}"/>
              </a:ext>
            </a:extLst>
          </p:cNvPr>
          <p:cNvPicPr>
            <a:picLocks noChangeAspect="1"/>
          </p:cNvPicPr>
          <p:nvPr/>
        </p:nvPicPr>
        <p:blipFill>
          <a:blip r:embed="rId2"/>
          <a:stretch>
            <a:fillRect/>
          </a:stretch>
        </p:blipFill>
        <p:spPr>
          <a:xfrm>
            <a:off x="9591767" y="0"/>
            <a:ext cx="2600233" cy="984704"/>
          </a:xfrm>
          <a:prstGeom prst="rect">
            <a:avLst/>
          </a:prstGeom>
        </p:spPr>
      </p:pic>
      <p:pic>
        <p:nvPicPr>
          <p:cNvPr id="6" name="Рисунок 5">
            <a:extLst>
              <a:ext uri="{FF2B5EF4-FFF2-40B4-BE49-F238E27FC236}">
                <a16:creationId xmlns:a16="http://schemas.microsoft.com/office/drawing/2014/main" xmlns="" id="{7CF09F1D-294E-4841-8B0E-7B693A32644C}"/>
              </a:ext>
            </a:extLst>
          </p:cNvPr>
          <p:cNvPicPr>
            <a:picLocks noChangeAspect="1"/>
          </p:cNvPicPr>
          <p:nvPr/>
        </p:nvPicPr>
        <p:blipFill>
          <a:blip r:embed="rId3"/>
          <a:stretch>
            <a:fillRect/>
          </a:stretch>
        </p:blipFill>
        <p:spPr>
          <a:xfrm>
            <a:off x="0" y="0"/>
            <a:ext cx="2785730" cy="829340"/>
          </a:xfrm>
          <a:prstGeom prst="rect">
            <a:avLst/>
          </a:prstGeom>
        </p:spPr>
      </p:pic>
      <p:sp>
        <p:nvSpPr>
          <p:cNvPr id="2" name="Нижний колонтитул 1">
            <a:extLst>
              <a:ext uri="{FF2B5EF4-FFF2-40B4-BE49-F238E27FC236}">
                <a16:creationId xmlns:a16="http://schemas.microsoft.com/office/drawing/2014/main" xmlns="" id="{D129A55E-8494-4261-8896-BFEEFB527F0E}"/>
              </a:ext>
            </a:extLst>
          </p:cNvPr>
          <p:cNvSpPr>
            <a:spLocks noGrp="1"/>
          </p:cNvSpPr>
          <p:nvPr>
            <p:ph type="ftr" sz="quarter" idx="11"/>
          </p:nvPr>
        </p:nvSpPr>
        <p:spPr>
          <a:xfrm>
            <a:off x="499730" y="6356350"/>
            <a:ext cx="10983433" cy="365125"/>
          </a:xfrm>
        </p:spPr>
        <p:txBody>
          <a:bodyPr/>
          <a:lstStyle/>
          <a:p>
            <a:r>
              <a:rPr lang="ru-RU" b="1" dirty="0">
                <a:latin typeface="Arial" panose="020B0604020202020204" pitchFamily="34" charset="0"/>
                <a:cs typeface="Arial" panose="020B0604020202020204" pitchFamily="34" charset="0"/>
              </a:rPr>
              <a:t>4-я Международная научно-техническая конференция «Современная психофизиология. Технология виброизображения» VIBRA2021,СпБ, 24-25 июня 2021 г.  </a:t>
            </a:r>
          </a:p>
        </p:txBody>
      </p:sp>
      <p:sp>
        <p:nvSpPr>
          <p:cNvPr id="3" name="Номер слайда 2">
            <a:extLst>
              <a:ext uri="{FF2B5EF4-FFF2-40B4-BE49-F238E27FC236}">
                <a16:creationId xmlns:a16="http://schemas.microsoft.com/office/drawing/2014/main" xmlns="" id="{202940EB-0B6A-473A-883E-BE55B00D6991}"/>
              </a:ext>
            </a:extLst>
          </p:cNvPr>
          <p:cNvSpPr>
            <a:spLocks noGrp="1"/>
          </p:cNvSpPr>
          <p:nvPr>
            <p:ph type="sldNum" sz="quarter" idx="12"/>
          </p:nvPr>
        </p:nvSpPr>
        <p:spPr/>
        <p:txBody>
          <a:bodyPr/>
          <a:lstStyle/>
          <a:p>
            <a:fld id="{4F2398FF-66EF-4CFE-AFD8-9F9FAB7BC810}" type="slidenum">
              <a:rPr lang="ru-RU" smtClean="0"/>
              <a:t>7</a:t>
            </a:fld>
            <a:endParaRPr lang="ru-RU"/>
          </a:p>
        </p:txBody>
      </p:sp>
      <p:sp>
        <p:nvSpPr>
          <p:cNvPr id="7" name="TextBox 6">
            <a:extLst>
              <a:ext uri="{FF2B5EF4-FFF2-40B4-BE49-F238E27FC236}">
                <a16:creationId xmlns:a16="http://schemas.microsoft.com/office/drawing/2014/main" xmlns="" id="{3C97738B-3F5A-4838-A04D-E096D87BD73E}"/>
              </a:ext>
            </a:extLst>
          </p:cNvPr>
          <p:cNvSpPr txBox="1"/>
          <p:nvPr/>
        </p:nvSpPr>
        <p:spPr>
          <a:xfrm>
            <a:off x="903769" y="885011"/>
            <a:ext cx="10579394" cy="830997"/>
          </a:xfrm>
          <a:prstGeom prst="rect">
            <a:avLst/>
          </a:prstGeom>
          <a:noFill/>
        </p:spPr>
        <p:txBody>
          <a:bodyPr wrap="square">
            <a:spAutoFit/>
          </a:bodyPr>
          <a:lstStyle/>
          <a:p>
            <a:pPr algn="ctr"/>
            <a:r>
              <a:rPr lang="ru-RU" sz="2400"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t>Формализованная идентификация групп с разной выраженностью интегрального параметра виброизображения (ИП). </a:t>
            </a:r>
            <a:endParaRPr lang="ru-RU" sz="2400" b="1" dirty="0">
              <a:solidFill>
                <a:schemeClr val="accent1"/>
              </a:solidFill>
              <a:latin typeface="Arial" panose="020B0604020202020204" pitchFamily="34" charset="0"/>
              <a:cs typeface="Arial" panose="020B0604020202020204" pitchFamily="34" charset="0"/>
            </a:endParaRPr>
          </a:p>
        </p:txBody>
      </p:sp>
      <p:pic>
        <p:nvPicPr>
          <p:cNvPr id="9" name="Рисунок 8">
            <a:extLst>
              <a:ext uri="{FF2B5EF4-FFF2-40B4-BE49-F238E27FC236}">
                <a16:creationId xmlns:a16="http://schemas.microsoft.com/office/drawing/2014/main" xmlns="" id="{16FF09C7-C431-4415-9BCD-CCE24F0E9EB6}"/>
              </a:ext>
            </a:extLst>
          </p:cNvPr>
          <p:cNvPicPr>
            <a:picLocks noChangeAspect="1"/>
          </p:cNvPicPr>
          <p:nvPr/>
        </p:nvPicPr>
        <p:blipFill>
          <a:blip r:embed="rId4"/>
          <a:stretch>
            <a:fillRect/>
          </a:stretch>
        </p:blipFill>
        <p:spPr>
          <a:xfrm>
            <a:off x="1392865" y="1771679"/>
            <a:ext cx="9154631" cy="3398116"/>
          </a:xfrm>
          <a:prstGeom prst="rect">
            <a:avLst/>
          </a:prstGeom>
        </p:spPr>
      </p:pic>
      <p:sp>
        <p:nvSpPr>
          <p:cNvPr id="11" name="TextBox 10">
            <a:extLst>
              <a:ext uri="{FF2B5EF4-FFF2-40B4-BE49-F238E27FC236}">
                <a16:creationId xmlns:a16="http://schemas.microsoft.com/office/drawing/2014/main" xmlns="" id="{79B27FB8-DDFA-4600-AD34-014D6B53D58B}"/>
              </a:ext>
            </a:extLst>
          </p:cNvPr>
          <p:cNvSpPr txBox="1"/>
          <p:nvPr/>
        </p:nvSpPr>
        <p:spPr>
          <a:xfrm>
            <a:off x="903769" y="5163381"/>
            <a:ext cx="10685719" cy="923330"/>
          </a:xfrm>
          <a:prstGeom prst="rect">
            <a:avLst/>
          </a:prstGeom>
          <a:noFill/>
        </p:spPr>
        <p:txBody>
          <a:bodyPr wrap="square">
            <a:spAutoFit/>
          </a:bodyPr>
          <a:lstStyle/>
          <a:p>
            <a:r>
              <a:rPr lang="ru-RU" sz="1800"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t>Средняя точность  распознавания составляет 96,8%</a:t>
            </a:r>
          </a:p>
          <a:p>
            <a:r>
              <a:rPr lang="ru-RU" b="1" dirty="0">
                <a:solidFill>
                  <a:schemeClr val="accent1"/>
                </a:solidFill>
                <a:latin typeface="Arial" panose="020B0604020202020204" pitchFamily="34" charset="0"/>
                <a:cs typeface="Arial" panose="020B0604020202020204" pitchFamily="34" charset="0"/>
              </a:rPr>
              <a:t>ИП- интегральный показатель виброизображения, оценивающий риск нарушения уровня здоровья: ДС=1 </a:t>
            </a:r>
            <a:r>
              <a:rPr lang="ru-RU" b="1" dirty="0" smtClean="0">
                <a:solidFill>
                  <a:schemeClr val="accent1"/>
                </a:solidFill>
                <a:latin typeface="Arial" panose="020B0604020202020204" pitchFamily="34" charset="0"/>
                <a:cs typeface="Arial" panose="020B0604020202020204" pitchFamily="34" charset="0"/>
              </a:rPr>
              <a:t>- </a:t>
            </a:r>
            <a:r>
              <a:rPr lang="ru-RU" b="1" dirty="0">
                <a:solidFill>
                  <a:schemeClr val="accent1"/>
                </a:solidFill>
                <a:latin typeface="Arial" panose="020B0604020202020204" pitchFamily="34" charset="0"/>
                <a:cs typeface="Arial" panose="020B0604020202020204" pitchFamily="34" charset="0"/>
              </a:rPr>
              <a:t>низкий, ДС=3 - высокий</a:t>
            </a:r>
          </a:p>
        </p:txBody>
      </p:sp>
    </p:spTree>
    <p:extLst>
      <p:ext uri="{BB962C8B-B14F-4D97-AF65-F5344CB8AC3E}">
        <p14:creationId xmlns:p14="http://schemas.microsoft.com/office/powerpoint/2010/main" val="2203953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84652581-5842-444D-9872-F016CAD6F920}"/>
              </a:ext>
            </a:extLst>
          </p:cNvPr>
          <p:cNvPicPr>
            <a:picLocks noChangeAspect="1"/>
          </p:cNvPicPr>
          <p:nvPr/>
        </p:nvPicPr>
        <p:blipFill>
          <a:blip r:embed="rId2"/>
          <a:stretch>
            <a:fillRect/>
          </a:stretch>
        </p:blipFill>
        <p:spPr>
          <a:xfrm>
            <a:off x="9591767" y="0"/>
            <a:ext cx="2600233" cy="984704"/>
          </a:xfrm>
          <a:prstGeom prst="rect">
            <a:avLst/>
          </a:prstGeom>
        </p:spPr>
      </p:pic>
      <p:pic>
        <p:nvPicPr>
          <p:cNvPr id="6" name="Рисунок 5">
            <a:extLst>
              <a:ext uri="{FF2B5EF4-FFF2-40B4-BE49-F238E27FC236}">
                <a16:creationId xmlns:a16="http://schemas.microsoft.com/office/drawing/2014/main" xmlns="" id="{7CF09F1D-294E-4841-8B0E-7B693A32644C}"/>
              </a:ext>
            </a:extLst>
          </p:cNvPr>
          <p:cNvPicPr>
            <a:picLocks noChangeAspect="1"/>
          </p:cNvPicPr>
          <p:nvPr/>
        </p:nvPicPr>
        <p:blipFill>
          <a:blip r:embed="rId3"/>
          <a:stretch>
            <a:fillRect/>
          </a:stretch>
        </p:blipFill>
        <p:spPr>
          <a:xfrm>
            <a:off x="0" y="0"/>
            <a:ext cx="2785730" cy="829340"/>
          </a:xfrm>
          <a:prstGeom prst="rect">
            <a:avLst/>
          </a:prstGeom>
        </p:spPr>
      </p:pic>
      <p:sp>
        <p:nvSpPr>
          <p:cNvPr id="2" name="Нижний колонтитул 1">
            <a:extLst>
              <a:ext uri="{FF2B5EF4-FFF2-40B4-BE49-F238E27FC236}">
                <a16:creationId xmlns:a16="http://schemas.microsoft.com/office/drawing/2014/main" xmlns="" id="{D129A55E-8494-4261-8896-BFEEFB527F0E}"/>
              </a:ext>
            </a:extLst>
          </p:cNvPr>
          <p:cNvSpPr>
            <a:spLocks noGrp="1"/>
          </p:cNvSpPr>
          <p:nvPr>
            <p:ph type="ftr" sz="quarter" idx="11"/>
          </p:nvPr>
        </p:nvSpPr>
        <p:spPr>
          <a:xfrm>
            <a:off x="499730" y="6356350"/>
            <a:ext cx="10983433" cy="365125"/>
          </a:xfrm>
        </p:spPr>
        <p:txBody>
          <a:bodyPr/>
          <a:lstStyle/>
          <a:p>
            <a:r>
              <a:rPr lang="ru-RU" b="1" dirty="0">
                <a:latin typeface="Arial" panose="020B0604020202020204" pitchFamily="34" charset="0"/>
                <a:cs typeface="Arial" panose="020B0604020202020204" pitchFamily="34" charset="0"/>
              </a:rPr>
              <a:t>4-я Международная научно-техническая конференция «Современная психофизиология. Технология виброизображения» VIBRA2021,СпБ, 24-25 июня 2021 г.  </a:t>
            </a:r>
          </a:p>
        </p:txBody>
      </p:sp>
      <p:sp>
        <p:nvSpPr>
          <p:cNvPr id="3" name="Номер слайда 2">
            <a:extLst>
              <a:ext uri="{FF2B5EF4-FFF2-40B4-BE49-F238E27FC236}">
                <a16:creationId xmlns:a16="http://schemas.microsoft.com/office/drawing/2014/main" xmlns="" id="{202940EB-0B6A-473A-883E-BE55B00D6991}"/>
              </a:ext>
            </a:extLst>
          </p:cNvPr>
          <p:cNvSpPr>
            <a:spLocks noGrp="1"/>
          </p:cNvSpPr>
          <p:nvPr>
            <p:ph type="sldNum" sz="quarter" idx="12"/>
          </p:nvPr>
        </p:nvSpPr>
        <p:spPr/>
        <p:txBody>
          <a:bodyPr/>
          <a:lstStyle/>
          <a:p>
            <a:fld id="{4F2398FF-66EF-4CFE-AFD8-9F9FAB7BC810}" type="slidenum">
              <a:rPr lang="ru-RU" smtClean="0"/>
              <a:t>8</a:t>
            </a:fld>
            <a:endParaRPr lang="ru-RU"/>
          </a:p>
        </p:txBody>
      </p:sp>
      <p:pic>
        <p:nvPicPr>
          <p:cNvPr id="7" name="Рисунок 6">
            <a:extLst>
              <a:ext uri="{FF2B5EF4-FFF2-40B4-BE49-F238E27FC236}">
                <a16:creationId xmlns:a16="http://schemas.microsoft.com/office/drawing/2014/main" xmlns="" id="{B3589FAF-E34E-4068-9162-3B22D9C6C71D}"/>
              </a:ext>
            </a:extLst>
          </p:cNvPr>
          <p:cNvPicPr>
            <a:picLocks noChangeAspect="1"/>
          </p:cNvPicPr>
          <p:nvPr/>
        </p:nvPicPr>
        <p:blipFill>
          <a:blip r:embed="rId4"/>
          <a:stretch>
            <a:fillRect/>
          </a:stretch>
        </p:blipFill>
        <p:spPr>
          <a:xfrm>
            <a:off x="1785115" y="1641636"/>
            <a:ext cx="8358346" cy="3681646"/>
          </a:xfrm>
          <a:prstGeom prst="rect">
            <a:avLst/>
          </a:prstGeom>
        </p:spPr>
      </p:pic>
      <p:sp>
        <p:nvSpPr>
          <p:cNvPr id="9" name="TextBox 8">
            <a:extLst>
              <a:ext uri="{FF2B5EF4-FFF2-40B4-BE49-F238E27FC236}">
                <a16:creationId xmlns:a16="http://schemas.microsoft.com/office/drawing/2014/main" xmlns="" id="{0A67000F-9C6C-4190-9958-B679175845E4}"/>
              </a:ext>
            </a:extLst>
          </p:cNvPr>
          <p:cNvSpPr txBox="1"/>
          <p:nvPr/>
        </p:nvSpPr>
        <p:spPr>
          <a:xfrm>
            <a:off x="1396140" y="544883"/>
            <a:ext cx="9190611" cy="1249125"/>
          </a:xfrm>
          <a:prstGeom prst="rect">
            <a:avLst/>
          </a:prstGeom>
          <a:noFill/>
        </p:spPr>
        <p:txBody>
          <a:bodyPr wrap="square">
            <a:spAutoFit/>
          </a:bodyPr>
          <a:lstStyle/>
          <a:p>
            <a:pPr algn="ctr">
              <a:lnSpc>
                <a:spcPct val="107000"/>
              </a:lnSpc>
              <a:spcAft>
                <a:spcPts val="800"/>
              </a:spcAft>
            </a:pPr>
            <a:r>
              <a:rPr lang="ru-RU" sz="2400"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t>Показатели здоровья в группах функциональных состояний, выделяемых по параметрам виброизображения</a:t>
            </a:r>
            <a:endParaRPr lang="ru-RU" sz="2000" b="1"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10" name="TextBox 9">
            <a:extLst>
              <a:ext uri="{FF2B5EF4-FFF2-40B4-BE49-F238E27FC236}">
                <a16:creationId xmlns:a16="http://schemas.microsoft.com/office/drawing/2014/main" xmlns="" id="{CFA3376F-9B55-414C-ADEA-ABE72F1C80BC}"/>
              </a:ext>
            </a:extLst>
          </p:cNvPr>
          <p:cNvSpPr txBox="1"/>
          <p:nvPr/>
        </p:nvSpPr>
        <p:spPr>
          <a:xfrm>
            <a:off x="935974" y="5277656"/>
            <a:ext cx="10056628" cy="923330"/>
          </a:xfrm>
          <a:prstGeom prst="rect">
            <a:avLst/>
          </a:prstGeom>
          <a:noFill/>
        </p:spPr>
        <p:txBody>
          <a:bodyPr wrap="square" rtlCol="0">
            <a:spAutoFit/>
          </a:bodyPr>
          <a:lstStyle/>
          <a:p>
            <a:pPr algn="just"/>
            <a:r>
              <a:rPr lang="ru-RU" b="1" dirty="0">
                <a:solidFill>
                  <a:schemeClr val="accent1"/>
                </a:solidFill>
                <a:latin typeface="Arial" panose="020B0604020202020204" pitchFamily="34" charset="0"/>
                <a:cs typeface="Arial" panose="020B0604020202020204" pitchFamily="34" charset="0"/>
              </a:rPr>
              <a:t>В  </a:t>
            </a:r>
            <a:r>
              <a:rPr lang="ru-RU" b="1" dirty="0">
                <a:solidFill>
                  <a:srgbClr val="00B050"/>
                </a:solidFill>
                <a:latin typeface="Arial" panose="020B0604020202020204" pitchFamily="34" charset="0"/>
                <a:cs typeface="Arial" panose="020B0604020202020204" pitchFamily="34" charset="0"/>
              </a:rPr>
              <a:t>1-й группе </a:t>
            </a:r>
            <a:r>
              <a:rPr lang="ru-RU" b="1" dirty="0">
                <a:solidFill>
                  <a:schemeClr val="accent1"/>
                </a:solidFill>
                <a:latin typeface="Arial" panose="020B0604020202020204" pitchFamily="34" charset="0"/>
                <a:cs typeface="Arial" panose="020B0604020202020204" pitchFamily="34" charset="0"/>
              </a:rPr>
              <a:t>диспансерного наблюдения </a:t>
            </a:r>
            <a:r>
              <a:rPr lang="ru-RU" b="1" dirty="0">
                <a:solidFill>
                  <a:srgbClr val="00B050"/>
                </a:solidFill>
                <a:latin typeface="Arial" panose="020B0604020202020204" pitchFamily="34" charset="0"/>
                <a:cs typeface="Arial" panose="020B0604020202020204" pitchFamily="34" charset="0"/>
              </a:rPr>
              <a:t>94%</a:t>
            </a:r>
            <a:r>
              <a:rPr lang="ru-RU" b="1" dirty="0">
                <a:solidFill>
                  <a:schemeClr val="accent1"/>
                </a:solidFill>
                <a:latin typeface="Arial" panose="020B0604020202020204" pitchFamily="34" charset="0"/>
                <a:cs typeface="Arial" panose="020B0604020202020204" pitchFamily="34" charset="0"/>
              </a:rPr>
              <a:t> лиц с низким, </a:t>
            </a:r>
            <a:r>
              <a:rPr lang="ru-RU" b="1" dirty="0">
                <a:solidFill>
                  <a:srgbClr val="FF0000"/>
                </a:solidFill>
                <a:latin typeface="Arial" panose="020B0604020202020204" pitchFamily="34" charset="0"/>
                <a:cs typeface="Arial" panose="020B0604020202020204" pitchFamily="34" charset="0"/>
              </a:rPr>
              <a:t>6%</a:t>
            </a:r>
            <a:r>
              <a:rPr lang="ru-RU" b="1" dirty="0">
                <a:solidFill>
                  <a:schemeClr val="accent1"/>
                </a:solidFill>
                <a:latin typeface="Arial" panose="020B0604020202020204" pitchFamily="34" charset="0"/>
                <a:cs typeface="Arial" panose="020B0604020202020204" pitchFamily="34" charset="0"/>
              </a:rPr>
              <a:t> с высоким  уровнем риска нарушения здоровья по данным виброизображения. В </a:t>
            </a:r>
            <a:r>
              <a:rPr lang="ru-RU" b="1" dirty="0">
                <a:solidFill>
                  <a:srgbClr val="FF0000"/>
                </a:solidFill>
                <a:latin typeface="Arial" panose="020B0604020202020204" pitchFamily="34" charset="0"/>
                <a:cs typeface="Arial" panose="020B0604020202020204" pitchFamily="34" charset="0"/>
              </a:rPr>
              <a:t>3-й группе </a:t>
            </a:r>
            <a:r>
              <a:rPr lang="ru-RU" b="1" dirty="0">
                <a:solidFill>
                  <a:schemeClr val="accent1"/>
                </a:solidFill>
                <a:latin typeface="Arial" panose="020B0604020202020204" pitchFamily="34" charset="0"/>
                <a:cs typeface="Arial" panose="020B0604020202020204" pitchFamily="34" charset="0"/>
              </a:rPr>
              <a:t>диспансерного наблюдения  соответственно </a:t>
            </a:r>
            <a:r>
              <a:rPr lang="ru-RU" b="1" dirty="0">
                <a:solidFill>
                  <a:srgbClr val="00B050"/>
                </a:solidFill>
                <a:latin typeface="Arial" panose="020B0604020202020204" pitchFamily="34" charset="0"/>
                <a:cs typeface="Arial" panose="020B0604020202020204" pitchFamily="34" charset="0"/>
              </a:rPr>
              <a:t>25%</a:t>
            </a:r>
            <a:r>
              <a:rPr lang="ru-RU" b="1" dirty="0">
                <a:solidFill>
                  <a:schemeClr val="accent1"/>
                </a:solidFill>
                <a:latin typeface="Arial" panose="020B0604020202020204" pitchFamily="34" charset="0"/>
                <a:cs typeface="Arial" panose="020B0604020202020204" pitchFamily="34" charset="0"/>
              </a:rPr>
              <a:t> и </a:t>
            </a:r>
            <a:r>
              <a:rPr lang="ru-RU" b="1" dirty="0">
                <a:solidFill>
                  <a:srgbClr val="FF0000"/>
                </a:solidFill>
                <a:latin typeface="Arial" panose="020B0604020202020204" pitchFamily="34" charset="0"/>
                <a:cs typeface="Arial" panose="020B0604020202020204" pitchFamily="34" charset="0"/>
              </a:rPr>
              <a:t>75%</a:t>
            </a:r>
          </a:p>
        </p:txBody>
      </p:sp>
    </p:spTree>
    <p:extLst>
      <p:ext uri="{BB962C8B-B14F-4D97-AF65-F5344CB8AC3E}">
        <p14:creationId xmlns:p14="http://schemas.microsoft.com/office/powerpoint/2010/main" val="361470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84652581-5842-444D-9872-F016CAD6F920}"/>
              </a:ext>
            </a:extLst>
          </p:cNvPr>
          <p:cNvPicPr>
            <a:picLocks noChangeAspect="1"/>
          </p:cNvPicPr>
          <p:nvPr/>
        </p:nvPicPr>
        <p:blipFill>
          <a:blip r:embed="rId2"/>
          <a:stretch>
            <a:fillRect/>
          </a:stretch>
        </p:blipFill>
        <p:spPr>
          <a:xfrm>
            <a:off x="9591767" y="0"/>
            <a:ext cx="2600233" cy="984704"/>
          </a:xfrm>
          <a:prstGeom prst="rect">
            <a:avLst/>
          </a:prstGeom>
        </p:spPr>
      </p:pic>
      <p:pic>
        <p:nvPicPr>
          <p:cNvPr id="6" name="Рисунок 5">
            <a:extLst>
              <a:ext uri="{FF2B5EF4-FFF2-40B4-BE49-F238E27FC236}">
                <a16:creationId xmlns:a16="http://schemas.microsoft.com/office/drawing/2014/main" xmlns="" id="{7CF09F1D-294E-4841-8B0E-7B693A32644C}"/>
              </a:ext>
            </a:extLst>
          </p:cNvPr>
          <p:cNvPicPr>
            <a:picLocks noChangeAspect="1"/>
          </p:cNvPicPr>
          <p:nvPr/>
        </p:nvPicPr>
        <p:blipFill>
          <a:blip r:embed="rId3"/>
          <a:stretch>
            <a:fillRect/>
          </a:stretch>
        </p:blipFill>
        <p:spPr>
          <a:xfrm>
            <a:off x="0" y="0"/>
            <a:ext cx="2785730" cy="829340"/>
          </a:xfrm>
          <a:prstGeom prst="rect">
            <a:avLst/>
          </a:prstGeom>
        </p:spPr>
      </p:pic>
      <p:sp>
        <p:nvSpPr>
          <p:cNvPr id="2" name="Нижний колонтитул 1">
            <a:extLst>
              <a:ext uri="{FF2B5EF4-FFF2-40B4-BE49-F238E27FC236}">
                <a16:creationId xmlns:a16="http://schemas.microsoft.com/office/drawing/2014/main" xmlns="" id="{D129A55E-8494-4261-8896-BFEEFB527F0E}"/>
              </a:ext>
            </a:extLst>
          </p:cNvPr>
          <p:cNvSpPr>
            <a:spLocks noGrp="1"/>
          </p:cNvSpPr>
          <p:nvPr>
            <p:ph type="ftr" sz="quarter" idx="11"/>
          </p:nvPr>
        </p:nvSpPr>
        <p:spPr>
          <a:xfrm>
            <a:off x="499730" y="6356350"/>
            <a:ext cx="10983433" cy="365125"/>
          </a:xfrm>
        </p:spPr>
        <p:txBody>
          <a:bodyPr/>
          <a:lstStyle/>
          <a:p>
            <a:r>
              <a:rPr lang="ru-RU" b="1" dirty="0">
                <a:latin typeface="Arial" panose="020B0604020202020204" pitchFamily="34" charset="0"/>
                <a:cs typeface="Arial" panose="020B0604020202020204" pitchFamily="34" charset="0"/>
              </a:rPr>
              <a:t>4-я Международная научно-техническая конференция «Современная психофизиология. Технология виброизображения» VIBRA2021,СпБ, 24-25 июня 2021 г.  </a:t>
            </a:r>
          </a:p>
        </p:txBody>
      </p:sp>
      <p:sp>
        <p:nvSpPr>
          <p:cNvPr id="3" name="Номер слайда 2">
            <a:extLst>
              <a:ext uri="{FF2B5EF4-FFF2-40B4-BE49-F238E27FC236}">
                <a16:creationId xmlns:a16="http://schemas.microsoft.com/office/drawing/2014/main" xmlns="" id="{202940EB-0B6A-473A-883E-BE55B00D6991}"/>
              </a:ext>
            </a:extLst>
          </p:cNvPr>
          <p:cNvSpPr>
            <a:spLocks noGrp="1"/>
          </p:cNvSpPr>
          <p:nvPr>
            <p:ph type="sldNum" sz="quarter" idx="12"/>
          </p:nvPr>
        </p:nvSpPr>
        <p:spPr/>
        <p:txBody>
          <a:bodyPr/>
          <a:lstStyle/>
          <a:p>
            <a:fld id="{4F2398FF-66EF-4CFE-AFD8-9F9FAB7BC810}" type="slidenum">
              <a:rPr lang="ru-RU" smtClean="0"/>
              <a:t>9</a:t>
            </a:fld>
            <a:endParaRPr lang="ru-RU"/>
          </a:p>
        </p:txBody>
      </p:sp>
      <p:sp>
        <p:nvSpPr>
          <p:cNvPr id="7" name="TextBox 6">
            <a:extLst>
              <a:ext uri="{FF2B5EF4-FFF2-40B4-BE49-F238E27FC236}">
                <a16:creationId xmlns:a16="http://schemas.microsoft.com/office/drawing/2014/main" xmlns="" id="{95B2D10A-5A61-4033-A77A-F0823CA9680B}"/>
              </a:ext>
            </a:extLst>
          </p:cNvPr>
          <p:cNvSpPr txBox="1"/>
          <p:nvPr/>
        </p:nvSpPr>
        <p:spPr>
          <a:xfrm>
            <a:off x="839971" y="978313"/>
            <a:ext cx="10764293" cy="5151282"/>
          </a:xfrm>
          <a:prstGeom prst="rect">
            <a:avLst/>
          </a:prstGeom>
          <a:noFill/>
        </p:spPr>
        <p:txBody>
          <a:bodyPr wrap="square">
            <a:spAutoFit/>
          </a:bodyPr>
          <a:lstStyle/>
          <a:p>
            <a:pPr marL="342900" indent="-342900" algn="just">
              <a:lnSpc>
                <a:spcPct val="103000"/>
              </a:lnSpc>
              <a:buAutoNum type="arabicPeriod"/>
            </a:pPr>
            <a:r>
              <a:rPr lang="ru-RU" sz="2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Совершенствование медико-психофизиологического обеспечения лиц опасных профессий связано с разработкой методов экспресс - диагностики их психофизиологической адаптации как критерия риска нарушения состояния здоровья. Наиболее перспективной для этого является технология виброизображения. </a:t>
            </a:r>
          </a:p>
          <a:p>
            <a:pPr marL="342900" indent="-342900" algn="just">
              <a:lnSpc>
                <a:spcPct val="103000"/>
              </a:lnSpc>
              <a:buAutoNum type="arabicPeriod"/>
            </a:pPr>
            <a:r>
              <a:rPr lang="ru-RU" sz="2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Использование в качестве «маркера» психофизиологической адаптации разработанного одномерного многопараметрического интегрального показателя, представляющего собой линейную комбинацию параметров виброизображения, позволяет проводить оперативный мониторинг состояния здоровья. Работники, идентифицированные как относящиеся к классу ДС=2, могут рассматриваться как имеющие донозологические отклонения в состоянии здоровья. Они нуждаются в дополнительном медицинском обследовании и проведении реабилитационно-оздоровительных мероприятий. Это позволит своевременно предотвратить развитие патологии, повысить качество жизни и профессиональное долголетие лиц опасных профессий. </a:t>
            </a:r>
          </a:p>
          <a:p>
            <a:pPr marL="342900" indent="-342900" algn="just">
              <a:lnSpc>
                <a:spcPct val="103000"/>
              </a:lnSpc>
              <a:buAutoNum type="arabicPeriod"/>
            </a:pPr>
            <a:r>
              <a:rPr lang="ru-RU" sz="2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Разработанный интегральный показатель экспресс-оценки состояния здоровья может быть использован для оценки эффективности и достаточности проводимых реабилитационно-оздоровительных мероприятий.</a:t>
            </a:r>
            <a:endParaRPr lang="ru-RU"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xmlns="" id="{27D1B612-679F-41A5-865A-5411DCB8A0AC}"/>
              </a:ext>
            </a:extLst>
          </p:cNvPr>
          <p:cNvSpPr txBox="1"/>
          <p:nvPr/>
        </p:nvSpPr>
        <p:spPr>
          <a:xfrm>
            <a:off x="4945869" y="523039"/>
            <a:ext cx="1497461" cy="461665"/>
          </a:xfrm>
          <a:prstGeom prst="rect">
            <a:avLst/>
          </a:prstGeom>
          <a:noFill/>
        </p:spPr>
        <p:txBody>
          <a:bodyPr wrap="none" rtlCol="0">
            <a:spAutoFit/>
          </a:bodyPr>
          <a:lstStyle/>
          <a:p>
            <a:r>
              <a:rPr lang="ru-RU" sz="2400" b="1" dirty="0">
                <a:solidFill>
                  <a:srgbClr val="0070C0"/>
                </a:solidFill>
                <a:latin typeface="Arial" panose="020B0604020202020204" pitchFamily="34" charset="0"/>
                <a:cs typeface="Arial" panose="020B0604020202020204" pitchFamily="34" charset="0"/>
              </a:rPr>
              <a:t>Выводы</a:t>
            </a:r>
          </a:p>
        </p:txBody>
      </p:sp>
    </p:spTree>
    <p:extLst>
      <p:ext uri="{BB962C8B-B14F-4D97-AF65-F5344CB8AC3E}">
        <p14:creationId xmlns:p14="http://schemas.microsoft.com/office/powerpoint/2010/main" val="174442495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607</TotalTime>
  <Words>635</Words>
  <Application>Microsoft Office PowerPoint</Application>
  <PresentationFormat>Широкоэкранный</PresentationFormat>
  <Paragraphs>48</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 BAF</dc:creator>
  <cp:lastModifiedBy>Учетная запись Майкрософт</cp:lastModifiedBy>
  <cp:revision>22</cp:revision>
  <dcterms:created xsi:type="dcterms:W3CDTF">2021-06-19T08:40:04Z</dcterms:created>
  <dcterms:modified xsi:type="dcterms:W3CDTF">2021-06-22T19:45:39Z</dcterms:modified>
</cp:coreProperties>
</file>