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74" r:id="rId14"/>
  </p:sldIdLst>
  <p:sldSz cx="9144000" cy="5143500" type="screen16x9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35" autoAdjust="0"/>
  </p:normalViewPr>
  <p:slideViewPr>
    <p:cSldViewPr showGuides="1">
      <p:cViewPr>
        <p:scale>
          <a:sx n="66" d="100"/>
          <a:sy n="66" d="100"/>
        </p:scale>
        <p:origin x="600" y="4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ДС=1</c:v>
                </c:pt>
                <c:pt idx="1">
                  <c:v>ДС=2</c:v>
                </c:pt>
                <c:pt idx="2">
                  <c:v>ДС=3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0.78</c:v>
                </c:pt>
                <c:pt idx="1">
                  <c:v>0.22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57F21-40BE-47E5-A708-CA0D8B25D27B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89EA9F-E06A-486A-8574-743052EFDDEF}">
      <dgm:prSet phldrT="[Текст]"/>
      <dgm:spPr/>
      <dgm:t>
        <a:bodyPr/>
        <a:lstStyle/>
        <a:p>
          <a:r>
            <a:rPr lang="ru-RU" dirty="0" smtClean="0"/>
            <a:t>ДС=1</a:t>
          </a:r>
          <a:endParaRPr lang="ru-RU" dirty="0"/>
        </a:p>
      </dgm:t>
    </dgm:pt>
    <dgm:pt modelId="{0CA87FA5-F067-4EAE-8142-D9908C688386}" type="parTrans" cxnId="{E02D3B88-25EC-4F3E-8D87-8B9EB2319E15}">
      <dgm:prSet/>
      <dgm:spPr/>
      <dgm:t>
        <a:bodyPr/>
        <a:lstStyle/>
        <a:p>
          <a:endParaRPr lang="ru-RU"/>
        </a:p>
      </dgm:t>
    </dgm:pt>
    <dgm:pt modelId="{3FD84040-4528-4F1E-899A-FD05872EFE71}" type="sibTrans" cxnId="{E02D3B88-25EC-4F3E-8D87-8B9EB2319E15}">
      <dgm:prSet/>
      <dgm:spPr/>
      <dgm:t>
        <a:bodyPr/>
        <a:lstStyle/>
        <a:p>
          <a:endParaRPr lang="ru-RU"/>
        </a:p>
      </dgm:t>
    </dgm:pt>
    <dgm:pt modelId="{4A4E400C-6B4D-448F-82DD-1A98A9FB3950}">
      <dgm:prSet phldrT="[Текст]"/>
      <dgm:spPr/>
      <dgm:t>
        <a:bodyPr/>
        <a:lstStyle/>
        <a:p>
          <a:r>
            <a:rPr lang="ru-RU" dirty="0" smtClean="0"/>
            <a:t>Низкий уровень напряжения РСО</a:t>
          </a:r>
          <a:endParaRPr lang="ru-RU" dirty="0"/>
        </a:p>
      </dgm:t>
    </dgm:pt>
    <dgm:pt modelId="{C77FA111-CAE0-4682-A0C4-D92FDB1AE86F}" type="parTrans" cxnId="{42D6D782-8D43-4380-ABF4-CD6E193BE05B}">
      <dgm:prSet/>
      <dgm:spPr/>
      <dgm:t>
        <a:bodyPr/>
        <a:lstStyle/>
        <a:p>
          <a:endParaRPr lang="ru-RU"/>
        </a:p>
      </dgm:t>
    </dgm:pt>
    <dgm:pt modelId="{7BF3E2E8-CE20-405F-85E6-1C6D5BE9E364}" type="sibTrans" cxnId="{42D6D782-8D43-4380-ABF4-CD6E193BE05B}">
      <dgm:prSet/>
      <dgm:spPr/>
      <dgm:t>
        <a:bodyPr/>
        <a:lstStyle/>
        <a:p>
          <a:endParaRPr lang="ru-RU"/>
        </a:p>
      </dgm:t>
    </dgm:pt>
    <dgm:pt modelId="{319BFF8D-253E-49D4-8353-0912CC80F364}">
      <dgm:prSet phldrT="[Текст]"/>
      <dgm:spPr/>
      <dgm:t>
        <a:bodyPr/>
        <a:lstStyle/>
        <a:p>
          <a:r>
            <a:rPr lang="ru-RU" dirty="0" smtClean="0"/>
            <a:t>ДС=2</a:t>
          </a:r>
          <a:endParaRPr lang="ru-RU" dirty="0"/>
        </a:p>
      </dgm:t>
    </dgm:pt>
    <dgm:pt modelId="{BB51457D-E1F1-4870-9DFB-625B771F46DB}" type="parTrans" cxnId="{80F4B086-A319-45FF-96DF-8B61FEA097A7}">
      <dgm:prSet/>
      <dgm:spPr/>
      <dgm:t>
        <a:bodyPr/>
        <a:lstStyle/>
        <a:p>
          <a:endParaRPr lang="ru-RU"/>
        </a:p>
      </dgm:t>
    </dgm:pt>
    <dgm:pt modelId="{A5575B9F-2DBC-42DA-B6CE-60C1951AD085}" type="sibTrans" cxnId="{80F4B086-A319-45FF-96DF-8B61FEA097A7}">
      <dgm:prSet/>
      <dgm:spPr/>
      <dgm:t>
        <a:bodyPr/>
        <a:lstStyle/>
        <a:p>
          <a:endParaRPr lang="ru-RU"/>
        </a:p>
      </dgm:t>
    </dgm:pt>
    <dgm:pt modelId="{9D93D5F2-0FBC-4193-A0F2-E92DF85B47DD}">
      <dgm:prSet phldrT="[Текст]"/>
      <dgm:spPr/>
      <dgm:t>
        <a:bodyPr/>
        <a:lstStyle/>
        <a:p>
          <a:r>
            <a:rPr lang="ru-RU" dirty="0" smtClean="0"/>
            <a:t>Средний уровень напряжения РСО</a:t>
          </a:r>
          <a:endParaRPr lang="ru-RU" dirty="0"/>
        </a:p>
      </dgm:t>
    </dgm:pt>
    <dgm:pt modelId="{16FA7CB8-5039-4898-A4AD-D835751C9B03}" type="parTrans" cxnId="{D4D604C5-4A81-4874-8B1D-2144FB40784B}">
      <dgm:prSet/>
      <dgm:spPr/>
      <dgm:t>
        <a:bodyPr/>
        <a:lstStyle/>
        <a:p>
          <a:endParaRPr lang="ru-RU"/>
        </a:p>
      </dgm:t>
    </dgm:pt>
    <dgm:pt modelId="{37DE813E-0D49-498B-B2FA-F0C18DD84690}" type="sibTrans" cxnId="{D4D604C5-4A81-4874-8B1D-2144FB40784B}">
      <dgm:prSet/>
      <dgm:spPr/>
      <dgm:t>
        <a:bodyPr/>
        <a:lstStyle/>
        <a:p>
          <a:endParaRPr lang="ru-RU"/>
        </a:p>
      </dgm:t>
    </dgm:pt>
    <dgm:pt modelId="{C3AFE3A5-506D-4800-BD7C-F44420130A6E}">
      <dgm:prSet phldrT="[Текст]"/>
      <dgm:spPr/>
      <dgm:t>
        <a:bodyPr/>
        <a:lstStyle/>
        <a:p>
          <a:r>
            <a:rPr lang="ru-RU" dirty="0" smtClean="0"/>
            <a:t>ДС=3</a:t>
          </a:r>
          <a:endParaRPr lang="ru-RU" dirty="0"/>
        </a:p>
      </dgm:t>
    </dgm:pt>
    <dgm:pt modelId="{85DA8759-EC7D-497C-A806-ECCCAAE92ED1}" type="parTrans" cxnId="{EB624A0C-46C4-4635-94CE-1D15E4E83446}">
      <dgm:prSet/>
      <dgm:spPr/>
      <dgm:t>
        <a:bodyPr/>
        <a:lstStyle/>
        <a:p>
          <a:endParaRPr lang="ru-RU"/>
        </a:p>
      </dgm:t>
    </dgm:pt>
    <dgm:pt modelId="{2A2C29CA-AA3B-4B4D-9D94-F4B2AA980638}" type="sibTrans" cxnId="{EB624A0C-46C4-4635-94CE-1D15E4E83446}">
      <dgm:prSet/>
      <dgm:spPr/>
      <dgm:t>
        <a:bodyPr/>
        <a:lstStyle/>
        <a:p>
          <a:endParaRPr lang="ru-RU"/>
        </a:p>
      </dgm:t>
    </dgm:pt>
    <dgm:pt modelId="{2E7C75B4-2C7D-4283-8B86-67C04B43A122}">
      <dgm:prSet phldrT="[Текст]"/>
      <dgm:spPr/>
      <dgm:t>
        <a:bodyPr/>
        <a:lstStyle/>
        <a:p>
          <a:r>
            <a:rPr lang="ru-RU" dirty="0" smtClean="0"/>
            <a:t>Высокий уровень напряжения РСО</a:t>
          </a:r>
          <a:endParaRPr lang="ru-RU" dirty="0"/>
        </a:p>
      </dgm:t>
    </dgm:pt>
    <dgm:pt modelId="{2231772C-2428-48BC-82D7-9ECD2967BBDC}" type="parTrans" cxnId="{0300322C-2082-447A-9C84-04E71BDBD0A1}">
      <dgm:prSet/>
      <dgm:spPr/>
      <dgm:t>
        <a:bodyPr/>
        <a:lstStyle/>
        <a:p>
          <a:endParaRPr lang="ru-RU"/>
        </a:p>
      </dgm:t>
    </dgm:pt>
    <dgm:pt modelId="{4B54827D-18C0-4BC5-9D3F-D610098F5A07}" type="sibTrans" cxnId="{0300322C-2082-447A-9C84-04E71BDBD0A1}">
      <dgm:prSet/>
      <dgm:spPr/>
      <dgm:t>
        <a:bodyPr/>
        <a:lstStyle/>
        <a:p>
          <a:endParaRPr lang="ru-RU"/>
        </a:p>
      </dgm:t>
    </dgm:pt>
    <dgm:pt modelId="{D086C6BE-FDE3-4E08-912D-1E1A5E6571F8}" type="pres">
      <dgm:prSet presAssocID="{0FF57F21-40BE-47E5-A708-CA0D8B25D27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81ED83-2129-45D0-A92A-FD28A435E450}" type="pres">
      <dgm:prSet presAssocID="{3D89EA9F-E06A-486A-8574-743052EFDDEF}" presName="composite" presStyleCnt="0"/>
      <dgm:spPr/>
    </dgm:pt>
    <dgm:pt modelId="{065D1893-6BA2-4CE0-B579-465C4F259B86}" type="pres">
      <dgm:prSet presAssocID="{3D89EA9F-E06A-486A-8574-743052EFDDEF}" presName="BackAccent" presStyleLbl="bgShp" presStyleIdx="0" presStyleCnt="3"/>
      <dgm:spPr>
        <a:solidFill>
          <a:srgbClr val="00B050"/>
        </a:solidFill>
      </dgm:spPr>
    </dgm:pt>
    <dgm:pt modelId="{6F331E81-C370-4EB1-9537-0EB5306F91CF}" type="pres">
      <dgm:prSet presAssocID="{3D89EA9F-E06A-486A-8574-743052EFDDEF}" presName="Accent" presStyleLbl="alignNode1" presStyleIdx="0" presStyleCnt="3" custLinFactNeighborX="1123" custLinFactNeighborY="2502"/>
      <dgm:spPr>
        <a:solidFill>
          <a:srgbClr val="00B050"/>
        </a:solidFill>
        <a:ln>
          <a:solidFill>
            <a:srgbClr val="00B050"/>
          </a:solidFill>
        </a:ln>
      </dgm:spPr>
    </dgm:pt>
    <dgm:pt modelId="{32A35556-FF53-4B52-B464-D960844E54A2}" type="pres">
      <dgm:prSet presAssocID="{3D89EA9F-E06A-486A-8574-743052EFDDEF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BB2DF-E60D-4A3B-98AF-C24934D0CDE0}" type="pres">
      <dgm:prSet presAssocID="{3D89EA9F-E06A-486A-8574-743052EFDDEF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0F0C2-07AE-4D78-AFD3-06EBAB9C31D7}" type="pres">
      <dgm:prSet presAssocID="{3FD84040-4528-4F1E-899A-FD05872EFE71}" presName="sibTrans" presStyleCnt="0"/>
      <dgm:spPr/>
    </dgm:pt>
    <dgm:pt modelId="{E763638C-039E-40BD-9212-7E99EB33D987}" type="pres">
      <dgm:prSet presAssocID="{319BFF8D-253E-49D4-8353-0912CC80F364}" presName="composite" presStyleCnt="0"/>
      <dgm:spPr/>
    </dgm:pt>
    <dgm:pt modelId="{07BE7D33-FF60-49DF-B643-52AA1FB9F72B}" type="pres">
      <dgm:prSet presAssocID="{319BFF8D-253E-49D4-8353-0912CC80F364}" presName="BackAccent" presStyleLbl="bgShp" presStyleIdx="1" presStyleCnt="3"/>
      <dgm:spPr>
        <a:solidFill>
          <a:srgbClr val="FFFF00"/>
        </a:solidFill>
      </dgm:spPr>
    </dgm:pt>
    <dgm:pt modelId="{AA9151A3-31CD-4C15-B83D-95758DF6B97D}" type="pres">
      <dgm:prSet presAssocID="{319BFF8D-253E-49D4-8353-0912CC80F364}" presName="Accent" presStyleLbl="alignNode1" presStyleIdx="1" presStyleCnt="3"/>
      <dgm:spPr>
        <a:solidFill>
          <a:srgbClr val="FFFF00"/>
        </a:solidFill>
        <a:ln>
          <a:solidFill>
            <a:srgbClr val="FFFF00"/>
          </a:solidFill>
        </a:ln>
      </dgm:spPr>
    </dgm:pt>
    <dgm:pt modelId="{64C51C50-F244-4987-A405-900C30569AC3}" type="pres">
      <dgm:prSet presAssocID="{319BFF8D-253E-49D4-8353-0912CC80F36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1693-8B27-45B6-ADDD-7DEB916F6FC8}" type="pres">
      <dgm:prSet presAssocID="{319BFF8D-253E-49D4-8353-0912CC80F36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D39A9-72B8-416F-B6CC-8CE7AD24A864}" type="pres">
      <dgm:prSet presAssocID="{A5575B9F-2DBC-42DA-B6CE-60C1951AD085}" presName="sibTrans" presStyleCnt="0"/>
      <dgm:spPr/>
    </dgm:pt>
    <dgm:pt modelId="{90F4D240-21D5-4DD3-95F1-038A08E03466}" type="pres">
      <dgm:prSet presAssocID="{C3AFE3A5-506D-4800-BD7C-F44420130A6E}" presName="composite" presStyleCnt="0"/>
      <dgm:spPr/>
    </dgm:pt>
    <dgm:pt modelId="{16704887-6438-4A9F-9220-891211ABFEA9}" type="pres">
      <dgm:prSet presAssocID="{C3AFE3A5-506D-4800-BD7C-F44420130A6E}" presName="BackAccent" presStyleLbl="bgShp" presStyleIdx="2" presStyleCnt="3"/>
      <dgm:spPr>
        <a:solidFill>
          <a:srgbClr val="FF0000"/>
        </a:solidFill>
      </dgm:spPr>
    </dgm:pt>
    <dgm:pt modelId="{3F59FBA2-3101-478D-A4FC-B1A1250D4A48}" type="pres">
      <dgm:prSet presAssocID="{C3AFE3A5-506D-4800-BD7C-F44420130A6E}" presName="Accent" presStyleLbl="alignNode1" presStyleIdx="2" presStyleCnt="3"/>
      <dgm:spPr>
        <a:solidFill>
          <a:srgbClr val="FF0000"/>
        </a:solidFill>
        <a:ln>
          <a:solidFill>
            <a:srgbClr val="FF0000"/>
          </a:solidFill>
        </a:ln>
      </dgm:spPr>
    </dgm:pt>
    <dgm:pt modelId="{1234A77F-E488-4D86-9B26-96856DD8A20C}" type="pres">
      <dgm:prSet presAssocID="{C3AFE3A5-506D-4800-BD7C-F44420130A6E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AD26F-78A4-4CB1-AA4C-853519B9CA3D}" type="pres">
      <dgm:prSet presAssocID="{C3AFE3A5-506D-4800-BD7C-F44420130A6E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24A0C-46C4-4635-94CE-1D15E4E83446}" srcId="{0FF57F21-40BE-47E5-A708-CA0D8B25D27B}" destId="{C3AFE3A5-506D-4800-BD7C-F44420130A6E}" srcOrd="2" destOrd="0" parTransId="{85DA8759-EC7D-497C-A806-ECCCAAE92ED1}" sibTransId="{2A2C29CA-AA3B-4B4D-9D94-F4B2AA980638}"/>
    <dgm:cxn modelId="{0300322C-2082-447A-9C84-04E71BDBD0A1}" srcId="{C3AFE3A5-506D-4800-BD7C-F44420130A6E}" destId="{2E7C75B4-2C7D-4283-8B86-67C04B43A122}" srcOrd="0" destOrd="0" parTransId="{2231772C-2428-48BC-82D7-9ECD2967BBDC}" sibTransId="{4B54827D-18C0-4BC5-9D3F-D610098F5A07}"/>
    <dgm:cxn modelId="{D4D604C5-4A81-4874-8B1D-2144FB40784B}" srcId="{319BFF8D-253E-49D4-8353-0912CC80F364}" destId="{9D93D5F2-0FBC-4193-A0F2-E92DF85B47DD}" srcOrd="0" destOrd="0" parTransId="{16FA7CB8-5039-4898-A4AD-D835751C9B03}" sibTransId="{37DE813E-0D49-498B-B2FA-F0C18DD84690}"/>
    <dgm:cxn modelId="{42D6D782-8D43-4380-ABF4-CD6E193BE05B}" srcId="{3D89EA9F-E06A-486A-8574-743052EFDDEF}" destId="{4A4E400C-6B4D-448F-82DD-1A98A9FB3950}" srcOrd="0" destOrd="0" parTransId="{C77FA111-CAE0-4682-A0C4-D92FDB1AE86F}" sibTransId="{7BF3E2E8-CE20-405F-85E6-1C6D5BE9E364}"/>
    <dgm:cxn modelId="{9AEF038E-6D53-4B51-BD58-718CEAD47045}" type="presOf" srcId="{9D93D5F2-0FBC-4193-A0F2-E92DF85B47DD}" destId="{64C51C50-F244-4987-A405-900C30569AC3}" srcOrd="0" destOrd="0" presId="urn:microsoft.com/office/officeart/2008/layout/IncreasingCircleProcess"/>
    <dgm:cxn modelId="{E02D3B88-25EC-4F3E-8D87-8B9EB2319E15}" srcId="{0FF57F21-40BE-47E5-A708-CA0D8B25D27B}" destId="{3D89EA9F-E06A-486A-8574-743052EFDDEF}" srcOrd="0" destOrd="0" parTransId="{0CA87FA5-F067-4EAE-8142-D9908C688386}" sibTransId="{3FD84040-4528-4F1E-899A-FD05872EFE71}"/>
    <dgm:cxn modelId="{716AFA6B-65AA-4593-BCAF-C2EB6F68DED4}" type="presOf" srcId="{0FF57F21-40BE-47E5-A708-CA0D8B25D27B}" destId="{D086C6BE-FDE3-4E08-912D-1E1A5E6571F8}" srcOrd="0" destOrd="0" presId="urn:microsoft.com/office/officeart/2008/layout/IncreasingCircleProcess"/>
    <dgm:cxn modelId="{C82447EE-B14F-4576-A5DA-9BF370584D3A}" type="presOf" srcId="{3D89EA9F-E06A-486A-8574-743052EFDDEF}" destId="{2B1BB2DF-E60D-4A3B-98AF-C24934D0CDE0}" srcOrd="0" destOrd="0" presId="urn:microsoft.com/office/officeart/2008/layout/IncreasingCircleProcess"/>
    <dgm:cxn modelId="{40767973-9102-47F7-A48B-6AC7A7042465}" type="presOf" srcId="{4A4E400C-6B4D-448F-82DD-1A98A9FB3950}" destId="{32A35556-FF53-4B52-B464-D960844E54A2}" srcOrd="0" destOrd="0" presId="urn:microsoft.com/office/officeart/2008/layout/IncreasingCircleProcess"/>
    <dgm:cxn modelId="{5CA199D9-FE92-4E70-B3CE-A6BA888981D4}" type="presOf" srcId="{2E7C75B4-2C7D-4283-8B86-67C04B43A122}" destId="{1234A77F-E488-4D86-9B26-96856DD8A20C}" srcOrd="0" destOrd="0" presId="urn:microsoft.com/office/officeart/2008/layout/IncreasingCircleProcess"/>
    <dgm:cxn modelId="{28305361-BEE8-4A32-99FB-AE04C8C3BCB9}" type="presOf" srcId="{C3AFE3A5-506D-4800-BD7C-F44420130A6E}" destId="{A8CAD26F-78A4-4CB1-AA4C-853519B9CA3D}" srcOrd="0" destOrd="0" presId="urn:microsoft.com/office/officeart/2008/layout/IncreasingCircleProcess"/>
    <dgm:cxn modelId="{80F4B086-A319-45FF-96DF-8B61FEA097A7}" srcId="{0FF57F21-40BE-47E5-A708-CA0D8B25D27B}" destId="{319BFF8D-253E-49D4-8353-0912CC80F364}" srcOrd="1" destOrd="0" parTransId="{BB51457D-E1F1-4870-9DFB-625B771F46DB}" sibTransId="{A5575B9F-2DBC-42DA-B6CE-60C1951AD085}"/>
    <dgm:cxn modelId="{A5843BC7-9834-4099-9882-14A0F3036687}" type="presOf" srcId="{319BFF8D-253E-49D4-8353-0912CC80F364}" destId="{DB891693-8B27-45B6-ADDD-7DEB916F6FC8}" srcOrd="0" destOrd="0" presId="urn:microsoft.com/office/officeart/2008/layout/IncreasingCircleProcess"/>
    <dgm:cxn modelId="{5F3AFD6E-758C-4087-8AAA-3DD795E08F76}" type="presParOf" srcId="{D086C6BE-FDE3-4E08-912D-1E1A5E6571F8}" destId="{C581ED83-2129-45D0-A92A-FD28A435E450}" srcOrd="0" destOrd="0" presId="urn:microsoft.com/office/officeart/2008/layout/IncreasingCircleProcess"/>
    <dgm:cxn modelId="{FF81E03F-8521-43F9-A9C1-09D10E9832ED}" type="presParOf" srcId="{C581ED83-2129-45D0-A92A-FD28A435E450}" destId="{065D1893-6BA2-4CE0-B579-465C4F259B86}" srcOrd="0" destOrd="0" presId="urn:microsoft.com/office/officeart/2008/layout/IncreasingCircleProcess"/>
    <dgm:cxn modelId="{A34BE0ED-3830-4642-B05E-A82BFD554B84}" type="presParOf" srcId="{C581ED83-2129-45D0-A92A-FD28A435E450}" destId="{6F331E81-C370-4EB1-9537-0EB5306F91CF}" srcOrd="1" destOrd="0" presId="urn:microsoft.com/office/officeart/2008/layout/IncreasingCircleProcess"/>
    <dgm:cxn modelId="{CD8E4279-C71D-4FD7-BF1D-764B0D6E644D}" type="presParOf" srcId="{C581ED83-2129-45D0-A92A-FD28A435E450}" destId="{32A35556-FF53-4B52-B464-D960844E54A2}" srcOrd="2" destOrd="0" presId="urn:microsoft.com/office/officeart/2008/layout/IncreasingCircleProcess"/>
    <dgm:cxn modelId="{9A7CD60C-4789-4130-9B00-C4777F6B7067}" type="presParOf" srcId="{C581ED83-2129-45D0-A92A-FD28A435E450}" destId="{2B1BB2DF-E60D-4A3B-98AF-C24934D0CDE0}" srcOrd="3" destOrd="0" presId="urn:microsoft.com/office/officeart/2008/layout/IncreasingCircleProcess"/>
    <dgm:cxn modelId="{423C2EF8-3393-43E8-8F67-D01A0F235CAC}" type="presParOf" srcId="{D086C6BE-FDE3-4E08-912D-1E1A5E6571F8}" destId="{3030F0C2-07AE-4D78-AFD3-06EBAB9C31D7}" srcOrd="1" destOrd="0" presId="urn:microsoft.com/office/officeart/2008/layout/IncreasingCircleProcess"/>
    <dgm:cxn modelId="{69BC46B9-70A4-4741-8113-7DEB87A35BAE}" type="presParOf" srcId="{D086C6BE-FDE3-4E08-912D-1E1A5E6571F8}" destId="{E763638C-039E-40BD-9212-7E99EB33D987}" srcOrd="2" destOrd="0" presId="urn:microsoft.com/office/officeart/2008/layout/IncreasingCircleProcess"/>
    <dgm:cxn modelId="{A2702CCC-FF81-40EE-A194-AF56D33935F6}" type="presParOf" srcId="{E763638C-039E-40BD-9212-7E99EB33D987}" destId="{07BE7D33-FF60-49DF-B643-52AA1FB9F72B}" srcOrd="0" destOrd="0" presId="urn:microsoft.com/office/officeart/2008/layout/IncreasingCircleProcess"/>
    <dgm:cxn modelId="{A246BCCC-C9EE-41DF-8868-E40DC4E25446}" type="presParOf" srcId="{E763638C-039E-40BD-9212-7E99EB33D987}" destId="{AA9151A3-31CD-4C15-B83D-95758DF6B97D}" srcOrd="1" destOrd="0" presId="urn:microsoft.com/office/officeart/2008/layout/IncreasingCircleProcess"/>
    <dgm:cxn modelId="{C9B69E0D-D8AF-4B8F-893B-3F9973CEAE2E}" type="presParOf" srcId="{E763638C-039E-40BD-9212-7E99EB33D987}" destId="{64C51C50-F244-4987-A405-900C30569AC3}" srcOrd="2" destOrd="0" presId="urn:microsoft.com/office/officeart/2008/layout/IncreasingCircleProcess"/>
    <dgm:cxn modelId="{4569A60C-7AE6-4260-923A-753BF0AD2A9B}" type="presParOf" srcId="{E763638C-039E-40BD-9212-7E99EB33D987}" destId="{DB891693-8B27-45B6-ADDD-7DEB916F6FC8}" srcOrd="3" destOrd="0" presId="urn:microsoft.com/office/officeart/2008/layout/IncreasingCircleProcess"/>
    <dgm:cxn modelId="{D7C1E966-5CF8-4FDE-9852-2F38D3CD45A2}" type="presParOf" srcId="{D086C6BE-FDE3-4E08-912D-1E1A5E6571F8}" destId="{084D39A9-72B8-416F-B6CC-8CE7AD24A864}" srcOrd="3" destOrd="0" presId="urn:microsoft.com/office/officeart/2008/layout/IncreasingCircleProcess"/>
    <dgm:cxn modelId="{E92015CD-2236-4DD9-B0E7-9302A7F5EB3D}" type="presParOf" srcId="{D086C6BE-FDE3-4E08-912D-1E1A5E6571F8}" destId="{90F4D240-21D5-4DD3-95F1-038A08E03466}" srcOrd="4" destOrd="0" presId="urn:microsoft.com/office/officeart/2008/layout/IncreasingCircleProcess"/>
    <dgm:cxn modelId="{72722393-1876-46A3-B2E0-F3B50689A039}" type="presParOf" srcId="{90F4D240-21D5-4DD3-95F1-038A08E03466}" destId="{16704887-6438-4A9F-9220-891211ABFEA9}" srcOrd="0" destOrd="0" presId="urn:microsoft.com/office/officeart/2008/layout/IncreasingCircleProcess"/>
    <dgm:cxn modelId="{F82798F5-C16E-4B47-9A77-FE9A362D482D}" type="presParOf" srcId="{90F4D240-21D5-4DD3-95F1-038A08E03466}" destId="{3F59FBA2-3101-478D-A4FC-B1A1250D4A48}" srcOrd="1" destOrd="0" presId="urn:microsoft.com/office/officeart/2008/layout/IncreasingCircleProcess"/>
    <dgm:cxn modelId="{77E8CC83-3A33-4E35-BB30-A173C55F162F}" type="presParOf" srcId="{90F4D240-21D5-4DD3-95F1-038A08E03466}" destId="{1234A77F-E488-4D86-9B26-96856DD8A20C}" srcOrd="2" destOrd="0" presId="urn:microsoft.com/office/officeart/2008/layout/IncreasingCircleProcess"/>
    <dgm:cxn modelId="{9509E89D-6D3D-4575-99EC-BBEDD1E734C5}" type="presParOf" srcId="{90F4D240-21D5-4DD3-95F1-038A08E03466}" destId="{A8CAD26F-78A4-4CB1-AA4C-853519B9CA3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D1893-6BA2-4CE0-B579-465C4F259B86}">
      <dsp:nvSpPr>
        <dsp:cNvPr id="0" name=""/>
        <dsp:cNvSpPr/>
      </dsp:nvSpPr>
      <dsp:spPr>
        <a:xfrm>
          <a:off x="249626" y="0"/>
          <a:ext cx="349338" cy="349338"/>
        </a:xfrm>
        <a:prstGeom prst="ellips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31E81-C370-4EB1-9537-0EB5306F91CF}">
      <dsp:nvSpPr>
        <dsp:cNvPr id="0" name=""/>
        <dsp:cNvSpPr/>
      </dsp:nvSpPr>
      <dsp:spPr>
        <a:xfrm>
          <a:off x="287698" y="41926"/>
          <a:ext cx="279470" cy="279470"/>
        </a:xfrm>
        <a:prstGeom prst="chord">
          <a:avLst>
            <a:gd name="adj1" fmla="val 1168272"/>
            <a:gd name="adj2" fmla="val 9631728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35556-FF53-4B52-B464-D960844E54A2}">
      <dsp:nvSpPr>
        <dsp:cNvPr id="0" name=""/>
        <dsp:cNvSpPr/>
      </dsp:nvSpPr>
      <dsp:spPr>
        <a:xfrm>
          <a:off x="671743" y="349338"/>
          <a:ext cx="1033458" cy="147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Низкий уровень напряжения РСО</a:t>
          </a:r>
          <a:endParaRPr lang="ru-RU" sz="1400" kern="1200" dirty="0"/>
        </a:p>
      </dsp:txBody>
      <dsp:txXfrm>
        <a:off x="671743" y="349338"/>
        <a:ext cx="1033458" cy="1470130"/>
      </dsp:txXfrm>
    </dsp:sp>
    <dsp:sp modelId="{2B1BB2DF-E60D-4A3B-98AF-C24934D0CDE0}">
      <dsp:nvSpPr>
        <dsp:cNvPr id="0" name=""/>
        <dsp:cNvSpPr/>
      </dsp:nvSpPr>
      <dsp:spPr>
        <a:xfrm>
          <a:off x="671743" y="0"/>
          <a:ext cx="1033458" cy="349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ДС=1</a:t>
          </a:r>
          <a:endParaRPr lang="ru-RU" sz="1800" kern="1200" dirty="0"/>
        </a:p>
      </dsp:txBody>
      <dsp:txXfrm>
        <a:off x="671743" y="0"/>
        <a:ext cx="1033458" cy="349338"/>
      </dsp:txXfrm>
    </dsp:sp>
    <dsp:sp modelId="{07BE7D33-FF60-49DF-B643-52AA1FB9F72B}">
      <dsp:nvSpPr>
        <dsp:cNvPr id="0" name=""/>
        <dsp:cNvSpPr/>
      </dsp:nvSpPr>
      <dsp:spPr>
        <a:xfrm>
          <a:off x="1777980" y="0"/>
          <a:ext cx="349338" cy="349338"/>
        </a:xfrm>
        <a:prstGeom prst="ellipse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151A3-31CD-4C15-B83D-95758DF6B97D}">
      <dsp:nvSpPr>
        <dsp:cNvPr id="0" name=""/>
        <dsp:cNvSpPr/>
      </dsp:nvSpPr>
      <dsp:spPr>
        <a:xfrm>
          <a:off x="1812914" y="34933"/>
          <a:ext cx="279470" cy="279470"/>
        </a:xfrm>
        <a:prstGeom prst="chord">
          <a:avLst>
            <a:gd name="adj1" fmla="val 20431728"/>
            <a:gd name="adj2" fmla="val 11968272"/>
          </a:avLst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51C50-F244-4987-A405-900C30569AC3}">
      <dsp:nvSpPr>
        <dsp:cNvPr id="0" name=""/>
        <dsp:cNvSpPr/>
      </dsp:nvSpPr>
      <dsp:spPr>
        <a:xfrm>
          <a:off x="2200097" y="349338"/>
          <a:ext cx="1033458" cy="147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Средний уровень напряжения РСО</a:t>
          </a:r>
          <a:endParaRPr lang="ru-RU" sz="1400" kern="1200" dirty="0"/>
        </a:p>
      </dsp:txBody>
      <dsp:txXfrm>
        <a:off x="2200097" y="349338"/>
        <a:ext cx="1033458" cy="1470130"/>
      </dsp:txXfrm>
    </dsp:sp>
    <dsp:sp modelId="{DB891693-8B27-45B6-ADDD-7DEB916F6FC8}">
      <dsp:nvSpPr>
        <dsp:cNvPr id="0" name=""/>
        <dsp:cNvSpPr/>
      </dsp:nvSpPr>
      <dsp:spPr>
        <a:xfrm>
          <a:off x="2200097" y="0"/>
          <a:ext cx="1033458" cy="349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ДС=2</a:t>
          </a:r>
          <a:endParaRPr lang="ru-RU" sz="1800" kern="1200" dirty="0"/>
        </a:p>
      </dsp:txBody>
      <dsp:txXfrm>
        <a:off x="2200097" y="0"/>
        <a:ext cx="1033458" cy="349338"/>
      </dsp:txXfrm>
    </dsp:sp>
    <dsp:sp modelId="{16704887-6438-4A9F-9220-891211ABFEA9}">
      <dsp:nvSpPr>
        <dsp:cNvPr id="0" name=""/>
        <dsp:cNvSpPr/>
      </dsp:nvSpPr>
      <dsp:spPr>
        <a:xfrm>
          <a:off x="3306334" y="0"/>
          <a:ext cx="349338" cy="349338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9FBA2-3101-478D-A4FC-B1A1250D4A48}">
      <dsp:nvSpPr>
        <dsp:cNvPr id="0" name=""/>
        <dsp:cNvSpPr/>
      </dsp:nvSpPr>
      <dsp:spPr>
        <a:xfrm>
          <a:off x="3341268" y="34933"/>
          <a:ext cx="279470" cy="279470"/>
        </a:xfrm>
        <a:prstGeom prst="chord">
          <a:avLst>
            <a:gd name="adj1" fmla="val 162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4A77F-E488-4D86-9B26-96856DD8A20C}">
      <dsp:nvSpPr>
        <dsp:cNvPr id="0" name=""/>
        <dsp:cNvSpPr/>
      </dsp:nvSpPr>
      <dsp:spPr>
        <a:xfrm>
          <a:off x="3728451" y="349338"/>
          <a:ext cx="1033458" cy="147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Высокий уровень напряжения РСО</a:t>
          </a:r>
          <a:endParaRPr lang="ru-RU" sz="1400" kern="1200" dirty="0"/>
        </a:p>
      </dsp:txBody>
      <dsp:txXfrm>
        <a:off x="3728451" y="349338"/>
        <a:ext cx="1033458" cy="1470130"/>
      </dsp:txXfrm>
    </dsp:sp>
    <dsp:sp modelId="{A8CAD26F-78A4-4CB1-AA4C-853519B9CA3D}">
      <dsp:nvSpPr>
        <dsp:cNvPr id="0" name=""/>
        <dsp:cNvSpPr/>
      </dsp:nvSpPr>
      <dsp:spPr>
        <a:xfrm>
          <a:off x="3728451" y="0"/>
          <a:ext cx="1033458" cy="349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ДС=3</a:t>
          </a:r>
          <a:endParaRPr lang="ru-RU" sz="1800" kern="1200" dirty="0"/>
        </a:p>
      </dsp:txBody>
      <dsp:txXfrm>
        <a:off x="3728451" y="0"/>
        <a:ext cx="1033458" cy="34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EF5F-97C0-4A9B-B6C7-6611C29992E8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D8216-68D5-4039-9555-F75010CBE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6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Вступительное</a:t>
            </a:r>
            <a:r>
              <a:rPr lang="ru-RU" baseline="0" dirty="0" smtClean="0"/>
              <a:t> слово от «Рад приветствовать вас…» до «… ВС РФ»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F0D45-BE6E-4733-B1B8-E535890F5F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7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23AC9-4224-42CC-A3D8-850547C3CA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04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9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1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7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50599C2-293D-4CAC-9865-E15879EB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4566562" cy="5143499"/>
          </a:xfrm>
          <a:custGeom>
            <a:avLst/>
            <a:gdLst>
              <a:gd name="connsiteX0" fmla="*/ 0 w 6088749"/>
              <a:gd name="connsiteY0" fmla="*/ 0 h 6857998"/>
              <a:gd name="connsiteX1" fmla="*/ 6088749 w 6088749"/>
              <a:gd name="connsiteY1" fmla="*/ 6857998 h 6857998"/>
              <a:gd name="connsiteX2" fmla="*/ 0 w 6088749"/>
              <a:gd name="connsiteY2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9" h="6857998">
                <a:moveTo>
                  <a:pt x="0" y="0"/>
                </a:moveTo>
                <a:lnTo>
                  <a:pt x="6088749" y="6857998"/>
                </a:lnTo>
                <a:lnTo>
                  <a:pt x="0" y="685799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A5F0099-3547-4566-99C3-40CD20BD66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3736" y="1524659"/>
            <a:ext cx="2073419" cy="2074901"/>
          </a:xfrm>
          <a:custGeom>
            <a:avLst/>
            <a:gdLst>
              <a:gd name="connsiteX0" fmla="*/ 1382279 w 2764558"/>
              <a:gd name="connsiteY0" fmla="*/ 0 h 2766534"/>
              <a:gd name="connsiteX1" fmla="*/ 2764558 w 2764558"/>
              <a:gd name="connsiteY1" fmla="*/ 1383267 h 2766534"/>
              <a:gd name="connsiteX2" fmla="*/ 1382279 w 2764558"/>
              <a:gd name="connsiteY2" fmla="*/ 2766534 h 2766534"/>
              <a:gd name="connsiteX3" fmla="*/ 0 w 2764558"/>
              <a:gd name="connsiteY3" fmla="*/ 1383267 h 2766534"/>
              <a:gd name="connsiteX4" fmla="*/ 1382279 w 2764558"/>
              <a:gd name="connsiteY4" fmla="*/ 0 h 27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8" h="2766534">
                <a:moveTo>
                  <a:pt x="1382279" y="0"/>
                </a:moveTo>
                <a:cubicBezTo>
                  <a:pt x="2145691" y="0"/>
                  <a:pt x="2764558" y="619310"/>
                  <a:pt x="2764558" y="1383267"/>
                </a:cubicBezTo>
                <a:cubicBezTo>
                  <a:pt x="2764558" y="2147224"/>
                  <a:pt x="2145691" y="2766534"/>
                  <a:pt x="1382279" y="2766534"/>
                </a:cubicBezTo>
                <a:cubicBezTo>
                  <a:pt x="618867" y="2766534"/>
                  <a:pt x="0" y="2147224"/>
                  <a:pt x="0" y="1383267"/>
                </a:cubicBezTo>
                <a:cubicBezTo>
                  <a:pt x="0" y="619310"/>
                  <a:pt x="618867" y="0"/>
                  <a:pt x="138227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7138049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1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4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6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3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4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6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6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87AA-82E3-40BF-BA66-92D8E440FC3F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B335-9CD1-4C74-8649-2E03B012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97766" y="623721"/>
            <a:ext cx="44026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b="1" dirty="0" smtClean="0">
              <a:solidFill>
                <a:srgbClr val="C00000"/>
              </a:solidFill>
              <a:latin typeface="Proxima Nova Th" pitchFamily="50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93684"/>
            <a:ext cx="2293202" cy="2293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" y="-392"/>
            <a:ext cx="6539781" cy="7719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" y="0"/>
            <a:ext cx="913871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6" y="415592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ОПЫТ ПРИМЕНЕНИЯ ТЕХНОЛОГИИ ВИБРОИЗОБРАЖЕНИЯ В ЗАДАЧАХ МЕДИКО-ПСИХОФИЗИОЛОГИЧЕСКОГО ОБЕСПЕЧЕНИЯ ВОЕННОСЛУЖАЩИХ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.б.н. Е.С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. Щелканова,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к.м.н. Е.А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. Журбин,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к.т.н. И.В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. Маркин,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О.В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  <a:cs typeface="Times New Roman" pitchFamily="18" charset="0"/>
              </a:rPr>
              <a:t>Битик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545390"/>
            <a:ext cx="8101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50" charset="0"/>
                <a:cs typeface="Times New Roman" pitchFamily="18" charset="0"/>
              </a:rPr>
              <a:t>Международная научно-техническая конференция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50" charset="0"/>
                <a:cs typeface="Times New Roman" pitchFamily="18" charset="0"/>
              </a:rPr>
              <a:t>«Современная психофизиология. Технология </a:t>
            </a:r>
            <a:r>
              <a:rPr lang="ru-RU" b="1" dirty="0" err="1" smtClean="0">
                <a:solidFill>
                  <a:schemeClr val="bg1"/>
                </a:solidFill>
                <a:latin typeface="Proxima Nova Rg" panose="02000506030000020004" pitchFamily="50" charset="0"/>
                <a:cs typeface="Times New Roman" pitchFamily="18" charset="0"/>
              </a:rPr>
              <a:t>виброизображения</a:t>
            </a:r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50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50" charset="0"/>
                <a:cs typeface="Times New Roman" pitchFamily="18" charset="0"/>
              </a:rPr>
              <a:t>24-25 июня 2021 года</a:t>
            </a:r>
            <a:endParaRPr lang="ru-RU" b="1" dirty="0">
              <a:solidFill>
                <a:schemeClr val="bg1"/>
              </a:solidFill>
              <a:latin typeface="Proxima Nova Rg" panose="02000506030000020004" pitchFamily="50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141433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Proxima Nova Rg" panose="02000506030000020004" pitchFamily="50" charset="0"/>
                <a:cs typeface="Times New Roman" pitchFamily="18" charset="0"/>
              </a:rPr>
              <a:t>Военный инновационный </a:t>
            </a:r>
            <a:r>
              <a:rPr lang="ru-RU" b="1" dirty="0" err="1">
                <a:solidFill>
                  <a:schemeClr val="bg1"/>
                </a:solidFill>
                <a:latin typeface="Proxima Nova Rg" panose="02000506030000020004" pitchFamily="50" charset="0"/>
                <a:cs typeface="Times New Roman" pitchFamily="18" charset="0"/>
              </a:rPr>
              <a:t>технополис</a:t>
            </a:r>
            <a:r>
              <a:rPr lang="ru-RU" b="1" dirty="0">
                <a:solidFill>
                  <a:schemeClr val="bg1"/>
                </a:solidFill>
                <a:latin typeface="Proxima Nova Rg" panose="02000506030000020004" pitchFamily="50" charset="0"/>
                <a:cs typeface="Times New Roman" pitchFamily="18" charset="0"/>
              </a:rPr>
              <a:t> «ЭРА»</a:t>
            </a:r>
          </a:p>
        </p:txBody>
      </p:sp>
    </p:spTree>
    <p:extLst>
      <p:ext uri="{BB962C8B-B14F-4D97-AF65-F5344CB8AC3E}">
        <p14:creationId xmlns:p14="http://schemas.microsoft.com/office/powerpoint/2010/main" val="134281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-29344" y="24384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Результаты исследования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1" y="72161"/>
            <a:ext cx="365263" cy="362343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10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74" y="665166"/>
            <a:ext cx="891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>
              <a:defRPr/>
            </a:pPr>
            <a:endParaRPr lang="ru-RU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 algn="ctr">
              <a:defRPr/>
            </a:pPr>
            <a:endParaRPr lang="ru-RU" sz="1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77197"/>
              </p:ext>
            </p:extLst>
          </p:nvPr>
        </p:nvGraphicFramePr>
        <p:xfrm>
          <a:off x="827583" y="978800"/>
          <a:ext cx="7272809" cy="4113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593"/>
                <a:gridCol w="1921797"/>
                <a:gridCol w="1921797"/>
                <a:gridCol w="1074622"/>
              </a:tblGrid>
              <a:tr h="2285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Параметры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виброизображения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Время регистрации, </a:t>
                      </a:r>
                      <a:r>
                        <a:rPr lang="en-US" sz="1100">
                          <a:effectLst/>
                        </a:rPr>
                        <a:t>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p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t= </a:t>
                      </a:r>
                      <a:r>
                        <a:rPr lang="ru-RU" sz="1100">
                          <a:effectLst/>
                        </a:rPr>
                        <a:t>1 минута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=</a:t>
                      </a:r>
                      <a:r>
                        <a:rPr lang="ru-RU" sz="1100">
                          <a:effectLst/>
                        </a:rPr>
                        <a:t>3 минуты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E1, </a:t>
                      </a:r>
                      <a:r>
                        <a:rPr lang="ru-RU" sz="1100" dirty="0" err="1">
                          <a:effectLst/>
                        </a:rPr>
                        <a:t>усл.ед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30,5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32,1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0,13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E2,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36,8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38,1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E3,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30,4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31,7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0,15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E4,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32,4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34,0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E5,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69,3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68,0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E6,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61,3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57,4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E7,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14,8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15,7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0,19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E8,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65,3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62,6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E10,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22,2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26,0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[R] 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30,5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20,6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[M] , </a:t>
                      </a:r>
                      <a:r>
                        <a:rPr lang="ru-RU" sz="1100" dirty="0" err="1">
                          <a:effectLst/>
                        </a:rPr>
                        <a:t>усл.ед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6,8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6,3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E5_V,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9,0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9,9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E6_V,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19,7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24,6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E7_V,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20,8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23,0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E8_V, усл.ед.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9,5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12,0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ИП, баллы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28,2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>
                          <a:effectLst/>
                        </a:rPr>
                        <a:t>29,2</a:t>
                      </a:r>
                      <a:r>
                        <a:rPr lang="ru-RU" sz="1100" u="sng">
                          <a:effectLst/>
                        </a:rPr>
                        <a:t>+</a:t>
                      </a:r>
                      <a:r>
                        <a:rPr lang="ru-RU" sz="1100">
                          <a:effectLst/>
                        </a:rPr>
                        <a:t>1,1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100" dirty="0">
                          <a:effectLst/>
                        </a:rPr>
                        <a:t>0,58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7704" y="517135"/>
            <a:ext cx="557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Средние значения (М</a:t>
            </a:r>
            <a:r>
              <a:rPr lang="ru-RU" sz="1200" u="sng" dirty="0"/>
              <a:t>+</a:t>
            </a:r>
            <a:r>
              <a:rPr lang="en-US" sz="1200" dirty="0"/>
              <a:t>m</a:t>
            </a:r>
            <a:r>
              <a:rPr lang="ru-RU" sz="1200" dirty="0"/>
              <a:t>) параметров </a:t>
            </a:r>
            <a:r>
              <a:rPr lang="ru-RU" sz="1200" dirty="0" err="1"/>
              <a:t>виброизображения</a:t>
            </a:r>
            <a:r>
              <a:rPr lang="ru-RU" sz="1200" dirty="0"/>
              <a:t> при различном времени их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00410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-29344" y="24384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Результаты исследования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1" y="72161"/>
            <a:ext cx="365263" cy="362343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11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74" y="665166"/>
            <a:ext cx="891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>
              <a:defRPr/>
            </a:pPr>
            <a:endParaRPr lang="ru-RU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 algn="ctr">
              <a:defRPr/>
            </a:pPr>
            <a:endParaRPr lang="ru-RU" sz="1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1856" t="272" r="1259" b="4551"/>
          <a:stretch/>
        </p:blipFill>
        <p:spPr bwMode="auto">
          <a:xfrm>
            <a:off x="1835696" y="685131"/>
            <a:ext cx="6032238" cy="34907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95736" y="4129765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Встречаемость классов состояния здоровья при разном времени регистрации параметров </a:t>
            </a:r>
            <a:r>
              <a:rPr lang="ru-RU" sz="1600" dirty="0" err="1" smtClean="0"/>
              <a:t>виброизображения</a:t>
            </a:r>
            <a:endParaRPr lang="en-US" sz="1600" dirty="0" smtClean="0"/>
          </a:p>
          <a:p>
            <a:pPr algn="ctr"/>
            <a:r>
              <a:rPr lang="en-US" sz="1600" dirty="0" smtClean="0"/>
              <a:t>(</a:t>
            </a:r>
            <a:r>
              <a:rPr lang="ru-RU" sz="1600" dirty="0" smtClean="0"/>
              <a:t>χ</a:t>
            </a:r>
            <a:r>
              <a:rPr lang="ru-RU" sz="1600" baseline="30000" dirty="0" smtClean="0"/>
              <a:t>2 </a:t>
            </a:r>
            <a:r>
              <a:rPr lang="ru-RU" sz="1600" dirty="0"/>
              <a:t>=0,424, </a:t>
            </a:r>
            <a:r>
              <a:rPr lang="en-US" sz="1600" dirty="0"/>
              <a:t>p</a:t>
            </a:r>
            <a:r>
              <a:rPr lang="ru-RU" sz="1600" dirty="0" smtClean="0"/>
              <a:t>=0,51</a:t>
            </a:r>
            <a:r>
              <a:rPr lang="en-US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814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0" y="4023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Выводы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1" y="72161"/>
            <a:ext cx="365263" cy="362343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12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74" y="665166"/>
            <a:ext cx="891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>
              <a:defRPr/>
            </a:pPr>
            <a:endParaRPr lang="ru-RU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 algn="ctr">
              <a:defRPr/>
            </a:pPr>
            <a:endParaRPr lang="ru-RU" sz="1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003" y="61355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Технология </a:t>
            </a:r>
            <a:r>
              <a:rPr lang="ru-RU" dirty="0" err="1"/>
              <a:t>виброизображения</a:t>
            </a:r>
            <a:r>
              <a:rPr lang="ru-RU" dirty="0"/>
              <a:t> является перспективным инструментом при совершенствовании медико-психофизиологического обеспечения военных специалистов, создающих, внедряющих и использующих новые системы вооружения. Об этом свидетельствует результаты проведенной экспресс-оценки профессионального здоровья операторов научных рот. В целом уровень профессионального здоровья операторов является высоким. Однако лица, идентифицированные как относящиеся к классу ДС=2, могут рассматриваться как относящиеся к группе повышенного риска. Они нуждаются в дополнительном медицинском обследовании и, при необходимости в проведении реабилитационно-оздоровительных мероприятий. Это позволит предотвратить дальнейшее ухудшение состояния здоровья, повысить качество комплектования научных рот.</a:t>
            </a:r>
          </a:p>
          <a:p>
            <a:pPr algn="just"/>
            <a:r>
              <a:rPr lang="ru-RU" dirty="0"/>
              <a:t>2. Практическое внедрение в военные организации и войска систем экспресс-оценки профессионального здоровья военнослужащих позволит оперативно оптимизировать режимы труда и отдыха военных специалистов, повышать профессиональную надежность при выполнении учебных и боевых задач и сохранять их профессиональное долголетие.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50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7B44D9-691A-4A15-8863-DEB8A9EE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6B4D95-1FC4-4AF0-9A79-ADE2DEEC6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66475F3-BA98-4264-9DA6-79BA2382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D04E-78F9-4381-B88D-83B283269E8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0F0BC2-1E91-43B2-BFC4-901EBA462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9144000" cy="51431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CD04DF-0D5B-488E-B572-9FD7CFC09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5788"/>
            <a:ext cx="4714896" cy="822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8FDE37-5F74-4901-B4B7-9C13ADE0CC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0"/>
            <a:ext cx="3203848" cy="1629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8672" y="41525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Proxima Nova Rg" panose="02000506030000020004" pitchFamily="50" charset="0"/>
                <a:cs typeface="Times New Roman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321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0" y="-1299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a typeface="Microsoft YaHei UI" panose="020B0503020204020204" pitchFamily="34" charset="-122"/>
              </a:rPr>
              <a:t>Научная рота МО РФ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8" name="Скругленный прямоугольник 6">
            <a:extLst>
              <a:ext uri="{FF2B5EF4-FFF2-40B4-BE49-F238E27FC236}">
                <a16:creationId xmlns:a16="http://schemas.microsoft.com/office/drawing/2014/main" xmlns="" id="{0CF5CB40-7BD4-4566-ADED-C4EF496A5653}"/>
              </a:ext>
            </a:extLst>
          </p:cNvPr>
          <p:cNvSpPr/>
          <p:nvPr/>
        </p:nvSpPr>
        <p:spPr>
          <a:xfrm flipV="1">
            <a:off x="6444208" y="3867894"/>
            <a:ext cx="1894311" cy="62573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32400" y="4118103"/>
            <a:ext cx="4512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>
                <a:solidFill>
                  <a:srgbClr val="000066"/>
                </a:solidFill>
              </a:rPr>
              <a:t>«Берегите ваших солдат, дабы от болезней не лишались вы людей тогда, как надобно будет вам действовать…»</a:t>
            </a:r>
          </a:p>
          <a:p>
            <a:pPr algn="r"/>
            <a:r>
              <a:rPr lang="ru-RU" altLang="ru-RU" sz="1400" i="1" dirty="0">
                <a:solidFill>
                  <a:srgbClr val="000066"/>
                </a:solidFill>
              </a:rPr>
              <a:t>Г.Ю. Цезарь (цит. по. А.Г. Гукасян, 1949)</a:t>
            </a:r>
            <a:endParaRPr lang="ru-RU" altLang="ru-RU" sz="1400" i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2795"/>
            <a:ext cx="87129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ea typeface="Microsoft YaHei UI" panose="020B0503020204020204" pitchFamily="34" charset="-122"/>
              </a:rPr>
              <a:t>Требования к кандидатам:</a:t>
            </a:r>
          </a:p>
          <a:p>
            <a:pPr algn="ctr">
              <a:defRPr/>
            </a:pPr>
            <a:endParaRPr lang="ru-RU" sz="1600" b="1" dirty="0">
              <a:ea typeface="Microsoft YaHei UI" panose="020B0503020204020204" pitchFamily="34" charset="-122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ea typeface="Microsoft YaHei UI" panose="020B0503020204020204" pitchFamily="34" charset="-122"/>
              </a:rPr>
              <a:t>Граждане РФ мужского пола в возрасте 19-27 лет, не проходившие военную службу;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ea typeface="Microsoft YaHei UI" panose="020B0503020204020204" pitchFamily="34" charset="-122"/>
              </a:rPr>
              <a:t>Категория годности по состоянию здоровья – не ниже </a:t>
            </a:r>
            <a:r>
              <a:rPr lang="ru-RU" sz="1600" b="1" dirty="0" smtClean="0">
                <a:ea typeface="Microsoft YaHei UI" panose="020B0503020204020204" pitchFamily="34" charset="-122"/>
              </a:rPr>
              <a:t>Б-4;</a:t>
            </a:r>
            <a:endParaRPr lang="ru-RU" sz="1600" b="1" dirty="0">
              <a:ea typeface="Microsoft YaHei UI" panose="020B0503020204020204" pitchFamily="34" charset="-122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ea typeface="Microsoft YaHei UI" panose="020B0503020204020204" pitchFamily="34" charset="-122"/>
              </a:rPr>
              <a:t>Склонность к научной деятельности, участие в конкурсах, олимпиадах, наличие научных публикаций и трудов;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ea typeface="Microsoft YaHei UI" panose="020B0503020204020204" pitchFamily="34" charset="-122"/>
              </a:rPr>
              <a:t>Степень мотивации кандидатов проходить военную службу по призыву в научной роте;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dirty="0">
                <a:ea typeface="Microsoft YaHei UI" panose="020B0503020204020204" pitchFamily="34" charset="-122"/>
              </a:rPr>
              <a:t>Наличие документа государственного образца о высшем образовании с общим средним баллом успеваемости не ниже </a:t>
            </a:r>
            <a:r>
              <a:rPr lang="ru-RU" sz="1600" b="1" dirty="0" smtClean="0">
                <a:ea typeface="Microsoft YaHei UI" panose="020B0503020204020204" pitchFamily="34" charset="-122"/>
              </a:rPr>
              <a:t>4,5</a:t>
            </a:r>
            <a:r>
              <a:rPr lang="ru-RU" sz="1600" b="1" dirty="0">
                <a:ea typeface="Microsoft YaHei UI" panose="020B0503020204020204" pitchFamily="34" charset="-122"/>
              </a:rPr>
              <a:t>.</a:t>
            </a:r>
            <a:endParaRPr lang="ru-RU" sz="1600" b="1" dirty="0"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609" r="6225"/>
          <a:stretch/>
        </p:blipFill>
        <p:spPr>
          <a:xfrm>
            <a:off x="2108300" y="-13729"/>
            <a:ext cx="7069755" cy="2568767"/>
          </a:xfrm>
          <a:prstGeom prst="rect">
            <a:avLst/>
          </a:prstGeom>
        </p:spPr>
      </p:pic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2" y="160760"/>
            <a:ext cx="250878" cy="273744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15597D-47F2-4E11-9C33-AD105AEB6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8219"/>
            <a:ext cx="3353065" cy="221682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61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0" y="-25276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Актуальность исследования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609" r="6225"/>
          <a:stretch/>
        </p:blipFill>
        <p:spPr>
          <a:xfrm>
            <a:off x="2108300" y="-13729"/>
            <a:ext cx="7069755" cy="2568767"/>
          </a:xfrm>
          <a:prstGeom prst="rect">
            <a:avLst/>
          </a:prstGeom>
        </p:spPr>
      </p:pic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2" y="160760"/>
            <a:ext cx="250878" cy="273744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5" y="1626653"/>
            <a:ext cx="2144644" cy="28654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97" y="828038"/>
            <a:ext cx="2284834" cy="30528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64" y="624703"/>
            <a:ext cx="3516460" cy="1978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71" y="2694325"/>
            <a:ext cx="3559153" cy="20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7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1" y="14838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Цель исследования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609" r="6225"/>
          <a:stretch/>
        </p:blipFill>
        <p:spPr>
          <a:xfrm>
            <a:off x="2105385" y="0"/>
            <a:ext cx="7069755" cy="2568767"/>
          </a:xfrm>
          <a:prstGeom prst="rect">
            <a:avLst/>
          </a:prstGeom>
        </p:spPr>
      </p:pic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2" y="160760"/>
            <a:ext cx="250878" cy="273744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018" y="846599"/>
            <a:ext cx="8515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366FA1"/>
                </a:solidFill>
                <a:ea typeface="Microsoft YaHei UI" panose="020B0503020204020204" pitchFamily="34" charset="-122"/>
              </a:rPr>
              <a:t>Цель исследования - экспресс-оценка </a:t>
            </a:r>
            <a:r>
              <a:rPr lang="ru-RU" sz="36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профессионального здоровья операторов научных рот по параметрам </a:t>
            </a:r>
            <a:r>
              <a:rPr lang="ru-RU" sz="3600" b="1" dirty="0" err="1">
                <a:solidFill>
                  <a:srgbClr val="366FA1"/>
                </a:solidFill>
                <a:ea typeface="Microsoft YaHei UI" panose="020B0503020204020204" pitchFamily="34" charset="-122"/>
              </a:rPr>
              <a:t>виброизображения</a:t>
            </a:r>
            <a:r>
              <a:rPr lang="ru-RU" sz="36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 с обоснованием времени проведения тестирования.</a:t>
            </a:r>
          </a:p>
          <a:p>
            <a:pPr algn="ctr">
              <a:defRPr/>
            </a:pPr>
            <a:endParaRPr lang="ru-RU" sz="36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63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-32331" y="25234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Дизайн исследования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609" r="6225"/>
          <a:stretch/>
        </p:blipFill>
        <p:spPr>
          <a:xfrm>
            <a:off x="2074245" y="21165"/>
            <a:ext cx="7069755" cy="2568767"/>
          </a:xfrm>
          <a:prstGeom prst="rect">
            <a:avLst/>
          </a:prstGeom>
        </p:spPr>
      </p:pic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2" y="160760"/>
            <a:ext cx="250878" cy="273744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74" y="665166"/>
            <a:ext cx="891992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Объект исследования: операторы научных рот Военного инновационного </a:t>
            </a:r>
            <a:r>
              <a:rPr lang="ru-RU" sz="2400" b="1" dirty="0" err="1">
                <a:solidFill>
                  <a:srgbClr val="366FA1"/>
                </a:solidFill>
                <a:ea typeface="Microsoft YaHei UI" panose="020B0503020204020204" pitchFamily="34" charset="-122"/>
              </a:rPr>
              <a:t>технополиса</a:t>
            </a: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 «ЭРА» МО РФ;</a:t>
            </a:r>
          </a:p>
          <a:p>
            <a:pPr>
              <a:defRPr/>
            </a:pP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Выборка: 16 человек;</a:t>
            </a:r>
          </a:p>
          <a:p>
            <a:pPr>
              <a:defRPr/>
            </a:pP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Средний возраст: 24,4±1,5 года;</a:t>
            </a:r>
          </a:p>
          <a:p>
            <a:pPr>
              <a:defRPr/>
            </a:pP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Программа тестирования: </a:t>
            </a:r>
            <a:r>
              <a:rPr lang="en-US" sz="2400" b="1" dirty="0" err="1">
                <a:solidFill>
                  <a:srgbClr val="366FA1"/>
                </a:solidFill>
                <a:ea typeface="Microsoft YaHei UI" panose="020B0503020204020204" pitchFamily="34" charset="-122"/>
              </a:rPr>
              <a:t>VibraHealthTest</a:t>
            </a: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;</a:t>
            </a:r>
          </a:p>
          <a:p>
            <a:pPr>
              <a:defRPr/>
            </a:pP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Время тестирования: 1 минута и 3 минуты;</a:t>
            </a:r>
          </a:p>
          <a:p>
            <a:pPr>
              <a:defRPr/>
            </a:pP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Всего проведено: 160 </a:t>
            </a:r>
            <a:r>
              <a:rPr lang="ru-RU" sz="2400" b="1" dirty="0" err="1">
                <a:solidFill>
                  <a:srgbClr val="366FA1"/>
                </a:solidFill>
                <a:ea typeface="Microsoft YaHei UI" panose="020B0503020204020204" pitchFamily="34" charset="-122"/>
              </a:rPr>
              <a:t>человеко</a:t>
            </a: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/обследований;</a:t>
            </a:r>
          </a:p>
          <a:p>
            <a:pPr>
              <a:defRPr/>
            </a:pP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Изучение медицинских карт, сбор анамнеза;</a:t>
            </a:r>
          </a:p>
          <a:p>
            <a:pPr>
              <a:defRPr/>
            </a:pPr>
            <a:r>
              <a:rPr lang="ru-RU" sz="2400" b="1" dirty="0" err="1">
                <a:solidFill>
                  <a:srgbClr val="366FA1"/>
                </a:solidFill>
                <a:ea typeface="Microsoft YaHei UI" panose="020B0503020204020204" pitchFamily="34" charset="-122"/>
              </a:rPr>
              <a:t>Предсменный</a:t>
            </a: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 контроль : </a:t>
            </a:r>
            <a:r>
              <a:rPr lang="en-US" sz="2400" b="1" dirty="0" err="1">
                <a:solidFill>
                  <a:srgbClr val="366FA1"/>
                </a:solidFill>
                <a:ea typeface="Microsoft YaHei UI" panose="020B0503020204020204" pitchFamily="34" charset="-122"/>
              </a:rPr>
              <a:t>VibraStaff</a:t>
            </a: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 (179 </a:t>
            </a:r>
            <a:r>
              <a:rPr lang="ru-RU" sz="2400" b="1" dirty="0" err="1">
                <a:solidFill>
                  <a:srgbClr val="366FA1"/>
                </a:solidFill>
                <a:ea typeface="Microsoft YaHei UI" panose="020B0503020204020204" pitchFamily="34" charset="-122"/>
              </a:rPr>
              <a:t>человеко</a:t>
            </a: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/обследований);</a:t>
            </a:r>
          </a:p>
          <a:p>
            <a:pPr>
              <a:defRPr/>
            </a:pP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Анализ данных: STATISTICA v.8.0.</a:t>
            </a:r>
          </a:p>
          <a:p>
            <a:pPr>
              <a:defRPr/>
            </a:pPr>
            <a:endParaRPr lang="ru-RU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 algn="ctr">
              <a:defRPr/>
            </a:pPr>
            <a:endParaRPr lang="ru-RU" sz="1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728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-29344" y="24384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Результаты исследования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609" r="6225"/>
          <a:stretch/>
        </p:blipFill>
        <p:spPr>
          <a:xfrm>
            <a:off x="2074245" y="21165"/>
            <a:ext cx="7069755" cy="2568767"/>
          </a:xfrm>
          <a:prstGeom prst="rect">
            <a:avLst/>
          </a:prstGeom>
        </p:spPr>
      </p:pic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2" y="160760"/>
            <a:ext cx="250878" cy="273744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74" y="665166"/>
            <a:ext cx="89199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Для экспресс-оценки профессионального здоровья операторов научных рот использовался </a:t>
            </a:r>
            <a:r>
              <a:rPr lang="ru-RU" sz="2400" b="1" dirty="0" err="1">
                <a:solidFill>
                  <a:srgbClr val="366FA1"/>
                </a:solidFill>
                <a:ea typeface="Microsoft YaHei UI" panose="020B0503020204020204" pitchFamily="34" charset="-122"/>
              </a:rPr>
              <a:t>системокомплекс</a:t>
            </a: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 параметров </a:t>
            </a:r>
            <a:r>
              <a:rPr lang="ru-RU" sz="2400" b="1" dirty="0" err="1">
                <a:solidFill>
                  <a:srgbClr val="366FA1"/>
                </a:solidFill>
                <a:ea typeface="Microsoft YaHei UI" panose="020B0503020204020204" pitchFamily="34" charset="-122"/>
              </a:rPr>
              <a:t>виброизображения</a:t>
            </a:r>
            <a:r>
              <a:rPr lang="ru-RU" sz="2400" b="1" dirty="0">
                <a:solidFill>
                  <a:srgbClr val="366FA1"/>
                </a:solidFill>
                <a:ea typeface="Microsoft YaHei UI" panose="020B0503020204020204" pitchFamily="34" charset="-122"/>
              </a:rPr>
              <a:t>, характеризующий уровень напряжения регуляторных систем организма (ИП, баллы), и решающие правила, позволяющие без проведения медицинского осмотра оперативно оценить риск наличия у человека признаков нарушения состояния здоровья</a:t>
            </a:r>
          </a:p>
          <a:p>
            <a:pPr>
              <a:defRPr/>
            </a:pPr>
            <a:endParaRPr lang="ru-RU" sz="2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>
              <a:defRPr/>
            </a:pPr>
            <a:endParaRPr lang="ru-RU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 algn="ctr">
              <a:defRPr/>
            </a:pPr>
            <a:endParaRPr lang="ru-RU" sz="1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530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-29344" y="24384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Результаты исследования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609" r="6225"/>
          <a:stretch/>
        </p:blipFill>
        <p:spPr>
          <a:xfrm>
            <a:off x="2074245" y="21165"/>
            <a:ext cx="7069755" cy="2568767"/>
          </a:xfrm>
          <a:prstGeom prst="rect">
            <a:avLst/>
          </a:prstGeom>
        </p:spPr>
      </p:pic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2" y="160760"/>
            <a:ext cx="250878" cy="273744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7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74" y="665166"/>
            <a:ext cx="891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>
              <a:defRPr/>
            </a:pPr>
            <a:endParaRPr lang="ru-RU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 algn="ctr">
              <a:defRPr/>
            </a:pPr>
            <a:endParaRPr lang="ru-RU" sz="1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157594729"/>
              </p:ext>
            </p:extLst>
          </p:nvPr>
        </p:nvGraphicFramePr>
        <p:xfrm>
          <a:off x="2339752" y="770463"/>
          <a:ext cx="5011536" cy="181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993486"/>
              </p:ext>
            </p:extLst>
          </p:nvPr>
        </p:nvGraphicFramePr>
        <p:xfrm>
          <a:off x="2382736" y="2091686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90648" y="4606156"/>
            <a:ext cx="616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операторов научных рот по типам состояния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94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-29344" y="24384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Результаты исследования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2" y="160760"/>
            <a:ext cx="250878" cy="273744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8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74" y="665166"/>
            <a:ext cx="891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>
              <a:defRPr/>
            </a:pPr>
            <a:endParaRPr lang="ru-RU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 algn="ctr">
              <a:defRPr/>
            </a:pPr>
            <a:endParaRPr lang="ru-RU" sz="1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l="790" t="1754" r="1293" b="4903"/>
          <a:stretch/>
        </p:blipFill>
        <p:spPr bwMode="auto">
          <a:xfrm>
            <a:off x="1331639" y="632463"/>
            <a:ext cx="6237933" cy="33074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51500" y="3968161"/>
            <a:ext cx="55262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Индивидуальная изменчивость состояния здоровья операторов научных </a:t>
            </a:r>
            <a:r>
              <a:rPr lang="ru-RU" sz="1600" dirty="0" smtClean="0"/>
              <a:t>рот.</a:t>
            </a:r>
          </a:p>
          <a:p>
            <a:pPr algn="ctr"/>
            <a:r>
              <a:rPr lang="ru-RU" sz="1600" dirty="0" smtClean="0"/>
              <a:t>По </a:t>
            </a:r>
            <a:r>
              <a:rPr lang="ru-RU" sz="1600" dirty="0"/>
              <a:t>оси абсцисс указан номер обследованного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62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045E93-33CA-4D88-8447-8B274EF8DC26}"/>
              </a:ext>
            </a:extLst>
          </p:cNvPr>
          <p:cNvSpPr/>
          <p:nvPr/>
        </p:nvSpPr>
        <p:spPr>
          <a:xfrm>
            <a:off x="-29344" y="24384"/>
            <a:ext cx="9143999" cy="4165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a typeface="Microsoft YaHei UI" panose="020B0503020204020204" pitchFamily="34" charset="-122"/>
              </a:rPr>
              <a:t>Результаты исследования</a:t>
            </a:r>
            <a:endParaRPr lang="ru-RU" sz="1600" b="1" dirty="0">
              <a:solidFill>
                <a:schemeClr val="bg1"/>
              </a:solidFill>
              <a:ea typeface="Microsoft YaHei UI" panose="020B0503020204020204" pitchFamily="34" charset="-12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8520" y="-67772"/>
            <a:ext cx="1491721" cy="618559"/>
            <a:chOff x="-215725" y="-91635"/>
            <a:chExt cx="2531417" cy="1184168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-215725" y="-91635"/>
              <a:ext cx="2531417" cy="1184168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-118749" y="-77785"/>
              <a:ext cx="2362026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4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Прямоугольник 7"/>
            <p:cNvSpPr/>
            <p:nvPr/>
          </p:nvSpPr>
          <p:spPr>
            <a:xfrm>
              <a:off x="-81365" y="-16435"/>
              <a:ext cx="2224257" cy="1044545"/>
            </a:xfrm>
            <a:custGeom>
              <a:avLst/>
              <a:gdLst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924334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487606 w 1924334"/>
                <a:gd name="connsiteY2" fmla="*/ 103723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50878"/>
                <a:gd name="connsiteX1" fmla="*/ 1924334 w 1924334"/>
                <a:gd name="connsiteY1" fmla="*/ 0 h 1050878"/>
                <a:gd name="connsiteX2" fmla="*/ 1542197 w 1924334"/>
                <a:gd name="connsiteY2" fmla="*/ 1050878 h 1050878"/>
                <a:gd name="connsiteX3" fmla="*/ 0 w 1924334"/>
                <a:gd name="connsiteY3" fmla="*/ 1037230 h 1050878"/>
                <a:gd name="connsiteX4" fmla="*/ 0 w 1924334"/>
                <a:gd name="connsiteY4" fmla="*/ 0 h 1050878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09935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1924334"/>
                <a:gd name="connsiteY0" fmla="*/ 0 h 1037230"/>
                <a:gd name="connsiteX1" fmla="*/ 1924334 w 1924334"/>
                <a:gd name="connsiteY1" fmla="*/ 0 h 1037230"/>
                <a:gd name="connsiteX2" fmla="*/ 1542197 w 1924334"/>
                <a:gd name="connsiteY2" fmla="*/ 1031880 h 1037230"/>
                <a:gd name="connsiteX3" fmla="*/ 0 w 1924334"/>
                <a:gd name="connsiteY3" fmla="*/ 1037230 h 1037230"/>
                <a:gd name="connsiteX4" fmla="*/ 0 w 1924334"/>
                <a:gd name="connsiteY4" fmla="*/ 0 h 1037230"/>
                <a:gd name="connsiteX0" fmla="*/ 0 w 2224257"/>
                <a:gd name="connsiteY0" fmla="*/ 0 h 1037230"/>
                <a:gd name="connsiteX1" fmla="*/ 2224257 w 2224257"/>
                <a:gd name="connsiteY1" fmla="*/ 0 h 1037230"/>
                <a:gd name="connsiteX2" fmla="*/ 1842120 w 2224257"/>
                <a:gd name="connsiteY2" fmla="*/ 1031880 h 1037230"/>
                <a:gd name="connsiteX3" fmla="*/ 299923 w 2224257"/>
                <a:gd name="connsiteY3" fmla="*/ 1037230 h 1037230"/>
                <a:gd name="connsiteX4" fmla="*/ 0 w 2224257"/>
                <a:gd name="connsiteY4" fmla="*/ 0 h 1037230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36576 w 2224257"/>
                <a:gd name="connsiteY3" fmla="*/ 1044545 h 1044545"/>
                <a:gd name="connsiteX4" fmla="*/ 0 w 2224257"/>
                <a:gd name="connsiteY4" fmla="*/ 0 h 1044545"/>
                <a:gd name="connsiteX0" fmla="*/ 0 w 2224257"/>
                <a:gd name="connsiteY0" fmla="*/ 0 h 1044545"/>
                <a:gd name="connsiteX1" fmla="*/ 2224257 w 2224257"/>
                <a:gd name="connsiteY1" fmla="*/ 0 h 1044545"/>
                <a:gd name="connsiteX2" fmla="*/ 1842120 w 2224257"/>
                <a:gd name="connsiteY2" fmla="*/ 1031880 h 1044545"/>
                <a:gd name="connsiteX3" fmla="*/ 7316 w 2224257"/>
                <a:gd name="connsiteY3" fmla="*/ 1044545 h 1044545"/>
                <a:gd name="connsiteX4" fmla="*/ 0 w 2224257"/>
                <a:gd name="connsiteY4" fmla="*/ 0 h 10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257" h="1044545">
                  <a:moveTo>
                    <a:pt x="0" y="0"/>
                  </a:moveTo>
                  <a:lnTo>
                    <a:pt x="2224257" y="0"/>
                  </a:lnTo>
                  <a:lnTo>
                    <a:pt x="1842120" y="1031880"/>
                  </a:lnTo>
                  <a:lnTo>
                    <a:pt x="7316" y="1044545"/>
                  </a:lnTo>
                  <a:cubicBezTo>
                    <a:pt x="4877" y="696363"/>
                    <a:pt x="2439" y="34818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11" name="Picture 3" descr="C:\Users\A\Desktop\Лого ЭРА_все варианты+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176252"/>
              <a:ext cx="1492203" cy="59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3"/>
          <p:cNvSpPr/>
          <p:nvPr/>
        </p:nvSpPr>
        <p:spPr>
          <a:xfrm>
            <a:off x="8399537" y="3419"/>
            <a:ext cx="479648" cy="661748"/>
          </a:xfrm>
          <a:custGeom>
            <a:avLst/>
            <a:gdLst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39613 w 639613"/>
              <a:gd name="connsiteY2" fmla="*/ 882502 h 882502"/>
              <a:gd name="connsiteX3" fmla="*/ 0 w 639613"/>
              <a:gd name="connsiteY3" fmla="*/ 882502 h 882502"/>
              <a:gd name="connsiteX4" fmla="*/ 0 w 639613"/>
              <a:gd name="connsiteY4" fmla="*/ 0 h 882502"/>
              <a:gd name="connsiteX0" fmla="*/ 0 w 639613"/>
              <a:gd name="connsiteY0" fmla="*/ 0 h 882502"/>
              <a:gd name="connsiteX1" fmla="*/ 639613 w 639613"/>
              <a:gd name="connsiteY1" fmla="*/ 0 h 882502"/>
              <a:gd name="connsiteX2" fmla="*/ 628981 w 639613"/>
              <a:gd name="connsiteY2" fmla="*/ 701748 h 882502"/>
              <a:gd name="connsiteX3" fmla="*/ 0 w 639613"/>
              <a:gd name="connsiteY3" fmla="*/ 882502 h 882502"/>
              <a:gd name="connsiteX4" fmla="*/ 0 w 639613"/>
              <a:gd name="connsiteY4" fmla="*/ 0 h 88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613" h="882502">
                <a:moveTo>
                  <a:pt x="0" y="0"/>
                </a:moveTo>
                <a:lnTo>
                  <a:pt x="639613" y="0"/>
                </a:lnTo>
                <a:lnTo>
                  <a:pt x="628981" y="701748"/>
                </a:lnTo>
                <a:lnTo>
                  <a:pt x="0" y="8825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8000">
                <a:schemeClr val="accent1">
                  <a:lumMod val="40000"/>
                  <a:lumOff val="60000"/>
                  <a:alpha val="27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8513922" y="160760"/>
            <a:ext cx="250878" cy="273744"/>
          </a:xfrm>
          <a:prstGeom prst="rect">
            <a:avLst/>
          </a:prstGeom>
        </p:spPr>
        <p:txBody>
          <a:bodyPr vert="horz" lIns="68555" tIns="34278" rIns="68555" bIns="34278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Impact" panose="020B0806030902050204" pitchFamily="34" charset="0"/>
              </a:rPr>
              <a:t>9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74" y="665166"/>
            <a:ext cx="891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>
              <a:defRPr/>
            </a:pPr>
            <a:endParaRPr lang="ru-RU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  <a:p>
            <a:pPr algn="ctr">
              <a:defRPr/>
            </a:pPr>
            <a:endParaRPr lang="ru-RU" sz="1400" b="1" dirty="0">
              <a:solidFill>
                <a:srgbClr val="366FA1"/>
              </a:solidFill>
              <a:ea typeface="Microsoft YaHei U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491" y="4290113"/>
            <a:ext cx="790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Динамика </a:t>
            </a:r>
            <a:r>
              <a:rPr lang="ru-RU" sz="1200" dirty="0" err="1"/>
              <a:t>предсменного</a:t>
            </a:r>
            <a:r>
              <a:rPr lang="ru-RU" sz="1200" dirty="0"/>
              <a:t> психофизиологического состояния у лиц с разным уровнем профессионального здоровья. Обозначения снизу-вверх: сплошная красная линия – нижняя 95% (недопустимая), сплошная желтая – нижняя 80% (условно допустимая), пунктирная зеленая - верхняя 80% допустимая; сплошная зеленая – верхняя 95% допустимая граница индивидуальной </a:t>
            </a:r>
            <a:r>
              <a:rPr lang="ru-RU" sz="1200" dirty="0" smtClean="0"/>
              <a:t>нормы</a:t>
            </a:r>
            <a:endParaRPr lang="ru-RU" sz="1200" dirty="0"/>
          </a:p>
        </p:txBody>
      </p:sp>
      <p:pic>
        <p:nvPicPr>
          <p:cNvPr id="16" name="Рисунок 1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202876" y="902509"/>
            <a:ext cx="6745391" cy="33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9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717</Words>
  <Application>Microsoft Office PowerPoint</Application>
  <PresentationFormat>Экран (16:9)</PresentationFormat>
  <Paragraphs>145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Microsoft YaHei UI</vt:lpstr>
      <vt:lpstr>Arial</vt:lpstr>
      <vt:lpstr>Calibri</vt:lpstr>
      <vt:lpstr>Impact</vt:lpstr>
      <vt:lpstr>Proxima Nova Rg</vt:lpstr>
      <vt:lpstr>Proxima Nova Th</vt:lpstr>
      <vt:lpstr>Raleway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Учетная запись Майкрософт</cp:lastModifiedBy>
  <cp:revision>76</cp:revision>
  <cp:lastPrinted>2019-07-24T04:42:33Z</cp:lastPrinted>
  <dcterms:created xsi:type="dcterms:W3CDTF">2019-07-20T09:31:48Z</dcterms:created>
  <dcterms:modified xsi:type="dcterms:W3CDTF">2021-06-23T15:00:34Z</dcterms:modified>
</cp:coreProperties>
</file>